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E02279-9E5B-47F8-B48A-90582D33C21D}" type="datetimeFigureOut">
              <a:rPr lang="ru-RU" smtClean="0"/>
              <a:pPr/>
              <a:t>04.12.2025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996F9CE6-0F92-4F09-B687-BED0DA9FC22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E02279-9E5B-47F8-B48A-90582D33C21D}" type="datetimeFigureOut">
              <a:rPr lang="ru-RU" smtClean="0"/>
              <a:pPr/>
              <a:t>04.12.2025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F9CE6-0F92-4F09-B687-BED0DA9FC22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E02279-9E5B-47F8-B48A-90582D33C21D}" type="datetimeFigureOut">
              <a:rPr lang="ru-RU" smtClean="0"/>
              <a:pPr/>
              <a:t>04.12.2025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F9CE6-0F92-4F09-B687-BED0DA9FC22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E02279-9E5B-47F8-B48A-90582D33C21D}" type="datetimeFigureOut">
              <a:rPr lang="ru-RU" smtClean="0"/>
              <a:pPr/>
              <a:t>04.12.2025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996F9CE6-0F92-4F09-B687-BED0DA9FC22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E02279-9E5B-47F8-B48A-90582D33C21D}" type="datetimeFigureOut">
              <a:rPr lang="ru-RU" smtClean="0"/>
              <a:pPr/>
              <a:t>04.12.2025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F9CE6-0F92-4F09-B687-BED0DA9FC22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E02279-9E5B-47F8-B48A-90582D33C21D}" type="datetimeFigureOut">
              <a:rPr lang="ru-RU" smtClean="0"/>
              <a:pPr/>
              <a:t>04.12.2025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F9CE6-0F92-4F09-B687-BED0DA9FC22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E02279-9E5B-47F8-B48A-90582D33C21D}" type="datetimeFigureOut">
              <a:rPr lang="ru-RU" smtClean="0"/>
              <a:pPr/>
              <a:t>04.12.2025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996F9CE6-0F92-4F09-B687-BED0DA9FC22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E02279-9E5B-47F8-B48A-90582D33C21D}" type="datetimeFigureOut">
              <a:rPr lang="ru-RU" smtClean="0"/>
              <a:pPr/>
              <a:t>04.12.2025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F9CE6-0F92-4F09-B687-BED0DA9FC22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E02279-9E5B-47F8-B48A-90582D33C21D}" type="datetimeFigureOut">
              <a:rPr lang="ru-RU" smtClean="0"/>
              <a:pPr/>
              <a:t>04.12.2025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F9CE6-0F92-4F09-B687-BED0DA9FC22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E02279-9E5B-47F8-B48A-90582D33C21D}" type="datetimeFigureOut">
              <a:rPr lang="ru-RU" smtClean="0"/>
              <a:pPr/>
              <a:t>04.12.2025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F9CE6-0F92-4F09-B687-BED0DA9FC22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E02279-9E5B-47F8-B48A-90582D33C21D}" type="datetimeFigureOut">
              <a:rPr lang="ru-RU" smtClean="0"/>
              <a:pPr/>
              <a:t>04.12.2025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F9CE6-0F92-4F09-B687-BED0DA9FC22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0AE02279-9E5B-47F8-B48A-90582D33C21D}" type="datetimeFigureOut">
              <a:rPr lang="ru-RU" smtClean="0"/>
              <a:pPr/>
              <a:t>04.12.2025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996F9CE6-0F92-4F09-B687-BED0DA9FC22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apa.org/ethics/code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81000" y="3786191"/>
            <a:ext cx="8458200" cy="1500197"/>
          </a:xfrm>
        </p:spPr>
        <p:txBody>
          <a:bodyPr/>
          <a:lstStyle/>
          <a:p>
            <a:pPr algn="r"/>
            <a:r>
              <a:rPr lang="ru-RU" b="1" dirty="0" smtClean="0"/>
              <a:t>ВИКЛАДАЧ: ДОКТОР ФІЛОСОФІЇ</a:t>
            </a:r>
            <a:br>
              <a:rPr lang="ru-RU" b="1" dirty="0" smtClean="0"/>
            </a:br>
            <a:r>
              <a:rPr lang="ru-RU" b="1" dirty="0" smtClean="0"/>
              <a:t>ОЛЕНА ОКОЛОВИЧ</a:t>
            </a:r>
            <a:endParaRPr lang="ru-RU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81000" y="714356"/>
            <a:ext cx="8458200" cy="2357454"/>
          </a:xfrm>
        </p:spPr>
        <p:txBody>
          <a:bodyPr/>
          <a:lstStyle/>
          <a:p>
            <a:pPr algn="ctr"/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ЕТИЧНІ ЗАСАДИ ПСИХОЛОГІЧНОГО СУПРОВОДУ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1328726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Компетентність і </a:t>
            </a:r>
            <a:r>
              <a:rPr lang="ru-RU" b="1" dirty="0" err="1" smtClean="0"/>
              <a:t>професійна</a:t>
            </a:r>
            <a:r>
              <a:rPr lang="ru-RU" b="1" dirty="0" smtClean="0"/>
              <a:t> </a:t>
            </a:r>
            <a:r>
              <a:rPr lang="ru-RU" b="1" dirty="0" err="1" smtClean="0"/>
              <a:t>відповідальність</a:t>
            </a:r>
            <a:r>
              <a:rPr lang="ru-RU" b="1" dirty="0" smtClean="0"/>
              <a:t> психолога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785926"/>
            <a:ext cx="8686800" cy="4294199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Кодекс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зобов’язує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психолога:</a:t>
            </a:r>
          </a:p>
          <a:p>
            <a:pPr lvl="0"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користуватися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лише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науково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перевіреними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методиками,</a:t>
            </a:r>
          </a:p>
          <a:p>
            <a:pPr lvl="0"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зберігати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протоколи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висновки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дані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досліджень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lvl="0"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проводити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профілактичну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роботу в межах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компетентності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lvl="0"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направляти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клієнта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іншого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фахівця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якщо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проблема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виходить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межі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професійної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підготовки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Психолог не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має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права:</a:t>
            </a:r>
          </a:p>
          <a:p>
            <a:pPr lvl="0"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працювати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стані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емоційного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фізичного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виснаження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lvl="0"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використовувати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неперевірені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методи;</a:t>
            </a:r>
          </a:p>
          <a:p>
            <a:pPr lvl="0"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маніпулювати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результатами.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 smtClean="0"/>
              <a:t>Документація</a:t>
            </a:r>
            <a:r>
              <a:rPr lang="ru-RU" b="1" dirty="0" smtClean="0"/>
              <a:t> та </a:t>
            </a:r>
            <a:r>
              <a:rPr lang="ru-RU" b="1" dirty="0" err="1" smtClean="0"/>
              <a:t>зберігання</a:t>
            </a:r>
            <a:r>
              <a:rPr lang="ru-RU" b="1" dirty="0" smtClean="0"/>
              <a:t> </a:t>
            </a:r>
            <a:r>
              <a:rPr lang="ru-RU" b="1" dirty="0" err="1" smtClean="0"/>
              <a:t>інформації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Згідно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з Кодексом:</a:t>
            </a:r>
          </a:p>
          <a:p>
            <a:pPr algn="just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Психолог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зобов’язаний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вести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професійну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документацію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(з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повагою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клієнта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pPr lvl="0"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забезпечувати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безпечне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зберігання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даних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lvl="0"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інформувати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клієнта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що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саме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фіксується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lvl="0"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надавати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доступ до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матеріалів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лише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особам, які мають право.</a:t>
            </a:r>
          </a:p>
          <a:p>
            <a:pPr algn="just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Психолог не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має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права: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зберігати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дані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відкритих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місцях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lvl="0"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демонструвати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записи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стороннім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особам;</a:t>
            </a:r>
          </a:p>
          <a:p>
            <a:pPr lvl="0"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викривляти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дані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звітності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142852"/>
            <a:ext cx="8686800" cy="142876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err="1" smtClean="0"/>
              <a:t>Етичні</a:t>
            </a:r>
            <a:r>
              <a:rPr lang="ru-RU" b="1" dirty="0" smtClean="0"/>
              <a:t> </a:t>
            </a:r>
            <a:r>
              <a:rPr lang="ru-RU" b="1" dirty="0" err="1" smtClean="0"/>
              <a:t>обмеження</a:t>
            </a:r>
            <a:r>
              <a:rPr lang="ru-RU" b="1" dirty="0" smtClean="0"/>
              <a:t> </a:t>
            </a:r>
            <a:r>
              <a:rPr lang="ru-RU" b="1" dirty="0" err="1" smtClean="0"/>
              <a:t>щодо</a:t>
            </a:r>
            <a:r>
              <a:rPr lang="ru-RU" b="1" dirty="0" smtClean="0"/>
              <a:t> </a:t>
            </a:r>
            <a:r>
              <a:rPr lang="ru-RU" b="1" dirty="0" err="1" smtClean="0"/>
              <a:t>методів</a:t>
            </a:r>
            <a:r>
              <a:rPr lang="ru-RU" b="1" dirty="0" smtClean="0"/>
              <a:t> супроводу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928802"/>
            <a:ext cx="8686800" cy="4151323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Кодекс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забороняє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lvl="0"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використання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методів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які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завдають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шкоди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lvl="0"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застосування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неперевірених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шарлатанських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практик;</a:t>
            </a:r>
          </a:p>
          <a:p>
            <a:pPr lvl="0"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втручання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без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згоди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lvl="0"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використання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психологічної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інформації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для контролю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покарання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клієнта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Психолог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зобов’язаний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обирати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методики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відповідно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до:</a:t>
            </a:r>
          </a:p>
          <a:p>
            <a:pPr lvl="0"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віку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lvl="0"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стану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клієнта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lvl="0"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мети супроводу,</a:t>
            </a:r>
          </a:p>
          <a:p>
            <a:pPr lvl="0"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наукової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валідності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інструментів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285728"/>
            <a:ext cx="8686800" cy="142876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err="1" smtClean="0"/>
              <a:t>Етичні</a:t>
            </a:r>
            <a:r>
              <a:rPr lang="ru-RU" b="1" dirty="0" smtClean="0"/>
              <a:t> </a:t>
            </a:r>
            <a:r>
              <a:rPr lang="ru-RU" b="1" dirty="0" err="1" smtClean="0"/>
              <a:t>дилеми</a:t>
            </a:r>
            <a:r>
              <a:rPr lang="ru-RU" b="1" dirty="0" smtClean="0"/>
              <a:t> та їх </a:t>
            </a:r>
            <a:r>
              <a:rPr lang="ru-RU" b="1" dirty="0" err="1" smtClean="0"/>
              <a:t>вирішення</a:t>
            </a:r>
            <a:r>
              <a:rPr lang="ru-RU" b="1" dirty="0" smtClean="0"/>
              <a:t> (</a:t>
            </a:r>
            <a:r>
              <a:rPr lang="ru-RU" b="1" dirty="0" err="1" smtClean="0"/>
              <a:t>згідно</a:t>
            </a:r>
            <a:r>
              <a:rPr lang="ru-RU" b="1" dirty="0" smtClean="0"/>
              <a:t> з Кодексом)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928802"/>
            <a:ext cx="8686800" cy="4151323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Дилема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1. Педагог просить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сказати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діагноз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дитини.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Кодекс: Заборонено. Дозволено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лише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передати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рекомендації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Дилема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2. Батьки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хочуть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знати все, що сказав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підліток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Кодекс: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Потрібно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зберігати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конфіденційність. Можна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повідомити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лише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те, що не шкодить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інтересам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підлітка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Дилема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3.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Адміністрація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вимагає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провести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діагностику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без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згоди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батьків.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Кодекс: Це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порушення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Діагностика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—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лише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інформованою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згодою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Дилема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4. 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клієнта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суїцидальні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думки.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Кодекс: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Дозволяє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порушення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конфіденційності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для забезпечення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безпеки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Професійна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відповідальність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етичні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ризики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Етичні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ризики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надмірна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емоційна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залученість;</a:t>
            </a:r>
          </a:p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подвійні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стосунки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порушення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меж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особистих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професійних);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робота поза сферою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компетенції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недбале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ведення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документації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використання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неперевірених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методик.</a:t>
            </a:r>
          </a:p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Способи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запобігання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супервізія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інтервізія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професійний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розвиток;</a:t>
            </a:r>
          </a:p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чітке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дотримання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етичних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кодексів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усвідомлення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власних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упереджень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 smtClean="0"/>
              <a:t>Висновки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Етичний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кодекс психолога —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формальність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обов’язковий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професійний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стандарт,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який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регулює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кожен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етап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психологічного супроводу.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Студент-психолог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має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знати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його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так само добре, як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майбутній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лікар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знає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медичну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етику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Етичні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засади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гарантують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lvl="0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безпеку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клієнта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lvl="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ефективність супроводу,</a:t>
            </a:r>
          </a:p>
          <a:p>
            <a:pPr lvl="0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професійну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репутацію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психолога,</a:t>
            </a:r>
          </a:p>
          <a:p>
            <a:pPr lvl="0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довіру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до психологічної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служби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/>
              <a:t>ВИКОРИСТАНІ ДЖЕРЕЛА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Етичний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кодекс психолога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(2021).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Національна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психологічна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асоціація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Міністерство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освіти і науки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(2020). 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Стандарт психологічного супроводу в закладах освіти.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МОН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Міністерство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охорони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здоров’я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(2023). 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Стандарт </a:t>
            </a:r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надання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психологічної допомоги.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МОЗ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Гуменюк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Т. (2022).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Етичні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принципи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роботи психолога в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освітньому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середовищі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Психологія і </a:t>
            </a:r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суспільство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4(1), 45–52.</a:t>
            </a: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Савченко, І. (2023).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Професійна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компетентність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практичного психолога: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сучасний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підхід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Психологічний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журнал </a:t>
            </a:r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Інституту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психології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ім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Костюка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6(2), 33–41.</a:t>
            </a:r>
          </a:p>
          <a:p>
            <a:pPr algn="just"/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Євшан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М. (2020). </a:t>
            </a:r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Етичні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засади </a:t>
            </a:r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практичного психолога.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Київ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Академвидав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Токарева, О. (2021). </a:t>
            </a:r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Психологічний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супровід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у закладах освіти: </a:t>
            </a:r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теорія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і практика.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Харків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: Основа.</a:t>
            </a: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Костенко, Л. (2022). </a:t>
            </a:r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Професійна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етика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психолога: </a:t>
            </a:r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навчальний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посібник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Львів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Сполом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American Psychological Association. (2017). </a:t>
            </a:r>
            <a:r>
              <a:rPr lang="en-US" sz="2600" i="1" dirty="0" smtClean="0">
                <a:latin typeface="Times New Roman" pitchFamily="18" charset="0"/>
                <a:cs typeface="Times New Roman" pitchFamily="18" charset="0"/>
              </a:rPr>
              <a:t>Ethical principles of psychologists and code of conduct.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  <a:hlinkClick r:id="rId2"/>
              </a:rPr>
              <a:t>https://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  <a:hlinkClick r:id="rId2"/>
              </a:rPr>
              <a:t>www.apa.org/ethics/code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оновлення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2020–2022)</a:t>
            </a:r>
          </a:p>
          <a:p>
            <a:pPr algn="just"/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European Federation of Psychologists’ Associations. (2021). </a:t>
            </a:r>
            <a:r>
              <a:rPr lang="en-US" sz="2600" i="1" dirty="0" smtClean="0">
                <a:latin typeface="Times New Roman" pitchFamily="18" charset="0"/>
                <a:cs typeface="Times New Roman" pitchFamily="18" charset="0"/>
              </a:rPr>
              <a:t>EFPA meta-code of ethics.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EFPA</a:t>
            </a:r>
            <a:endParaRPr lang="ru-RU" sz="26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Brown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, L., &amp; Carter, S. (2021). Ethical decision-making in psychological practice during the post-COVID era. </a:t>
            </a:r>
            <a:r>
              <a:rPr lang="en-US" sz="2900" i="1" dirty="0" smtClean="0">
                <a:latin typeface="Times New Roman" pitchFamily="18" charset="0"/>
                <a:cs typeface="Times New Roman" pitchFamily="18" charset="0"/>
              </a:rPr>
              <a:t>Journal of Professional Psychology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, 56(3), 210–225. https://doi.org/10.1037/pro0000456</a:t>
            </a:r>
          </a:p>
          <a:p>
            <a:pPr algn="just"/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Miller, H., &amp; Johnson, K. (2020). Confidentiality and duty to protect in contemporary clinical psychology. </a:t>
            </a:r>
            <a:r>
              <a:rPr lang="en-US" sz="2900" i="1" dirty="0" smtClean="0">
                <a:latin typeface="Times New Roman" pitchFamily="18" charset="0"/>
                <a:cs typeface="Times New Roman" pitchFamily="18" charset="0"/>
              </a:rPr>
              <a:t>Clinical Ethics Review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, 12(4), 145–158. https://doi.org/10.1016/cer.2020.10.004</a:t>
            </a:r>
          </a:p>
          <a:p>
            <a:pPr algn="just"/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Petrova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, O. (2021). Ethics in working with minors and families: Modern standards and challenges. </a:t>
            </a:r>
            <a:r>
              <a:rPr lang="en-US" sz="2900" i="1" dirty="0" smtClean="0">
                <a:latin typeface="Times New Roman" pitchFamily="18" charset="0"/>
                <a:cs typeface="Times New Roman" pitchFamily="18" charset="0"/>
              </a:rPr>
              <a:t>European Journal of Counseling Psychology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, 9(2), 85–97. https://doi.org/10.1027/ejcop2021a</a:t>
            </a:r>
          </a:p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dirty="0" smtClean="0"/>
              <a:t>ЗМІСТ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lvl="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Роль і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значення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Етичного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кодексу психолога.</a:t>
            </a:r>
          </a:p>
          <a:p>
            <a:pPr lvl="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Основні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розділи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Етичного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кодексу психолога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Базові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принципи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професійної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психолога.</a:t>
            </a:r>
          </a:p>
          <a:p>
            <a:pPr lvl="0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Етичні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норми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взаємодії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клієнтом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у процесі психологічного супроводу.</a:t>
            </a:r>
          </a:p>
          <a:p>
            <a:pPr lvl="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Конфіденційність і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межі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втручання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Компетентність і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професійна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відповідальність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Документація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інформована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згода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збереження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інформації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Етичні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обмеження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щодо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методів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роботи.</a:t>
            </a:r>
          </a:p>
          <a:p>
            <a:pPr lvl="0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Етичні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дилеми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та їх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розв’язання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Висновки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 smtClean="0"/>
              <a:t>Роль ТА </a:t>
            </a:r>
            <a:r>
              <a:rPr lang="ru-RU" sz="2800" b="1" dirty="0" err="1" smtClean="0"/>
              <a:t>значення</a:t>
            </a:r>
            <a:r>
              <a:rPr lang="ru-RU" sz="2800" b="1" dirty="0" smtClean="0"/>
              <a:t> </a:t>
            </a:r>
            <a:r>
              <a:rPr lang="ru-RU" sz="2800" b="1" dirty="0" err="1" smtClean="0"/>
              <a:t>Етичного</a:t>
            </a:r>
            <a:r>
              <a:rPr lang="ru-RU" sz="2800" b="1" dirty="0" smtClean="0"/>
              <a:t> кодексу психолога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Етичний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кодекс психолога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нормативний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документ,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який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lvl="0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регулює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професійну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поведінку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психолога,</a:t>
            </a:r>
          </a:p>
          <a:p>
            <a:pPr lvl="0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захищає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права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клієнта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lvl="0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гарантує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професійну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якість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послуг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lvl="0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визначає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відповідальність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фахівця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lvl="0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допомагає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розв’язувати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етичні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дилеми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Етичний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кодекс —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обов’язковий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стандарт для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всіх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фахівців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Основні </a:t>
            </a:r>
            <a:r>
              <a:rPr lang="ru-RU" b="1" dirty="0" err="1" smtClean="0"/>
              <a:t>розділи</a:t>
            </a:r>
            <a:r>
              <a:rPr lang="ru-RU" b="1" dirty="0" smtClean="0"/>
              <a:t> </a:t>
            </a:r>
            <a:r>
              <a:rPr lang="ru-RU" b="1" dirty="0" err="1" smtClean="0"/>
              <a:t>Етичного</a:t>
            </a:r>
            <a:r>
              <a:rPr lang="ru-RU" b="1" dirty="0" smtClean="0"/>
              <a:t> кодексу психолога </a:t>
            </a:r>
            <a:r>
              <a:rPr lang="ru-RU" b="1" dirty="0" err="1" smtClean="0"/>
              <a:t>України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Кодекс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містить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такі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ключові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блоки:</a:t>
            </a:r>
          </a:p>
          <a:p>
            <a:pPr lvl="0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Загальні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принципи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гуманізм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повага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гідності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відповідальність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чесність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lvl="0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Професійна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компетентність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Конфіденційність та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інформована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згода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Взаємодія з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клієнтом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Взаємодія з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колегами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й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іншими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фахівцями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Науково-дослідна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діяльність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Професійна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відповідальність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і заборони.</a:t>
            </a:r>
          </a:p>
          <a:p>
            <a:pPr lvl="0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Етичні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порушення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процедури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розгляду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скарг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Усі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ці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розділи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прямо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стосуються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психологічного супроводу.</a:t>
            </a: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err="1" smtClean="0"/>
              <a:t>Базові</a:t>
            </a:r>
            <a:r>
              <a:rPr lang="ru-RU" b="1" dirty="0" smtClean="0"/>
              <a:t> </a:t>
            </a:r>
            <a:r>
              <a:rPr lang="ru-RU" b="1" dirty="0" err="1" smtClean="0"/>
              <a:t>принципи</a:t>
            </a:r>
            <a:r>
              <a:rPr lang="ru-RU" b="1" dirty="0" smtClean="0"/>
              <a:t> ВІДПОВІДНО ДО ЕТИЧНОГО КОДЕКСУ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Повага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гідності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та прав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людини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Психолог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визнає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автономію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особистості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недоторканість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приватного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життя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право на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власний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вибір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Заборонена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будь-яка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форма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дискримінації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2. Компетентність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Психолог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здійснює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діяльність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лише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 межах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власної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підготовки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використовує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валідні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й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надійні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методики, регулярно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підвищує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кваліфікацію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Відповідальність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Психолог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відповідає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за ефективність і безпечність супроводу, за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наслідки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своїх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дій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бездіяльності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Професійна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чесність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Психолог не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маніпулює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вводить 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оману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не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використовує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клієнта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власних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інтересах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5. «Не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нашкодь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»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Усі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психолога мають бути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спрямовані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на благо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клієнта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і не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завдавати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шкоди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його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фізичному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психічному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здоров’ю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6. Конфіденційність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інформація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отримана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під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час супроводу,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має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зберігатися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таємниці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та не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розголошуватися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без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дозволу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клієнта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err="1" smtClean="0"/>
              <a:t>Етичні</a:t>
            </a:r>
            <a:r>
              <a:rPr lang="ru-RU" b="1" dirty="0" smtClean="0"/>
              <a:t> </a:t>
            </a:r>
            <a:r>
              <a:rPr lang="ru-RU" b="1" dirty="0" err="1" smtClean="0"/>
              <a:t>норми</a:t>
            </a:r>
            <a:r>
              <a:rPr lang="ru-RU" b="1" dirty="0" smtClean="0"/>
              <a:t> </a:t>
            </a:r>
            <a:r>
              <a:rPr lang="ru-RU" b="1" dirty="0" err="1" smtClean="0"/>
              <a:t>взаємодії</a:t>
            </a:r>
            <a:r>
              <a:rPr lang="ru-RU" b="1" dirty="0" smtClean="0"/>
              <a:t> з </a:t>
            </a:r>
            <a:r>
              <a:rPr lang="ru-RU" b="1" dirty="0" err="1" smtClean="0"/>
              <a:t>клієнтом</a:t>
            </a:r>
            <a:r>
              <a:rPr lang="ru-RU" b="1" dirty="0" smtClean="0"/>
              <a:t> </a:t>
            </a:r>
            <a:r>
              <a:rPr lang="ru-RU" b="1" dirty="0" err="1" smtClean="0"/>
              <a:t>під</a:t>
            </a:r>
            <a:r>
              <a:rPr lang="ru-RU" b="1" dirty="0" smtClean="0"/>
              <a:t> час супроводу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Добровільність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участі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Жоден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вид психологічної допомоги не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може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бути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нав'язаний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Для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неповнолітніх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—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потрібна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згода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батьків /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опікунів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врахування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думки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самої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дитини.</a:t>
            </a:r>
          </a:p>
          <a:p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Інформована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згода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Психолог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зобов’язаний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пояснити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lvl="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мету роботи,</a:t>
            </a:r>
          </a:p>
          <a:p>
            <a:pPr lvl="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методи та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тривалість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lvl="0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можливі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ризики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й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очікувані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результати,</a:t>
            </a:r>
          </a:p>
          <a:p>
            <a:pPr lvl="0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умови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конфіденційності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lvl="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право на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припинення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участі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Згода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має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бути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усвідомленою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зафіксованою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усно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письмово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Повага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до меж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клієнта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Заборонено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тиск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нав’язування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порад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оцінювання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Психолог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створює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безпечну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атмосферу.</a:t>
            </a:r>
          </a:p>
          <a:p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Недопущення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подвійних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стосунків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Кодекс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забороняє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lvl="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дружбу,</a:t>
            </a:r>
          </a:p>
          <a:p>
            <a:pPr lvl="0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романтичні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стосунки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lvl="0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фінансові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вигоди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lvl="0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використання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клієнта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особистих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цілях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Конфіденційність і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дозволені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межі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її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порушення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Кодекс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чітко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визначає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що конфіденційність — фундамент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професії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але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має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обмеження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Порушення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конфіденційності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дозволене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якщо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Є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загроза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життю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здоров’ю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клієнта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Є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загроза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іншим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людям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насильство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суїцид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злочинні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lvl="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Є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повідомлення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про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насильство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над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дитиною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Є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офіційний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юридичний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запит (суд).</a:t>
            </a:r>
          </a:p>
          <a:p>
            <a:pPr lvl="0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Інформація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передається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супервізору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без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ідентифікації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клієнта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всіх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інших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випадках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інформація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закритою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55</TotalTime>
  <Words>868</Words>
  <Application>Microsoft Office PowerPoint</Application>
  <PresentationFormat>Экран (4:3)</PresentationFormat>
  <Paragraphs>148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Трек</vt:lpstr>
      <vt:lpstr>ВИКЛАДАЧ: ДОКТОР ФІЛОСОФІЇ ОЛЕНА ОКОЛОВИЧ</vt:lpstr>
      <vt:lpstr>ЗМІСТ</vt:lpstr>
      <vt:lpstr>Роль ТА значення Етичного кодексу психолога</vt:lpstr>
      <vt:lpstr>Основні розділи Етичного кодексу психолога України</vt:lpstr>
      <vt:lpstr>Базові принципи ВІДПОВІДНО ДО ЕТИЧНОГО КОДЕКСУ</vt:lpstr>
      <vt:lpstr>Слайд 6</vt:lpstr>
      <vt:lpstr>Етичні норми взаємодії з клієнтом під час супроводу</vt:lpstr>
      <vt:lpstr>Слайд 8</vt:lpstr>
      <vt:lpstr>Конфіденційність і дозволені межі її порушення</vt:lpstr>
      <vt:lpstr>Компетентність і професійна відповідальність психолога </vt:lpstr>
      <vt:lpstr>Документація та зберігання інформації</vt:lpstr>
      <vt:lpstr>Етичні обмеження щодо методів супроводу </vt:lpstr>
      <vt:lpstr>Етичні дилеми та їх вирішення (згідно з Кодексом) </vt:lpstr>
      <vt:lpstr>Слайд 14</vt:lpstr>
      <vt:lpstr>Висновки</vt:lpstr>
      <vt:lpstr>ВИКОРИСТАНІ ДЖЕРЕЛА</vt:lpstr>
      <vt:lpstr>Слайд 17</vt:lpstr>
      <vt:lpstr>Слайд 18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ВИКЛАДАЧ: ДОКТОР ФІЛОСОФІЇ ОЛЕНА ОКОЛОВИЧ</dc:title>
  <dc:creator>Пользователь</dc:creator>
  <cp:lastModifiedBy>Пользователь</cp:lastModifiedBy>
  <cp:revision>8</cp:revision>
  <dcterms:created xsi:type="dcterms:W3CDTF">2025-11-24T17:28:14Z</dcterms:created>
  <dcterms:modified xsi:type="dcterms:W3CDTF">2025-12-04T16:55:53Z</dcterms:modified>
</cp:coreProperties>
</file>