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2" r:id="rId3"/>
    <p:sldId id="260" r:id="rId4"/>
    <p:sldId id="263" r:id="rId5"/>
    <p:sldId id="264" r:id="rId6"/>
  </p:sldIdLst>
  <p:sldSz cx="9144000" cy="6858000" type="screen4x3"/>
  <p:notesSz cx="6858000" cy="9144000"/>
  <p:custDataLst>
    <p:tags r:id="rId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74A"/>
    <a:srgbClr val="3399FF"/>
    <a:srgbClr val="666699"/>
    <a:srgbClr val="E5907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23" autoAdjust="0"/>
    <p:restoredTop sz="84583" autoAdjust="0"/>
  </p:normalViewPr>
  <p:slideViewPr>
    <p:cSldViewPr>
      <p:cViewPr>
        <p:scale>
          <a:sx n="53" d="100"/>
          <a:sy n="53" d="100"/>
        </p:scale>
        <p:origin x="-1920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420888"/>
            <a:ext cx="6480720" cy="1080120"/>
          </a:xfrm>
        </p:spPr>
        <p:txBody>
          <a:bodyPr/>
          <a:lstStyle>
            <a:lvl1pPr>
              <a:defRPr b="1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> </a:t>
            </a: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79512" y="191549"/>
            <a:ext cx="8856984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1" name="Текст 2"/>
          <p:cNvSpPr>
            <a:spLocks noGrp="1"/>
          </p:cNvSpPr>
          <p:nvPr>
            <p:ph idx="1"/>
          </p:nvPr>
        </p:nvSpPr>
        <p:spPr>
          <a:xfrm>
            <a:off x="1259632" y="1556792"/>
            <a:ext cx="7128792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91549"/>
            <a:ext cx="8856984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43608" y="1556792"/>
            <a:ext cx="7128792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4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420888"/>
            <a:ext cx="6840760" cy="1080120"/>
          </a:xfrm>
        </p:spPr>
        <p:txBody>
          <a:bodyPr>
            <a:noAutofit/>
          </a:bodyPr>
          <a:lstStyle/>
          <a:p>
            <a:r>
              <a:rPr lang="ru-RU" sz="4800" dirty="0" smtClean="0"/>
              <a:t>Тема: </a:t>
            </a:r>
            <a:r>
              <a:rPr lang="ru-RU" sz="4800" dirty="0" smtClean="0"/>
              <a:t>8 </a:t>
            </a:r>
            <a:r>
              <a:rPr lang="ru-RU" sz="4800" dirty="0" smtClean="0"/>
              <a:t>Аудит </a:t>
            </a:r>
            <a:r>
              <a:rPr lang="ru-RU" sz="4800" dirty="0" err="1" smtClean="0"/>
              <a:t>оборотних</a:t>
            </a:r>
            <a:r>
              <a:rPr lang="ru-RU" sz="4800" dirty="0" smtClean="0"/>
              <a:t> та </a:t>
            </a:r>
            <a:r>
              <a:rPr lang="ru-RU" sz="4800" dirty="0" err="1" smtClean="0"/>
              <a:t>необоротних</a:t>
            </a:r>
            <a:r>
              <a:rPr lang="ru-RU" sz="4800" dirty="0" smtClean="0"/>
              <a:t> </a:t>
            </a:r>
            <a:r>
              <a:rPr lang="ru-RU" sz="4800" dirty="0" err="1" smtClean="0"/>
              <a:t>активів</a:t>
            </a:r>
            <a:r>
              <a:rPr lang="ru-RU" sz="4800" dirty="0" smtClean="0"/>
              <a:t> </a:t>
            </a:r>
            <a:r>
              <a:rPr lang="ru-RU" sz="4800" dirty="0" err="1" smtClean="0"/>
              <a:t>бюджетних</a:t>
            </a:r>
            <a:r>
              <a:rPr lang="ru-RU" sz="4800" dirty="0" smtClean="0"/>
              <a:t> </a:t>
            </a:r>
            <a:r>
              <a:rPr lang="ru-RU" sz="4800" dirty="0" err="1" smtClean="0"/>
              <a:t>установ</a:t>
            </a:r>
            <a:r>
              <a:rPr lang="ru-RU" sz="4800" dirty="0" smtClean="0"/>
              <a:t>. </a:t>
            </a:r>
            <a:endParaRPr lang="ru-RU" sz="4800" b="1" dirty="0"/>
          </a:p>
        </p:txBody>
      </p:sp>
    </p:spTree>
    <p:extLst>
      <p:ext uri="{BB962C8B-B14F-4D97-AF65-F5344CB8AC3E}">
        <p14:creationId xmlns="" xmlns:p14="http://schemas.microsoft.com/office/powerpoint/2010/main" val="1857870635"/>
      </p:ext>
    </p:extLst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8856984" cy="573155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Контроль </a:t>
            </a:r>
            <a:r>
              <a:rPr lang="ru-RU" sz="3200" dirty="0" err="1" smtClean="0"/>
              <a:t>і</a:t>
            </a:r>
            <a:r>
              <a:rPr lang="ru-RU" sz="3200" dirty="0" smtClean="0"/>
              <a:t> </a:t>
            </a:r>
            <a:r>
              <a:rPr lang="ru-RU" sz="3200" dirty="0" err="1" smtClean="0"/>
              <a:t>ревізія</a:t>
            </a:r>
            <a:r>
              <a:rPr lang="ru-RU" sz="3200" dirty="0" smtClean="0"/>
              <a:t> </a:t>
            </a:r>
            <a:r>
              <a:rPr lang="ru-RU" sz="3200" dirty="0" err="1" smtClean="0"/>
              <a:t>каси</a:t>
            </a:r>
            <a:r>
              <a:rPr lang="ru-RU" sz="3200" dirty="0" smtClean="0"/>
              <a:t> </a:t>
            </a:r>
            <a:endParaRPr 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908720"/>
            <a:ext cx="8064896" cy="5760640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в </a:t>
            </a:r>
            <a:r>
              <a:rPr lang="ru-RU" dirty="0" err="1" smtClean="0"/>
              <a:t>напрямку</a:t>
            </a:r>
            <a:r>
              <a:rPr lang="ru-RU" dirty="0" smtClean="0"/>
              <a:t> </a:t>
            </a:r>
            <a:r>
              <a:rPr lang="ru-RU" dirty="0" err="1" smtClean="0"/>
              <a:t>модернізації</a:t>
            </a:r>
            <a:r>
              <a:rPr lang="ru-RU" dirty="0" smtClean="0"/>
              <a:t> </a:t>
            </a:r>
            <a:r>
              <a:rPr lang="ru-RU" dirty="0" err="1" smtClean="0"/>
              <a:t>обліку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державному </a:t>
            </a:r>
            <a:r>
              <a:rPr lang="ru-RU" dirty="0" err="1" smtClean="0"/>
              <a:t>секторі</a:t>
            </a:r>
            <a:r>
              <a:rPr lang="ru-RU" dirty="0" smtClean="0"/>
              <a:t> </a:t>
            </a:r>
            <a:r>
              <a:rPr lang="ru-RU" dirty="0" err="1" smtClean="0"/>
              <a:t>зумовлює</a:t>
            </a:r>
            <a:r>
              <a:rPr lang="ru-RU" dirty="0" smtClean="0"/>
              <a:t>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адаптації</a:t>
            </a:r>
            <a:r>
              <a:rPr lang="ru-RU" dirty="0" smtClean="0"/>
              <a:t> </a:t>
            </a:r>
            <a:r>
              <a:rPr lang="ru-RU" dirty="0" err="1" smtClean="0"/>
              <a:t>економічної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до </a:t>
            </a:r>
            <a:r>
              <a:rPr lang="ru-RU" dirty="0" err="1" smtClean="0"/>
              <a:t>міжнародних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та </a:t>
            </a:r>
            <a:r>
              <a:rPr lang="ru-RU" dirty="0" err="1" smtClean="0"/>
              <a:t>стандартів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пов’язане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потребою </a:t>
            </a:r>
            <a:r>
              <a:rPr lang="ru-RU" dirty="0" err="1" smtClean="0"/>
              <a:t>удосконалення</a:t>
            </a:r>
            <a:r>
              <a:rPr lang="ru-RU" dirty="0" smtClean="0"/>
              <a:t> </a:t>
            </a:r>
            <a:r>
              <a:rPr lang="ru-RU" dirty="0" err="1" smtClean="0"/>
              <a:t>українського</a:t>
            </a:r>
            <a:r>
              <a:rPr lang="ru-RU" dirty="0" smtClean="0"/>
              <a:t> </a:t>
            </a:r>
            <a:r>
              <a:rPr lang="ru-RU" dirty="0" err="1" smtClean="0"/>
              <a:t>законодавства</a:t>
            </a:r>
            <a:r>
              <a:rPr lang="ru-RU" dirty="0" smtClean="0"/>
              <a:t>. </a:t>
            </a:r>
          </a:p>
          <a:p>
            <a:endParaRPr lang="ru-RU" dirty="0" smtClean="0"/>
          </a:p>
          <a:p>
            <a:r>
              <a:rPr lang="ru-RU" dirty="0" smtClean="0"/>
              <a:t>У </a:t>
            </a:r>
            <a:r>
              <a:rPr lang="ru-RU" dirty="0" err="1" smtClean="0"/>
              <a:t>низці</a:t>
            </a:r>
            <a:r>
              <a:rPr lang="ru-RU" dirty="0" smtClean="0"/>
              <a:t> </a:t>
            </a:r>
            <a:r>
              <a:rPr lang="ru-RU" dirty="0" err="1" smtClean="0"/>
              <a:t>нормативних</a:t>
            </a:r>
            <a:r>
              <a:rPr lang="ru-RU" dirty="0" smtClean="0"/>
              <a:t> </a:t>
            </a:r>
            <a:r>
              <a:rPr lang="ru-RU" dirty="0" err="1" smtClean="0"/>
              <a:t>актів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відмітити</a:t>
            </a:r>
            <a:r>
              <a:rPr lang="ru-RU" dirty="0" smtClean="0"/>
              <a:t> наказ </a:t>
            </a:r>
            <a:r>
              <a:rPr lang="ru-RU" dirty="0" err="1" smtClean="0"/>
              <a:t>Міністерства</a:t>
            </a:r>
            <a:r>
              <a:rPr lang="ru-RU" dirty="0" smtClean="0"/>
              <a:t> </a:t>
            </a:r>
            <a:r>
              <a:rPr lang="ru-RU" dirty="0" err="1" smtClean="0"/>
              <a:t>фінансів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№ 879 </a:t>
            </a:r>
            <a:r>
              <a:rPr lang="ru-RU" dirty="0" err="1" smtClean="0"/>
              <a:t>від</a:t>
            </a:r>
            <a:r>
              <a:rPr lang="ru-RU" dirty="0" smtClean="0"/>
              <a:t> 02.09.2014 р. «Про </a:t>
            </a:r>
            <a:r>
              <a:rPr lang="ru-RU" dirty="0" err="1" smtClean="0"/>
              <a:t>затвердження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 </a:t>
            </a:r>
            <a:r>
              <a:rPr lang="ru-RU" dirty="0" err="1" smtClean="0"/>
              <a:t>про</a:t>
            </a:r>
            <a:r>
              <a:rPr lang="ru-RU" dirty="0" smtClean="0"/>
              <a:t> </a:t>
            </a:r>
            <a:r>
              <a:rPr lang="ru-RU" dirty="0" err="1" smtClean="0"/>
              <a:t>інвентаризацію</a:t>
            </a:r>
            <a:r>
              <a:rPr lang="ru-RU" dirty="0" smtClean="0"/>
              <a:t> </a:t>
            </a:r>
            <a:r>
              <a:rPr lang="ru-RU" dirty="0" err="1" smtClean="0"/>
              <a:t>активів</a:t>
            </a:r>
            <a:r>
              <a:rPr lang="ru-RU" dirty="0" smtClean="0"/>
              <a:t> та </a:t>
            </a:r>
            <a:r>
              <a:rPr lang="ru-RU" dirty="0" err="1" smtClean="0"/>
              <a:t>зобов’язань</a:t>
            </a:r>
            <a:r>
              <a:rPr lang="ru-RU" dirty="0" smtClean="0"/>
              <a:t>», (</a:t>
            </a:r>
            <a:r>
              <a:rPr lang="ru-RU" dirty="0" err="1" smtClean="0"/>
              <a:t>далі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 № 879), яке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стосунок</a:t>
            </a:r>
            <a:r>
              <a:rPr lang="ru-RU" dirty="0" smtClean="0"/>
              <a:t> до контролю </a:t>
            </a:r>
            <a:r>
              <a:rPr lang="ru-RU" dirty="0" err="1" smtClean="0"/>
              <a:t>грошових</a:t>
            </a:r>
            <a:r>
              <a:rPr lang="ru-RU" dirty="0" smtClean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скасовує</a:t>
            </a:r>
            <a:r>
              <a:rPr lang="ru-RU" dirty="0" smtClean="0"/>
              <a:t>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інструкції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інвентаризацій</a:t>
            </a:r>
            <a:r>
              <a:rPr lang="ru-RU" dirty="0" smtClean="0"/>
              <a:t>: № 69 </a:t>
            </a:r>
            <a:r>
              <a:rPr lang="ru-RU" dirty="0" err="1" smtClean="0"/>
              <a:t>Міністерства</a:t>
            </a:r>
            <a:r>
              <a:rPr lang="ru-RU" dirty="0" smtClean="0"/>
              <a:t> </a:t>
            </a:r>
            <a:r>
              <a:rPr lang="ru-RU" dirty="0" err="1" smtClean="0"/>
              <a:t>фінансів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11.08.94 р.; № 90 </a:t>
            </a:r>
            <a:r>
              <a:rPr lang="ru-RU" dirty="0" err="1" smtClean="0"/>
              <a:t>Міністерства</a:t>
            </a:r>
            <a:r>
              <a:rPr lang="ru-RU" dirty="0" smtClean="0"/>
              <a:t> </a:t>
            </a:r>
            <a:r>
              <a:rPr lang="ru-RU" dirty="0" err="1" smtClean="0"/>
              <a:t>фінансів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та Головного </a:t>
            </a:r>
            <a:r>
              <a:rPr lang="ru-RU" dirty="0" err="1" smtClean="0"/>
              <a:t>управління</a:t>
            </a:r>
            <a:r>
              <a:rPr lang="ru-RU" dirty="0" smtClean="0"/>
              <a:t> Державного казначейства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30.10.98 р. Дане </a:t>
            </a:r>
            <a:r>
              <a:rPr lang="ru-RU" dirty="0" err="1" smtClean="0"/>
              <a:t>Положення</a:t>
            </a:r>
            <a:r>
              <a:rPr lang="ru-RU" dirty="0" smtClean="0"/>
              <a:t> набрало </a:t>
            </a:r>
            <a:r>
              <a:rPr lang="ru-RU" dirty="0" err="1" smtClean="0"/>
              <a:t>чинності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1 </a:t>
            </a:r>
            <a:r>
              <a:rPr lang="ru-RU" dirty="0" err="1" smtClean="0"/>
              <a:t>січня</a:t>
            </a:r>
            <a:r>
              <a:rPr lang="ru-RU" dirty="0" smtClean="0"/>
              <a:t> 2015 р.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застосовується</a:t>
            </a:r>
            <a:r>
              <a:rPr lang="ru-RU" dirty="0" smtClean="0"/>
              <a:t> </a:t>
            </a:r>
            <a:r>
              <a:rPr lang="ru-RU" dirty="0" err="1" smtClean="0"/>
              <a:t>юридичними</a:t>
            </a:r>
            <a:r>
              <a:rPr lang="ru-RU" dirty="0" smtClean="0"/>
              <a:t> особами, </a:t>
            </a:r>
            <a:r>
              <a:rPr lang="ru-RU" dirty="0" err="1" smtClean="0"/>
              <a:t>незалежно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організаційно-правових</a:t>
            </a:r>
            <a:r>
              <a:rPr lang="ru-RU" dirty="0" smtClean="0"/>
              <a:t> форм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форм</a:t>
            </a:r>
            <a:r>
              <a:rPr lang="ru-RU" dirty="0" smtClean="0"/>
              <a:t> </a:t>
            </a:r>
            <a:r>
              <a:rPr lang="ru-RU" dirty="0" err="1" smtClean="0"/>
              <a:t>власності</a:t>
            </a:r>
            <a:r>
              <a:rPr lang="ru-RU" dirty="0" smtClean="0"/>
              <a:t> (</a:t>
            </a: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банків</a:t>
            </a:r>
            <a:r>
              <a:rPr lang="ru-RU" dirty="0" smtClean="0"/>
              <a:t>),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представництвами</a:t>
            </a:r>
            <a:r>
              <a:rPr lang="ru-RU" dirty="0" smtClean="0"/>
              <a:t> </a:t>
            </a:r>
            <a:r>
              <a:rPr lang="ru-RU" dirty="0" err="1" smtClean="0"/>
              <a:t>іноземних</a:t>
            </a:r>
            <a:r>
              <a:rPr lang="ru-RU" dirty="0" smtClean="0"/>
              <a:t> </a:t>
            </a:r>
            <a:r>
              <a:rPr lang="ru-RU" dirty="0" err="1" smtClean="0"/>
              <a:t>суб’єктів</a:t>
            </a:r>
            <a:r>
              <a:rPr lang="ru-RU" dirty="0" smtClean="0"/>
              <a:t> </a:t>
            </a:r>
            <a:r>
              <a:rPr lang="ru-RU" dirty="0" err="1" smtClean="0"/>
              <a:t>господарської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27822378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540568" y="260648"/>
            <a:ext cx="8964488" cy="717171"/>
          </a:xfrm>
        </p:spPr>
        <p:txBody>
          <a:bodyPr>
            <a:normAutofit/>
          </a:bodyPr>
          <a:lstStyle/>
          <a:p>
            <a:r>
              <a:rPr lang="ru-RU" sz="3200" dirty="0" err="1" smtClean="0"/>
              <a:t>Основними</a:t>
            </a:r>
            <a:r>
              <a:rPr lang="ru-RU" sz="3200" dirty="0" smtClean="0"/>
              <a:t> </a:t>
            </a:r>
            <a:r>
              <a:rPr lang="ru-RU" sz="3200" dirty="0" err="1" smtClean="0"/>
              <a:t>завданнями</a:t>
            </a:r>
            <a:r>
              <a:rPr lang="ru-RU" sz="3200" dirty="0" smtClean="0"/>
              <a:t> </a:t>
            </a:r>
            <a:r>
              <a:rPr lang="ru-RU" sz="3200" dirty="0" err="1" smtClean="0"/>
              <a:t>ревізії</a:t>
            </a:r>
            <a:r>
              <a:rPr lang="ru-RU" sz="3200" dirty="0" smtClean="0"/>
              <a:t> </a:t>
            </a:r>
            <a:r>
              <a:rPr lang="ru-RU" sz="3200" dirty="0" err="1" smtClean="0"/>
              <a:t>каси</a:t>
            </a:r>
            <a:r>
              <a:rPr lang="ru-RU" sz="3200" dirty="0" smtClean="0"/>
              <a:t> є:</a:t>
            </a:r>
            <a:endParaRPr lang="ru-RU" sz="3200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043608" y="1196752"/>
            <a:ext cx="7344816" cy="5040560"/>
          </a:xfrm>
        </p:spPr>
        <p:txBody>
          <a:bodyPr>
            <a:normAutofit fontScale="92500" lnSpcReduction="10000"/>
          </a:bodyPr>
          <a:lstStyle/>
          <a:p>
            <a:pPr fontAlgn="base">
              <a:buFont typeface="Wingdings" pitchFamily="2" charset="2"/>
              <a:buChar char="Ø"/>
            </a:pPr>
            <a:r>
              <a:rPr lang="ru-RU" sz="2400" dirty="0" err="1" smtClean="0"/>
              <a:t>забезпечення</a:t>
            </a:r>
            <a:r>
              <a:rPr lang="ru-RU" sz="2400" dirty="0" smtClean="0"/>
              <a:t> умов </a:t>
            </a:r>
            <a:r>
              <a:rPr lang="ru-RU" sz="2400" dirty="0" err="1" smtClean="0"/>
              <a:t>збереження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готівки</a:t>
            </a:r>
            <a:r>
              <a:rPr lang="ru-RU" sz="2400" dirty="0" smtClean="0"/>
              <a:t> та </a:t>
            </a:r>
            <a:r>
              <a:rPr lang="ru-RU" sz="2400" dirty="0" err="1" smtClean="0"/>
              <a:t>інших</a:t>
            </a:r>
            <a:r>
              <a:rPr lang="ru-RU" sz="2400" dirty="0" smtClean="0"/>
              <a:t> </a:t>
            </a:r>
            <a:r>
              <a:rPr lang="ru-RU" sz="2400" dirty="0" err="1" smtClean="0"/>
              <a:t>цінностей</a:t>
            </a:r>
            <a:r>
              <a:rPr lang="ru-RU" sz="2400" dirty="0" smtClean="0"/>
              <a:t> в </a:t>
            </a:r>
            <a:r>
              <a:rPr lang="ru-RU" sz="2400" dirty="0" err="1" smtClean="0"/>
              <a:t>касі</a:t>
            </a:r>
            <a:r>
              <a:rPr lang="ru-RU" sz="2400" dirty="0" smtClean="0"/>
              <a:t> та в </a:t>
            </a:r>
            <a:r>
              <a:rPr lang="ru-RU" sz="2400" dirty="0" err="1" smtClean="0"/>
              <a:t>їх</a:t>
            </a:r>
            <a:r>
              <a:rPr lang="ru-RU" sz="2400" dirty="0" smtClean="0"/>
              <a:t> </a:t>
            </a:r>
            <a:r>
              <a:rPr lang="ru-RU" sz="2400" dirty="0" err="1" smtClean="0"/>
              <a:t>доставці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банку;</a:t>
            </a:r>
          </a:p>
          <a:p>
            <a:pPr fontAlgn="base">
              <a:buFont typeface="Wingdings" pitchFamily="2" charset="2"/>
              <a:buChar char="Ø"/>
            </a:pPr>
            <a:r>
              <a:rPr lang="ru-RU" sz="2400" dirty="0" err="1" smtClean="0"/>
              <a:t>дотримання</a:t>
            </a:r>
            <a:r>
              <a:rPr lang="ru-RU" sz="2400" dirty="0" smtClean="0"/>
              <a:t> правил документального </a:t>
            </a:r>
            <a:r>
              <a:rPr lang="ru-RU" sz="2400" dirty="0" err="1" smtClean="0"/>
              <a:t>оформлення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операцій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руху</a:t>
            </a:r>
            <a:r>
              <a:rPr lang="ru-RU" sz="2400" dirty="0" smtClean="0"/>
              <a:t> </a:t>
            </a:r>
            <a:r>
              <a:rPr lang="ru-RU" sz="2400" dirty="0" err="1" smtClean="0"/>
              <a:t>готівки</a:t>
            </a:r>
            <a:r>
              <a:rPr lang="ru-RU" sz="2400" dirty="0" smtClean="0"/>
              <a:t>;</a:t>
            </a:r>
          </a:p>
          <a:p>
            <a:pPr fontAlgn="base">
              <a:buFont typeface="Wingdings" pitchFamily="2" charset="2"/>
              <a:buChar char="Ø"/>
            </a:pPr>
            <a:r>
              <a:rPr lang="ru-RU" sz="2400" dirty="0" err="1" smtClean="0"/>
              <a:t>своєчасності</a:t>
            </a:r>
            <a:r>
              <a:rPr lang="ru-RU" sz="2400" dirty="0" smtClean="0"/>
              <a:t> та </a:t>
            </a:r>
            <a:r>
              <a:rPr lang="ru-RU" sz="2400" dirty="0" err="1" smtClean="0"/>
              <a:t>повноти</a:t>
            </a:r>
            <a:r>
              <a:rPr lang="ru-RU" sz="2400" dirty="0" smtClean="0"/>
              <a:t> </a:t>
            </a:r>
            <a:r>
              <a:rPr lang="ru-RU" sz="2400" dirty="0" err="1" smtClean="0"/>
              <a:t>оприбуткування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готівки</a:t>
            </a:r>
            <a:r>
              <a:rPr lang="ru-RU" sz="2400" dirty="0" smtClean="0"/>
              <a:t>, </a:t>
            </a:r>
            <a:r>
              <a:rPr lang="ru-RU" sz="2400" dirty="0" err="1" smtClean="0"/>
              <a:t>отриманої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банку та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</a:t>
            </a:r>
            <a:r>
              <a:rPr lang="ru-RU" sz="2400" dirty="0" err="1" smtClean="0"/>
              <a:t>інших</a:t>
            </a:r>
            <a:r>
              <a:rPr lang="ru-RU" sz="2400" dirty="0" smtClean="0"/>
              <a:t> </a:t>
            </a:r>
            <a:r>
              <a:rPr lang="ru-RU" sz="2400" dirty="0" err="1" smtClean="0"/>
              <a:t>юридичних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фізичних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осіб</a:t>
            </a:r>
            <a:r>
              <a:rPr lang="ru-RU" sz="2400" dirty="0" smtClean="0"/>
              <a:t>;</a:t>
            </a:r>
          </a:p>
          <a:p>
            <a:pPr fontAlgn="base">
              <a:buFont typeface="Wingdings" pitchFamily="2" charset="2"/>
              <a:buChar char="Ø"/>
            </a:pPr>
            <a:r>
              <a:rPr lang="ru-RU" sz="2400" dirty="0" err="1" smtClean="0"/>
              <a:t>використання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готівки</a:t>
            </a:r>
            <a:r>
              <a:rPr lang="ru-RU" sz="2400" dirty="0" smtClean="0"/>
              <a:t> за </a:t>
            </a:r>
            <a:r>
              <a:rPr lang="ru-RU" sz="2400" dirty="0" err="1" smtClean="0"/>
              <a:t>цільовим</a:t>
            </a:r>
            <a:r>
              <a:rPr lang="ru-RU" sz="2400" dirty="0" smtClean="0"/>
              <a:t> </a:t>
            </a:r>
            <a:r>
              <a:rPr lang="ru-RU" sz="2400" dirty="0" err="1" smtClean="0"/>
              <a:t>призначенням</a:t>
            </a:r>
            <a:r>
              <a:rPr lang="ru-RU" sz="2400" dirty="0" smtClean="0"/>
              <a:t>;</a:t>
            </a:r>
          </a:p>
          <a:p>
            <a:pPr fontAlgn="base">
              <a:buFont typeface="Wingdings" pitchFamily="2" charset="2"/>
              <a:buChar char="Ø"/>
            </a:pPr>
            <a:r>
              <a:rPr lang="ru-RU" sz="2400" dirty="0" err="1" smtClean="0"/>
              <a:t>дотримання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ліміту</a:t>
            </a:r>
            <a:r>
              <a:rPr lang="ru-RU" sz="2400" dirty="0" smtClean="0"/>
              <a:t> </a:t>
            </a:r>
            <a:r>
              <a:rPr lang="ru-RU" sz="2400" dirty="0" err="1" smtClean="0"/>
              <a:t>готівки</a:t>
            </a:r>
            <a:r>
              <a:rPr lang="ru-RU" sz="2400" dirty="0" smtClean="0"/>
              <a:t> в </a:t>
            </a:r>
            <a:r>
              <a:rPr lang="ru-RU" sz="2400" dirty="0" err="1" smtClean="0"/>
              <a:t>касі</a:t>
            </a:r>
            <a:r>
              <a:rPr lang="ru-RU" sz="2400" dirty="0" smtClean="0"/>
              <a:t>, умов </a:t>
            </a:r>
            <a:r>
              <a:rPr lang="ru-RU" sz="2400" dirty="0" err="1" smtClean="0"/>
              <a:t>видачі</a:t>
            </a:r>
            <a:r>
              <a:rPr lang="ru-RU" sz="2400" dirty="0" smtClean="0"/>
              <a:t> </a:t>
            </a:r>
            <a:r>
              <a:rPr lang="ru-RU" sz="2400" dirty="0" err="1" smtClean="0"/>
              <a:t>її</a:t>
            </a:r>
            <a:r>
              <a:rPr lang="ru-RU" sz="2400" dirty="0" smtClean="0"/>
              <a:t> на </a:t>
            </a:r>
            <a:r>
              <a:rPr lang="ru-RU" sz="2400" dirty="0" err="1" smtClean="0"/>
              <a:t>поточні</a:t>
            </a:r>
            <a:r>
              <a:rPr lang="ru-RU" sz="2400" dirty="0" smtClean="0"/>
              <a:t> потреби та на </a:t>
            </a:r>
            <a:r>
              <a:rPr lang="ru-RU" sz="2400" dirty="0" err="1" smtClean="0"/>
              <a:t>інші</a:t>
            </a:r>
            <a:r>
              <a:rPr lang="ru-RU" sz="2400" dirty="0" smtClean="0"/>
              <a:t> </a:t>
            </a:r>
            <a:r>
              <a:rPr lang="ru-RU" sz="2400" dirty="0" err="1" smtClean="0"/>
              <a:t>цілі</a:t>
            </a:r>
            <a:r>
              <a:rPr lang="ru-RU" sz="2400" dirty="0" smtClean="0"/>
              <a:t>;</a:t>
            </a:r>
          </a:p>
          <a:p>
            <a:pPr fontAlgn="base">
              <a:buFont typeface="Wingdings" pitchFamily="2" charset="2"/>
              <a:buChar char="Ø"/>
            </a:pPr>
            <a:r>
              <a:rPr lang="ru-RU" sz="2400" dirty="0" err="1" smtClean="0"/>
              <a:t>дотримання</a:t>
            </a:r>
            <a:r>
              <a:rPr lang="ru-RU" sz="2400" dirty="0" smtClean="0"/>
              <a:t> правил </a:t>
            </a:r>
            <a:r>
              <a:rPr lang="ru-RU" sz="2400" dirty="0" err="1" smtClean="0"/>
              <a:t>зберігання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касових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документів</a:t>
            </a:r>
            <a:r>
              <a:rPr lang="ru-RU" sz="2400" dirty="0" smtClean="0"/>
              <a:t>;</a:t>
            </a:r>
          </a:p>
          <a:p>
            <a:pPr fontAlgn="base">
              <a:buFont typeface="Wingdings" pitchFamily="2" charset="2"/>
              <a:buChar char="Ø"/>
            </a:pPr>
            <a:r>
              <a:rPr lang="ru-RU" sz="2400" dirty="0" smtClean="0"/>
              <a:t>стану </a:t>
            </a:r>
            <a:r>
              <a:rPr lang="ru-RU" sz="2400" dirty="0" err="1" smtClean="0"/>
              <a:t>обліку</a:t>
            </a:r>
            <a:r>
              <a:rPr lang="ru-RU" sz="2400" dirty="0" smtClean="0"/>
              <a:t> </a:t>
            </a:r>
            <a:r>
              <a:rPr lang="ru-RU" sz="2400" dirty="0" err="1" smtClean="0"/>
              <a:t>касових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операцій</a:t>
            </a:r>
            <a:r>
              <a:rPr lang="ru-RU" sz="2400" dirty="0" smtClean="0"/>
              <a:t>, </a:t>
            </a:r>
            <a:r>
              <a:rPr lang="ru-RU" sz="2400" dirty="0" err="1" smtClean="0"/>
              <a:t>ведення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касової</a:t>
            </a:r>
            <a:r>
              <a:rPr lang="ru-RU" sz="2400" dirty="0" smtClean="0"/>
              <a:t> книги, книг </a:t>
            </a:r>
            <a:r>
              <a:rPr lang="ru-RU" sz="2400" dirty="0" err="1" smtClean="0"/>
              <a:t>аналітичного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обліку</a:t>
            </a:r>
            <a:r>
              <a:rPr lang="ru-RU" sz="2400" dirty="0" smtClean="0"/>
              <a:t> </a:t>
            </a:r>
            <a:r>
              <a:rPr lang="ru-RU" sz="2400" dirty="0" err="1" smtClean="0"/>
              <a:t>інших</a:t>
            </a:r>
            <a:r>
              <a:rPr lang="ru-RU" sz="2400" dirty="0" smtClean="0"/>
              <a:t> </a:t>
            </a:r>
            <a:r>
              <a:rPr lang="ru-RU" sz="2400" dirty="0" err="1" smtClean="0"/>
              <a:t>цінностей</a:t>
            </a:r>
            <a:r>
              <a:rPr lang="ru-RU" sz="2400" dirty="0" smtClean="0"/>
              <a:t>, </a:t>
            </a:r>
            <a:r>
              <a:rPr lang="ru-RU" sz="2400" dirty="0" err="1" smtClean="0"/>
              <a:t>які</a:t>
            </a:r>
            <a:r>
              <a:rPr lang="ru-RU" sz="2400" dirty="0" smtClean="0"/>
              <a:t> </a:t>
            </a:r>
            <a:r>
              <a:rPr lang="ru-RU" sz="2400" dirty="0" err="1" smtClean="0"/>
              <a:t>зберігаються</a:t>
            </a:r>
            <a:r>
              <a:rPr lang="ru-RU" sz="2400" dirty="0" smtClean="0"/>
              <a:t> в </a:t>
            </a:r>
            <a:r>
              <a:rPr lang="ru-RU" sz="2400" dirty="0" err="1" smtClean="0"/>
              <a:t>касі</a:t>
            </a:r>
            <a:r>
              <a:rPr lang="ru-RU" sz="2400" dirty="0" smtClean="0"/>
              <a:t>;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2400859123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856984" cy="789179"/>
          </a:xfrm>
        </p:spPr>
        <p:txBody>
          <a:bodyPr>
            <a:normAutofit/>
          </a:bodyPr>
          <a:lstStyle/>
          <a:p>
            <a:r>
              <a:rPr lang="ru-RU" sz="3200" dirty="0" err="1" smtClean="0"/>
              <a:t>Джерелом</a:t>
            </a:r>
            <a:r>
              <a:rPr lang="ru-RU" sz="3200" dirty="0" smtClean="0"/>
              <a:t> </a:t>
            </a:r>
            <a:r>
              <a:rPr lang="ru-RU" sz="3200" dirty="0" err="1" smtClean="0"/>
              <a:t>ревізії</a:t>
            </a:r>
            <a:r>
              <a:rPr lang="ru-RU" sz="3200" dirty="0" smtClean="0"/>
              <a:t> </a:t>
            </a:r>
            <a:r>
              <a:rPr lang="ru-RU" sz="3200" dirty="0" err="1" smtClean="0"/>
              <a:t>каси</a:t>
            </a:r>
            <a:r>
              <a:rPr lang="ru-RU" sz="3200" dirty="0" smtClean="0"/>
              <a:t> є: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124744"/>
            <a:ext cx="7200800" cy="5400600"/>
          </a:xfrm>
        </p:spPr>
        <p:txBody>
          <a:bodyPr>
            <a:normAutofit fontScale="55000" lnSpcReduction="20000"/>
          </a:bodyPr>
          <a:lstStyle/>
          <a:p>
            <a:pPr fontAlgn="base"/>
            <a:r>
              <a:rPr lang="ru-RU" sz="3800" dirty="0" smtClean="0"/>
              <a:t>1) </a:t>
            </a:r>
            <a:r>
              <a:rPr lang="ru-RU" sz="3800" dirty="0" err="1" smtClean="0"/>
              <a:t>первинні</a:t>
            </a:r>
            <a:r>
              <a:rPr lang="ru-RU" sz="3800" dirty="0" smtClean="0"/>
              <a:t> </a:t>
            </a:r>
            <a:r>
              <a:rPr lang="ru-RU" sz="3800" dirty="0" err="1" smtClean="0"/>
              <a:t>документи</a:t>
            </a:r>
            <a:r>
              <a:rPr lang="ru-RU" sz="3800" dirty="0" smtClean="0"/>
              <a:t>:</a:t>
            </a:r>
          </a:p>
          <a:p>
            <a:pPr fontAlgn="base"/>
            <a:r>
              <a:rPr lang="ru-RU" sz="3800" dirty="0" err="1" smtClean="0"/>
              <a:t>прибуткові</a:t>
            </a:r>
            <a:r>
              <a:rPr lang="ru-RU" sz="3800" dirty="0" smtClean="0"/>
              <a:t> </a:t>
            </a:r>
            <a:r>
              <a:rPr lang="ru-RU" sz="3800" dirty="0" err="1" smtClean="0"/>
              <a:t>й</a:t>
            </a:r>
            <a:r>
              <a:rPr lang="ru-RU" sz="3800" dirty="0" smtClean="0"/>
              <a:t> </a:t>
            </a:r>
            <a:r>
              <a:rPr lang="ru-RU" sz="3800" dirty="0" err="1" smtClean="0"/>
              <a:t>видаткові</a:t>
            </a:r>
            <a:r>
              <a:rPr lang="ru-RU" sz="3800" dirty="0" smtClean="0"/>
              <a:t> </a:t>
            </a:r>
            <a:r>
              <a:rPr lang="ru-RU" sz="3800" dirty="0" err="1" smtClean="0"/>
              <a:t>касові</a:t>
            </a:r>
            <a:r>
              <a:rPr lang="ru-RU" sz="3800" dirty="0" smtClean="0"/>
              <a:t> </a:t>
            </a:r>
            <a:r>
              <a:rPr lang="ru-RU" sz="3800" dirty="0" err="1" smtClean="0"/>
              <a:t>ордери</a:t>
            </a:r>
            <a:r>
              <a:rPr lang="ru-RU" sz="3800" dirty="0" smtClean="0"/>
              <a:t>;</a:t>
            </a:r>
          </a:p>
          <a:p>
            <a:pPr fontAlgn="base"/>
            <a:r>
              <a:rPr lang="en-US" sz="3800" dirty="0" smtClean="0"/>
              <a:t> </a:t>
            </a:r>
            <a:r>
              <a:rPr lang="ru-RU" sz="3800" dirty="0" err="1" smtClean="0"/>
              <a:t>квитанції</a:t>
            </a:r>
            <a:r>
              <a:rPr lang="ru-RU" sz="3800" dirty="0" smtClean="0"/>
              <a:t> на </a:t>
            </a:r>
            <a:r>
              <a:rPr lang="ru-RU" sz="3800" dirty="0" err="1" smtClean="0"/>
              <a:t>внесок</a:t>
            </a:r>
            <a:r>
              <a:rPr lang="ru-RU" sz="3800" dirty="0" smtClean="0"/>
              <a:t> </a:t>
            </a:r>
            <a:r>
              <a:rPr lang="ru-RU" sz="3800" dirty="0" err="1" smtClean="0"/>
              <a:t>готівки</a:t>
            </a:r>
            <a:r>
              <a:rPr lang="ru-RU" sz="3800" dirty="0" smtClean="0"/>
              <a:t> до банку </a:t>
            </a:r>
            <a:r>
              <a:rPr lang="ru-RU" sz="3800" dirty="0" err="1" smtClean="0"/>
              <a:t>або</a:t>
            </a:r>
            <a:r>
              <a:rPr lang="ru-RU" sz="3800" dirty="0" smtClean="0"/>
              <a:t> на оплату </a:t>
            </a:r>
            <a:r>
              <a:rPr lang="ru-RU" sz="3800" dirty="0" err="1" smtClean="0"/>
              <a:t>послуг</a:t>
            </a:r>
            <a:r>
              <a:rPr lang="ru-RU" sz="3800" dirty="0" smtClean="0"/>
              <a:t> </a:t>
            </a:r>
            <a:r>
              <a:rPr lang="ru-RU" sz="3800" dirty="0" err="1" smtClean="0"/>
              <a:t>інших</a:t>
            </a:r>
            <a:r>
              <a:rPr lang="ru-RU" sz="3800" dirty="0" smtClean="0"/>
              <a:t> </a:t>
            </a:r>
            <a:r>
              <a:rPr lang="ru-RU" sz="3800" dirty="0" err="1" smtClean="0"/>
              <a:t>організацій</a:t>
            </a:r>
            <a:r>
              <a:rPr lang="ru-RU" sz="3800" dirty="0" smtClean="0"/>
              <a:t>;</a:t>
            </a:r>
          </a:p>
          <a:p>
            <a:pPr fontAlgn="base"/>
            <a:r>
              <a:rPr lang="ru-RU" sz="3800" dirty="0" err="1" smtClean="0"/>
              <a:t>корінці</a:t>
            </a:r>
            <a:r>
              <a:rPr lang="ru-RU" sz="3800" dirty="0" smtClean="0"/>
              <a:t> </a:t>
            </a:r>
            <a:r>
              <a:rPr lang="ru-RU" sz="3800" dirty="0" err="1" smtClean="0"/>
              <a:t>чекових</a:t>
            </a:r>
            <a:r>
              <a:rPr lang="ru-RU" sz="3800" dirty="0" smtClean="0"/>
              <a:t> </a:t>
            </a:r>
            <a:r>
              <a:rPr lang="ru-RU" sz="3800" dirty="0" err="1" smtClean="0"/>
              <a:t>книжок</a:t>
            </a:r>
            <a:r>
              <a:rPr lang="ru-RU" sz="3800" dirty="0" smtClean="0"/>
              <a:t>;</a:t>
            </a:r>
          </a:p>
          <a:p>
            <a:pPr fontAlgn="base"/>
            <a:r>
              <a:rPr lang="ru-RU" sz="3800" dirty="0" err="1" smtClean="0"/>
              <a:t>розрахунково-платіжні</a:t>
            </a:r>
            <a:r>
              <a:rPr lang="ru-RU" sz="3800" dirty="0" smtClean="0"/>
              <a:t> (</a:t>
            </a:r>
            <a:r>
              <a:rPr lang="ru-RU" sz="3800" dirty="0" err="1" smtClean="0"/>
              <a:t>платіжні</a:t>
            </a:r>
            <a:r>
              <a:rPr lang="ru-RU" sz="3800" dirty="0" smtClean="0"/>
              <a:t>) </a:t>
            </a:r>
            <a:r>
              <a:rPr lang="ru-RU" sz="3800" dirty="0" err="1" smtClean="0"/>
              <a:t>відомості</a:t>
            </a:r>
            <a:r>
              <a:rPr lang="ru-RU" sz="3800" dirty="0" smtClean="0"/>
              <a:t> на </a:t>
            </a:r>
            <a:r>
              <a:rPr lang="ru-RU" sz="3800" dirty="0" err="1" smtClean="0"/>
              <a:t>виплату</a:t>
            </a:r>
            <a:r>
              <a:rPr lang="ru-RU" sz="3800" dirty="0" smtClean="0"/>
              <a:t> </a:t>
            </a:r>
            <a:r>
              <a:rPr lang="ru-RU" sz="3800" dirty="0" err="1" smtClean="0"/>
              <a:t>заробітної</a:t>
            </a:r>
            <a:r>
              <a:rPr lang="ru-RU" sz="3800" dirty="0" smtClean="0"/>
              <a:t> плати, </a:t>
            </a:r>
            <a:r>
              <a:rPr lang="ru-RU" sz="3800" dirty="0" err="1" smtClean="0"/>
              <a:t>відпускних</a:t>
            </a:r>
            <a:r>
              <a:rPr lang="ru-RU" sz="3800" dirty="0" smtClean="0"/>
              <a:t>, </a:t>
            </a:r>
            <a:r>
              <a:rPr lang="ru-RU" sz="3800" dirty="0" err="1" smtClean="0"/>
              <a:t>матеріальних</a:t>
            </a:r>
            <a:r>
              <a:rPr lang="ru-RU" sz="3800" dirty="0" smtClean="0"/>
              <a:t> </a:t>
            </a:r>
            <a:r>
              <a:rPr lang="ru-RU" sz="3800" dirty="0" err="1" smtClean="0"/>
              <a:t>допомог</a:t>
            </a:r>
            <a:r>
              <a:rPr lang="ru-RU" sz="3800" dirty="0" smtClean="0"/>
              <a:t>, </a:t>
            </a:r>
            <a:r>
              <a:rPr lang="ru-RU" sz="3800" dirty="0" err="1" smtClean="0"/>
              <a:t>компенсацій</a:t>
            </a:r>
            <a:r>
              <a:rPr lang="ru-RU" sz="3800" dirty="0" smtClean="0"/>
              <a:t>, </a:t>
            </a:r>
            <a:r>
              <a:rPr lang="ru-RU" sz="3800" dirty="0" err="1" smtClean="0"/>
              <a:t>стипендій</a:t>
            </a:r>
            <a:r>
              <a:rPr lang="ru-RU" sz="3800" dirty="0" smtClean="0"/>
              <a:t> та </a:t>
            </a:r>
            <a:r>
              <a:rPr lang="ru-RU" sz="3800" dirty="0" err="1" smtClean="0"/>
              <a:t>інших</a:t>
            </a:r>
            <a:r>
              <a:rPr lang="ru-RU" sz="3800" dirty="0" smtClean="0"/>
              <a:t> </a:t>
            </a:r>
            <a:r>
              <a:rPr lang="ru-RU" sz="3800" dirty="0" err="1" smtClean="0"/>
              <a:t>виплат</a:t>
            </a:r>
            <a:r>
              <a:rPr lang="ru-RU" sz="3800" dirty="0" smtClean="0"/>
              <a:t>;</a:t>
            </a:r>
          </a:p>
          <a:p>
            <a:pPr fontAlgn="base"/>
            <a:r>
              <a:rPr lang="ru-RU" sz="3800" dirty="0" err="1" smtClean="0"/>
              <a:t>трудові</a:t>
            </a:r>
            <a:r>
              <a:rPr lang="ru-RU" sz="3800" dirty="0" smtClean="0"/>
              <a:t> угоди на </a:t>
            </a:r>
            <a:r>
              <a:rPr lang="ru-RU" sz="3800" dirty="0" err="1" smtClean="0"/>
              <a:t>виконання</a:t>
            </a:r>
            <a:r>
              <a:rPr lang="ru-RU" sz="3800" dirty="0" smtClean="0"/>
              <a:t> </a:t>
            </a:r>
            <a:r>
              <a:rPr lang="ru-RU" sz="3800" dirty="0" err="1" smtClean="0"/>
              <a:t>й</a:t>
            </a:r>
            <a:r>
              <a:rPr lang="ru-RU" sz="3800" dirty="0" smtClean="0"/>
              <a:t> оплату </a:t>
            </a:r>
            <a:r>
              <a:rPr lang="ru-RU" sz="3800" dirty="0" err="1" smtClean="0"/>
              <a:t>певних</a:t>
            </a:r>
            <a:r>
              <a:rPr lang="ru-RU" sz="3800" dirty="0" smtClean="0"/>
              <a:t> </a:t>
            </a:r>
            <a:r>
              <a:rPr lang="ru-RU" sz="3800" dirty="0" err="1" smtClean="0"/>
              <a:t>робіт</a:t>
            </a:r>
            <a:r>
              <a:rPr lang="ru-RU" sz="3800" dirty="0" smtClean="0"/>
              <a:t>;</a:t>
            </a:r>
          </a:p>
          <a:p>
            <a:pPr fontAlgn="base"/>
            <a:r>
              <a:rPr lang="ru-RU" sz="3800" dirty="0" err="1" smtClean="0"/>
              <a:t>акти</a:t>
            </a:r>
            <a:r>
              <a:rPr lang="ru-RU" sz="3800" dirty="0" smtClean="0"/>
              <a:t> </a:t>
            </a:r>
            <a:r>
              <a:rPr lang="ru-RU" sz="3800" dirty="0" err="1" smtClean="0"/>
              <a:t>інвентаризації</a:t>
            </a:r>
            <a:r>
              <a:rPr lang="ru-RU" sz="3800" dirty="0" smtClean="0"/>
              <a:t> </a:t>
            </a:r>
            <a:r>
              <a:rPr lang="ru-RU" sz="3800" dirty="0" err="1" smtClean="0"/>
              <a:t>готівки</a:t>
            </a:r>
            <a:r>
              <a:rPr lang="ru-RU" sz="3800" dirty="0" smtClean="0"/>
              <a:t> в </a:t>
            </a:r>
            <a:r>
              <a:rPr lang="ru-RU" sz="3800" dirty="0" err="1" smtClean="0"/>
              <a:t>касі</a:t>
            </a:r>
            <a:r>
              <a:rPr lang="ru-RU" sz="3800" dirty="0" smtClean="0"/>
              <a:t>;</a:t>
            </a:r>
          </a:p>
          <a:p>
            <a:pPr fontAlgn="base"/>
            <a:r>
              <a:rPr lang="ru-RU" sz="3800" dirty="0" smtClean="0"/>
              <a:t>чеки, </a:t>
            </a:r>
            <a:r>
              <a:rPr lang="ru-RU" sz="3800" dirty="0" err="1" smtClean="0"/>
              <a:t>рахунки</a:t>
            </a:r>
            <a:r>
              <a:rPr lang="ru-RU" sz="3800" dirty="0" smtClean="0"/>
              <a:t> на </a:t>
            </a:r>
            <a:r>
              <a:rPr lang="ru-RU" sz="3800" dirty="0" err="1" smtClean="0"/>
              <a:t>придбання</a:t>
            </a:r>
            <a:r>
              <a:rPr lang="ru-RU" sz="3800" dirty="0" smtClean="0"/>
              <a:t> </a:t>
            </a:r>
            <a:r>
              <a:rPr lang="ru-RU" sz="3800" dirty="0" err="1" smtClean="0"/>
              <a:t>матеріальних</a:t>
            </a:r>
            <a:r>
              <a:rPr lang="ru-RU" sz="3800" dirty="0" smtClean="0"/>
              <a:t> </a:t>
            </a:r>
            <a:r>
              <a:rPr lang="ru-RU" sz="3800" dirty="0" err="1" smtClean="0"/>
              <a:t>цінностей</a:t>
            </a:r>
            <a:r>
              <a:rPr lang="ru-RU" sz="3800" dirty="0" smtClean="0"/>
              <a:t> </a:t>
            </a:r>
            <a:r>
              <a:rPr lang="ru-RU" sz="3800" dirty="0" err="1" smtClean="0"/>
              <a:t>готівкою</a:t>
            </a:r>
            <a:r>
              <a:rPr lang="ru-RU" sz="3800" dirty="0" smtClean="0"/>
              <a:t> та </a:t>
            </a:r>
            <a:r>
              <a:rPr lang="ru-RU" sz="3800" dirty="0" err="1" smtClean="0"/>
              <a:t>накладні</a:t>
            </a:r>
            <a:r>
              <a:rPr lang="ru-RU" sz="3800" dirty="0" smtClean="0"/>
              <a:t> на </a:t>
            </a:r>
            <a:r>
              <a:rPr lang="ru-RU" sz="3800" dirty="0" err="1" smtClean="0"/>
              <a:t>отримані</a:t>
            </a:r>
            <a:r>
              <a:rPr lang="ru-RU" sz="3800" dirty="0" smtClean="0"/>
              <a:t> </a:t>
            </a:r>
            <a:r>
              <a:rPr lang="ru-RU" sz="3800" dirty="0" err="1" smtClean="0"/>
              <a:t>цінності</a:t>
            </a:r>
            <a:r>
              <a:rPr lang="ru-RU" sz="3800" dirty="0" smtClean="0"/>
              <a:t> </a:t>
            </a:r>
            <a:r>
              <a:rPr lang="ru-RU" sz="3800" dirty="0" err="1" smtClean="0"/>
              <a:t>й</a:t>
            </a:r>
            <a:r>
              <a:rPr lang="ru-RU" sz="3800" dirty="0" smtClean="0"/>
              <a:t> </a:t>
            </a:r>
            <a:r>
              <a:rPr lang="ru-RU" sz="3800" dirty="0" err="1" smtClean="0"/>
              <a:t>надані</a:t>
            </a:r>
            <a:r>
              <a:rPr lang="ru-RU" sz="3800" dirty="0" smtClean="0"/>
              <a:t> </a:t>
            </a:r>
            <a:r>
              <a:rPr lang="ru-RU" sz="3800" dirty="0" err="1" smtClean="0"/>
              <a:t>послуги</a:t>
            </a:r>
            <a:r>
              <a:rPr lang="ru-RU" sz="3800" dirty="0" smtClean="0"/>
              <a:t>;</a:t>
            </a:r>
          </a:p>
          <a:p>
            <a:pPr fontAlgn="base"/>
            <a:r>
              <a:rPr lang="ru-RU" sz="3800" dirty="0" err="1" smtClean="0"/>
              <a:t>додатки</a:t>
            </a:r>
            <a:r>
              <a:rPr lang="ru-RU" sz="3800" dirty="0" smtClean="0"/>
              <a:t> до </a:t>
            </a:r>
            <a:r>
              <a:rPr lang="ru-RU" sz="3800" dirty="0" err="1" smtClean="0"/>
              <a:t>прибуткових</a:t>
            </a:r>
            <a:r>
              <a:rPr lang="ru-RU" sz="3800" dirty="0" smtClean="0"/>
              <a:t> </a:t>
            </a:r>
            <a:r>
              <a:rPr lang="ru-RU" sz="3800" dirty="0" err="1" smtClean="0"/>
              <a:t>і</a:t>
            </a:r>
            <a:r>
              <a:rPr lang="ru-RU" sz="3800" dirty="0" smtClean="0"/>
              <a:t> </a:t>
            </a:r>
            <a:r>
              <a:rPr lang="ru-RU" sz="3800" dirty="0" err="1" smtClean="0"/>
              <a:t>видаткових</a:t>
            </a:r>
            <a:r>
              <a:rPr lang="ru-RU" sz="3800" dirty="0" smtClean="0"/>
              <a:t> </a:t>
            </a:r>
            <a:r>
              <a:rPr lang="ru-RU" sz="3800" dirty="0" err="1" smtClean="0"/>
              <a:t>касових</a:t>
            </a:r>
            <a:r>
              <a:rPr lang="ru-RU" sz="3800" dirty="0" smtClean="0"/>
              <a:t> </a:t>
            </a:r>
            <a:r>
              <a:rPr lang="ru-RU" sz="3800" dirty="0" err="1" smtClean="0"/>
              <a:t>документів</a:t>
            </a:r>
            <a:r>
              <a:rPr lang="ru-RU" sz="3800" dirty="0" smtClean="0"/>
              <a:t>;</a:t>
            </a:r>
          </a:p>
          <a:p>
            <a:pPr fontAlgn="base"/>
            <a:r>
              <a:rPr lang="ru-RU" sz="3800" dirty="0" smtClean="0"/>
              <a:t>договори про </a:t>
            </a:r>
            <a:r>
              <a:rPr lang="ru-RU" sz="3800" dirty="0" err="1" smtClean="0"/>
              <a:t>матеріальну</a:t>
            </a:r>
            <a:r>
              <a:rPr lang="ru-RU" sz="3800" dirty="0" smtClean="0"/>
              <a:t> </a:t>
            </a:r>
            <a:r>
              <a:rPr lang="ru-RU" sz="3800" dirty="0" err="1" smtClean="0"/>
              <a:t>відповідальність</a:t>
            </a:r>
            <a:r>
              <a:rPr lang="ru-RU" sz="3800" dirty="0" smtClean="0"/>
              <a:t> </a:t>
            </a:r>
            <a:r>
              <a:rPr lang="ru-RU" sz="3800" dirty="0" err="1" smtClean="0"/>
              <a:t>з</a:t>
            </a:r>
            <a:r>
              <a:rPr lang="ru-RU" sz="3800" dirty="0" smtClean="0"/>
              <a:t> особами, на </a:t>
            </a:r>
            <a:r>
              <a:rPr lang="ru-RU" sz="3800" dirty="0" err="1" smtClean="0"/>
              <a:t>яких</a:t>
            </a:r>
            <a:r>
              <a:rPr lang="ru-RU" sz="3800" dirty="0" smtClean="0"/>
              <a:t> </a:t>
            </a:r>
            <a:r>
              <a:rPr lang="ru-RU" sz="3800" dirty="0" err="1" smtClean="0"/>
              <a:t>покладено</a:t>
            </a:r>
            <a:r>
              <a:rPr lang="ru-RU" sz="3800" dirty="0" smtClean="0"/>
              <a:t> </a:t>
            </a:r>
            <a:r>
              <a:rPr lang="ru-RU" sz="3800" dirty="0" err="1" smtClean="0"/>
              <a:t>ведення</a:t>
            </a:r>
            <a:r>
              <a:rPr lang="ru-RU" sz="3800" dirty="0" smtClean="0"/>
              <a:t> </a:t>
            </a:r>
            <a:r>
              <a:rPr lang="ru-RU" sz="3800" dirty="0" err="1" smtClean="0"/>
              <a:t>операцій</a:t>
            </a:r>
            <a:r>
              <a:rPr lang="ru-RU" sz="3800" dirty="0" smtClean="0"/>
              <a:t> </a:t>
            </a:r>
            <a:r>
              <a:rPr lang="ru-RU" sz="3800" dirty="0" err="1" smtClean="0"/>
              <a:t>з</a:t>
            </a:r>
            <a:r>
              <a:rPr lang="ru-RU" sz="3800" dirty="0" smtClean="0"/>
              <a:t> </a:t>
            </a:r>
            <a:r>
              <a:rPr lang="ru-RU" sz="3800" dirty="0" err="1" smtClean="0"/>
              <a:t>готівкою</a:t>
            </a:r>
            <a:r>
              <a:rPr lang="ru-RU" sz="38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blinds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692696"/>
            <a:ext cx="7920880" cy="5832648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Важливу</a:t>
            </a:r>
            <a:r>
              <a:rPr lang="ru-RU" dirty="0" smtClean="0"/>
              <a:t> роль у </a:t>
            </a:r>
            <a:r>
              <a:rPr lang="ru-RU" dirty="0" err="1" smtClean="0"/>
              <a:t>забезпеченні</a:t>
            </a:r>
            <a:r>
              <a:rPr lang="ru-RU" dirty="0" smtClean="0"/>
              <a:t> </a:t>
            </a:r>
            <a:r>
              <a:rPr lang="ru-RU" dirty="0" err="1" smtClean="0"/>
              <a:t>правильності</a:t>
            </a:r>
            <a:r>
              <a:rPr lang="ru-RU" dirty="0" smtClean="0"/>
              <a:t> </a:t>
            </a:r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 smtClean="0"/>
              <a:t>обліку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готівковими</a:t>
            </a:r>
            <a:r>
              <a:rPr lang="ru-RU" dirty="0" smtClean="0"/>
              <a:t> коштами в </a:t>
            </a:r>
            <a:r>
              <a:rPr lang="ru-RU" dirty="0" err="1" smtClean="0"/>
              <a:t>касі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дотримання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підбору</a:t>
            </a:r>
            <a:r>
              <a:rPr lang="ru-RU" dirty="0" smtClean="0"/>
              <a:t> </a:t>
            </a:r>
            <a:r>
              <a:rPr lang="ru-RU" dirty="0" err="1" smtClean="0"/>
              <a:t>кадрів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 </a:t>
            </a:r>
            <a:r>
              <a:rPr lang="ru-RU" dirty="0" err="1" smtClean="0"/>
              <a:t>касира</a:t>
            </a:r>
            <a:r>
              <a:rPr lang="ru-RU" dirty="0" smtClean="0"/>
              <a:t>. У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керівництво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керуватися</a:t>
            </a:r>
            <a:r>
              <a:rPr lang="ru-RU" dirty="0" smtClean="0"/>
              <a:t> </a:t>
            </a:r>
            <a:r>
              <a:rPr lang="ru-RU" dirty="0" err="1" smtClean="0"/>
              <a:t>вимогами</a:t>
            </a:r>
            <a:r>
              <a:rPr lang="ru-RU" dirty="0" smtClean="0"/>
              <a:t> чинного </a:t>
            </a:r>
            <a:r>
              <a:rPr lang="ru-RU" dirty="0" err="1" smtClean="0"/>
              <a:t>законодавства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при </a:t>
            </a:r>
            <a:r>
              <a:rPr lang="ru-RU" dirty="0" err="1" smtClean="0"/>
              <a:t>прийнятті</a:t>
            </a:r>
            <a:r>
              <a:rPr lang="ru-RU" dirty="0" smtClean="0"/>
              <a:t> на роботу </a:t>
            </a:r>
            <a:r>
              <a:rPr lang="ru-RU" dirty="0" err="1" smtClean="0"/>
              <a:t>встановити</a:t>
            </a:r>
            <a:r>
              <a:rPr lang="ru-RU" dirty="0" smtClean="0"/>
              <a:t>: </a:t>
            </a:r>
          </a:p>
          <a:p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err="1" smtClean="0"/>
              <a:t>чи</a:t>
            </a:r>
            <a:r>
              <a:rPr lang="ru-RU" dirty="0" smtClean="0"/>
              <a:t> особа </a:t>
            </a:r>
            <a:r>
              <a:rPr lang="ru-RU" dirty="0" err="1" smtClean="0"/>
              <a:t>раніше</a:t>
            </a:r>
            <a:r>
              <a:rPr lang="ru-RU" dirty="0" smtClean="0"/>
              <a:t> </a:t>
            </a:r>
            <a:r>
              <a:rPr lang="ru-RU" dirty="0" err="1" smtClean="0"/>
              <a:t>притягались</a:t>
            </a:r>
            <a:r>
              <a:rPr lang="ru-RU" dirty="0" smtClean="0"/>
              <a:t> до </a:t>
            </a:r>
            <a:r>
              <a:rPr lang="ru-RU" dirty="0" err="1" smtClean="0"/>
              <a:t>кримінальної</a:t>
            </a:r>
            <a:r>
              <a:rPr lang="ru-RU" dirty="0" smtClean="0"/>
              <a:t> </a:t>
            </a:r>
            <a:r>
              <a:rPr lang="ru-RU" dirty="0" err="1" smtClean="0"/>
              <a:t>відповідальності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за </a:t>
            </a:r>
            <a:r>
              <a:rPr lang="ru-RU" dirty="0" err="1" smtClean="0"/>
              <a:t>рішенням</a:t>
            </a:r>
            <a:r>
              <a:rPr lang="ru-RU" dirty="0" smtClean="0"/>
              <a:t> суду </a:t>
            </a:r>
            <a:r>
              <a:rPr lang="ru-RU" dirty="0" err="1" smtClean="0"/>
              <a:t>позбавлена</a:t>
            </a:r>
            <a:r>
              <a:rPr lang="ru-RU" dirty="0" smtClean="0"/>
              <a:t> права </a:t>
            </a:r>
            <a:r>
              <a:rPr lang="ru-RU" dirty="0" err="1" smtClean="0"/>
              <a:t>займатись</a:t>
            </a:r>
            <a:r>
              <a:rPr lang="ru-RU" dirty="0" smtClean="0"/>
              <a:t> </a:t>
            </a:r>
            <a:r>
              <a:rPr lang="ru-RU" dirty="0" err="1" smtClean="0"/>
              <a:t>фінансовими</a:t>
            </a:r>
            <a:r>
              <a:rPr lang="ru-RU" dirty="0" smtClean="0"/>
              <a:t> видами </a:t>
            </a:r>
            <a:r>
              <a:rPr lang="ru-RU" dirty="0" err="1" smtClean="0"/>
              <a:t>діяльності</a:t>
            </a:r>
            <a:r>
              <a:rPr lang="ru-RU" dirty="0" smtClean="0"/>
              <a:t>;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не </a:t>
            </a:r>
            <a:r>
              <a:rPr lang="ru-RU" dirty="0" err="1" smtClean="0"/>
              <a:t>стоїть</a:t>
            </a:r>
            <a:r>
              <a:rPr lang="ru-RU" dirty="0" smtClean="0"/>
              <a:t> претендент на посаду </a:t>
            </a:r>
            <a:r>
              <a:rPr lang="ru-RU" dirty="0" err="1" smtClean="0"/>
              <a:t>касира</a:t>
            </a:r>
            <a:r>
              <a:rPr lang="ru-RU" dirty="0" smtClean="0"/>
              <a:t> на </a:t>
            </a:r>
            <a:r>
              <a:rPr lang="ru-RU" dirty="0" err="1" smtClean="0"/>
              <a:t>обліку</a:t>
            </a:r>
            <a:r>
              <a:rPr lang="ru-RU" dirty="0" smtClean="0"/>
              <a:t> в </a:t>
            </a:r>
            <a:r>
              <a:rPr lang="ru-RU" dirty="0" err="1" smtClean="0"/>
              <a:t>психіатра</a:t>
            </a:r>
            <a:r>
              <a:rPr lang="ru-RU" dirty="0" smtClean="0"/>
              <a:t> (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психічні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); 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порушував</a:t>
            </a:r>
            <a:r>
              <a:rPr lang="ru-RU" dirty="0" smtClean="0"/>
              <a:t> претендент на посаду </a:t>
            </a:r>
            <a:r>
              <a:rPr lang="ru-RU" dirty="0" err="1" smtClean="0"/>
              <a:t>громадський</a:t>
            </a:r>
            <a:r>
              <a:rPr lang="ru-RU" dirty="0" smtClean="0"/>
              <a:t> порядок. </a:t>
            </a:r>
            <a:endParaRPr lang="ru-RU" dirty="0"/>
          </a:p>
        </p:txBody>
      </p:sp>
    </p:spTree>
  </p:cSld>
  <p:clrMapOvr>
    <a:masterClrMapping/>
  </p:clrMapOvr>
  <p:transition spd="med">
    <p:pull dir="l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df3962f843b5fbe2b7272967f78ea5102fe8c9e"/>
</p:tagLst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2460</TotalTime>
  <Words>442</Words>
  <Application>Microsoft Office PowerPoint</Application>
  <PresentationFormat>Экран (4:3)</PresentationFormat>
  <Paragraphs>30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Тема: 8 Аудит оборотних та необоротних активів бюджетних установ. </vt:lpstr>
      <vt:lpstr>Контроль і ревізія каси </vt:lpstr>
      <vt:lpstr>Основними завданнями ревізії каси є:</vt:lpstr>
      <vt:lpstr>Джерелом ревізії каси є:</vt:lpstr>
      <vt:lpstr>Слайд 5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Разноцветные боковые штрихи</dc:title>
  <dc:creator>obstinate</dc:creator>
  <dc:description>Шаблон презентации с сайта https://presentation-creation.ru/</dc:description>
  <cp:lastModifiedBy>putnik</cp:lastModifiedBy>
  <cp:revision>1267</cp:revision>
  <dcterms:created xsi:type="dcterms:W3CDTF">2018-02-25T09:09:03Z</dcterms:created>
  <dcterms:modified xsi:type="dcterms:W3CDTF">2021-04-27T15:59:19Z</dcterms:modified>
</cp:coreProperties>
</file>