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0" r:id="rId2"/>
    <p:sldId id="329" r:id="rId3"/>
    <p:sldId id="332" r:id="rId4"/>
    <p:sldId id="331" r:id="rId5"/>
    <p:sldId id="333" r:id="rId6"/>
    <p:sldId id="334" r:id="rId7"/>
    <p:sldId id="361" r:id="rId8"/>
    <p:sldId id="363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4" r:id="rId17"/>
    <p:sldId id="359" r:id="rId18"/>
    <p:sldId id="345" r:id="rId19"/>
    <p:sldId id="351" r:id="rId20"/>
    <p:sldId id="352" r:id="rId21"/>
    <p:sldId id="346" r:id="rId22"/>
    <p:sldId id="348" r:id="rId23"/>
    <p:sldId id="364" r:id="rId24"/>
    <p:sldId id="353" r:id="rId25"/>
    <p:sldId id="354" r:id="rId26"/>
    <p:sldId id="365" r:id="rId27"/>
    <p:sldId id="355" r:id="rId28"/>
    <p:sldId id="356" r:id="rId29"/>
    <p:sldId id="357" r:id="rId30"/>
    <p:sldId id="358" r:id="rId31"/>
    <p:sldId id="297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03136A"/>
    <a:srgbClr val="1984CC"/>
    <a:srgbClr val="35759D"/>
    <a:srgbClr val="35B19D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1" autoAdjust="0"/>
    <p:restoredTop sz="95596" autoAdjust="0"/>
  </p:normalViewPr>
  <p:slideViewPr>
    <p:cSldViewPr>
      <p:cViewPr>
        <p:scale>
          <a:sx n="100" d="100"/>
          <a:sy n="100" d="100"/>
        </p:scale>
        <p:origin x="-1962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8D6F3C-D56B-40CF-946D-9038A432EC5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4C14267-BDE4-4AB6-81AE-AEB5C6519FEC}">
      <dgm:prSet phldrT="[Текст]" custT="1"/>
      <dgm:spPr/>
      <dgm:t>
        <a:bodyPr/>
        <a:lstStyle/>
        <a:p>
          <a:r>
            <a:rPr lang="uk-UA" sz="2000" dirty="0" smtClean="0"/>
            <a:t>1</a:t>
          </a:r>
          <a:endParaRPr lang="uk-UA" sz="2000" dirty="0"/>
        </a:p>
      </dgm:t>
    </dgm:pt>
    <dgm:pt modelId="{75A7CAD8-879B-4C41-8E01-D6F5570E0DCE}" type="parTrans" cxnId="{591BD2D2-57F0-4B96-B3DB-58C3FE69F074}">
      <dgm:prSet/>
      <dgm:spPr/>
      <dgm:t>
        <a:bodyPr/>
        <a:lstStyle/>
        <a:p>
          <a:endParaRPr lang="uk-UA" sz="1600"/>
        </a:p>
      </dgm:t>
    </dgm:pt>
    <dgm:pt modelId="{C088D35A-A4EA-485A-A886-DD3CBEEFC3D0}" type="sibTrans" cxnId="{591BD2D2-57F0-4B96-B3DB-58C3FE69F074}">
      <dgm:prSet/>
      <dgm:spPr/>
      <dgm:t>
        <a:bodyPr/>
        <a:lstStyle/>
        <a:p>
          <a:endParaRPr lang="uk-UA" sz="1600"/>
        </a:p>
      </dgm:t>
    </dgm:pt>
    <dgm:pt modelId="{388FC042-CF7A-4076-9FAA-B15603B174FD}">
      <dgm:prSet phldrT="[Текст]" custT="1"/>
      <dgm:spPr/>
      <dgm:t>
        <a:bodyPr/>
        <a:lstStyle/>
        <a:p>
          <a:pPr marL="285750" indent="0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dirty="0" err="1" smtClean="0"/>
            <a:t>Визначення</a:t>
          </a:r>
          <a:r>
            <a:rPr lang="ru-RU" sz="1800" dirty="0" smtClean="0"/>
            <a:t> меж </a:t>
          </a:r>
          <a:r>
            <a:rPr lang="ru-RU" sz="1800" dirty="0" err="1" smtClean="0"/>
            <a:t>кондиціонованих</a:t>
          </a:r>
          <a:r>
            <a:rPr lang="ru-RU" sz="1800" dirty="0" smtClean="0"/>
            <a:t> та </a:t>
          </a:r>
          <a:r>
            <a:rPr lang="ru-RU" sz="1800" dirty="0" err="1" smtClean="0"/>
            <a:t>некондиціонованих</a:t>
          </a:r>
          <a:r>
            <a:rPr lang="ru-RU" sz="1800" dirty="0" smtClean="0"/>
            <a:t> </a:t>
          </a:r>
          <a:r>
            <a:rPr lang="ru-RU" sz="1800" dirty="0" err="1" smtClean="0"/>
            <a:t>об'ємів</a:t>
          </a:r>
          <a:r>
            <a:rPr lang="ru-RU" sz="1800" dirty="0" smtClean="0"/>
            <a:t> та </a:t>
          </a:r>
          <a:r>
            <a:rPr lang="ru-RU" sz="1800" dirty="0" err="1" smtClean="0"/>
            <a:t>розподіл</a:t>
          </a:r>
          <a:r>
            <a:rPr lang="ru-RU" sz="1800" dirty="0" smtClean="0"/>
            <a:t> </a:t>
          </a:r>
          <a:r>
            <a:rPr lang="ru-RU" sz="1800" dirty="0" err="1" smtClean="0"/>
            <a:t>будівлі</a:t>
          </a:r>
          <a:r>
            <a:rPr lang="ru-RU" sz="1800" dirty="0" smtClean="0"/>
            <a:t> на </a:t>
          </a:r>
          <a:r>
            <a:rPr lang="ru-RU" sz="1800" dirty="0" err="1" smtClean="0"/>
            <a:t>розрахункові</a:t>
          </a:r>
          <a:r>
            <a:rPr lang="ru-RU" sz="1800" dirty="0" smtClean="0"/>
            <a:t> </a:t>
          </a:r>
          <a:r>
            <a:rPr lang="ru-RU" sz="1800" dirty="0" err="1" smtClean="0"/>
            <a:t>зони</a:t>
          </a:r>
          <a:r>
            <a:rPr lang="ru-RU" sz="1800" dirty="0" smtClean="0"/>
            <a:t> (за </a:t>
          </a:r>
          <a:r>
            <a:rPr lang="ru-RU" sz="1800" dirty="0" err="1" smtClean="0"/>
            <a:t>необхідності</a:t>
          </a:r>
          <a:r>
            <a:rPr lang="ru-RU" sz="1800" dirty="0" smtClean="0"/>
            <a:t>)</a:t>
          </a:r>
          <a:endParaRPr lang="uk-UA" sz="1800" dirty="0"/>
        </a:p>
      </dgm:t>
    </dgm:pt>
    <dgm:pt modelId="{1DB85D27-61AE-4B82-9530-7E064F458E3E}" type="parTrans" cxnId="{2BACDA6B-6282-416A-88FE-1A753FE213B5}">
      <dgm:prSet/>
      <dgm:spPr/>
      <dgm:t>
        <a:bodyPr/>
        <a:lstStyle/>
        <a:p>
          <a:endParaRPr lang="uk-UA" sz="1600"/>
        </a:p>
      </dgm:t>
    </dgm:pt>
    <dgm:pt modelId="{DFD26EE9-66AA-4D2E-B0D3-B1BD33C2929C}" type="sibTrans" cxnId="{2BACDA6B-6282-416A-88FE-1A753FE213B5}">
      <dgm:prSet/>
      <dgm:spPr/>
      <dgm:t>
        <a:bodyPr/>
        <a:lstStyle/>
        <a:p>
          <a:endParaRPr lang="uk-UA" sz="1600"/>
        </a:p>
      </dgm:t>
    </dgm:pt>
    <dgm:pt modelId="{C9EB16CC-6812-444F-AF5C-2D514C75C47E}">
      <dgm:prSet phldrT="[Текст]" custT="1"/>
      <dgm:spPr/>
      <dgm:t>
        <a:bodyPr/>
        <a:lstStyle/>
        <a:p>
          <a:r>
            <a:rPr lang="ru-RU" sz="1400" dirty="0" err="1" smtClean="0"/>
            <a:t>Підсумовування</a:t>
          </a:r>
          <a:r>
            <a:rPr lang="ru-RU" sz="1400" dirty="0" smtClean="0"/>
            <a:t> </a:t>
          </a:r>
          <a:r>
            <a:rPr lang="ru-RU" sz="1400" dirty="0" err="1" smtClean="0"/>
            <a:t>результатів</a:t>
          </a:r>
          <a:r>
            <a:rPr lang="ru-RU" sz="1400" dirty="0" smtClean="0"/>
            <a:t> </a:t>
          </a:r>
          <a:r>
            <a:rPr lang="ru-RU" sz="1400" dirty="0" err="1" smtClean="0"/>
            <a:t>енергоспоживання</a:t>
          </a:r>
          <a:r>
            <a:rPr lang="ru-RU" sz="1400" dirty="0" smtClean="0"/>
            <a:t> для </a:t>
          </a:r>
          <a:r>
            <a:rPr lang="ru-RU" sz="1400" dirty="0" err="1" smtClean="0"/>
            <a:t>всієї</a:t>
          </a:r>
          <a:r>
            <a:rPr lang="ru-RU" sz="1400" dirty="0" smtClean="0"/>
            <a:t> </a:t>
          </a:r>
          <a:r>
            <a:rPr lang="ru-RU" sz="1400" dirty="0" err="1" smtClean="0"/>
            <a:t>будівлі</a:t>
          </a:r>
          <a:r>
            <a:rPr lang="ru-RU" sz="1400" dirty="0" smtClean="0"/>
            <a:t> за </a:t>
          </a:r>
          <a:r>
            <a:rPr lang="ru-RU" sz="1400" dirty="0" err="1" smtClean="0"/>
            <a:t>рік</a:t>
          </a:r>
          <a:endParaRPr lang="uk-UA" sz="1400" dirty="0"/>
        </a:p>
      </dgm:t>
    </dgm:pt>
    <dgm:pt modelId="{E9E7523E-0579-4A57-B81D-08991593393D}" type="parTrans" cxnId="{48440DEA-02FA-4888-B148-48089F4E649D}">
      <dgm:prSet/>
      <dgm:spPr/>
      <dgm:t>
        <a:bodyPr/>
        <a:lstStyle/>
        <a:p>
          <a:endParaRPr lang="uk-UA" sz="1600"/>
        </a:p>
      </dgm:t>
    </dgm:pt>
    <dgm:pt modelId="{C3537C2D-66D7-49C5-8363-CB6F0A2EC605}" type="sibTrans" cxnId="{48440DEA-02FA-4888-B148-48089F4E649D}">
      <dgm:prSet/>
      <dgm:spPr/>
      <dgm:t>
        <a:bodyPr/>
        <a:lstStyle/>
        <a:p>
          <a:endParaRPr lang="uk-UA" sz="1600"/>
        </a:p>
      </dgm:t>
    </dgm:pt>
    <dgm:pt modelId="{2C07659B-AD13-411E-A2AC-10C12E09AB38}">
      <dgm:prSet phldrT="[Текст]" custT="1"/>
      <dgm:spPr/>
      <dgm:t>
        <a:bodyPr/>
        <a:lstStyle/>
        <a:p>
          <a:r>
            <a:rPr lang="uk-UA" sz="1300" dirty="0" smtClean="0"/>
            <a:t>9</a:t>
          </a:r>
          <a:endParaRPr lang="uk-UA" sz="1300" dirty="0"/>
        </a:p>
      </dgm:t>
    </dgm:pt>
    <dgm:pt modelId="{BF1DB109-23A5-450C-AB44-2B86866A7015}" type="parTrans" cxnId="{063B897A-6B63-481E-B801-8A15AFE1B27B}">
      <dgm:prSet/>
      <dgm:spPr/>
      <dgm:t>
        <a:bodyPr/>
        <a:lstStyle/>
        <a:p>
          <a:endParaRPr lang="uk-UA" sz="1600"/>
        </a:p>
      </dgm:t>
    </dgm:pt>
    <dgm:pt modelId="{63C90F55-2C99-4680-9C7B-BFCF49629C48}" type="sibTrans" cxnId="{063B897A-6B63-481E-B801-8A15AFE1B27B}">
      <dgm:prSet/>
      <dgm:spPr/>
      <dgm:t>
        <a:bodyPr/>
        <a:lstStyle/>
        <a:p>
          <a:endParaRPr lang="uk-UA" sz="1600"/>
        </a:p>
      </dgm:t>
    </dgm:pt>
    <dgm:pt modelId="{39ECF78B-F8EF-4AF7-AB4C-0E66AAAB8081}">
      <dgm:prSet phldrT="[Текст]" custT="1"/>
      <dgm:spPr/>
      <dgm:t>
        <a:bodyPr/>
        <a:lstStyle/>
        <a:p>
          <a:r>
            <a:rPr lang="uk-UA" sz="1400" dirty="0" smtClean="0"/>
            <a:t>Складання звіту для будівлі</a:t>
          </a:r>
          <a:endParaRPr lang="uk-UA" sz="1400" dirty="0"/>
        </a:p>
      </dgm:t>
    </dgm:pt>
    <dgm:pt modelId="{A2173CFB-8E4D-43AC-9EAD-850CA6146E76}" type="parTrans" cxnId="{0B47F574-9CCE-4C98-BAB8-44628B898E07}">
      <dgm:prSet/>
      <dgm:spPr/>
      <dgm:t>
        <a:bodyPr/>
        <a:lstStyle/>
        <a:p>
          <a:endParaRPr lang="uk-UA" sz="1600"/>
        </a:p>
      </dgm:t>
    </dgm:pt>
    <dgm:pt modelId="{3186821D-239D-4D19-B1A9-3A370354C153}" type="sibTrans" cxnId="{0B47F574-9CCE-4C98-BAB8-44628B898E07}">
      <dgm:prSet/>
      <dgm:spPr/>
      <dgm:t>
        <a:bodyPr/>
        <a:lstStyle/>
        <a:p>
          <a:endParaRPr lang="uk-UA" sz="1600"/>
        </a:p>
      </dgm:t>
    </dgm:pt>
    <dgm:pt modelId="{145AD5EC-7485-49DA-9790-349290032F8D}">
      <dgm:prSet/>
      <dgm:spPr/>
      <dgm:t>
        <a:bodyPr/>
        <a:lstStyle/>
        <a:p>
          <a:r>
            <a:rPr lang="uk-UA" dirty="0" smtClean="0"/>
            <a:t>2</a:t>
          </a:r>
          <a:endParaRPr lang="uk-UA" dirty="0"/>
        </a:p>
      </dgm:t>
    </dgm:pt>
    <dgm:pt modelId="{30157801-E404-430E-A7EA-506984897420}" type="parTrans" cxnId="{A06EB4F3-9EC0-4E75-A948-4779A0CDCCA4}">
      <dgm:prSet/>
      <dgm:spPr/>
      <dgm:t>
        <a:bodyPr/>
        <a:lstStyle/>
        <a:p>
          <a:endParaRPr lang="uk-UA"/>
        </a:p>
      </dgm:t>
    </dgm:pt>
    <dgm:pt modelId="{C99C1B0B-EC02-4623-8B75-766E6A9488E8}" type="sibTrans" cxnId="{A06EB4F3-9EC0-4E75-A948-4779A0CDCCA4}">
      <dgm:prSet/>
      <dgm:spPr/>
      <dgm:t>
        <a:bodyPr/>
        <a:lstStyle/>
        <a:p>
          <a:endParaRPr lang="uk-UA"/>
        </a:p>
      </dgm:t>
    </dgm:pt>
    <dgm:pt modelId="{1C6EE911-D9AC-488A-A655-0013BB46F52E}">
      <dgm:prSet/>
      <dgm:spPr/>
      <dgm:t>
        <a:bodyPr/>
        <a:lstStyle/>
        <a:p>
          <a:r>
            <a:rPr lang="uk-UA" dirty="0" smtClean="0"/>
            <a:t>6</a:t>
          </a:r>
          <a:endParaRPr lang="uk-UA" dirty="0"/>
        </a:p>
      </dgm:t>
    </dgm:pt>
    <dgm:pt modelId="{76AB2912-95FE-49C6-B924-E9A396D9E203}" type="parTrans" cxnId="{37F8878C-098D-4B01-A802-A0FF01950F99}">
      <dgm:prSet/>
      <dgm:spPr/>
      <dgm:t>
        <a:bodyPr/>
        <a:lstStyle/>
        <a:p>
          <a:endParaRPr lang="uk-UA"/>
        </a:p>
      </dgm:t>
    </dgm:pt>
    <dgm:pt modelId="{01119DC2-C8C8-4B3A-BE1C-B1700127E8B0}" type="sibTrans" cxnId="{37F8878C-098D-4B01-A802-A0FF01950F99}">
      <dgm:prSet/>
      <dgm:spPr/>
      <dgm:t>
        <a:bodyPr/>
        <a:lstStyle/>
        <a:p>
          <a:endParaRPr lang="uk-UA"/>
        </a:p>
      </dgm:t>
    </dgm:pt>
    <dgm:pt modelId="{35C2130C-22A4-4D93-AEB5-23A217E836B9}">
      <dgm:prSet/>
      <dgm:spPr/>
      <dgm:t>
        <a:bodyPr/>
        <a:lstStyle/>
        <a:p>
          <a:r>
            <a:rPr lang="ru-RU" dirty="0" err="1" smtClean="0"/>
            <a:t>Визначення</a:t>
          </a:r>
          <a:r>
            <a:rPr lang="ru-RU" dirty="0" smtClean="0"/>
            <a:t> </a:t>
          </a:r>
          <a:r>
            <a:rPr lang="ru-RU" dirty="0" err="1" smtClean="0"/>
            <a:t>вхідних</a:t>
          </a:r>
          <a:r>
            <a:rPr lang="ru-RU" dirty="0" smtClean="0"/>
            <a:t> величин </a:t>
          </a:r>
          <a:r>
            <a:rPr lang="ru-RU" dirty="0" err="1" smtClean="0"/>
            <a:t>щодо</a:t>
          </a:r>
          <a:r>
            <a:rPr lang="ru-RU" dirty="0" smtClean="0"/>
            <a:t> </a:t>
          </a:r>
          <a:r>
            <a:rPr lang="ru-RU" dirty="0" err="1" smtClean="0"/>
            <a:t>теплоізоляційної</a:t>
          </a:r>
          <a:r>
            <a:rPr lang="ru-RU" dirty="0" smtClean="0"/>
            <a:t> </a:t>
          </a:r>
          <a:r>
            <a:rPr lang="ru-RU" dirty="0" err="1" smtClean="0"/>
            <a:t>оболонки</a:t>
          </a:r>
          <a:r>
            <a:rPr lang="ru-RU" dirty="0" smtClean="0"/>
            <a:t> </a:t>
          </a:r>
          <a:r>
            <a:rPr lang="ru-RU" dirty="0" err="1" smtClean="0"/>
            <a:t>будівлі</a:t>
          </a:r>
          <a:r>
            <a:rPr lang="ru-RU" dirty="0" smtClean="0"/>
            <a:t>, умов </a:t>
          </a:r>
          <a:r>
            <a:rPr lang="ru-RU" dirty="0" err="1" smtClean="0"/>
            <a:t>внутрішнього</a:t>
          </a:r>
          <a:r>
            <a:rPr lang="ru-RU" dirty="0" smtClean="0"/>
            <a:t> і </a:t>
          </a:r>
          <a:r>
            <a:rPr lang="ru-RU" dirty="0" err="1" smtClean="0"/>
            <a:t>зовнішнього</a:t>
          </a:r>
          <a:r>
            <a:rPr lang="ru-RU" dirty="0" smtClean="0"/>
            <a:t> </a:t>
          </a:r>
          <a:r>
            <a:rPr lang="ru-RU" dirty="0" err="1" smtClean="0"/>
            <a:t>середовища</a:t>
          </a:r>
          <a:r>
            <a:rPr lang="ru-RU" dirty="0" smtClean="0"/>
            <a:t>, </a:t>
          </a:r>
          <a:r>
            <a:rPr lang="ru-RU" dirty="0" err="1" smtClean="0"/>
            <a:t>моделі</a:t>
          </a:r>
          <a:r>
            <a:rPr lang="ru-RU" dirty="0" smtClean="0"/>
            <a:t> </a:t>
          </a:r>
          <a:r>
            <a:rPr lang="ru-RU" dirty="0" err="1" smtClean="0"/>
            <a:t>зайнятості</a:t>
          </a:r>
          <a:r>
            <a:rPr lang="ru-RU" dirty="0" smtClean="0"/>
            <a:t> (</a:t>
          </a:r>
          <a:r>
            <a:rPr lang="ru-RU" dirty="0" err="1" smtClean="0"/>
            <a:t>роботи</a:t>
          </a:r>
          <a:r>
            <a:rPr lang="ru-RU" dirty="0" smtClean="0"/>
            <a:t>) та </a:t>
          </a:r>
          <a:r>
            <a:rPr lang="ru-RU" dirty="0" err="1" smtClean="0"/>
            <a:t>інженерних</a:t>
          </a:r>
          <a:r>
            <a:rPr lang="ru-RU" dirty="0" smtClean="0"/>
            <a:t> систем для </a:t>
          </a:r>
          <a:r>
            <a:rPr lang="ru-RU" dirty="0" err="1" smtClean="0"/>
            <a:t>кожної</a:t>
          </a:r>
          <a:r>
            <a:rPr lang="ru-RU" dirty="0" smtClean="0"/>
            <a:t> </a:t>
          </a:r>
          <a:r>
            <a:rPr lang="ru-RU" dirty="0" err="1" smtClean="0"/>
            <a:t>зони</a:t>
          </a:r>
          <a:endParaRPr lang="uk-UA" dirty="0"/>
        </a:p>
      </dgm:t>
    </dgm:pt>
    <dgm:pt modelId="{08F651C6-CCA2-4DDB-8E09-E83B199B657E}" type="parTrans" cxnId="{48F06064-CCBB-4A1B-BBF5-212D55006514}">
      <dgm:prSet/>
      <dgm:spPr/>
      <dgm:t>
        <a:bodyPr/>
        <a:lstStyle/>
        <a:p>
          <a:endParaRPr lang="uk-UA"/>
        </a:p>
      </dgm:t>
    </dgm:pt>
    <dgm:pt modelId="{E1584071-3B1E-4DDD-AB46-637464EF2A15}" type="sibTrans" cxnId="{48F06064-CCBB-4A1B-BBF5-212D55006514}">
      <dgm:prSet/>
      <dgm:spPr/>
      <dgm:t>
        <a:bodyPr/>
        <a:lstStyle/>
        <a:p>
          <a:endParaRPr lang="uk-UA"/>
        </a:p>
      </dgm:t>
    </dgm:pt>
    <dgm:pt modelId="{CE18D88C-CA83-4FA1-996E-92BFAF2325B4}">
      <dgm:prSet/>
      <dgm:spPr/>
      <dgm:t>
        <a:bodyPr/>
        <a:lstStyle/>
        <a:p>
          <a:r>
            <a:rPr lang="uk-UA" dirty="0" smtClean="0"/>
            <a:t>3</a:t>
          </a:r>
          <a:endParaRPr lang="uk-UA" dirty="0"/>
        </a:p>
      </dgm:t>
    </dgm:pt>
    <dgm:pt modelId="{BE9A7210-0D05-499E-8A84-52628F526377}" type="parTrans" cxnId="{B520D069-A823-42C8-A780-FE4629059D7C}">
      <dgm:prSet/>
      <dgm:spPr/>
      <dgm:t>
        <a:bodyPr/>
        <a:lstStyle/>
        <a:p>
          <a:endParaRPr lang="uk-UA"/>
        </a:p>
      </dgm:t>
    </dgm:pt>
    <dgm:pt modelId="{C93B86FC-586F-4FB7-8F96-9880E83821A7}" type="sibTrans" cxnId="{B520D069-A823-42C8-A780-FE4629059D7C}">
      <dgm:prSet/>
      <dgm:spPr/>
      <dgm:t>
        <a:bodyPr/>
        <a:lstStyle/>
        <a:p>
          <a:endParaRPr lang="uk-UA"/>
        </a:p>
      </dgm:t>
    </dgm:pt>
    <dgm:pt modelId="{319D4444-1DE0-49D7-9044-A4A9AC9BB052}">
      <dgm:prSet/>
      <dgm:spPr/>
      <dgm:t>
        <a:bodyPr/>
        <a:lstStyle/>
        <a:p>
          <a:r>
            <a:rPr lang="uk-UA" dirty="0" smtClean="0"/>
            <a:t>4</a:t>
          </a:r>
          <a:endParaRPr lang="uk-UA" dirty="0"/>
        </a:p>
      </dgm:t>
    </dgm:pt>
    <dgm:pt modelId="{B4782A32-5654-4D8C-82FE-4A001C5A37B4}" type="parTrans" cxnId="{5A35EDFF-2006-475C-9A78-351601980B02}">
      <dgm:prSet/>
      <dgm:spPr/>
      <dgm:t>
        <a:bodyPr/>
        <a:lstStyle/>
        <a:p>
          <a:endParaRPr lang="uk-UA"/>
        </a:p>
      </dgm:t>
    </dgm:pt>
    <dgm:pt modelId="{C7FFD9EE-AC3D-44DF-840B-5F1CDFD35BED}" type="sibTrans" cxnId="{5A35EDFF-2006-475C-9A78-351601980B02}">
      <dgm:prSet/>
      <dgm:spPr/>
      <dgm:t>
        <a:bodyPr/>
        <a:lstStyle/>
        <a:p>
          <a:endParaRPr lang="uk-UA"/>
        </a:p>
      </dgm:t>
    </dgm:pt>
    <dgm:pt modelId="{315C3B6A-2C7B-4C45-AF89-F816DD43B7FF}">
      <dgm:prSet/>
      <dgm:spPr/>
      <dgm:t>
        <a:bodyPr/>
        <a:lstStyle/>
        <a:p>
          <a:r>
            <a:rPr lang="uk-UA" dirty="0" smtClean="0"/>
            <a:t>5</a:t>
          </a:r>
          <a:endParaRPr lang="uk-UA" dirty="0"/>
        </a:p>
      </dgm:t>
    </dgm:pt>
    <dgm:pt modelId="{3B4C1C13-5342-40EA-8826-645C44516122}" type="parTrans" cxnId="{F00101AC-A617-4A5A-9224-561360FFBE6C}">
      <dgm:prSet/>
      <dgm:spPr/>
      <dgm:t>
        <a:bodyPr/>
        <a:lstStyle/>
        <a:p>
          <a:endParaRPr lang="uk-UA"/>
        </a:p>
      </dgm:t>
    </dgm:pt>
    <dgm:pt modelId="{D1B9BDB3-1CDD-44BA-BD1B-E78B8D0985F3}" type="sibTrans" cxnId="{F00101AC-A617-4A5A-9224-561360FFBE6C}">
      <dgm:prSet/>
      <dgm:spPr/>
      <dgm:t>
        <a:bodyPr/>
        <a:lstStyle/>
        <a:p>
          <a:endParaRPr lang="uk-UA"/>
        </a:p>
      </dgm:t>
    </dgm:pt>
    <dgm:pt modelId="{B165F8F1-9C17-41D2-B212-12D6944FAAFE}">
      <dgm:prSet phldrT="[Текст]" custT="1"/>
      <dgm:spPr/>
      <dgm:t>
        <a:bodyPr/>
        <a:lstStyle/>
        <a:p>
          <a:r>
            <a:rPr lang="uk-UA" sz="1300" dirty="0" smtClean="0"/>
            <a:t>8</a:t>
          </a:r>
          <a:endParaRPr lang="uk-UA" sz="1300" dirty="0"/>
        </a:p>
      </dgm:t>
    </dgm:pt>
    <dgm:pt modelId="{04FD8F5F-0B81-4DE6-B2D0-DB665AD0A845}" type="sibTrans" cxnId="{0660DAF7-4609-42BA-B269-82AB999B69AA}">
      <dgm:prSet/>
      <dgm:spPr/>
      <dgm:t>
        <a:bodyPr/>
        <a:lstStyle/>
        <a:p>
          <a:endParaRPr lang="uk-UA" sz="1600"/>
        </a:p>
      </dgm:t>
    </dgm:pt>
    <dgm:pt modelId="{5DAA06A6-B159-4F59-9439-42FC42C633B9}" type="parTrans" cxnId="{0660DAF7-4609-42BA-B269-82AB999B69AA}">
      <dgm:prSet/>
      <dgm:spPr/>
      <dgm:t>
        <a:bodyPr/>
        <a:lstStyle/>
        <a:p>
          <a:endParaRPr lang="uk-UA" sz="1600"/>
        </a:p>
      </dgm:t>
    </dgm:pt>
    <dgm:pt modelId="{A028A62C-4E1C-4E2B-AD08-AE72A9CD695F}">
      <dgm:prSet/>
      <dgm:spPr/>
      <dgm:t>
        <a:bodyPr/>
        <a:lstStyle/>
        <a:p>
          <a:r>
            <a:rPr lang="uk-UA" dirty="0" smtClean="0"/>
            <a:t>7</a:t>
          </a:r>
          <a:endParaRPr lang="uk-UA" dirty="0"/>
        </a:p>
      </dgm:t>
    </dgm:pt>
    <dgm:pt modelId="{15AB422C-3674-4D52-BCAE-B6F4866F261D}" type="sibTrans" cxnId="{09E126C3-A955-4304-9B9A-FDA4F669BA0A}">
      <dgm:prSet/>
      <dgm:spPr/>
      <dgm:t>
        <a:bodyPr/>
        <a:lstStyle/>
        <a:p>
          <a:endParaRPr lang="uk-UA"/>
        </a:p>
      </dgm:t>
    </dgm:pt>
    <dgm:pt modelId="{D34516A4-C472-4A72-B35B-B90E240A3207}" type="parTrans" cxnId="{09E126C3-A955-4304-9B9A-FDA4F669BA0A}">
      <dgm:prSet/>
      <dgm:spPr/>
      <dgm:t>
        <a:bodyPr/>
        <a:lstStyle/>
        <a:p>
          <a:endParaRPr lang="uk-UA"/>
        </a:p>
      </dgm:t>
    </dgm:pt>
    <dgm:pt modelId="{4278E877-6953-4003-BBCC-25D44A6F4237}">
      <dgm:prSet/>
      <dgm:spPr/>
      <dgm:t>
        <a:bodyPr/>
        <a:lstStyle/>
        <a:p>
          <a:r>
            <a:rPr lang="ru-RU" dirty="0" err="1" smtClean="0"/>
            <a:t>Розрахунок</a:t>
          </a:r>
          <a:r>
            <a:rPr lang="ru-RU" dirty="0" smtClean="0"/>
            <a:t> </a:t>
          </a:r>
          <a:r>
            <a:rPr lang="ru-RU" dirty="0" err="1" smtClean="0"/>
            <a:t>теплопередачі</a:t>
          </a:r>
          <a:r>
            <a:rPr lang="ru-RU" dirty="0" smtClean="0"/>
            <a:t> </a:t>
          </a:r>
          <a:r>
            <a:rPr lang="ru-RU" dirty="0" err="1" smtClean="0"/>
            <a:t>трансмісією</a:t>
          </a:r>
          <a:r>
            <a:rPr lang="ru-RU" dirty="0" smtClean="0"/>
            <a:t> та </a:t>
          </a:r>
          <a:r>
            <a:rPr lang="ru-RU" dirty="0" err="1" smtClean="0"/>
            <a:t>вентиляцією</a:t>
          </a:r>
          <a:r>
            <a:rPr lang="ru-RU" dirty="0" smtClean="0"/>
            <a:t> для </a:t>
          </a:r>
          <a:r>
            <a:rPr lang="ru-RU" dirty="0" err="1" smtClean="0"/>
            <a:t>кожної</a:t>
          </a:r>
          <a:r>
            <a:rPr lang="ru-RU" dirty="0" smtClean="0"/>
            <a:t> </a:t>
          </a:r>
          <a:r>
            <a:rPr lang="ru-RU" dirty="0" err="1" smtClean="0"/>
            <a:t>зони</a:t>
          </a:r>
          <a:r>
            <a:rPr lang="ru-RU" dirty="0" smtClean="0"/>
            <a:t> </a:t>
          </a:r>
          <a:r>
            <a:rPr lang="uk-UA" dirty="0" smtClean="0"/>
            <a:t>будівлі та місяця року</a:t>
          </a:r>
          <a:endParaRPr lang="uk-UA" dirty="0"/>
        </a:p>
      </dgm:t>
    </dgm:pt>
    <dgm:pt modelId="{B74C30A3-AF02-4CBF-9634-655B5D6E3312}" type="parTrans" cxnId="{808F1F8D-0001-4C61-9EE0-ECAD6CD00D1E}">
      <dgm:prSet/>
      <dgm:spPr/>
      <dgm:t>
        <a:bodyPr/>
        <a:lstStyle/>
        <a:p>
          <a:endParaRPr lang="uk-UA"/>
        </a:p>
      </dgm:t>
    </dgm:pt>
    <dgm:pt modelId="{B215A29A-6056-43D2-8B20-D4B87F07349A}" type="sibTrans" cxnId="{808F1F8D-0001-4C61-9EE0-ECAD6CD00D1E}">
      <dgm:prSet/>
      <dgm:spPr/>
      <dgm:t>
        <a:bodyPr/>
        <a:lstStyle/>
        <a:p>
          <a:endParaRPr lang="uk-UA"/>
        </a:p>
      </dgm:t>
    </dgm:pt>
    <dgm:pt modelId="{47CB2E7A-D4FB-44E7-BB75-6B5EFE032BC2}">
      <dgm:prSet/>
      <dgm:spPr/>
      <dgm:t>
        <a:bodyPr/>
        <a:lstStyle/>
        <a:p>
          <a:r>
            <a:rPr lang="ru-RU" dirty="0" err="1" smtClean="0"/>
            <a:t>Розрахунок</a:t>
          </a:r>
          <a:r>
            <a:rPr lang="ru-RU" dirty="0" smtClean="0"/>
            <a:t> </a:t>
          </a:r>
          <a:r>
            <a:rPr lang="ru-RU" dirty="0" err="1" smtClean="0"/>
            <a:t>внутрішніх</a:t>
          </a:r>
          <a:r>
            <a:rPr lang="ru-RU" dirty="0" smtClean="0"/>
            <a:t> та </a:t>
          </a:r>
          <a:r>
            <a:rPr lang="ru-RU" dirty="0" err="1" smtClean="0"/>
            <a:t>сонячних</a:t>
          </a:r>
          <a:r>
            <a:rPr lang="ru-RU" dirty="0" smtClean="0"/>
            <a:t> </a:t>
          </a:r>
          <a:r>
            <a:rPr lang="ru-RU" dirty="0" err="1" smtClean="0"/>
            <a:t>теплонадходжень</a:t>
          </a:r>
          <a:r>
            <a:rPr lang="ru-RU" dirty="0" smtClean="0"/>
            <a:t> для </a:t>
          </a:r>
          <a:r>
            <a:rPr lang="ru-RU" dirty="0" err="1" smtClean="0"/>
            <a:t>кожної</a:t>
          </a:r>
          <a:r>
            <a:rPr lang="ru-RU" dirty="0" smtClean="0"/>
            <a:t> </a:t>
          </a:r>
          <a:r>
            <a:rPr lang="ru-RU" dirty="0" err="1" smtClean="0"/>
            <a:t>зони</a:t>
          </a:r>
          <a:r>
            <a:rPr lang="ru-RU" dirty="0" smtClean="0"/>
            <a:t> </a:t>
          </a:r>
          <a:r>
            <a:rPr lang="uk-UA" dirty="0" smtClean="0"/>
            <a:t>будівлі та місяця року</a:t>
          </a:r>
          <a:endParaRPr lang="uk-UA" dirty="0"/>
        </a:p>
      </dgm:t>
    </dgm:pt>
    <dgm:pt modelId="{77100669-2670-427B-8D9E-6B9F6B162E57}" type="parTrans" cxnId="{55493A09-62B5-4CD3-A71A-A5516D8F6C27}">
      <dgm:prSet/>
      <dgm:spPr/>
      <dgm:t>
        <a:bodyPr/>
        <a:lstStyle/>
        <a:p>
          <a:endParaRPr lang="uk-UA"/>
        </a:p>
      </dgm:t>
    </dgm:pt>
    <dgm:pt modelId="{D6A40108-977D-478E-A296-F61483C77998}" type="sibTrans" cxnId="{55493A09-62B5-4CD3-A71A-A5516D8F6C27}">
      <dgm:prSet/>
      <dgm:spPr/>
      <dgm:t>
        <a:bodyPr/>
        <a:lstStyle/>
        <a:p>
          <a:endParaRPr lang="uk-UA"/>
        </a:p>
      </dgm:t>
    </dgm:pt>
    <dgm:pt modelId="{DF55EAE5-E099-4EDB-B4A0-5F7AA5DE2E61}">
      <dgm:prSet/>
      <dgm:spPr/>
      <dgm:t>
        <a:bodyPr/>
        <a:lstStyle/>
        <a:p>
          <a:r>
            <a:rPr lang="ru-RU" dirty="0" err="1" smtClean="0"/>
            <a:t>Розрахунок</a:t>
          </a:r>
          <a:r>
            <a:rPr lang="ru-RU" dirty="0" smtClean="0"/>
            <a:t> </a:t>
          </a:r>
          <a:r>
            <a:rPr lang="ru-RU" dirty="0" err="1" smtClean="0"/>
            <a:t>енергопотреби</a:t>
          </a:r>
          <a:r>
            <a:rPr lang="ru-RU" dirty="0" smtClean="0"/>
            <a:t> для </a:t>
          </a:r>
          <a:r>
            <a:rPr lang="ru-RU" dirty="0" err="1" smtClean="0"/>
            <a:t>опалення</a:t>
          </a:r>
          <a:r>
            <a:rPr lang="ru-RU" dirty="0" smtClean="0"/>
            <a:t>, </a:t>
          </a:r>
          <a:r>
            <a:rPr lang="ru-RU" dirty="0" err="1" smtClean="0"/>
            <a:t>охолодження</a:t>
          </a:r>
          <a:r>
            <a:rPr lang="ru-RU" dirty="0" smtClean="0"/>
            <a:t>, </a:t>
          </a:r>
          <a:r>
            <a:rPr lang="ru-RU" dirty="0" err="1" smtClean="0"/>
            <a:t>вентиляції</a:t>
          </a:r>
          <a:r>
            <a:rPr lang="ru-RU" dirty="0" smtClean="0"/>
            <a:t> та ГВП для </a:t>
          </a:r>
          <a:r>
            <a:rPr lang="ru-RU" dirty="0" err="1" smtClean="0"/>
            <a:t>кожної</a:t>
          </a:r>
          <a:r>
            <a:rPr lang="ru-RU" dirty="0" smtClean="0"/>
            <a:t> </a:t>
          </a:r>
          <a:r>
            <a:rPr lang="ru-RU" dirty="0" err="1" smtClean="0"/>
            <a:t>зони</a:t>
          </a:r>
          <a:r>
            <a:rPr lang="ru-RU" dirty="0" smtClean="0"/>
            <a:t> </a:t>
          </a:r>
          <a:r>
            <a:rPr lang="ru-RU" dirty="0" err="1" smtClean="0"/>
            <a:t>будівлі</a:t>
          </a:r>
          <a:r>
            <a:rPr lang="ru-RU" dirty="0" smtClean="0"/>
            <a:t> та </a:t>
          </a:r>
          <a:r>
            <a:rPr lang="ru-RU" dirty="0" err="1" smtClean="0"/>
            <a:t>місяця</a:t>
          </a:r>
          <a:r>
            <a:rPr lang="ru-RU" dirty="0" smtClean="0"/>
            <a:t> року</a:t>
          </a:r>
          <a:endParaRPr lang="uk-UA" dirty="0"/>
        </a:p>
      </dgm:t>
    </dgm:pt>
    <dgm:pt modelId="{298538A7-5DE3-4BBA-847B-F1A2C0B92D2F}" type="parTrans" cxnId="{92229360-0F32-4C54-A270-2B756F2D2FAE}">
      <dgm:prSet/>
      <dgm:spPr/>
      <dgm:t>
        <a:bodyPr/>
        <a:lstStyle/>
        <a:p>
          <a:endParaRPr lang="uk-UA"/>
        </a:p>
      </dgm:t>
    </dgm:pt>
    <dgm:pt modelId="{440A5A9C-65C6-47E3-9535-B4FD1AF562FA}" type="sibTrans" cxnId="{92229360-0F32-4C54-A270-2B756F2D2FAE}">
      <dgm:prSet/>
      <dgm:spPr/>
      <dgm:t>
        <a:bodyPr/>
        <a:lstStyle/>
        <a:p>
          <a:endParaRPr lang="uk-UA"/>
        </a:p>
      </dgm:t>
    </dgm:pt>
    <dgm:pt modelId="{F4EB2FE6-9FA5-4D94-B892-322ED470D6D5}">
      <dgm:prSet/>
      <dgm:spPr/>
      <dgm:t>
        <a:bodyPr/>
        <a:lstStyle/>
        <a:p>
          <a:r>
            <a:rPr lang="ru-RU" dirty="0" err="1" smtClean="0"/>
            <a:t>Розрахунок</a:t>
          </a:r>
          <a:r>
            <a:rPr lang="ru-RU" dirty="0" smtClean="0"/>
            <a:t> </a:t>
          </a:r>
          <a:r>
            <a:rPr lang="ru-RU" dirty="0" err="1" smtClean="0"/>
            <a:t>додаткової</a:t>
          </a:r>
          <a:r>
            <a:rPr lang="ru-RU" dirty="0" smtClean="0"/>
            <a:t> </a:t>
          </a:r>
          <a:r>
            <a:rPr lang="ru-RU" dirty="0" err="1" smtClean="0"/>
            <a:t>енергії</a:t>
          </a:r>
          <a:r>
            <a:rPr lang="ru-RU" dirty="0" smtClean="0"/>
            <a:t>, </a:t>
          </a:r>
          <a:r>
            <a:rPr lang="ru-RU" dirty="0" err="1" smtClean="0"/>
            <a:t>теплових</a:t>
          </a:r>
          <a:r>
            <a:rPr lang="ru-RU" dirty="0" smtClean="0"/>
            <a:t> </a:t>
          </a:r>
          <a:r>
            <a:rPr lang="ru-RU" dirty="0" err="1" smtClean="0"/>
            <a:t>втрат</a:t>
          </a:r>
          <a:r>
            <a:rPr lang="ru-RU" dirty="0" smtClean="0"/>
            <a:t> систем </a:t>
          </a:r>
          <a:r>
            <a:rPr lang="ru-RU" dirty="0" err="1" smtClean="0"/>
            <a:t>виділення</a:t>
          </a:r>
          <a:r>
            <a:rPr lang="ru-RU" dirty="0" smtClean="0"/>
            <a:t>, </a:t>
          </a:r>
          <a:r>
            <a:rPr lang="ru-RU" dirty="0" err="1" smtClean="0"/>
            <a:t>розподілення</a:t>
          </a:r>
          <a:r>
            <a:rPr lang="ru-RU" dirty="0" smtClean="0"/>
            <a:t> та </a:t>
          </a:r>
          <a:r>
            <a:rPr lang="ru-RU" dirty="0" err="1" smtClean="0"/>
            <a:t>вироблення</a:t>
          </a:r>
          <a:r>
            <a:rPr lang="ru-RU" dirty="0" smtClean="0"/>
            <a:t> </a:t>
          </a:r>
          <a:r>
            <a:rPr lang="ru-RU" dirty="0" err="1" smtClean="0"/>
            <a:t>енергії</a:t>
          </a:r>
          <a:r>
            <a:rPr lang="ru-RU" dirty="0" smtClean="0"/>
            <a:t> для </a:t>
          </a:r>
          <a:r>
            <a:rPr lang="ru-RU" dirty="0" err="1" smtClean="0"/>
            <a:t>кожної</a:t>
          </a:r>
          <a:r>
            <a:rPr lang="ru-RU" dirty="0" smtClean="0"/>
            <a:t> </a:t>
          </a:r>
          <a:r>
            <a:rPr lang="ru-RU" dirty="0" err="1" smtClean="0"/>
            <a:t>зони</a:t>
          </a:r>
          <a:r>
            <a:rPr lang="ru-RU" dirty="0" smtClean="0"/>
            <a:t> </a:t>
          </a:r>
          <a:r>
            <a:rPr lang="ru-RU" dirty="0" err="1" smtClean="0"/>
            <a:t>будівлі</a:t>
          </a:r>
          <a:r>
            <a:rPr lang="ru-RU" dirty="0" smtClean="0"/>
            <a:t> </a:t>
          </a:r>
          <a:r>
            <a:rPr lang="uk-UA" dirty="0" smtClean="0"/>
            <a:t>та місяця року</a:t>
          </a:r>
          <a:endParaRPr lang="uk-UA" dirty="0"/>
        </a:p>
      </dgm:t>
    </dgm:pt>
    <dgm:pt modelId="{A0ABBA5B-7806-4A89-85B6-04A12D190D2F}" type="parTrans" cxnId="{A0D4F77C-BE12-406E-B9CB-A755F9F312A8}">
      <dgm:prSet/>
      <dgm:spPr/>
      <dgm:t>
        <a:bodyPr/>
        <a:lstStyle/>
        <a:p>
          <a:endParaRPr lang="uk-UA"/>
        </a:p>
      </dgm:t>
    </dgm:pt>
    <dgm:pt modelId="{12B51861-143B-44FC-BD06-7B90B409F098}" type="sibTrans" cxnId="{A0D4F77C-BE12-406E-B9CB-A755F9F312A8}">
      <dgm:prSet/>
      <dgm:spPr/>
      <dgm:t>
        <a:bodyPr/>
        <a:lstStyle/>
        <a:p>
          <a:endParaRPr lang="uk-UA"/>
        </a:p>
      </dgm:t>
    </dgm:pt>
    <dgm:pt modelId="{16D63BAB-7C0E-40C0-AC2C-A66BBF2A858E}">
      <dgm:prSet/>
      <dgm:spPr/>
      <dgm:t>
        <a:bodyPr/>
        <a:lstStyle/>
        <a:p>
          <a:r>
            <a:rPr lang="ru-RU" dirty="0" err="1" smtClean="0"/>
            <a:t>Розрахунок</a:t>
          </a:r>
          <a:r>
            <a:rPr lang="ru-RU" dirty="0" smtClean="0"/>
            <a:t> </a:t>
          </a:r>
          <a:r>
            <a:rPr lang="ru-RU" dirty="0" err="1" smtClean="0"/>
            <a:t>енергоспоживання</a:t>
          </a:r>
          <a:r>
            <a:rPr lang="ru-RU" dirty="0" smtClean="0"/>
            <a:t> при </a:t>
          </a:r>
          <a:r>
            <a:rPr lang="ru-RU" dirty="0" err="1" smtClean="0"/>
            <a:t>опаленні</a:t>
          </a:r>
          <a:r>
            <a:rPr lang="ru-RU" dirty="0" smtClean="0"/>
            <a:t>, </a:t>
          </a:r>
          <a:r>
            <a:rPr lang="ru-RU" dirty="0" err="1" smtClean="0"/>
            <a:t>охолодженні</a:t>
          </a:r>
          <a:r>
            <a:rPr lang="ru-RU" dirty="0" smtClean="0"/>
            <a:t>, </a:t>
          </a:r>
          <a:r>
            <a:rPr lang="ru-RU" dirty="0" err="1" smtClean="0"/>
            <a:t>вентиляції</a:t>
          </a:r>
          <a:r>
            <a:rPr lang="ru-RU" dirty="0" smtClean="0"/>
            <a:t>, ГВП та </a:t>
          </a:r>
          <a:r>
            <a:rPr lang="ru-RU" dirty="0" err="1" smtClean="0"/>
            <a:t>освітлення</a:t>
          </a:r>
          <a:r>
            <a:rPr lang="ru-RU" dirty="0" smtClean="0"/>
            <a:t> для </a:t>
          </a:r>
          <a:r>
            <a:rPr lang="ru-RU" dirty="0" err="1" smtClean="0"/>
            <a:t>кожної</a:t>
          </a:r>
          <a:r>
            <a:rPr lang="ru-RU" dirty="0" smtClean="0"/>
            <a:t> </a:t>
          </a:r>
          <a:r>
            <a:rPr lang="ru-RU" dirty="0" err="1" smtClean="0"/>
            <a:t>зони</a:t>
          </a:r>
          <a:r>
            <a:rPr lang="ru-RU" dirty="0" smtClean="0"/>
            <a:t> </a:t>
          </a:r>
          <a:r>
            <a:rPr lang="ru-RU" dirty="0" err="1" smtClean="0"/>
            <a:t>будівлі</a:t>
          </a:r>
          <a:r>
            <a:rPr lang="ru-RU" dirty="0" smtClean="0"/>
            <a:t> та </a:t>
          </a:r>
          <a:r>
            <a:rPr lang="ru-RU" dirty="0" err="1" smtClean="0"/>
            <a:t>місяця</a:t>
          </a:r>
          <a:r>
            <a:rPr lang="ru-RU" dirty="0" smtClean="0"/>
            <a:t> року </a:t>
          </a:r>
          <a:r>
            <a:rPr lang="ru-RU" dirty="0" err="1" smtClean="0"/>
            <a:t>року</a:t>
          </a:r>
          <a:endParaRPr lang="uk-UA" dirty="0"/>
        </a:p>
      </dgm:t>
    </dgm:pt>
    <dgm:pt modelId="{91287268-6C73-4156-B80B-A43BD1D6465C}" type="parTrans" cxnId="{7F7AA2AD-3D25-4819-983E-FE10C6940484}">
      <dgm:prSet/>
      <dgm:spPr/>
      <dgm:t>
        <a:bodyPr/>
        <a:lstStyle/>
        <a:p>
          <a:endParaRPr lang="uk-UA"/>
        </a:p>
      </dgm:t>
    </dgm:pt>
    <dgm:pt modelId="{C8FD1B72-8BDE-4D0F-9592-304750FE9DB0}" type="sibTrans" cxnId="{7F7AA2AD-3D25-4819-983E-FE10C6940484}">
      <dgm:prSet/>
      <dgm:spPr/>
      <dgm:t>
        <a:bodyPr/>
        <a:lstStyle/>
        <a:p>
          <a:endParaRPr lang="uk-UA"/>
        </a:p>
      </dgm:t>
    </dgm:pt>
    <dgm:pt modelId="{37B31980-4093-470A-AF52-C7F550CCF1D2}" type="pres">
      <dgm:prSet presAssocID="{728D6F3C-D56B-40CF-946D-9038A432EC5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825BFCC-E910-4D2B-BFD0-FC66ADA303BD}" type="pres">
      <dgm:prSet presAssocID="{E4C14267-BDE4-4AB6-81AE-AEB5C6519FEC}" presName="composite" presStyleCnt="0"/>
      <dgm:spPr/>
    </dgm:pt>
    <dgm:pt modelId="{04696E47-8892-4FB8-848B-21C8A760A292}" type="pres">
      <dgm:prSet presAssocID="{E4C14267-BDE4-4AB6-81AE-AEB5C6519FEC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70098D-A1D2-4685-953E-5E52C4337E89}" type="pres">
      <dgm:prSet presAssocID="{E4C14267-BDE4-4AB6-81AE-AEB5C6519FEC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1DB2011-07AF-407C-A3F4-141B8FD08F36}" type="pres">
      <dgm:prSet presAssocID="{C088D35A-A4EA-485A-A886-DD3CBEEFC3D0}" presName="sp" presStyleCnt="0"/>
      <dgm:spPr/>
    </dgm:pt>
    <dgm:pt modelId="{650D14BF-5880-42BE-AE8F-944E64882208}" type="pres">
      <dgm:prSet presAssocID="{145AD5EC-7485-49DA-9790-349290032F8D}" presName="composite" presStyleCnt="0"/>
      <dgm:spPr/>
    </dgm:pt>
    <dgm:pt modelId="{1DBF724F-2F73-45AF-B5BC-8D3898CEAFE6}" type="pres">
      <dgm:prSet presAssocID="{145AD5EC-7485-49DA-9790-349290032F8D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E71E7B2-5A03-4921-8360-3C4D66FE4519}" type="pres">
      <dgm:prSet presAssocID="{145AD5EC-7485-49DA-9790-349290032F8D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139D2D-78C2-49AE-A912-F22FE8D8486E}" type="pres">
      <dgm:prSet presAssocID="{C99C1B0B-EC02-4623-8B75-766E6A9488E8}" presName="sp" presStyleCnt="0"/>
      <dgm:spPr/>
    </dgm:pt>
    <dgm:pt modelId="{80D0B4FD-01DF-4B15-AB39-168C285CE0FA}" type="pres">
      <dgm:prSet presAssocID="{CE18D88C-CA83-4FA1-996E-92BFAF2325B4}" presName="composite" presStyleCnt="0"/>
      <dgm:spPr/>
    </dgm:pt>
    <dgm:pt modelId="{BD029E58-7B27-49E5-833A-9179775FAF28}" type="pres">
      <dgm:prSet presAssocID="{CE18D88C-CA83-4FA1-996E-92BFAF2325B4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702C3F-8FD4-4900-A0E2-76B9B334F8A6}" type="pres">
      <dgm:prSet presAssocID="{CE18D88C-CA83-4FA1-996E-92BFAF2325B4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9B7390-C968-480E-B4EA-EED02CF2050A}" type="pres">
      <dgm:prSet presAssocID="{C93B86FC-586F-4FB7-8F96-9880E83821A7}" presName="sp" presStyleCnt="0"/>
      <dgm:spPr/>
    </dgm:pt>
    <dgm:pt modelId="{FED8279A-6306-479F-9D99-5F9E620B26DE}" type="pres">
      <dgm:prSet presAssocID="{319D4444-1DE0-49D7-9044-A4A9AC9BB052}" presName="composite" presStyleCnt="0"/>
      <dgm:spPr/>
    </dgm:pt>
    <dgm:pt modelId="{91583DD6-9720-4A5B-B8A4-693857FB616A}" type="pres">
      <dgm:prSet presAssocID="{319D4444-1DE0-49D7-9044-A4A9AC9BB052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4EB7D1-8C73-44E3-9032-18D8AB9FBA1F}" type="pres">
      <dgm:prSet presAssocID="{319D4444-1DE0-49D7-9044-A4A9AC9BB052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FBA8FF-6F6E-4E8F-8C9C-4199BF46F52E}" type="pres">
      <dgm:prSet presAssocID="{C7FFD9EE-AC3D-44DF-840B-5F1CDFD35BED}" presName="sp" presStyleCnt="0"/>
      <dgm:spPr/>
    </dgm:pt>
    <dgm:pt modelId="{10BA7FD2-2C1C-4CCE-9E94-9BF52B276AAC}" type="pres">
      <dgm:prSet presAssocID="{315C3B6A-2C7B-4C45-AF89-F816DD43B7FF}" presName="composite" presStyleCnt="0"/>
      <dgm:spPr/>
    </dgm:pt>
    <dgm:pt modelId="{9BBDA743-6AB1-4A2F-A898-DB3B3AC6BEB1}" type="pres">
      <dgm:prSet presAssocID="{315C3B6A-2C7B-4C45-AF89-F816DD43B7FF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446A114-7BB3-4C65-8B5C-6D1921BD85E0}" type="pres">
      <dgm:prSet presAssocID="{315C3B6A-2C7B-4C45-AF89-F816DD43B7FF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7B0437-36DE-406A-8CEE-6D9DB677BBAB}" type="pres">
      <dgm:prSet presAssocID="{D1B9BDB3-1CDD-44BA-BD1B-E78B8D0985F3}" presName="sp" presStyleCnt="0"/>
      <dgm:spPr/>
    </dgm:pt>
    <dgm:pt modelId="{01CDFDF4-F0FB-417B-B043-8C07C909EE37}" type="pres">
      <dgm:prSet presAssocID="{1C6EE911-D9AC-488A-A655-0013BB46F52E}" presName="composite" presStyleCnt="0"/>
      <dgm:spPr/>
    </dgm:pt>
    <dgm:pt modelId="{AFF7B3A5-63DE-4A0F-9AD5-8640B9E5F0CB}" type="pres">
      <dgm:prSet presAssocID="{1C6EE911-D9AC-488A-A655-0013BB46F52E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09820F-8D90-46EB-9215-A7B1B2018E61}" type="pres">
      <dgm:prSet presAssocID="{1C6EE911-D9AC-488A-A655-0013BB46F52E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284A5AF-D14D-4750-B684-DCB31EE9BB9A}" type="pres">
      <dgm:prSet presAssocID="{01119DC2-C8C8-4B3A-BE1C-B1700127E8B0}" presName="sp" presStyleCnt="0"/>
      <dgm:spPr/>
    </dgm:pt>
    <dgm:pt modelId="{A595A09A-BA6A-494E-9752-05707E30B279}" type="pres">
      <dgm:prSet presAssocID="{A028A62C-4E1C-4E2B-AD08-AE72A9CD695F}" presName="composite" presStyleCnt="0"/>
      <dgm:spPr/>
    </dgm:pt>
    <dgm:pt modelId="{8B29F5E2-9947-43CF-91E1-4698763301F5}" type="pres">
      <dgm:prSet presAssocID="{A028A62C-4E1C-4E2B-AD08-AE72A9CD695F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7D8AC3-6214-419A-9A5C-8A42C82DF9BA}" type="pres">
      <dgm:prSet presAssocID="{A028A62C-4E1C-4E2B-AD08-AE72A9CD695F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24DCF2-C7BF-4319-996E-DC55354E1E8B}" type="pres">
      <dgm:prSet presAssocID="{15AB422C-3674-4D52-BCAE-B6F4866F261D}" presName="sp" presStyleCnt="0"/>
      <dgm:spPr/>
    </dgm:pt>
    <dgm:pt modelId="{96984C9F-434C-4597-88B1-BAB3D6FEB2DA}" type="pres">
      <dgm:prSet presAssocID="{B165F8F1-9C17-41D2-B212-12D6944FAAFE}" presName="composite" presStyleCnt="0"/>
      <dgm:spPr/>
    </dgm:pt>
    <dgm:pt modelId="{F0D61C35-F06E-4690-9097-8797BE022F5C}" type="pres">
      <dgm:prSet presAssocID="{B165F8F1-9C17-41D2-B212-12D6944FAAFE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DC2E3B-C908-4C53-A29B-63A0599FF7BC}" type="pres">
      <dgm:prSet presAssocID="{B165F8F1-9C17-41D2-B212-12D6944FAAFE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1DCDFB-BDC3-43D9-9EBE-E28EA0B9FBE4}" type="pres">
      <dgm:prSet presAssocID="{04FD8F5F-0B81-4DE6-B2D0-DB665AD0A845}" presName="sp" presStyleCnt="0"/>
      <dgm:spPr/>
    </dgm:pt>
    <dgm:pt modelId="{8781DF08-F6C5-43B4-ACCB-20E932AAAEF9}" type="pres">
      <dgm:prSet presAssocID="{2C07659B-AD13-411E-A2AC-10C12E09AB38}" presName="composite" presStyleCnt="0"/>
      <dgm:spPr/>
    </dgm:pt>
    <dgm:pt modelId="{47FF8826-9E73-401D-A765-C331982B8068}" type="pres">
      <dgm:prSet presAssocID="{2C07659B-AD13-411E-A2AC-10C12E09AB38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7E5D23-CE1D-489F-8700-77571E5E0B28}" type="pres">
      <dgm:prSet presAssocID="{2C07659B-AD13-411E-A2AC-10C12E09AB38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660DAF7-4609-42BA-B269-82AB999B69AA}" srcId="{728D6F3C-D56B-40CF-946D-9038A432EC53}" destId="{B165F8F1-9C17-41D2-B212-12D6944FAAFE}" srcOrd="7" destOrd="0" parTransId="{5DAA06A6-B159-4F59-9439-42FC42C633B9}" sibTransId="{04FD8F5F-0B81-4DE6-B2D0-DB665AD0A845}"/>
    <dgm:cxn modelId="{68DC2129-689C-48B6-9020-392214616BCB}" type="presOf" srcId="{A028A62C-4E1C-4E2B-AD08-AE72A9CD695F}" destId="{8B29F5E2-9947-43CF-91E1-4698763301F5}" srcOrd="0" destOrd="0" presId="urn:microsoft.com/office/officeart/2005/8/layout/chevron2"/>
    <dgm:cxn modelId="{063B897A-6B63-481E-B801-8A15AFE1B27B}" srcId="{728D6F3C-D56B-40CF-946D-9038A432EC53}" destId="{2C07659B-AD13-411E-A2AC-10C12E09AB38}" srcOrd="8" destOrd="0" parTransId="{BF1DB109-23A5-450C-AB44-2B86866A7015}" sibTransId="{63C90F55-2C99-4680-9C7B-BFCF49629C48}"/>
    <dgm:cxn modelId="{591BD2D2-57F0-4B96-B3DB-58C3FE69F074}" srcId="{728D6F3C-D56B-40CF-946D-9038A432EC53}" destId="{E4C14267-BDE4-4AB6-81AE-AEB5C6519FEC}" srcOrd="0" destOrd="0" parTransId="{75A7CAD8-879B-4C41-8E01-D6F5570E0DCE}" sibTransId="{C088D35A-A4EA-485A-A886-DD3CBEEFC3D0}"/>
    <dgm:cxn modelId="{92229360-0F32-4C54-A270-2B756F2D2FAE}" srcId="{315C3B6A-2C7B-4C45-AF89-F816DD43B7FF}" destId="{DF55EAE5-E099-4EDB-B4A0-5F7AA5DE2E61}" srcOrd="0" destOrd="0" parTransId="{298538A7-5DE3-4BBA-847B-F1A2C0B92D2F}" sibTransId="{440A5A9C-65C6-47E3-9535-B4FD1AF562FA}"/>
    <dgm:cxn modelId="{F00101AC-A617-4A5A-9224-561360FFBE6C}" srcId="{728D6F3C-D56B-40CF-946D-9038A432EC53}" destId="{315C3B6A-2C7B-4C45-AF89-F816DD43B7FF}" srcOrd="4" destOrd="0" parTransId="{3B4C1C13-5342-40EA-8826-645C44516122}" sibTransId="{D1B9BDB3-1CDD-44BA-BD1B-E78B8D0985F3}"/>
    <dgm:cxn modelId="{5A35EDFF-2006-475C-9A78-351601980B02}" srcId="{728D6F3C-D56B-40CF-946D-9038A432EC53}" destId="{319D4444-1DE0-49D7-9044-A4A9AC9BB052}" srcOrd="3" destOrd="0" parTransId="{B4782A32-5654-4D8C-82FE-4A001C5A37B4}" sibTransId="{C7FFD9EE-AC3D-44DF-840B-5F1CDFD35BED}"/>
    <dgm:cxn modelId="{A06EB4F3-9EC0-4E75-A948-4779A0CDCCA4}" srcId="{728D6F3C-D56B-40CF-946D-9038A432EC53}" destId="{145AD5EC-7485-49DA-9790-349290032F8D}" srcOrd="1" destOrd="0" parTransId="{30157801-E404-430E-A7EA-506984897420}" sibTransId="{C99C1B0B-EC02-4623-8B75-766E6A9488E8}"/>
    <dgm:cxn modelId="{077250A3-12F0-4E53-8A13-E687ED4476AE}" type="presOf" srcId="{F4EB2FE6-9FA5-4D94-B892-322ED470D6D5}" destId="{1D09820F-8D90-46EB-9215-A7B1B2018E61}" srcOrd="0" destOrd="0" presId="urn:microsoft.com/office/officeart/2005/8/layout/chevron2"/>
    <dgm:cxn modelId="{0B47F574-9CCE-4C98-BAB8-44628B898E07}" srcId="{2C07659B-AD13-411E-A2AC-10C12E09AB38}" destId="{39ECF78B-F8EF-4AF7-AB4C-0E66AAAB8081}" srcOrd="0" destOrd="0" parTransId="{A2173CFB-8E4D-43AC-9EAD-850CA6146E76}" sibTransId="{3186821D-239D-4D19-B1A9-3A370354C153}"/>
    <dgm:cxn modelId="{55493A09-62B5-4CD3-A71A-A5516D8F6C27}" srcId="{319D4444-1DE0-49D7-9044-A4A9AC9BB052}" destId="{47CB2E7A-D4FB-44E7-BB75-6B5EFE032BC2}" srcOrd="0" destOrd="0" parTransId="{77100669-2670-427B-8D9E-6B9F6B162E57}" sibTransId="{D6A40108-977D-478E-A296-F61483C77998}"/>
    <dgm:cxn modelId="{A43AE980-73EB-4255-8ABD-F49D75EA0B80}" type="presOf" srcId="{145AD5EC-7485-49DA-9790-349290032F8D}" destId="{1DBF724F-2F73-45AF-B5BC-8D3898CEAFE6}" srcOrd="0" destOrd="0" presId="urn:microsoft.com/office/officeart/2005/8/layout/chevron2"/>
    <dgm:cxn modelId="{7D042F38-285D-41F8-83BA-CB48AB26FA4A}" type="presOf" srcId="{C9EB16CC-6812-444F-AF5C-2D514C75C47E}" destId="{89DC2E3B-C908-4C53-A29B-63A0599FF7BC}" srcOrd="0" destOrd="0" presId="urn:microsoft.com/office/officeart/2005/8/layout/chevron2"/>
    <dgm:cxn modelId="{AC00993D-2F99-4816-A063-6DD9CD87BF80}" type="presOf" srcId="{35C2130C-22A4-4D93-AEB5-23A217E836B9}" destId="{EE71E7B2-5A03-4921-8360-3C4D66FE4519}" srcOrd="0" destOrd="0" presId="urn:microsoft.com/office/officeart/2005/8/layout/chevron2"/>
    <dgm:cxn modelId="{2EBB3628-8A5F-4A95-B79E-B24EBEEE4612}" type="presOf" srcId="{728D6F3C-D56B-40CF-946D-9038A432EC53}" destId="{37B31980-4093-470A-AF52-C7F550CCF1D2}" srcOrd="0" destOrd="0" presId="urn:microsoft.com/office/officeart/2005/8/layout/chevron2"/>
    <dgm:cxn modelId="{195AB6CF-1B7C-4F9D-9E44-6C808F58AF00}" type="presOf" srcId="{4278E877-6953-4003-BBCC-25D44A6F4237}" destId="{74702C3F-8FD4-4900-A0E2-76B9B334F8A6}" srcOrd="0" destOrd="0" presId="urn:microsoft.com/office/officeart/2005/8/layout/chevron2"/>
    <dgm:cxn modelId="{37F8878C-098D-4B01-A802-A0FF01950F99}" srcId="{728D6F3C-D56B-40CF-946D-9038A432EC53}" destId="{1C6EE911-D9AC-488A-A655-0013BB46F52E}" srcOrd="5" destOrd="0" parTransId="{76AB2912-95FE-49C6-B924-E9A396D9E203}" sibTransId="{01119DC2-C8C8-4B3A-BE1C-B1700127E8B0}"/>
    <dgm:cxn modelId="{08E2AEDE-4212-456A-8A57-7A32BE6DCDBE}" type="presOf" srcId="{CE18D88C-CA83-4FA1-996E-92BFAF2325B4}" destId="{BD029E58-7B27-49E5-833A-9179775FAF28}" srcOrd="0" destOrd="0" presId="urn:microsoft.com/office/officeart/2005/8/layout/chevron2"/>
    <dgm:cxn modelId="{9C5CADBA-B7C2-4987-96CA-2A1465FFFC1C}" type="presOf" srcId="{319D4444-1DE0-49D7-9044-A4A9AC9BB052}" destId="{91583DD6-9720-4A5B-B8A4-693857FB616A}" srcOrd="0" destOrd="0" presId="urn:microsoft.com/office/officeart/2005/8/layout/chevron2"/>
    <dgm:cxn modelId="{BD4C89E4-B2A8-4888-9E2F-1949A36961AD}" type="presOf" srcId="{E4C14267-BDE4-4AB6-81AE-AEB5C6519FEC}" destId="{04696E47-8892-4FB8-848B-21C8A760A292}" srcOrd="0" destOrd="0" presId="urn:microsoft.com/office/officeart/2005/8/layout/chevron2"/>
    <dgm:cxn modelId="{E4707820-437A-43B1-AC60-405BA20F8D44}" type="presOf" srcId="{DF55EAE5-E099-4EDB-B4A0-5F7AA5DE2E61}" destId="{F446A114-7BB3-4C65-8B5C-6D1921BD85E0}" srcOrd="0" destOrd="0" presId="urn:microsoft.com/office/officeart/2005/8/layout/chevron2"/>
    <dgm:cxn modelId="{B520D069-A823-42C8-A780-FE4629059D7C}" srcId="{728D6F3C-D56B-40CF-946D-9038A432EC53}" destId="{CE18D88C-CA83-4FA1-996E-92BFAF2325B4}" srcOrd="2" destOrd="0" parTransId="{BE9A7210-0D05-499E-8A84-52628F526377}" sibTransId="{C93B86FC-586F-4FB7-8F96-9880E83821A7}"/>
    <dgm:cxn modelId="{808F1F8D-0001-4C61-9EE0-ECAD6CD00D1E}" srcId="{CE18D88C-CA83-4FA1-996E-92BFAF2325B4}" destId="{4278E877-6953-4003-BBCC-25D44A6F4237}" srcOrd="0" destOrd="0" parTransId="{B74C30A3-AF02-4CBF-9634-655B5D6E3312}" sibTransId="{B215A29A-6056-43D2-8B20-D4B87F07349A}"/>
    <dgm:cxn modelId="{D11A014D-57CE-4947-942C-9C1A32A1B796}" type="presOf" srcId="{315C3B6A-2C7B-4C45-AF89-F816DD43B7FF}" destId="{9BBDA743-6AB1-4A2F-A898-DB3B3AC6BEB1}" srcOrd="0" destOrd="0" presId="urn:microsoft.com/office/officeart/2005/8/layout/chevron2"/>
    <dgm:cxn modelId="{7F7AA2AD-3D25-4819-983E-FE10C6940484}" srcId="{A028A62C-4E1C-4E2B-AD08-AE72A9CD695F}" destId="{16D63BAB-7C0E-40C0-AC2C-A66BBF2A858E}" srcOrd="0" destOrd="0" parTransId="{91287268-6C73-4156-B80B-A43BD1D6465C}" sibTransId="{C8FD1B72-8BDE-4D0F-9592-304750FE9DB0}"/>
    <dgm:cxn modelId="{20708E9A-6F2D-43C3-B297-BBCDFD7488D8}" type="presOf" srcId="{388FC042-CF7A-4076-9FAA-B15603B174FD}" destId="{3F70098D-A1D2-4685-953E-5E52C4337E89}" srcOrd="0" destOrd="0" presId="urn:microsoft.com/office/officeart/2005/8/layout/chevron2"/>
    <dgm:cxn modelId="{09E126C3-A955-4304-9B9A-FDA4F669BA0A}" srcId="{728D6F3C-D56B-40CF-946D-9038A432EC53}" destId="{A028A62C-4E1C-4E2B-AD08-AE72A9CD695F}" srcOrd="6" destOrd="0" parTransId="{D34516A4-C472-4A72-B35B-B90E240A3207}" sibTransId="{15AB422C-3674-4D52-BCAE-B6F4866F261D}"/>
    <dgm:cxn modelId="{FB4D5E8A-3056-4EC5-A6C4-C29352547279}" type="presOf" srcId="{16D63BAB-7C0E-40C0-AC2C-A66BBF2A858E}" destId="{177D8AC3-6214-419A-9A5C-8A42C82DF9BA}" srcOrd="0" destOrd="0" presId="urn:microsoft.com/office/officeart/2005/8/layout/chevron2"/>
    <dgm:cxn modelId="{8D0A8DB1-E6D4-4F8E-BC24-B6F5F2C564E3}" type="presOf" srcId="{B165F8F1-9C17-41D2-B212-12D6944FAAFE}" destId="{F0D61C35-F06E-4690-9097-8797BE022F5C}" srcOrd="0" destOrd="0" presId="urn:microsoft.com/office/officeart/2005/8/layout/chevron2"/>
    <dgm:cxn modelId="{2BACDA6B-6282-416A-88FE-1A753FE213B5}" srcId="{E4C14267-BDE4-4AB6-81AE-AEB5C6519FEC}" destId="{388FC042-CF7A-4076-9FAA-B15603B174FD}" srcOrd="0" destOrd="0" parTransId="{1DB85D27-61AE-4B82-9530-7E064F458E3E}" sibTransId="{DFD26EE9-66AA-4D2E-B0D3-B1BD33C2929C}"/>
    <dgm:cxn modelId="{4DD2EE4C-2BE8-4168-8484-F7698F9FE9C2}" type="presOf" srcId="{47CB2E7A-D4FB-44E7-BB75-6B5EFE032BC2}" destId="{0E4EB7D1-8C73-44E3-9032-18D8AB9FBA1F}" srcOrd="0" destOrd="0" presId="urn:microsoft.com/office/officeart/2005/8/layout/chevron2"/>
    <dgm:cxn modelId="{48F06064-CCBB-4A1B-BBF5-212D55006514}" srcId="{145AD5EC-7485-49DA-9790-349290032F8D}" destId="{35C2130C-22A4-4D93-AEB5-23A217E836B9}" srcOrd="0" destOrd="0" parTransId="{08F651C6-CCA2-4DDB-8E09-E83B199B657E}" sibTransId="{E1584071-3B1E-4DDD-AB46-637464EF2A15}"/>
    <dgm:cxn modelId="{C60731C7-F960-4D2C-8C09-B5708D892C91}" type="presOf" srcId="{2C07659B-AD13-411E-A2AC-10C12E09AB38}" destId="{47FF8826-9E73-401D-A765-C331982B8068}" srcOrd="0" destOrd="0" presId="urn:microsoft.com/office/officeart/2005/8/layout/chevron2"/>
    <dgm:cxn modelId="{A0D4F77C-BE12-406E-B9CB-A755F9F312A8}" srcId="{1C6EE911-D9AC-488A-A655-0013BB46F52E}" destId="{F4EB2FE6-9FA5-4D94-B892-322ED470D6D5}" srcOrd="0" destOrd="0" parTransId="{A0ABBA5B-7806-4A89-85B6-04A12D190D2F}" sibTransId="{12B51861-143B-44FC-BD06-7B90B409F098}"/>
    <dgm:cxn modelId="{CCC0F754-6A01-49F5-9A55-88C414092428}" type="presOf" srcId="{39ECF78B-F8EF-4AF7-AB4C-0E66AAAB8081}" destId="{037E5D23-CE1D-489F-8700-77571E5E0B28}" srcOrd="0" destOrd="0" presId="urn:microsoft.com/office/officeart/2005/8/layout/chevron2"/>
    <dgm:cxn modelId="{48440DEA-02FA-4888-B148-48089F4E649D}" srcId="{B165F8F1-9C17-41D2-B212-12D6944FAAFE}" destId="{C9EB16CC-6812-444F-AF5C-2D514C75C47E}" srcOrd="0" destOrd="0" parTransId="{E9E7523E-0579-4A57-B81D-08991593393D}" sibTransId="{C3537C2D-66D7-49C5-8363-CB6F0A2EC605}"/>
    <dgm:cxn modelId="{05193492-F18C-4828-9599-AB907BF3F5D2}" type="presOf" srcId="{1C6EE911-D9AC-488A-A655-0013BB46F52E}" destId="{AFF7B3A5-63DE-4A0F-9AD5-8640B9E5F0CB}" srcOrd="0" destOrd="0" presId="urn:microsoft.com/office/officeart/2005/8/layout/chevron2"/>
    <dgm:cxn modelId="{57ECBADB-F66A-4296-8964-1BCD27562703}" type="presParOf" srcId="{37B31980-4093-470A-AF52-C7F550CCF1D2}" destId="{6825BFCC-E910-4D2B-BFD0-FC66ADA303BD}" srcOrd="0" destOrd="0" presId="urn:microsoft.com/office/officeart/2005/8/layout/chevron2"/>
    <dgm:cxn modelId="{99686449-8F97-4D6D-B84F-8E049C869994}" type="presParOf" srcId="{6825BFCC-E910-4D2B-BFD0-FC66ADA303BD}" destId="{04696E47-8892-4FB8-848B-21C8A760A292}" srcOrd="0" destOrd="0" presId="urn:microsoft.com/office/officeart/2005/8/layout/chevron2"/>
    <dgm:cxn modelId="{F3E735DD-7FBA-4B1A-B95B-3120918234B2}" type="presParOf" srcId="{6825BFCC-E910-4D2B-BFD0-FC66ADA303BD}" destId="{3F70098D-A1D2-4685-953E-5E52C4337E89}" srcOrd="1" destOrd="0" presId="urn:microsoft.com/office/officeart/2005/8/layout/chevron2"/>
    <dgm:cxn modelId="{EDA71695-EEC1-4783-8F6B-B25D7EA48F14}" type="presParOf" srcId="{37B31980-4093-470A-AF52-C7F550CCF1D2}" destId="{B1DB2011-07AF-407C-A3F4-141B8FD08F36}" srcOrd="1" destOrd="0" presId="urn:microsoft.com/office/officeart/2005/8/layout/chevron2"/>
    <dgm:cxn modelId="{C45D90AA-3D47-4518-8F9A-CD1A77FE37C3}" type="presParOf" srcId="{37B31980-4093-470A-AF52-C7F550CCF1D2}" destId="{650D14BF-5880-42BE-AE8F-944E64882208}" srcOrd="2" destOrd="0" presId="urn:microsoft.com/office/officeart/2005/8/layout/chevron2"/>
    <dgm:cxn modelId="{2F430F4D-A043-4434-AC35-C89D236277A5}" type="presParOf" srcId="{650D14BF-5880-42BE-AE8F-944E64882208}" destId="{1DBF724F-2F73-45AF-B5BC-8D3898CEAFE6}" srcOrd="0" destOrd="0" presId="urn:microsoft.com/office/officeart/2005/8/layout/chevron2"/>
    <dgm:cxn modelId="{E70576EA-21E4-4F5B-B035-81DB192B63AA}" type="presParOf" srcId="{650D14BF-5880-42BE-AE8F-944E64882208}" destId="{EE71E7B2-5A03-4921-8360-3C4D66FE4519}" srcOrd="1" destOrd="0" presId="urn:microsoft.com/office/officeart/2005/8/layout/chevron2"/>
    <dgm:cxn modelId="{1F227DA5-4848-4153-AEE4-43516C73F46E}" type="presParOf" srcId="{37B31980-4093-470A-AF52-C7F550CCF1D2}" destId="{9D139D2D-78C2-49AE-A912-F22FE8D8486E}" srcOrd="3" destOrd="0" presId="urn:microsoft.com/office/officeart/2005/8/layout/chevron2"/>
    <dgm:cxn modelId="{9A117231-117F-480B-B6FD-948F9536B2B3}" type="presParOf" srcId="{37B31980-4093-470A-AF52-C7F550CCF1D2}" destId="{80D0B4FD-01DF-4B15-AB39-168C285CE0FA}" srcOrd="4" destOrd="0" presId="urn:microsoft.com/office/officeart/2005/8/layout/chevron2"/>
    <dgm:cxn modelId="{53AFA491-E274-4BE3-947F-7844CC51E73F}" type="presParOf" srcId="{80D0B4FD-01DF-4B15-AB39-168C285CE0FA}" destId="{BD029E58-7B27-49E5-833A-9179775FAF28}" srcOrd="0" destOrd="0" presId="urn:microsoft.com/office/officeart/2005/8/layout/chevron2"/>
    <dgm:cxn modelId="{7104375C-B701-436A-B514-4AF8BA382386}" type="presParOf" srcId="{80D0B4FD-01DF-4B15-AB39-168C285CE0FA}" destId="{74702C3F-8FD4-4900-A0E2-76B9B334F8A6}" srcOrd="1" destOrd="0" presId="urn:microsoft.com/office/officeart/2005/8/layout/chevron2"/>
    <dgm:cxn modelId="{C8B45FCA-31B9-4E4A-95A4-06303D45E4AC}" type="presParOf" srcId="{37B31980-4093-470A-AF52-C7F550CCF1D2}" destId="{1C9B7390-C968-480E-B4EA-EED02CF2050A}" srcOrd="5" destOrd="0" presId="urn:microsoft.com/office/officeart/2005/8/layout/chevron2"/>
    <dgm:cxn modelId="{979A0C07-E0FB-45DE-AC66-0BE09EBFD5E4}" type="presParOf" srcId="{37B31980-4093-470A-AF52-C7F550CCF1D2}" destId="{FED8279A-6306-479F-9D99-5F9E620B26DE}" srcOrd="6" destOrd="0" presId="urn:microsoft.com/office/officeart/2005/8/layout/chevron2"/>
    <dgm:cxn modelId="{DE406F0D-08AC-47CC-A264-B8BEF51BE2DB}" type="presParOf" srcId="{FED8279A-6306-479F-9D99-5F9E620B26DE}" destId="{91583DD6-9720-4A5B-B8A4-693857FB616A}" srcOrd="0" destOrd="0" presId="urn:microsoft.com/office/officeart/2005/8/layout/chevron2"/>
    <dgm:cxn modelId="{4D3BEB53-F155-45A5-A406-36D046074124}" type="presParOf" srcId="{FED8279A-6306-479F-9D99-5F9E620B26DE}" destId="{0E4EB7D1-8C73-44E3-9032-18D8AB9FBA1F}" srcOrd="1" destOrd="0" presId="urn:microsoft.com/office/officeart/2005/8/layout/chevron2"/>
    <dgm:cxn modelId="{D07AC282-3048-4E22-99CE-EA529E54C0BF}" type="presParOf" srcId="{37B31980-4093-470A-AF52-C7F550CCF1D2}" destId="{DFFBA8FF-6F6E-4E8F-8C9C-4199BF46F52E}" srcOrd="7" destOrd="0" presId="urn:microsoft.com/office/officeart/2005/8/layout/chevron2"/>
    <dgm:cxn modelId="{D18515DD-6627-4F99-8ADC-9D4FC97542C6}" type="presParOf" srcId="{37B31980-4093-470A-AF52-C7F550CCF1D2}" destId="{10BA7FD2-2C1C-4CCE-9E94-9BF52B276AAC}" srcOrd="8" destOrd="0" presId="urn:microsoft.com/office/officeart/2005/8/layout/chevron2"/>
    <dgm:cxn modelId="{5F526485-350E-4068-A1FF-9ABA49C8FC01}" type="presParOf" srcId="{10BA7FD2-2C1C-4CCE-9E94-9BF52B276AAC}" destId="{9BBDA743-6AB1-4A2F-A898-DB3B3AC6BEB1}" srcOrd="0" destOrd="0" presId="urn:microsoft.com/office/officeart/2005/8/layout/chevron2"/>
    <dgm:cxn modelId="{A68DED48-9CFD-4E59-8206-79588C080C4D}" type="presParOf" srcId="{10BA7FD2-2C1C-4CCE-9E94-9BF52B276AAC}" destId="{F446A114-7BB3-4C65-8B5C-6D1921BD85E0}" srcOrd="1" destOrd="0" presId="urn:microsoft.com/office/officeart/2005/8/layout/chevron2"/>
    <dgm:cxn modelId="{F4FFDE64-986B-4880-B09D-18B44260F678}" type="presParOf" srcId="{37B31980-4093-470A-AF52-C7F550CCF1D2}" destId="{497B0437-36DE-406A-8CEE-6D9DB677BBAB}" srcOrd="9" destOrd="0" presId="urn:microsoft.com/office/officeart/2005/8/layout/chevron2"/>
    <dgm:cxn modelId="{F673FB4D-1F73-4DF1-A6A0-75F6BA5CEF30}" type="presParOf" srcId="{37B31980-4093-470A-AF52-C7F550CCF1D2}" destId="{01CDFDF4-F0FB-417B-B043-8C07C909EE37}" srcOrd="10" destOrd="0" presId="urn:microsoft.com/office/officeart/2005/8/layout/chevron2"/>
    <dgm:cxn modelId="{ABB44E0A-10DC-4C97-8134-852C84A4A8D8}" type="presParOf" srcId="{01CDFDF4-F0FB-417B-B043-8C07C909EE37}" destId="{AFF7B3A5-63DE-4A0F-9AD5-8640B9E5F0CB}" srcOrd="0" destOrd="0" presId="urn:microsoft.com/office/officeart/2005/8/layout/chevron2"/>
    <dgm:cxn modelId="{41DC34AC-16CA-44D0-9681-BBF8EB6FB74B}" type="presParOf" srcId="{01CDFDF4-F0FB-417B-B043-8C07C909EE37}" destId="{1D09820F-8D90-46EB-9215-A7B1B2018E61}" srcOrd="1" destOrd="0" presId="urn:microsoft.com/office/officeart/2005/8/layout/chevron2"/>
    <dgm:cxn modelId="{F8E4D830-D8AF-43AB-B4EE-7FF334252602}" type="presParOf" srcId="{37B31980-4093-470A-AF52-C7F550CCF1D2}" destId="{C284A5AF-D14D-4750-B684-DCB31EE9BB9A}" srcOrd="11" destOrd="0" presId="urn:microsoft.com/office/officeart/2005/8/layout/chevron2"/>
    <dgm:cxn modelId="{58139D68-3721-4FD9-9388-72EAB514EF91}" type="presParOf" srcId="{37B31980-4093-470A-AF52-C7F550CCF1D2}" destId="{A595A09A-BA6A-494E-9752-05707E30B279}" srcOrd="12" destOrd="0" presId="urn:microsoft.com/office/officeart/2005/8/layout/chevron2"/>
    <dgm:cxn modelId="{4F44614F-0A7C-44DF-9CA6-E630B56E4C84}" type="presParOf" srcId="{A595A09A-BA6A-494E-9752-05707E30B279}" destId="{8B29F5E2-9947-43CF-91E1-4698763301F5}" srcOrd="0" destOrd="0" presId="urn:microsoft.com/office/officeart/2005/8/layout/chevron2"/>
    <dgm:cxn modelId="{8078D26A-189E-47B4-972D-06DF7FC724BC}" type="presParOf" srcId="{A595A09A-BA6A-494E-9752-05707E30B279}" destId="{177D8AC3-6214-419A-9A5C-8A42C82DF9BA}" srcOrd="1" destOrd="0" presId="urn:microsoft.com/office/officeart/2005/8/layout/chevron2"/>
    <dgm:cxn modelId="{8C8D00DE-DF47-4693-A40E-F98F9B3B8E33}" type="presParOf" srcId="{37B31980-4093-470A-AF52-C7F550CCF1D2}" destId="{EA24DCF2-C7BF-4319-996E-DC55354E1E8B}" srcOrd="13" destOrd="0" presId="urn:microsoft.com/office/officeart/2005/8/layout/chevron2"/>
    <dgm:cxn modelId="{1880971C-3358-4734-B3EE-F9E052FE06BC}" type="presParOf" srcId="{37B31980-4093-470A-AF52-C7F550CCF1D2}" destId="{96984C9F-434C-4597-88B1-BAB3D6FEB2DA}" srcOrd="14" destOrd="0" presId="urn:microsoft.com/office/officeart/2005/8/layout/chevron2"/>
    <dgm:cxn modelId="{E279C464-E38F-42C3-881B-20FD1B57670C}" type="presParOf" srcId="{96984C9F-434C-4597-88B1-BAB3D6FEB2DA}" destId="{F0D61C35-F06E-4690-9097-8797BE022F5C}" srcOrd="0" destOrd="0" presId="urn:microsoft.com/office/officeart/2005/8/layout/chevron2"/>
    <dgm:cxn modelId="{5DAD8431-B035-41BE-AD04-CA9F2BD9CDF1}" type="presParOf" srcId="{96984C9F-434C-4597-88B1-BAB3D6FEB2DA}" destId="{89DC2E3B-C908-4C53-A29B-63A0599FF7BC}" srcOrd="1" destOrd="0" presId="urn:microsoft.com/office/officeart/2005/8/layout/chevron2"/>
    <dgm:cxn modelId="{B2102D4E-0267-4267-A23C-36D098331177}" type="presParOf" srcId="{37B31980-4093-470A-AF52-C7F550CCF1D2}" destId="{141DCDFB-BDC3-43D9-9EBE-E28EA0B9FBE4}" srcOrd="15" destOrd="0" presId="urn:microsoft.com/office/officeart/2005/8/layout/chevron2"/>
    <dgm:cxn modelId="{82225F6F-3E98-49FE-A271-1B30C6D47D14}" type="presParOf" srcId="{37B31980-4093-470A-AF52-C7F550CCF1D2}" destId="{8781DF08-F6C5-43B4-ACCB-20E932AAAEF9}" srcOrd="16" destOrd="0" presId="urn:microsoft.com/office/officeart/2005/8/layout/chevron2"/>
    <dgm:cxn modelId="{00AEB584-2013-476D-B8ED-1221321FB91F}" type="presParOf" srcId="{8781DF08-F6C5-43B4-ACCB-20E932AAAEF9}" destId="{47FF8826-9E73-401D-A765-C331982B8068}" srcOrd="0" destOrd="0" presId="urn:microsoft.com/office/officeart/2005/8/layout/chevron2"/>
    <dgm:cxn modelId="{FCAE30D3-EBE0-47B9-95E9-2135D7A06B02}" type="presParOf" srcId="{8781DF08-F6C5-43B4-ACCB-20E932AAAEF9}" destId="{037E5D23-CE1D-489F-8700-77571E5E0B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D181C6-5DA1-454A-845F-DAF1628E7D63}" type="doc">
      <dgm:prSet loTypeId="urn:microsoft.com/office/officeart/2005/8/layout/h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188B62B-E90A-4129-B7A9-23F1E9D12CF7}">
      <dgm:prSet phldrT="[Текст]" custT="1"/>
      <dgm:spPr/>
      <dgm:t>
        <a:bodyPr/>
        <a:lstStyle/>
        <a:p>
          <a:pPr algn="ctr"/>
          <a:endParaRPr lang="uk-UA" sz="1800" noProof="0" dirty="0" smtClean="0">
            <a:solidFill>
              <a:srgbClr val="FF0000"/>
            </a:solidFill>
          </a:endParaRPr>
        </a:p>
        <a:p>
          <a:pPr algn="ctr"/>
          <a:r>
            <a:rPr lang="uk-UA" sz="1800" noProof="0" dirty="0" smtClean="0">
              <a:solidFill>
                <a:srgbClr val="FF0000"/>
              </a:solidFill>
            </a:rPr>
            <a:t>підсистема вироблення енергії</a:t>
          </a:r>
          <a:endParaRPr lang="uk-UA" sz="1800" noProof="0" dirty="0">
            <a:solidFill>
              <a:srgbClr val="FF0000"/>
            </a:solidFill>
          </a:endParaRPr>
        </a:p>
      </dgm:t>
    </dgm:pt>
    <dgm:pt modelId="{1BCE18E2-F40A-4816-B4A4-9DE0F6F2FA6D}" type="parTrans" cxnId="{5B2FBF34-EC0D-4DEC-9759-8E38B126B541}">
      <dgm:prSet/>
      <dgm:spPr/>
      <dgm:t>
        <a:bodyPr/>
        <a:lstStyle/>
        <a:p>
          <a:endParaRPr lang="uk-UA"/>
        </a:p>
      </dgm:t>
    </dgm:pt>
    <dgm:pt modelId="{C64224FF-14D0-4BCE-8D49-A9ACB181B1F2}" type="sibTrans" cxnId="{5B2FBF34-EC0D-4DEC-9759-8E38B126B541}">
      <dgm:prSet/>
      <dgm:spPr/>
      <dgm:t>
        <a:bodyPr/>
        <a:lstStyle/>
        <a:p>
          <a:endParaRPr lang="uk-UA"/>
        </a:p>
      </dgm:t>
    </dgm:pt>
    <dgm:pt modelId="{E7CA4C53-265E-421C-A523-1AF96426D235}">
      <dgm:prSet phldrT="[Текст]"/>
      <dgm:spPr/>
      <dgm:t>
        <a:bodyPr/>
        <a:lstStyle/>
        <a:p>
          <a:r>
            <a:rPr lang="uk-UA" noProof="0" dirty="0" smtClean="0"/>
            <a:t>котел</a:t>
          </a:r>
          <a:endParaRPr lang="uk-UA" noProof="0" dirty="0"/>
        </a:p>
      </dgm:t>
    </dgm:pt>
    <dgm:pt modelId="{36EC309C-2D4C-4001-AF44-051C28ABFDDF}" type="parTrans" cxnId="{BACBCD94-8D0B-4F26-B117-97632A47904F}">
      <dgm:prSet/>
      <dgm:spPr/>
      <dgm:t>
        <a:bodyPr/>
        <a:lstStyle/>
        <a:p>
          <a:endParaRPr lang="uk-UA"/>
        </a:p>
      </dgm:t>
    </dgm:pt>
    <dgm:pt modelId="{22CA7B91-A5D3-4FCE-9B3F-69B908EC4D86}" type="sibTrans" cxnId="{BACBCD94-8D0B-4F26-B117-97632A47904F}">
      <dgm:prSet/>
      <dgm:spPr/>
      <dgm:t>
        <a:bodyPr/>
        <a:lstStyle/>
        <a:p>
          <a:endParaRPr lang="uk-UA"/>
        </a:p>
      </dgm:t>
    </dgm:pt>
    <dgm:pt modelId="{6D2A3204-9287-4E0A-9FB6-BC4A2CB51CBB}">
      <dgm:prSet phldrT="[Текст]" custT="1"/>
      <dgm:spPr/>
      <dgm:t>
        <a:bodyPr/>
        <a:lstStyle/>
        <a:p>
          <a:pPr algn="ctr"/>
          <a:r>
            <a:rPr lang="uk-UA" sz="1800" noProof="0" dirty="0" smtClean="0">
              <a:solidFill>
                <a:srgbClr val="FF0000"/>
              </a:solidFill>
            </a:rPr>
            <a:t>підсистема розподілу, перетворення і передачі енергії </a:t>
          </a:r>
          <a:endParaRPr lang="uk-UA" sz="1800" noProof="0" dirty="0">
            <a:solidFill>
              <a:srgbClr val="FF0000"/>
            </a:solidFill>
          </a:endParaRPr>
        </a:p>
      </dgm:t>
    </dgm:pt>
    <dgm:pt modelId="{C53D4A9D-FEA8-48C8-9E53-9F04FDE2211B}" type="parTrans" cxnId="{389D9214-CD79-49D6-8604-7C3C6322EFA7}">
      <dgm:prSet/>
      <dgm:spPr/>
      <dgm:t>
        <a:bodyPr/>
        <a:lstStyle/>
        <a:p>
          <a:endParaRPr lang="uk-UA"/>
        </a:p>
      </dgm:t>
    </dgm:pt>
    <dgm:pt modelId="{BD252740-4511-4B56-9852-8D2A4582F0C7}" type="sibTrans" cxnId="{389D9214-CD79-49D6-8604-7C3C6322EFA7}">
      <dgm:prSet/>
      <dgm:spPr/>
      <dgm:t>
        <a:bodyPr/>
        <a:lstStyle/>
        <a:p>
          <a:endParaRPr lang="uk-UA"/>
        </a:p>
      </dgm:t>
    </dgm:pt>
    <dgm:pt modelId="{2104E793-E3E5-441E-AE1A-F66B30AD3819}">
      <dgm:prSet phldrT="[Текст]"/>
      <dgm:spPr/>
      <dgm:t>
        <a:bodyPr/>
        <a:lstStyle/>
        <a:p>
          <a:r>
            <a:rPr lang="uk-UA" dirty="0" smtClean="0"/>
            <a:t>Трубопроводи</a:t>
          </a:r>
          <a:endParaRPr lang="uk-UA" dirty="0"/>
        </a:p>
      </dgm:t>
    </dgm:pt>
    <dgm:pt modelId="{80A2A525-790F-401C-9179-F8F220B681DB}" type="parTrans" cxnId="{6FE53DCB-43F2-4F29-8188-D2398110D818}">
      <dgm:prSet/>
      <dgm:spPr/>
      <dgm:t>
        <a:bodyPr/>
        <a:lstStyle/>
        <a:p>
          <a:endParaRPr lang="uk-UA"/>
        </a:p>
      </dgm:t>
    </dgm:pt>
    <dgm:pt modelId="{8CE49E2E-2230-4A64-BF12-97339B3DCA34}" type="sibTrans" cxnId="{6FE53DCB-43F2-4F29-8188-D2398110D818}">
      <dgm:prSet/>
      <dgm:spPr/>
      <dgm:t>
        <a:bodyPr/>
        <a:lstStyle/>
        <a:p>
          <a:endParaRPr lang="uk-UA"/>
        </a:p>
      </dgm:t>
    </dgm:pt>
    <dgm:pt modelId="{FF28920E-7F79-4059-9782-3A83329D939D}">
      <dgm:prSet phldrT="[Текст]" custT="1"/>
      <dgm:spPr/>
      <dgm:t>
        <a:bodyPr/>
        <a:lstStyle/>
        <a:p>
          <a:pPr algn="ctr"/>
          <a:r>
            <a:rPr lang="uk-UA" sz="1800" noProof="0" dirty="0" smtClean="0">
              <a:solidFill>
                <a:srgbClr val="FF0000"/>
              </a:solidFill>
            </a:rPr>
            <a:t>навантаження</a:t>
          </a:r>
          <a:endParaRPr lang="uk-UA" sz="1500" noProof="0" dirty="0">
            <a:solidFill>
              <a:srgbClr val="FF0000"/>
            </a:solidFill>
          </a:endParaRPr>
        </a:p>
      </dgm:t>
    </dgm:pt>
    <dgm:pt modelId="{8FC28076-1DD0-4D42-B3C0-A4E58246E3AB}" type="parTrans" cxnId="{B895CA46-E4D3-475D-8086-59BE8DC2682D}">
      <dgm:prSet/>
      <dgm:spPr/>
      <dgm:t>
        <a:bodyPr/>
        <a:lstStyle/>
        <a:p>
          <a:endParaRPr lang="uk-UA"/>
        </a:p>
      </dgm:t>
    </dgm:pt>
    <dgm:pt modelId="{67B0CA5F-E4D1-426D-9D01-E092CD380975}" type="sibTrans" cxnId="{B895CA46-E4D3-475D-8086-59BE8DC2682D}">
      <dgm:prSet/>
      <dgm:spPr/>
      <dgm:t>
        <a:bodyPr/>
        <a:lstStyle/>
        <a:p>
          <a:endParaRPr lang="uk-UA"/>
        </a:p>
      </dgm:t>
    </dgm:pt>
    <dgm:pt modelId="{99D5D6A1-5A56-437D-8FBB-13C7556392B8}">
      <dgm:prSet phldrT="[Текст]"/>
      <dgm:spPr/>
      <dgm:t>
        <a:bodyPr/>
        <a:lstStyle/>
        <a:p>
          <a:r>
            <a:rPr lang="uk-UA" dirty="0" err="1" smtClean="0"/>
            <a:t>Спождивач</a:t>
          </a:r>
          <a:r>
            <a:rPr lang="uk-UA" dirty="0" smtClean="0"/>
            <a:t> енергії</a:t>
          </a:r>
          <a:endParaRPr lang="uk-UA" dirty="0"/>
        </a:p>
      </dgm:t>
    </dgm:pt>
    <dgm:pt modelId="{B438FA9C-6388-4912-9ABE-56DD05571836}" type="parTrans" cxnId="{914D1CE3-FE90-4FD4-83C8-3A5CEDC8AA1E}">
      <dgm:prSet/>
      <dgm:spPr/>
      <dgm:t>
        <a:bodyPr/>
        <a:lstStyle/>
        <a:p>
          <a:endParaRPr lang="uk-UA"/>
        </a:p>
      </dgm:t>
    </dgm:pt>
    <dgm:pt modelId="{6E432572-6240-45DE-970F-E69F6E8A5466}" type="sibTrans" cxnId="{914D1CE3-FE90-4FD4-83C8-3A5CEDC8AA1E}">
      <dgm:prSet/>
      <dgm:spPr/>
      <dgm:t>
        <a:bodyPr/>
        <a:lstStyle/>
        <a:p>
          <a:endParaRPr lang="uk-UA"/>
        </a:p>
      </dgm:t>
    </dgm:pt>
    <dgm:pt modelId="{FE96F23A-6D29-4368-AEED-77438EB26958}">
      <dgm:prSet phldrT="[Текст]"/>
      <dgm:spPr/>
      <dgm:t>
        <a:bodyPr/>
        <a:lstStyle/>
        <a:p>
          <a:r>
            <a:rPr lang="ru-RU" dirty="0" err="1" smtClean="0"/>
            <a:t>технологічний</a:t>
          </a:r>
          <a:r>
            <a:rPr lang="ru-RU" dirty="0" smtClean="0"/>
            <a:t> </a:t>
          </a:r>
          <a:r>
            <a:rPr lang="ru-RU" dirty="0" err="1" smtClean="0"/>
            <a:t>процес</a:t>
          </a:r>
          <a:endParaRPr lang="uk-UA" dirty="0"/>
        </a:p>
      </dgm:t>
    </dgm:pt>
    <dgm:pt modelId="{6CE9A961-AEC0-46A2-9D9F-3DD324428B54}" type="parTrans" cxnId="{3786E05E-8EB4-4C61-AAAA-EE4409CFA933}">
      <dgm:prSet/>
      <dgm:spPr/>
      <dgm:t>
        <a:bodyPr/>
        <a:lstStyle/>
        <a:p>
          <a:endParaRPr lang="uk-UA"/>
        </a:p>
      </dgm:t>
    </dgm:pt>
    <dgm:pt modelId="{9AE49FB8-1572-4C2C-A7EB-97C3B4DCF5FE}" type="sibTrans" cxnId="{3786E05E-8EB4-4C61-AAAA-EE4409CFA933}">
      <dgm:prSet/>
      <dgm:spPr/>
      <dgm:t>
        <a:bodyPr/>
        <a:lstStyle/>
        <a:p>
          <a:endParaRPr lang="uk-UA"/>
        </a:p>
      </dgm:t>
    </dgm:pt>
    <dgm:pt modelId="{0F6F7C09-14C9-4770-A7D6-544B8470BB4B}">
      <dgm:prSet phldrT="[Текст]"/>
      <dgm:spPr/>
      <dgm:t>
        <a:bodyPr/>
        <a:lstStyle/>
        <a:p>
          <a:r>
            <a:rPr lang="uk-UA" noProof="0" dirty="0" smtClean="0"/>
            <a:t>компресор</a:t>
          </a:r>
          <a:endParaRPr lang="uk-UA" noProof="0" dirty="0"/>
        </a:p>
      </dgm:t>
    </dgm:pt>
    <dgm:pt modelId="{05C645E4-FC99-413B-AAB0-E52242FACFC2}" type="parTrans" cxnId="{8746FECF-B028-406D-A785-C1C87A4478E5}">
      <dgm:prSet/>
      <dgm:spPr/>
      <dgm:t>
        <a:bodyPr/>
        <a:lstStyle/>
        <a:p>
          <a:endParaRPr lang="uk-UA"/>
        </a:p>
      </dgm:t>
    </dgm:pt>
    <dgm:pt modelId="{ECB2196B-C529-4F48-9458-2C90D3B4160B}" type="sibTrans" cxnId="{8746FECF-B028-406D-A785-C1C87A4478E5}">
      <dgm:prSet/>
      <dgm:spPr/>
      <dgm:t>
        <a:bodyPr/>
        <a:lstStyle/>
        <a:p>
          <a:endParaRPr lang="uk-UA"/>
        </a:p>
      </dgm:t>
    </dgm:pt>
    <dgm:pt modelId="{A727C444-A219-4BA3-8274-94052B4B8701}">
      <dgm:prSet phldrT="[Текст]"/>
      <dgm:spPr/>
      <dgm:t>
        <a:bodyPr/>
        <a:lstStyle/>
        <a:p>
          <a:r>
            <a:rPr lang="uk-UA" noProof="0" dirty="0" smtClean="0"/>
            <a:t>помпа</a:t>
          </a:r>
          <a:endParaRPr lang="uk-UA" noProof="0" dirty="0"/>
        </a:p>
      </dgm:t>
    </dgm:pt>
    <dgm:pt modelId="{78DECA58-63B8-46DC-B2DA-3E759C9F599F}" type="parTrans" cxnId="{412C4181-3BD6-44C5-A127-D4D7BE82DBFC}">
      <dgm:prSet/>
      <dgm:spPr/>
      <dgm:t>
        <a:bodyPr/>
        <a:lstStyle/>
        <a:p>
          <a:endParaRPr lang="uk-UA"/>
        </a:p>
      </dgm:t>
    </dgm:pt>
    <dgm:pt modelId="{3AEDEF80-17C0-4C9A-93D9-B322679A1A8F}" type="sibTrans" cxnId="{412C4181-3BD6-44C5-A127-D4D7BE82DBFC}">
      <dgm:prSet/>
      <dgm:spPr/>
      <dgm:t>
        <a:bodyPr/>
        <a:lstStyle/>
        <a:p>
          <a:endParaRPr lang="uk-UA"/>
        </a:p>
      </dgm:t>
    </dgm:pt>
    <dgm:pt modelId="{8CB5F970-5209-418D-BED3-9BED0BB3C375}">
      <dgm:prSet phldrT="[Текст]"/>
      <dgm:spPr/>
      <dgm:t>
        <a:bodyPr/>
        <a:lstStyle/>
        <a:p>
          <a:r>
            <a:rPr lang="uk-UA" noProof="0" dirty="0" smtClean="0"/>
            <a:t>електричний двигун</a:t>
          </a:r>
          <a:endParaRPr lang="uk-UA" noProof="0" dirty="0"/>
        </a:p>
      </dgm:t>
    </dgm:pt>
    <dgm:pt modelId="{95B5B478-8D8B-4B2C-860C-0B862FEFACBF}" type="parTrans" cxnId="{1D07352B-93A5-4606-8553-79E0A6C1D3D6}">
      <dgm:prSet/>
      <dgm:spPr/>
      <dgm:t>
        <a:bodyPr/>
        <a:lstStyle/>
        <a:p>
          <a:endParaRPr lang="uk-UA"/>
        </a:p>
      </dgm:t>
    </dgm:pt>
    <dgm:pt modelId="{768F865C-CAAC-404E-A558-B1EBB2425ADE}" type="sibTrans" cxnId="{1D07352B-93A5-4606-8553-79E0A6C1D3D6}">
      <dgm:prSet/>
      <dgm:spPr/>
      <dgm:t>
        <a:bodyPr/>
        <a:lstStyle/>
        <a:p>
          <a:endParaRPr lang="uk-UA"/>
        </a:p>
      </dgm:t>
    </dgm:pt>
    <dgm:pt modelId="{307B221F-74E4-43E5-8A21-154DD537192A}">
      <dgm:prSet phldrT="[Текст]"/>
      <dgm:spPr/>
      <dgm:t>
        <a:bodyPr/>
        <a:lstStyle/>
        <a:p>
          <a:r>
            <a:rPr lang="uk-UA" noProof="0" dirty="0" smtClean="0"/>
            <a:t>генератор</a:t>
          </a:r>
          <a:endParaRPr lang="uk-UA" noProof="0" dirty="0"/>
        </a:p>
      </dgm:t>
    </dgm:pt>
    <dgm:pt modelId="{4FC36701-4BAF-4408-8B30-8F34320D0928}" type="parTrans" cxnId="{9A851C8F-C474-4D22-ADC7-57246CF5D781}">
      <dgm:prSet/>
      <dgm:spPr/>
      <dgm:t>
        <a:bodyPr/>
        <a:lstStyle/>
        <a:p>
          <a:endParaRPr lang="uk-UA"/>
        </a:p>
      </dgm:t>
    </dgm:pt>
    <dgm:pt modelId="{AFAAC0F1-7D50-4547-829F-A1004471B204}" type="sibTrans" cxnId="{9A851C8F-C474-4D22-ADC7-57246CF5D781}">
      <dgm:prSet/>
      <dgm:spPr/>
      <dgm:t>
        <a:bodyPr/>
        <a:lstStyle/>
        <a:p>
          <a:endParaRPr lang="uk-UA"/>
        </a:p>
      </dgm:t>
    </dgm:pt>
    <dgm:pt modelId="{0A7CCD4A-4BAA-4067-A493-4A2F39115879}">
      <dgm:prSet phldrT="[Текст]"/>
      <dgm:spPr/>
      <dgm:t>
        <a:bodyPr/>
        <a:lstStyle/>
        <a:p>
          <a:r>
            <a:rPr lang="uk-UA" dirty="0" smtClean="0"/>
            <a:t>Кабельні лінії</a:t>
          </a:r>
          <a:endParaRPr lang="uk-UA" dirty="0"/>
        </a:p>
      </dgm:t>
    </dgm:pt>
    <dgm:pt modelId="{218E1A83-5036-4C87-AD4D-B00AB3E3A23B}" type="parTrans" cxnId="{F5339179-D327-46C3-B38C-DB5C4082B602}">
      <dgm:prSet/>
      <dgm:spPr/>
      <dgm:t>
        <a:bodyPr/>
        <a:lstStyle/>
        <a:p>
          <a:endParaRPr lang="uk-UA"/>
        </a:p>
      </dgm:t>
    </dgm:pt>
    <dgm:pt modelId="{C3EF8DBE-16D3-46D4-817A-FEB8F5BA65A0}" type="sibTrans" cxnId="{F5339179-D327-46C3-B38C-DB5C4082B602}">
      <dgm:prSet/>
      <dgm:spPr/>
      <dgm:t>
        <a:bodyPr/>
        <a:lstStyle/>
        <a:p>
          <a:endParaRPr lang="uk-UA"/>
        </a:p>
      </dgm:t>
    </dgm:pt>
    <dgm:pt modelId="{5B41E82A-2E2B-42FC-BAFE-789A8929054F}">
      <dgm:prSet phldrT="[Текст]"/>
      <dgm:spPr/>
      <dgm:t>
        <a:bodyPr/>
        <a:lstStyle/>
        <a:p>
          <a:r>
            <a:rPr lang="uk-UA" dirty="0" smtClean="0"/>
            <a:t>Повітряні лінії</a:t>
          </a:r>
          <a:endParaRPr lang="uk-UA" dirty="0"/>
        </a:p>
      </dgm:t>
    </dgm:pt>
    <dgm:pt modelId="{39AF246A-AEF3-464F-B86D-E04037F1D54C}" type="parTrans" cxnId="{8D1FD4A7-90F7-4BE9-9F6A-43DA88F583F2}">
      <dgm:prSet/>
      <dgm:spPr/>
      <dgm:t>
        <a:bodyPr/>
        <a:lstStyle/>
        <a:p>
          <a:endParaRPr lang="uk-UA"/>
        </a:p>
      </dgm:t>
    </dgm:pt>
    <dgm:pt modelId="{A7B05241-E209-4972-8806-F09CBF7C47EC}" type="sibTrans" cxnId="{8D1FD4A7-90F7-4BE9-9F6A-43DA88F583F2}">
      <dgm:prSet/>
      <dgm:spPr/>
      <dgm:t>
        <a:bodyPr/>
        <a:lstStyle/>
        <a:p>
          <a:endParaRPr lang="uk-UA"/>
        </a:p>
      </dgm:t>
    </dgm:pt>
    <dgm:pt modelId="{3AD76797-35EE-4D30-B5FC-5B941D4E8BF7}">
      <dgm:prSet phldrT="[Текст]"/>
      <dgm:spPr/>
      <dgm:t>
        <a:bodyPr/>
        <a:lstStyle/>
        <a:p>
          <a:r>
            <a:rPr lang="uk-UA" dirty="0" smtClean="0"/>
            <a:t>Ремінні передачі</a:t>
          </a:r>
          <a:endParaRPr lang="uk-UA" dirty="0"/>
        </a:p>
      </dgm:t>
    </dgm:pt>
    <dgm:pt modelId="{42FAEF75-E5C8-4611-8CD2-D2ED8A2C13D1}" type="parTrans" cxnId="{54928254-EEE9-4A38-840B-C0B6DC217B74}">
      <dgm:prSet/>
      <dgm:spPr/>
      <dgm:t>
        <a:bodyPr/>
        <a:lstStyle/>
        <a:p>
          <a:endParaRPr lang="uk-UA"/>
        </a:p>
      </dgm:t>
    </dgm:pt>
    <dgm:pt modelId="{9F82CCDE-CE0F-48C7-B669-905FECBB5736}" type="sibTrans" cxnId="{54928254-EEE9-4A38-840B-C0B6DC217B74}">
      <dgm:prSet/>
      <dgm:spPr/>
      <dgm:t>
        <a:bodyPr/>
        <a:lstStyle/>
        <a:p>
          <a:endParaRPr lang="uk-UA"/>
        </a:p>
      </dgm:t>
    </dgm:pt>
    <dgm:pt modelId="{8AD2713F-3338-4D9B-999B-D7382EAC4E6E}" type="pres">
      <dgm:prSet presAssocID="{50D181C6-5DA1-454A-845F-DAF1628E7D6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7D61339B-B4FC-4F73-9ADB-1E30520B7DA9}" type="pres">
      <dgm:prSet presAssocID="{7188B62B-E90A-4129-B7A9-23F1E9D12CF7}" presName="compositeNode" presStyleCnt="0">
        <dgm:presLayoutVars>
          <dgm:bulletEnabled val="1"/>
        </dgm:presLayoutVars>
      </dgm:prSet>
      <dgm:spPr/>
    </dgm:pt>
    <dgm:pt modelId="{D814997D-98AA-41B9-AFF4-03CC99893782}" type="pres">
      <dgm:prSet presAssocID="{7188B62B-E90A-4129-B7A9-23F1E9D12CF7}" presName="image" presStyleLbl="fgImgPlace1" presStyleIdx="0" presStyleCnt="3" custScaleX="191180" custScaleY="242783" custLinFactX="315" custLinFactNeighborX="100000" custLinFactNeighborY="3431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48652DE4-0D3D-4F0E-84EB-09DE5006CCF8}" type="pres">
      <dgm:prSet presAssocID="{7188B62B-E90A-4129-B7A9-23F1E9D12CF7}" presName="childNode" presStyleLbl="node1" presStyleIdx="0" presStyleCnt="3" custScaleY="5276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2E2D5B-D566-4E44-AA9F-36281F5122E1}" type="pres">
      <dgm:prSet presAssocID="{7188B62B-E90A-4129-B7A9-23F1E9D12CF7}" presName="parentNode" presStyleLbl="revTx" presStyleIdx="0" presStyleCnt="3" custScaleX="17904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A55FF3-A0BB-4ECA-A7A9-2D4EF32881DE}" type="pres">
      <dgm:prSet presAssocID="{C64224FF-14D0-4BCE-8D49-A9ACB181B1F2}" presName="sibTrans" presStyleCnt="0"/>
      <dgm:spPr/>
    </dgm:pt>
    <dgm:pt modelId="{6B6846CB-2575-4719-9E81-C780E4565C2C}" type="pres">
      <dgm:prSet presAssocID="{6D2A3204-9287-4E0A-9FB6-BC4A2CB51CBB}" presName="compositeNode" presStyleCnt="0">
        <dgm:presLayoutVars>
          <dgm:bulletEnabled val="1"/>
        </dgm:presLayoutVars>
      </dgm:prSet>
      <dgm:spPr/>
    </dgm:pt>
    <dgm:pt modelId="{E8BAEB8E-BF67-4C06-9983-FD2088758FAC}" type="pres">
      <dgm:prSet presAssocID="{6D2A3204-9287-4E0A-9FB6-BC4A2CB51CBB}" presName="image" presStyleLbl="fgImgPlace1" presStyleIdx="1" presStyleCnt="3" custScaleX="202531" custScaleY="240349" custLinFactNeighborX="60538" custLinFactNeighborY="10510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7A8AFD4A-9F6A-4EE3-A238-954CBE124772}" type="pres">
      <dgm:prSet presAssocID="{6D2A3204-9287-4E0A-9FB6-BC4A2CB51CBB}" presName="childNode" presStyleLbl="node1" presStyleIdx="1" presStyleCnt="3" custScaleY="515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C60AD3-90A9-449E-9626-786C0652C8FF}" type="pres">
      <dgm:prSet presAssocID="{6D2A3204-9287-4E0A-9FB6-BC4A2CB51CBB}" presName="parentNode" presStyleLbl="revTx" presStyleIdx="1" presStyleCnt="3" custScaleX="205266" custScaleY="11748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6BDED2-8E55-4887-8B8C-01638D586C72}" type="pres">
      <dgm:prSet presAssocID="{BD252740-4511-4B56-9852-8D2A4582F0C7}" presName="sibTrans" presStyleCnt="0"/>
      <dgm:spPr/>
    </dgm:pt>
    <dgm:pt modelId="{4AB25AC0-8C7F-409F-B7B9-03EE77D9EAD5}" type="pres">
      <dgm:prSet presAssocID="{FF28920E-7F79-4059-9782-3A83329D939D}" presName="compositeNode" presStyleCnt="0">
        <dgm:presLayoutVars>
          <dgm:bulletEnabled val="1"/>
        </dgm:presLayoutVars>
      </dgm:prSet>
      <dgm:spPr/>
    </dgm:pt>
    <dgm:pt modelId="{D4DD6B94-8D2D-48A2-96E0-4FE3773109BD}" type="pres">
      <dgm:prSet presAssocID="{FF28920E-7F79-4059-9782-3A83329D939D}" presName="image" presStyleLbl="fgImgPlace1" presStyleIdx="2" presStyleCnt="3" custScaleX="195758" custScaleY="249783" custLinFactNeighborX="35346" custLinFactNeighborY="8322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1703262F-7BAD-45DE-B67B-34D8FC9B5C19}" type="pres">
      <dgm:prSet presAssocID="{FF28920E-7F79-4059-9782-3A83329D939D}" presName="childNode" presStyleLbl="node1" presStyleIdx="2" presStyleCnt="3" custScaleY="5548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558156-30C2-4934-933B-64885767F01E}" type="pres">
      <dgm:prSet presAssocID="{FF28920E-7F79-4059-9782-3A83329D939D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89D9214-CD79-49D6-8604-7C3C6322EFA7}" srcId="{50D181C6-5DA1-454A-845F-DAF1628E7D63}" destId="{6D2A3204-9287-4E0A-9FB6-BC4A2CB51CBB}" srcOrd="1" destOrd="0" parTransId="{C53D4A9D-FEA8-48C8-9E53-9F04FDE2211B}" sibTransId="{BD252740-4511-4B56-9852-8D2A4582F0C7}"/>
    <dgm:cxn modelId="{412C4181-3BD6-44C5-A127-D4D7BE82DBFC}" srcId="{7188B62B-E90A-4129-B7A9-23F1E9D12CF7}" destId="{A727C444-A219-4BA3-8274-94052B4B8701}" srcOrd="2" destOrd="0" parTransId="{78DECA58-63B8-46DC-B2DA-3E759C9F599F}" sibTransId="{3AEDEF80-17C0-4C9A-93D9-B322679A1A8F}"/>
    <dgm:cxn modelId="{6FE53DCB-43F2-4F29-8188-D2398110D818}" srcId="{6D2A3204-9287-4E0A-9FB6-BC4A2CB51CBB}" destId="{2104E793-E3E5-441E-AE1A-F66B30AD3819}" srcOrd="0" destOrd="0" parTransId="{80A2A525-790F-401C-9179-F8F220B681DB}" sibTransId="{8CE49E2E-2230-4A64-BF12-97339B3DCA34}"/>
    <dgm:cxn modelId="{717ED2F1-E767-4D31-8454-D6839B02D169}" type="presOf" srcId="{A727C444-A219-4BA3-8274-94052B4B8701}" destId="{48652DE4-0D3D-4F0E-84EB-09DE5006CCF8}" srcOrd="0" destOrd="2" presId="urn:microsoft.com/office/officeart/2005/8/layout/hList2"/>
    <dgm:cxn modelId="{9B289531-7DC3-4943-B0F3-B80E261022E8}" type="presOf" srcId="{5B41E82A-2E2B-42FC-BAFE-789A8929054F}" destId="{7A8AFD4A-9F6A-4EE3-A238-954CBE124772}" srcOrd="0" destOrd="2" presId="urn:microsoft.com/office/officeart/2005/8/layout/hList2"/>
    <dgm:cxn modelId="{8D1FD4A7-90F7-4BE9-9F6A-43DA88F583F2}" srcId="{6D2A3204-9287-4E0A-9FB6-BC4A2CB51CBB}" destId="{5B41E82A-2E2B-42FC-BAFE-789A8929054F}" srcOrd="2" destOrd="0" parTransId="{39AF246A-AEF3-464F-B86D-E04037F1D54C}" sibTransId="{A7B05241-E209-4972-8806-F09CBF7C47EC}"/>
    <dgm:cxn modelId="{3D32D679-ADA8-4A55-8B49-ECA25D2BFFA1}" type="presOf" srcId="{2104E793-E3E5-441E-AE1A-F66B30AD3819}" destId="{7A8AFD4A-9F6A-4EE3-A238-954CBE124772}" srcOrd="0" destOrd="0" presId="urn:microsoft.com/office/officeart/2005/8/layout/hList2"/>
    <dgm:cxn modelId="{79433B3C-3467-4A75-AF39-ED1F2D1B6F03}" type="presOf" srcId="{0A7CCD4A-4BAA-4067-A493-4A2F39115879}" destId="{7A8AFD4A-9F6A-4EE3-A238-954CBE124772}" srcOrd="0" destOrd="1" presId="urn:microsoft.com/office/officeart/2005/8/layout/hList2"/>
    <dgm:cxn modelId="{B4995060-910D-4F27-B624-B153601005C0}" type="presOf" srcId="{8CB5F970-5209-418D-BED3-9BED0BB3C375}" destId="{48652DE4-0D3D-4F0E-84EB-09DE5006CCF8}" srcOrd="0" destOrd="3" presId="urn:microsoft.com/office/officeart/2005/8/layout/hList2"/>
    <dgm:cxn modelId="{9171EAAD-203C-4B41-B5A3-AEBB7D04C1AD}" type="presOf" srcId="{FE96F23A-6D29-4368-AEED-77438EB26958}" destId="{1703262F-7BAD-45DE-B67B-34D8FC9B5C19}" srcOrd="0" destOrd="1" presId="urn:microsoft.com/office/officeart/2005/8/layout/hList2"/>
    <dgm:cxn modelId="{B86717C7-0471-4430-89A4-C85BFD2227EE}" type="presOf" srcId="{0F6F7C09-14C9-4770-A7D6-544B8470BB4B}" destId="{48652DE4-0D3D-4F0E-84EB-09DE5006CCF8}" srcOrd="0" destOrd="1" presId="urn:microsoft.com/office/officeart/2005/8/layout/hList2"/>
    <dgm:cxn modelId="{9A851C8F-C474-4D22-ADC7-57246CF5D781}" srcId="{7188B62B-E90A-4129-B7A9-23F1E9D12CF7}" destId="{307B221F-74E4-43E5-8A21-154DD537192A}" srcOrd="4" destOrd="0" parTransId="{4FC36701-4BAF-4408-8B30-8F34320D0928}" sibTransId="{AFAAC0F1-7D50-4547-829F-A1004471B204}"/>
    <dgm:cxn modelId="{8A55CFC3-DE18-43AF-AE15-F265E574D13A}" type="presOf" srcId="{307B221F-74E4-43E5-8A21-154DD537192A}" destId="{48652DE4-0D3D-4F0E-84EB-09DE5006CCF8}" srcOrd="0" destOrd="4" presId="urn:microsoft.com/office/officeart/2005/8/layout/hList2"/>
    <dgm:cxn modelId="{3786E05E-8EB4-4C61-AAAA-EE4409CFA933}" srcId="{FF28920E-7F79-4059-9782-3A83329D939D}" destId="{FE96F23A-6D29-4368-AEED-77438EB26958}" srcOrd="1" destOrd="0" parTransId="{6CE9A961-AEC0-46A2-9D9F-3DD324428B54}" sibTransId="{9AE49FB8-1572-4C2C-A7EB-97C3B4DCF5FE}"/>
    <dgm:cxn modelId="{A82DDDBB-1361-4DD2-B1F4-56F89563D2C7}" type="presOf" srcId="{FF28920E-7F79-4059-9782-3A83329D939D}" destId="{A4558156-30C2-4934-933B-64885767F01E}" srcOrd="0" destOrd="0" presId="urn:microsoft.com/office/officeart/2005/8/layout/hList2"/>
    <dgm:cxn modelId="{9154E045-FD73-41E3-92D3-1097E8532043}" type="presOf" srcId="{99D5D6A1-5A56-437D-8FBB-13C7556392B8}" destId="{1703262F-7BAD-45DE-B67B-34D8FC9B5C19}" srcOrd="0" destOrd="0" presId="urn:microsoft.com/office/officeart/2005/8/layout/hList2"/>
    <dgm:cxn modelId="{CED1B7C1-8DAC-48AB-AA15-EF76CCE30481}" type="presOf" srcId="{50D181C6-5DA1-454A-845F-DAF1628E7D63}" destId="{8AD2713F-3338-4D9B-999B-D7382EAC4E6E}" srcOrd="0" destOrd="0" presId="urn:microsoft.com/office/officeart/2005/8/layout/hList2"/>
    <dgm:cxn modelId="{1D07352B-93A5-4606-8553-79E0A6C1D3D6}" srcId="{7188B62B-E90A-4129-B7A9-23F1E9D12CF7}" destId="{8CB5F970-5209-418D-BED3-9BED0BB3C375}" srcOrd="3" destOrd="0" parTransId="{95B5B478-8D8B-4B2C-860C-0B862FEFACBF}" sibTransId="{768F865C-CAAC-404E-A558-B1EBB2425ADE}"/>
    <dgm:cxn modelId="{54928254-EEE9-4A38-840B-C0B6DC217B74}" srcId="{6D2A3204-9287-4E0A-9FB6-BC4A2CB51CBB}" destId="{3AD76797-35EE-4D30-B5FC-5B941D4E8BF7}" srcOrd="3" destOrd="0" parTransId="{42FAEF75-E5C8-4611-8CD2-D2ED8A2C13D1}" sibTransId="{9F82CCDE-CE0F-48C7-B669-905FECBB5736}"/>
    <dgm:cxn modelId="{5B2FBF34-EC0D-4DEC-9759-8E38B126B541}" srcId="{50D181C6-5DA1-454A-845F-DAF1628E7D63}" destId="{7188B62B-E90A-4129-B7A9-23F1E9D12CF7}" srcOrd="0" destOrd="0" parTransId="{1BCE18E2-F40A-4816-B4A4-9DE0F6F2FA6D}" sibTransId="{C64224FF-14D0-4BCE-8D49-A9ACB181B1F2}"/>
    <dgm:cxn modelId="{BACBCD94-8D0B-4F26-B117-97632A47904F}" srcId="{7188B62B-E90A-4129-B7A9-23F1E9D12CF7}" destId="{E7CA4C53-265E-421C-A523-1AF96426D235}" srcOrd="0" destOrd="0" parTransId="{36EC309C-2D4C-4001-AF44-051C28ABFDDF}" sibTransId="{22CA7B91-A5D3-4FCE-9B3F-69B908EC4D86}"/>
    <dgm:cxn modelId="{6894861D-FBA1-4AA3-99E7-55726D05270E}" type="presOf" srcId="{6D2A3204-9287-4E0A-9FB6-BC4A2CB51CBB}" destId="{8DC60AD3-90A9-449E-9626-786C0652C8FF}" srcOrd="0" destOrd="0" presId="urn:microsoft.com/office/officeart/2005/8/layout/hList2"/>
    <dgm:cxn modelId="{5BA6FF48-09EF-4CE3-AC8E-1DFE04234E6D}" type="presOf" srcId="{3AD76797-35EE-4D30-B5FC-5B941D4E8BF7}" destId="{7A8AFD4A-9F6A-4EE3-A238-954CBE124772}" srcOrd="0" destOrd="3" presId="urn:microsoft.com/office/officeart/2005/8/layout/hList2"/>
    <dgm:cxn modelId="{F5339179-D327-46C3-B38C-DB5C4082B602}" srcId="{6D2A3204-9287-4E0A-9FB6-BC4A2CB51CBB}" destId="{0A7CCD4A-4BAA-4067-A493-4A2F39115879}" srcOrd="1" destOrd="0" parTransId="{218E1A83-5036-4C87-AD4D-B00AB3E3A23B}" sibTransId="{C3EF8DBE-16D3-46D4-817A-FEB8F5BA65A0}"/>
    <dgm:cxn modelId="{914D1CE3-FE90-4FD4-83C8-3A5CEDC8AA1E}" srcId="{FF28920E-7F79-4059-9782-3A83329D939D}" destId="{99D5D6A1-5A56-437D-8FBB-13C7556392B8}" srcOrd="0" destOrd="0" parTransId="{B438FA9C-6388-4912-9ABE-56DD05571836}" sibTransId="{6E432572-6240-45DE-970F-E69F6E8A5466}"/>
    <dgm:cxn modelId="{A8627458-E6CF-4653-994F-B085D75D00DA}" type="presOf" srcId="{E7CA4C53-265E-421C-A523-1AF96426D235}" destId="{48652DE4-0D3D-4F0E-84EB-09DE5006CCF8}" srcOrd="0" destOrd="0" presId="urn:microsoft.com/office/officeart/2005/8/layout/hList2"/>
    <dgm:cxn modelId="{B895CA46-E4D3-475D-8086-59BE8DC2682D}" srcId="{50D181C6-5DA1-454A-845F-DAF1628E7D63}" destId="{FF28920E-7F79-4059-9782-3A83329D939D}" srcOrd="2" destOrd="0" parTransId="{8FC28076-1DD0-4D42-B3C0-A4E58246E3AB}" sibTransId="{67B0CA5F-E4D1-426D-9D01-E092CD380975}"/>
    <dgm:cxn modelId="{8746FECF-B028-406D-A785-C1C87A4478E5}" srcId="{7188B62B-E90A-4129-B7A9-23F1E9D12CF7}" destId="{0F6F7C09-14C9-4770-A7D6-544B8470BB4B}" srcOrd="1" destOrd="0" parTransId="{05C645E4-FC99-413B-AAB0-E52242FACFC2}" sibTransId="{ECB2196B-C529-4F48-9458-2C90D3B4160B}"/>
    <dgm:cxn modelId="{D46FDF92-6960-4FF2-AFCE-1922D326A24F}" type="presOf" srcId="{7188B62B-E90A-4129-B7A9-23F1E9D12CF7}" destId="{982E2D5B-D566-4E44-AA9F-36281F5122E1}" srcOrd="0" destOrd="0" presId="urn:microsoft.com/office/officeart/2005/8/layout/hList2"/>
    <dgm:cxn modelId="{3484BBE3-D894-4E81-944E-9098C3509B9F}" type="presParOf" srcId="{8AD2713F-3338-4D9B-999B-D7382EAC4E6E}" destId="{7D61339B-B4FC-4F73-9ADB-1E30520B7DA9}" srcOrd="0" destOrd="0" presId="urn:microsoft.com/office/officeart/2005/8/layout/hList2"/>
    <dgm:cxn modelId="{CC2DA194-BEF0-49A3-B577-6201916AA6AD}" type="presParOf" srcId="{7D61339B-B4FC-4F73-9ADB-1E30520B7DA9}" destId="{D814997D-98AA-41B9-AFF4-03CC99893782}" srcOrd="0" destOrd="0" presId="urn:microsoft.com/office/officeart/2005/8/layout/hList2"/>
    <dgm:cxn modelId="{DF75D9B4-4532-4690-B094-8A63311016DD}" type="presParOf" srcId="{7D61339B-B4FC-4F73-9ADB-1E30520B7DA9}" destId="{48652DE4-0D3D-4F0E-84EB-09DE5006CCF8}" srcOrd="1" destOrd="0" presId="urn:microsoft.com/office/officeart/2005/8/layout/hList2"/>
    <dgm:cxn modelId="{68645AA1-91BE-4537-9EA6-753ECADECC64}" type="presParOf" srcId="{7D61339B-B4FC-4F73-9ADB-1E30520B7DA9}" destId="{982E2D5B-D566-4E44-AA9F-36281F5122E1}" srcOrd="2" destOrd="0" presId="urn:microsoft.com/office/officeart/2005/8/layout/hList2"/>
    <dgm:cxn modelId="{7505F4C9-A836-42E9-BBDF-ABF926E51188}" type="presParOf" srcId="{8AD2713F-3338-4D9B-999B-D7382EAC4E6E}" destId="{06A55FF3-A0BB-4ECA-A7A9-2D4EF32881DE}" srcOrd="1" destOrd="0" presId="urn:microsoft.com/office/officeart/2005/8/layout/hList2"/>
    <dgm:cxn modelId="{82895300-9872-4789-8133-E7A7E8903E86}" type="presParOf" srcId="{8AD2713F-3338-4D9B-999B-D7382EAC4E6E}" destId="{6B6846CB-2575-4719-9E81-C780E4565C2C}" srcOrd="2" destOrd="0" presId="urn:microsoft.com/office/officeart/2005/8/layout/hList2"/>
    <dgm:cxn modelId="{7C8E455C-8805-4673-AF0F-FE14E711BBFB}" type="presParOf" srcId="{6B6846CB-2575-4719-9E81-C780E4565C2C}" destId="{E8BAEB8E-BF67-4C06-9983-FD2088758FAC}" srcOrd="0" destOrd="0" presId="urn:microsoft.com/office/officeart/2005/8/layout/hList2"/>
    <dgm:cxn modelId="{07B1294D-6DCF-46ED-B4E6-603CF9FEC646}" type="presParOf" srcId="{6B6846CB-2575-4719-9E81-C780E4565C2C}" destId="{7A8AFD4A-9F6A-4EE3-A238-954CBE124772}" srcOrd="1" destOrd="0" presId="urn:microsoft.com/office/officeart/2005/8/layout/hList2"/>
    <dgm:cxn modelId="{07AEF81A-B97B-4B6F-A1A2-79CFC00BDA26}" type="presParOf" srcId="{6B6846CB-2575-4719-9E81-C780E4565C2C}" destId="{8DC60AD3-90A9-449E-9626-786C0652C8FF}" srcOrd="2" destOrd="0" presId="urn:microsoft.com/office/officeart/2005/8/layout/hList2"/>
    <dgm:cxn modelId="{339D5901-677A-48CC-B0D8-ECB5E62AB35A}" type="presParOf" srcId="{8AD2713F-3338-4D9B-999B-D7382EAC4E6E}" destId="{4A6BDED2-8E55-4887-8B8C-01638D586C72}" srcOrd="3" destOrd="0" presId="urn:microsoft.com/office/officeart/2005/8/layout/hList2"/>
    <dgm:cxn modelId="{67BC1934-173B-4E18-AA7B-7F53EFF9A9ED}" type="presParOf" srcId="{8AD2713F-3338-4D9B-999B-D7382EAC4E6E}" destId="{4AB25AC0-8C7F-409F-B7B9-03EE77D9EAD5}" srcOrd="4" destOrd="0" presId="urn:microsoft.com/office/officeart/2005/8/layout/hList2"/>
    <dgm:cxn modelId="{0CFA4FE9-3FF2-469D-99CD-832345838C88}" type="presParOf" srcId="{4AB25AC0-8C7F-409F-B7B9-03EE77D9EAD5}" destId="{D4DD6B94-8D2D-48A2-96E0-4FE3773109BD}" srcOrd="0" destOrd="0" presId="urn:microsoft.com/office/officeart/2005/8/layout/hList2"/>
    <dgm:cxn modelId="{2AE2CEC7-A295-46A5-8E4C-0C21CF079831}" type="presParOf" srcId="{4AB25AC0-8C7F-409F-B7B9-03EE77D9EAD5}" destId="{1703262F-7BAD-45DE-B67B-34D8FC9B5C19}" srcOrd="1" destOrd="0" presId="urn:microsoft.com/office/officeart/2005/8/layout/hList2"/>
    <dgm:cxn modelId="{35B63990-0B91-4774-9574-B10200F886D1}" type="presParOf" srcId="{4AB25AC0-8C7F-409F-B7B9-03EE77D9EAD5}" destId="{A4558156-30C2-4934-933B-64885767F01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96E47-8892-4FB8-848B-21C8A760A292}">
      <dsp:nvSpPr>
        <dsp:cNvPr id="0" name=""/>
        <dsp:cNvSpPr/>
      </dsp:nvSpPr>
      <dsp:spPr>
        <a:xfrm rot="5400000">
          <a:off x="-108048" y="113963"/>
          <a:ext cx="720324" cy="5042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1</a:t>
          </a:r>
          <a:endParaRPr lang="uk-UA" sz="2000" kern="1200" dirty="0"/>
        </a:p>
      </dsp:txBody>
      <dsp:txXfrm rot="-5400000">
        <a:off x="1" y="258027"/>
        <a:ext cx="504226" cy="216098"/>
      </dsp:txXfrm>
    </dsp:sp>
    <dsp:sp modelId="{3F70098D-A1D2-4685-953E-5E52C4337E89}">
      <dsp:nvSpPr>
        <dsp:cNvPr id="0" name=""/>
        <dsp:cNvSpPr/>
      </dsp:nvSpPr>
      <dsp:spPr>
        <a:xfrm rot="5400000">
          <a:off x="4482381" y="-3972239"/>
          <a:ext cx="468456" cy="8424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285750" lvl="1" indent="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Визначення</a:t>
          </a:r>
          <a:r>
            <a:rPr lang="ru-RU" sz="1800" kern="1200" dirty="0" smtClean="0"/>
            <a:t> меж </a:t>
          </a:r>
          <a:r>
            <a:rPr lang="ru-RU" sz="1800" kern="1200" dirty="0" err="1" smtClean="0"/>
            <a:t>кондиціонованих</a:t>
          </a:r>
          <a:r>
            <a:rPr lang="ru-RU" sz="1800" kern="1200" dirty="0" smtClean="0"/>
            <a:t> та </a:t>
          </a:r>
          <a:r>
            <a:rPr lang="ru-RU" sz="1800" kern="1200" dirty="0" err="1" smtClean="0"/>
            <a:t>некондиціонованих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об'ємів</a:t>
          </a:r>
          <a:r>
            <a:rPr lang="ru-RU" sz="1800" kern="1200" dirty="0" smtClean="0"/>
            <a:t> та </a:t>
          </a:r>
          <a:r>
            <a:rPr lang="ru-RU" sz="1800" kern="1200" dirty="0" err="1" smtClean="0"/>
            <a:t>розподіл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будівлі</a:t>
          </a:r>
          <a:r>
            <a:rPr lang="ru-RU" sz="1800" kern="1200" dirty="0" smtClean="0"/>
            <a:t> на </a:t>
          </a:r>
          <a:r>
            <a:rPr lang="ru-RU" sz="1800" kern="1200" dirty="0" err="1" smtClean="0"/>
            <a:t>розрахункові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зони</a:t>
          </a:r>
          <a:r>
            <a:rPr lang="ru-RU" sz="1800" kern="1200" dirty="0" smtClean="0"/>
            <a:t> (за </a:t>
          </a:r>
          <a:r>
            <a:rPr lang="ru-RU" sz="1800" kern="1200" dirty="0" err="1" smtClean="0"/>
            <a:t>необхідності</a:t>
          </a:r>
          <a:r>
            <a:rPr lang="ru-RU" sz="1800" kern="1200" dirty="0" smtClean="0"/>
            <a:t>)</a:t>
          </a:r>
          <a:endParaRPr lang="uk-UA" sz="1800" kern="1200" dirty="0"/>
        </a:p>
      </dsp:txBody>
      <dsp:txXfrm rot="-5400000">
        <a:off x="504227" y="28783"/>
        <a:ext cx="8401897" cy="422720"/>
      </dsp:txXfrm>
    </dsp:sp>
    <dsp:sp modelId="{1DBF724F-2F73-45AF-B5BC-8D3898CEAFE6}">
      <dsp:nvSpPr>
        <dsp:cNvPr id="0" name=""/>
        <dsp:cNvSpPr/>
      </dsp:nvSpPr>
      <dsp:spPr>
        <a:xfrm rot="5400000">
          <a:off x="-108048" y="769744"/>
          <a:ext cx="720324" cy="5042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2</a:t>
          </a:r>
          <a:endParaRPr lang="uk-UA" sz="1500" kern="1200" dirty="0"/>
        </a:p>
      </dsp:txBody>
      <dsp:txXfrm rot="-5400000">
        <a:off x="1" y="913808"/>
        <a:ext cx="504226" cy="216098"/>
      </dsp:txXfrm>
    </dsp:sp>
    <dsp:sp modelId="{EE71E7B2-5A03-4921-8360-3C4D66FE4519}">
      <dsp:nvSpPr>
        <dsp:cNvPr id="0" name=""/>
        <dsp:cNvSpPr/>
      </dsp:nvSpPr>
      <dsp:spPr>
        <a:xfrm rot="5400000">
          <a:off x="4482504" y="-3316580"/>
          <a:ext cx="468210" cy="8424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Визначення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вхідних</a:t>
          </a:r>
          <a:r>
            <a:rPr lang="ru-RU" sz="1400" kern="1200" dirty="0" smtClean="0"/>
            <a:t> величин </a:t>
          </a:r>
          <a:r>
            <a:rPr lang="ru-RU" sz="1400" kern="1200" dirty="0" err="1" smtClean="0"/>
            <a:t>щодо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теплоізоляційної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оболонки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будівлі</a:t>
          </a:r>
          <a:r>
            <a:rPr lang="ru-RU" sz="1400" kern="1200" dirty="0" smtClean="0"/>
            <a:t>, умов </a:t>
          </a:r>
          <a:r>
            <a:rPr lang="ru-RU" sz="1400" kern="1200" dirty="0" err="1" smtClean="0"/>
            <a:t>внутрішнього</a:t>
          </a:r>
          <a:r>
            <a:rPr lang="ru-RU" sz="1400" kern="1200" dirty="0" smtClean="0"/>
            <a:t> і </a:t>
          </a:r>
          <a:r>
            <a:rPr lang="ru-RU" sz="1400" kern="1200" dirty="0" err="1" smtClean="0"/>
            <a:t>зовнішнього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середовища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моделі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зайнятості</a:t>
          </a:r>
          <a:r>
            <a:rPr lang="ru-RU" sz="1400" kern="1200" dirty="0" smtClean="0"/>
            <a:t> (</a:t>
          </a:r>
          <a:r>
            <a:rPr lang="ru-RU" sz="1400" kern="1200" dirty="0" err="1" smtClean="0"/>
            <a:t>роботи</a:t>
          </a:r>
          <a:r>
            <a:rPr lang="ru-RU" sz="1400" kern="1200" dirty="0" smtClean="0"/>
            <a:t>) та </a:t>
          </a:r>
          <a:r>
            <a:rPr lang="ru-RU" sz="1400" kern="1200" dirty="0" err="1" smtClean="0"/>
            <a:t>інженерних</a:t>
          </a:r>
          <a:r>
            <a:rPr lang="ru-RU" sz="1400" kern="1200" dirty="0" smtClean="0"/>
            <a:t> систем для </a:t>
          </a:r>
          <a:r>
            <a:rPr lang="ru-RU" sz="1400" kern="1200" dirty="0" err="1" smtClean="0"/>
            <a:t>кожної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зони</a:t>
          </a:r>
          <a:endParaRPr lang="uk-UA" sz="1400" kern="1200" dirty="0"/>
        </a:p>
      </dsp:txBody>
      <dsp:txXfrm rot="-5400000">
        <a:off x="504227" y="684553"/>
        <a:ext cx="8401909" cy="422498"/>
      </dsp:txXfrm>
    </dsp:sp>
    <dsp:sp modelId="{BD029E58-7B27-49E5-833A-9179775FAF28}">
      <dsp:nvSpPr>
        <dsp:cNvPr id="0" name=""/>
        <dsp:cNvSpPr/>
      </dsp:nvSpPr>
      <dsp:spPr>
        <a:xfrm rot="5400000">
          <a:off x="-108048" y="1425526"/>
          <a:ext cx="720324" cy="5042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3</a:t>
          </a:r>
          <a:endParaRPr lang="uk-UA" sz="1500" kern="1200" dirty="0"/>
        </a:p>
      </dsp:txBody>
      <dsp:txXfrm rot="-5400000">
        <a:off x="1" y="1569590"/>
        <a:ext cx="504226" cy="216098"/>
      </dsp:txXfrm>
    </dsp:sp>
    <dsp:sp modelId="{74702C3F-8FD4-4900-A0E2-76B9B334F8A6}">
      <dsp:nvSpPr>
        <dsp:cNvPr id="0" name=""/>
        <dsp:cNvSpPr/>
      </dsp:nvSpPr>
      <dsp:spPr>
        <a:xfrm rot="5400000">
          <a:off x="4482504" y="-2660799"/>
          <a:ext cx="468210" cy="8424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Розрахунок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теплопередачі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трансмісією</a:t>
          </a:r>
          <a:r>
            <a:rPr lang="ru-RU" sz="1400" kern="1200" dirty="0" smtClean="0"/>
            <a:t> та </a:t>
          </a:r>
          <a:r>
            <a:rPr lang="ru-RU" sz="1400" kern="1200" dirty="0" err="1" smtClean="0"/>
            <a:t>вентиляцією</a:t>
          </a:r>
          <a:r>
            <a:rPr lang="ru-RU" sz="1400" kern="1200" dirty="0" smtClean="0"/>
            <a:t> для </a:t>
          </a:r>
          <a:r>
            <a:rPr lang="ru-RU" sz="1400" kern="1200" dirty="0" err="1" smtClean="0"/>
            <a:t>кожної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зони</a:t>
          </a:r>
          <a:r>
            <a:rPr lang="ru-RU" sz="1400" kern="1200" dirty="0" smtClean="0"/>
            <a:t> </a:t>
          </a:r>
          <a:r>
            <a:rPr lang="uk-UA" sz="1400" kern="1200" dirty="0" smtClean="0"/>
            <a:t>будівлі та місяця року</a:t>
          </a:r>
          <a:endParaRPr lang="uk-UA" sz="1400" kern="1200" dirty="0"/>
        </a:p>
      </dsp:txBody>
      <dsp:txXfrm rot="-5400000">
        <a:off x="504227" y="1340334"/>
        <a:ext cx="8401909" cy="422498"/>
      </dsp:txXfrm>
    </dsp:sp>
    <dsp:sp modelId="{91583DD6-9720-4A5B-B8A4-693857FB616A}">
      <dsp:nvSpPr>
        <dsp:cNvPr id="0" name=""/>
        <dsp:cNvSpPr/>
      </dsp:nvSpPr>
      <dsp:spPr>
        <a:xfrm rot="5400000">
          <a:off x="-108048" y="2081307"/>
          <a:ext cx="720324" cy="5042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4</a:t>
          </a:r>
          <a:endParaRPr lang="uk-UA" sz="1500" kern="1200" dirty="0"/>
        </a:p>
      </dsp:txBody>
      <dsp:txXfrm rot="-5400000">
        <a:off x="1" y="2225371"/>
        <a:ext cx="504226" cy="216098"/>
      </dsp:txXfrm>
    </dsp:sp>
    <dsp:sp modelId="{0E4EB7D1-8C73-44E3-9032-18D8AB9FBA1F}">
      <dsp:nvSpPr>
        <dsp:cNvPr id="0" name=""/>
        <dsp:cNvSpPr/>
      </dsp:nvSpPr>
      <dsp:spPr>
        <a:xfrm rot="5400000">
          <a:off x="4482504" y="-2005018"/>
          <a:ext cx="468210" cy="8424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Розрахунок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внутрішніх</a:t>
          </a:r>
          <a:r>
            <a:rPr lang="ru-RU" sz="1400" kern="1200" dirty="0" smtClean="0"/>
            <a:t> та </a:t>
          </a:r>
          <a:r>
            <a:rPr lang="ru-RU" sz="1400" kern="1200" dirty="0" err="1" smtClean="0"/>
            <a:t>сонячних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теплонадходжень</a:t>
          </a:r>
          <a:r>
            <a:rPr lang="ru-RU" sz="1400" kern="1200" dirty="0" smtClean="0"/>
            <a:t> для </a:t>
          </a:r>
          <a:r>
            <a:rPr lang="ru-RU" sz="1400" kern="1200" dirty="0" err="1" smtClean="0"/>
            <a:t>кожної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зони</a:t>
          </a:r>
          <a:r>
            <a:rPr lang="ru-RU" sz="1400" kern="1200" dirty="0" smtClean="0"/>
            <a:t> </a:t>
          </a:r>
          <a:r>
            <a:rPr lang="uk-UA" sz="1400" kern="1200" dirty="0" smtClean="0"/>
            <a:t>будівлі та місяця року</a:t>
          </a:r>
          <a:endParaRPr lang="uk-UA" sz="1400" kern="1200" dirty="0"/>
        </a:p>
      </dsp:txBody>
      <dsp:txXfrm rot="-5400000">
        <a:off x="504227" y="1996115"/>
        <a:ext cx="8401909" cy="422498"/>
      </dsp:txXfrm>
    </dsp:sp>
    <dsp:sp modelId="{9BBDA743-6AB1-4A2F-A898-DB3B3AC6BEB1}">
      <dsp:nvSpPr>
        <dsp:cNvPr id="0" name=""/>
        <dsp:cNvSpPr/>
      </dsp:nvSpPr>
      <dsp:spPr>
        <a:xfrm rot="5400000">
          <a:off x="-108048" y="2737089"/>
          <a:ext cx="720324" cy="5042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5</a:t>
          </a:r>
          <a:endParaRPr lang="uk-UA" sz="1500" kern="1200" dirty="0"/>
        </a:p>
      </dsp:txBody>
      <dsp:txXfrm rot="-5400000">
        <a:off x="1" y="2881153"/>
        <a:ext cx="504226" cy="216098"/>
      </dsp:txXfrm>
    </dsp:sp>
    <dsp:sp modelId="{F446A114-7BB3-4C65-8B5C-6D1921BD85E0}">
      <dsp:nvSpPr>
        <dsp:cNvPr id="0" name=""/>
        <dsp:cNvSpPr/>
      </dsp:nvSpPr>
      <dsp:spPr>
        <a:xfrm rot="5400000">
          <a:off x="4482504" y="-1349236"/>
          <a:ext cx="468210" cy="8424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Розрахунок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енергопотреби</a:t>
          </a:r>
          <a:r>
            <a:rPr lang="ru-RU" sz="1400" kern="1200" dirty="0" smtClean="0"/>
            <a:t> для </a:t>
          </a:r>
          <a:r>
            <a:rPr lang="ru-RU" sz="1400" kern="1200" dirty="0" err="1" smtClean="0"/>
            <a:t>опалення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охолодження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вентиляції</a:t>
          </a:r>
          <a:r>
            <a:rPr lang="ru-RU" sz="1400" kern="1200" dirty="0" smtClean="0"/>
            <a:t> та ГВП для </a:t>
          </a:r>
          <a:r>
            <a:rPr lang="ru-RU" sz="1400" kern="1200" dirty="0" err="1" smtClean="0"/>
            <a:t>кожної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зони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будівлі</a:t>
          </a:r>
          <a:r>
            <a:rPr lang="ru-RU" sz="1400" kern="1200" dirty="0" smtClean="0"/>
            <a:t> та </a:t>
          </a:r>
          <a:r>
            <a:rPr lang="ru-RU" sz="1400" kern="1200" dirty="0" err="1" smtClean="0"/>
            <a:t>місяця</a:t>
          </a:r>
          <a:r>
            <a:rPr lang="ru-RU" sz="1400" kern="1200" dirty="0" smtClean="0"/>
            <a:t> року</a:t>
          </a:r>
          <a:endParaRPr lang="uk-UA" sz="1400" kern="1200" dirty="0"/>
        </a:p>
      </dsp:txBody>
      <dsp:txXfrm rot="-5400000">
        <a:off x="504227" y="2651897"/>
        <a:ext cx="8401909" cy="422498"/>
      </dsp:txXfrm>
    </dsp:sp>
    <dsp:sp modelId="{AFF7B3A5-63DE-4A0F-9AD5-8640B9E5F0CB}">
      <dsp:nvSpPr>
        <dsp:cNvPr id="0" name=""/>
        <dsp:cNvSpPr/>
      </dsp:nvSpPr>
      <dsp:spPr>
        <a:xfrm rot="5400000">
          <a:off x="-108048" y="3392870"/>
          <a:ext cx="720324" cy="5042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6</a:t>
          </a:r>
          <a:endParaRPr lang="uk-UA" sz="1500" kern="1200" dirty="0"/>
        </a:p>
      </dsp:txBody>
      <dsp:txXfrm rot="-5400000">
        <a:off x="1" y="3536934"/>
        <a:ext cx="504226" cy="216098"/>
      </dsp:txXfrm>
    </dsp:sp>
    <dsp:sp modelId="{1D09820F-8D90-46EB-9215-A7B1B2018E61}">
      <dsp:nvSpPr>
        <dsp:cNvPr id="0" name=""/>
        <dsp:cNvSpPr/>
      </dsp:nvSpPr>
      <dsp:spPr>
        <a:xfrm rot="5400000">
          <a:off x="4482504" y="-693455"/>
          <a:ext cx="468210" cy="8424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Розрахунок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додаткової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енергії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теплових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втрат</a:t>
          </a:r>
          <a:r>
            <a:rPr lang="ru-RU" sz="1400" kern="1200" dirty="0" smtClean="0"/>
            <a:t> систем </a:t>
          </a:r>
          <a:r>
            <a:rPr lang="ru-RU" sz="1400" kern="1200" dirty="0" err="1" smtClean="0"/>
            <a:t>виділення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розподілення</a:t>
          </a:r>
          <a:r>
            <a:rPr lang="ru-RU" sz="1400" kern="1200" dirty="0" smtClean="0"/>
            <a:t> та </a:t>
          </a:r>
          <a:r>
            <a:rPr lang="ru-RU" sz="1400" kern="1200" dirty="0" err="1" smtClean="0"/>
            <a:t>вироблення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енергії</a:t>
          </a:r>
          <a:r>
            <a:rPr lang="ru-RU" sz="1400" kern="1200" dirty="0" smtClean="0"/>
            <a:t> для </a:t>
          </a:r>
          <a:r>
            <a:rPr lang="ru-RU" sz="1400" kern="1200" dirty="0" err="1" smtClean="0"/>
            <a:t>кожної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зони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будівлі</a:t>
          </a:r>
          <a:r>
            <a:rPr lang="ru-RU" sz="1400" kern="1200" dirty="0" smtClean="0"/>
            <a:t> </a:t>
          </a:r>
          <a:r>
            <a:rPr lang="uk-UA" sz="1400" kern="1200" dirty="0" smtClean="0"/>
            <a:t>та місяця року</a:t>
          </a:r>
          <a:endParaRPr lang="uk-UA" sz="1400" kern="1200" dirty="0"/>
        </a:p>
      </dsp:txBody>
      <dsp:txXfrm rot="-5400000">
        <a:off x="504227" y="3307678"/>
        <a:ext cx="8401909" cy="422498"/>
      </dsp:txXfrm>
    </dsp:sp>
    <dsp:sp modelId="{8B29F5E2-9947-43CF-91E1-4698763301F5}">
      <dsp:nvSpPr>
        <dsp:cNvPr id="0" name=""/>
        <dsp:cNvSpPr/>
      </dsp:nvSpPr>
      <dsp:spPr>
        <a:xfrm rot="5400000">
          <a:off x="-108048" y="4048651"/>
          <a:ext cx="720324" cy="5042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7</a:t>
          </a:r>
          <a:endParaRPr lang="uk-UA" sz="1500" kern="1200" dirty="0"/>
        </a:p>
      </dsp:txBody>
      <dsp:txXfrm rot="-5400000">
        <a:off x="1" y="4192715"/>
        <a:ext cx="504226" cy="216098"/>
      </dsp:txXfrm>
    </dsp:sp>
    <dsp:sp modelId="{177D8AC3-6214-419A-9A5C-8A42C82DF9BA}">
      <dsp:nvSpPr>
        <dsp:cNvPr id="0" name=""/>
        <dsp:cNvSpPr/>
      </dsp:nvSpPr>
      <dsp:spPr>
        <a:xfrm rot="5400000">
          <a:off x="4482504" y="-37674"/>
          <a:ext cx="468210" cy="8424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Розрахунок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енергоспоживання</a:t>
          </a:r>
          <a:r>
            <a:rPr lang="ru-RU" sz="1400" kern="1200" dirty="0" smtClean="0"/>
            <a:t> при </a:t>
          </a:r>
          <a:r>
            <a:rPr lang="ru-RU" sz="1400" kern="1200" dirty="0" err="1" smtClean="0"/>
            <a:t>опаленні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охолодженні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вентиляції</a:t>
          </a:r>
          <a:r>
            <a:rPr lang="ru-RU" sz="1400" kern="1200" dirty="0" smtClean="0"/>
            <a:t>, ГВП та </a:t>
          </a:r>
          <a:r>
            <a:rPr lang="ru-RU" sz="1400" kern="1200" dirty="0" err="1" smtClean="0"/>
            <a:t>освітлення</a:t>
          </a:r>
          <a:r>
            <a:rPr lang="ru-RU" sz="1400" kern="1200" dirty="0" smtClean="0"/>
            <a:t> для </a:t>
          </a:r>
          <a:r>
            <a:rPr lang="ru-RU" sz="1400" kern="1200" dirty="0" err="1" smtClean="0"/>
            <a:t>кожної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зони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будівлі</a:t>
          </a:r>
          <a:r>
            <a:rPr lang="ru-RU" sz="1400" kern="1200" dirty="0" smtClean="0"/>
            <a:t> та </a:t>
          </a:r>
          <a:r>
            <a:rPr lang="ru-RU" sz="1400" kern="1200" dirty="0" err="1" smtClean="0"/>
            <a:t>місяця</a:t>
          </a:r>
          <a:r>
            <a:rPr lang="ru-RU" sz="1400" kern="1200" dirty="0" smtClean="0"/>
            <a:t> року </a:t>
          </a:r>
          <a:r>
            <a:rPr lang="ru-RU" sz="1400" kern="1200" dirty="0" err="1" smtClean="0"/>
            <a:t>року</a:t>
          </a:r>
          <a:endParaRPr lang="uk-UA" sz="1400" kern="1200" dirty="0"/>
        </a:p>
      </dsp:txBody>
      <dsp:txXfrm rot="-5400000">
        <a:off x="504227" y="3963459"/>
        <a:ext cx="8401909" cy="422498"/>
      </dsp:txXfrm>
    </dsp:sp>
    <dsp:sp modelId="{F0D61C35-F06E-4690-9097-8797BE022F5C}">
      <dsp:nvSpPr>
        <dsp:cNvPr id="0" name=""/>
        <dsp:cNvSpPr/>
      </dsp:nvSpPr>
      <dsp:spPr>
        <a:xfrm rot="5400000">
          <a:off x="-108048" y="4704433"/>
          <a:ext cx="720324" cy="5042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8</a:t>
          </a:r>
          <a:endParaRPr lang="uk-UA" sz="1300" kern="1200" dirty="0"/>
        </a:p>
      </dsp:txBody>
      <dsp:txXfrm rot="-5400000">
        <a:off x="1" y="4848497"/>
        <a:ext cx="504226" cy="216098"/>
      </dsp:txXfrm>
    </dsp:sp>
    <dsp:sp modelId="{89DC2E3B-C908-4C53-A29B-63A0599FF7BC}">
      <dsp:nvSpPr>
        <dsp:cNvPr id="0" name=""/>
        <dsp:cNvSpPr/>
      </dsp:nvSpPr>
      <dsp:spPr>
        <a:xfrm rot="5400000">
          <a:off x="4482504" y="618107"/>
          <a:ext cx="468210" cy="8424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Підсумовування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результатів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енергоспоживання</a:t>
          </a:r>
          <a:r>
            <a:rPr lang="ru-RU" sz="1400" kern="1200" dirty="0" smtClean="0"/>
            <a:t> для </a:t>
          </a:r>
          <a:r>
            <a:rPr lang="ru-RU" sz="1400" kern="1200" dirty="0" err="1" smtClean="0"/>
            <a:t>всієї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будівлі</a:t>
          </a:r>
          <a:r>
            <a:rPr lang="ru-RU" sz="1400" kern="1200" dirty="0" smtClean="0"/>
            <a:t> за </a:t>
          </a:r>
          <a:r>
            <a:rPr lang="ru-RU" sz="1400" kern="1200" dirty="0" err="1" smtClean="0"/>
            <a:t>рік</a:t>
          </a:r>
          <a:endParaRPr lang="uk-UA" sz="1400" kern="1200" dirty="0"/>
        </a:p>
      </dsp:txBody>
      <dsp:txXfrm rot="-5400000">
        <a:off x="504227" y="4619240"/>
        <a:ext cx="8401909" cy="422498"/>
      </dsp:txXfrm>
    </dsp:sp>
    <dsp:sp modelId="{47FF8826-9E73-401D-A765-C331982B8068}">
      <dsp:nvSpPr>
        <dsp:cNvPr id="0" name=""/>
        <dsp:cNvSpPr/>
      </dsp:nvSpPr>
      <dsp:spPr>
        <a:xfrm rot="5400000">
          <a:off x="-108048" y="5360214"/>
          <a:ext cx="720324" cy="5042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9</a:t>
          </a:r>
          <a:endParaRPr lang="uk-UA" sz="1300" kern="1200" dirty="0"/>
        </a:p>
      </dsp:txBody>
      <dsp:txXfrm rot="-5400000">
        <a:off x="1" y="5504278"/>
        <a:ext cx="504226" cy="216098"/>
      </dsp:txXfrm>
    </dsp:sp>
    <dsp:sp modelId="{037E5D23-CE1D-489F-8700-77571E5E0B28}">
      <dsp:nvSpPr>
        <dsp:cNvPr id="0" name=""/>
        <dsp:cNvSpPr/>
      </dsp:nvSpPr>
      <dsp:spPr>
        <a:xfrm rot="5400000">
          <a:off x="4482504" y="1273888"/>
          <a:ext cx="468210" cy="8424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Складання звіту для будівлі</a:t>
          </a:r>
          <a:endParaRPr lang="uk-UA" sz="1400" kern="1200" dirty="0"/>
        </a:p>
      </dsp:txBody>
      <dsp:txXfrm rot="-5400000">
        <a:off x="504227" y="5275021"/>
        <a:ext cx="8401909" cy="422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E2D5B-D566-4E44-AA9F-36281F5122E1}">
      <dsp:nvSpPr>
        <dsp:cNvPr id="0" name=""/>
        <dsp:cNvSpPr/>
      </dsp:nvSpPr>
      <dsp:spPr>
        <a:xfrm rot="16200000">
          <a:off x="-1493696" y="2392900"/>
          <a:ext cx="3706971" cy="651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098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noProof="0" dirty="0" smtClean="0">
            <a:solidFill>
              <a:srgbClr val="FF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solidFill>
                <a:srgbClr val="FF0000"/>
              </a:solidFill>
            </a:rPr>
            <a:t>підсистема вироблення енергії</a:t>
          </a:r>
          <a:endParaRPr lang="uk-UA" sz="1800" kern="1200" noProof="0" dirty="0">
            <a:solidFill>
              <a:srgbClr val="FF0000"/>
            </a:solidFill>
          </a:endParaRPr>
        </a:p>
      </dsp:txBody>
      <dsp:txXfrm>
        <a:off x="-1493696" y="2392900"/>
        <a:ext cx="3706971" cy="651636"/>
      </dsp:txXfrm>
    </dsp:sp>
    <dsp:sp modelId="{48652DE4-0D3D-4F0E-84EB-09DE5006CCF8}">
      <dsp:nvSpPr>
        <dsp:cNvPr id="0" name=""/>
        <dsp:cNvSpPr/>
      </dsp:nvSpPr>
      <dsp:spPr>
        <a:xfrm>
          <a:off x="541762" y="1740708"/>
          <a:ext cx="1812833" cy="1956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20980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noProof="0" dirty="0" smtClean="0"/>
            <a:t>котел</a:t>
          </a:r>
          <a:endParaRPr lang="uk-UA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noProof="0" dirty="0" smtClean="0"/>
            <a:t>компресор</a:t>
          </a:r>
          <a:endParaRPr lang="uk-UA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noProof="0" dirty="0" smtClean="0"/>
            <a:t>помпа</a:t>
          </a:r>
          <a:endParaRPr lang="uk-UA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noProof="0" dirty="0" smtClean="0"/>
            <a:t>електричний двигун</a:t>
          </a:r>
          <a:endParaRPr lang="uk-UA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noProof="0" dirty="0" smtClean="0"/>
            <a:t>генератор</a:t>
          </a:r>
          <a:endParaRPr lang="uk-UA" sz="1500" kern="1200" noProof="0" dirty="0"/>
        </a:p>
      </dsp:txBody>
      <dsp:txXfrm>
        <a:off x="541762" y="1740708"/>
        <a:ext cx="1812833" cy="1956020"/>
      </dsp:txXfrm>
    </dsp:sp>
    <dsp:sp modelId="{D814997D-98AA-41B9-AFF4-03CC99893782}">
      <dsp:nvSpPr>
        <dsp:cNvPr id="0" name=""/>
        <dsp:cNvSpPr/>
      </dsp:nvSpPr>
      <dsp:spPr>
        <a:xfrm>
          <a:off x="576154" y="-109852"/>
          <a:ext cx="1391581" cy="1767194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60AD3-90A9-449E-9626-786C0652C8FF}">
      <dsp:nvSpPr>
        <dsp:cNvPr id="0" name=""/>
        <dsp:cNvSpPr/>
      </dsp:nvSpPr>
      <dsp:spPr>
        <a:xfrm rot="16200000">
          <a:off x="1198792" y="2336332"/>
          <a:ext cx="4354987" cy="747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098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solidFill>
                <a:srgbClr val="FF0000"/>
              </a:solidFill>
            </a:rPr>
            <a:t>підсистема розподілу, перетворення і передачі енергії </a:t>
          </a:r>
          <a:endParaRPr lang="uk-UA" sz="1800" kern="1200" noProof="0" dirty="0">
            <a:solidFill>
              <a:srgbClr val="FF0000"/>
            </a:solidFill>
          </a:endParaRPr>
        </a:p>
      </dsp:txBody>
      <dsp:txXfrm>
        <a:off x="1198792" y="2336332"/>
        <a:ext cx="4354987" cy="747056"/>
      </dsp:txXfrm>
    </dsp:sp>
    <dsp:sp modelId="{7A8AFD4A-9F6A-4EE3-A238-954CBE124772}">
      <dsp:nvSpPr>
        <dsp:cNvPr id="0" name=""/>
        <dsp:cNvSpPr/>
      </dsp:nvSpPr>
      <dsp:spPr>
        <a:xfrm>
          <a:off x="3558259" y="1753536"/>
          <a:ext cx="1812833" cy="19126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20980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Трубопроводи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Кабельні лінії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Повітряні лінії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Ремінні передачі</a:t>
          </a:r>
          <a:endParaRPr lang="uk-UA" sz="1500" kern="1200" dirty="0"/>
        </a:p>
      </dsp:txBody>
      <dsp:txXfrm>
        <a:off x="3558259" y="1753536"/>
        <a:ext cx="1812833" cy="1912649"/>
      </dsp:txXfrm>
    </dsp:sp>
    <dsp:sp modelId="{E8BAEB8E-BF67-4C06-9983-FD2088758FAC}">
      <dsp:nvSpPr>
        <dsp:cNvPr id="0" name=""/>
        <dsp:cNvSpPr/>
      </dsp:nvSpPr>
      <dsp:spPr>
        <a:xfrm>
          <a:off x="3261807" y="-58325"/>
          <a:ext cx="1474204" cy="1749478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58156-30C2-4934-933B-64885767F01E}">
      <dsp:nvSpPr>
        <dsp:cNvPr id="0" name=""/>
        <dsp:cNvSpPr/>
      </dsp:nvSpPr>
      <dsp:spPr>
        <a:xfrm rot="16200000">
          <a:off x="4514648" y="2562222"/>
          <a:ext cx="3706971" cy="363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098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solidFill>
                <a:srgbClr val="FF0000"/>
              </a:solidFill>
            </a:rPr>
            <a:t>навантаження</a:t>
          </a:r>
          <a:endParaRPr lang="uk-UA" sz="1500" kern="1200" noProof="0" dirty="0">
            <a:solidFill>
              <a:srgbClr val="FF0000"/>
            </a:solidFill>
          </a:endParaRPr>
        </a:p>
      </dsp:txBody>
      <dsp:txXfrm>
        <a:off x="4514648" y="2562222"/>
        <a:ext cx="3706971" cy="363945"/>
      </dsp:txXfrm>
    </dsp:sp>
    <dsp:sp modelId="{1703262F-7BAD-45DE-B67B-34D8FC9B5C19}">
      <dsp:nvSpPr>
        <dsp:cNvPr id="0" name=""/>
        <dsp:cNvSpPr/>
      </dsp:nvSpPr>
      <dsp:spPr>
        <a:xfrm>
          <a:off x="6550106" y="1715862"/>
          <a:ext cx="1812833" cy="20566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20980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err="1" smtClean="0"/>
            <a:t>Спождивач</a:t>
          </a:r>
          <a:r>
            <a:rPr lang="uk-UA" sz="1500" kern="1200" dirty="0" smtClean="0"/>
            <a:t> енергії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err="1" smtClean="0"/>
            <a:t>технологічний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процес</a:t>
          </a:r>
          <a:endParaRPr lang="uk-UA" sz="1500" kern="1200" dirty="0"/>
        </a:p>
      </dsp:txBody>
      <dsp:txXfrm>
        <a:off x="6550106" y="1715862"/>
        <a:ext cx="1812833" cy="2056665"/>
      </dsp:txXfrm>
    </dsp:sp>
    <dsp:sp modelId="{D4DD6B94-8D2D-48A2-96E0-4FE3773109BD}">
      <dsp:nvSpPr>
        <dsp:cNvPr id="0" name=""/>
        <dsp:cNvSpPr/>
      </dsp:nvSpPr>
      <dsp:spPr>
        <a:xfrm>
          <a:off x="6094934" y="-74251"/>
          <a:ext cx="1424904" cy="1818147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92583E-04BF-4F5F-ACF6-E05D6AE7F71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06796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113DB-178B-416F-B93C-FCBB95D5046A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F1FBB-0D01-4BD6-B732-ED101CE3CE69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113DB-178B-416F-B93C-FCBB95D5046A}" type="slidenum">
              <a:rPr lang="en-US" altLang="ru-RU"/>
              <a:pPr/>
              <a:t>31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2925" y="2914650"/>
            <a:ext cx="8153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2925" y="3638550"/>
            <a:ext cx="8153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34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0825" y="808038"/>
            <a:ext cx="2171700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5" y="808038"/>
            <a:ext cx="6362700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2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70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795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2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4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5233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5086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5" y="808038"/>
            <a:ext cx="8686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4005064"/>
            <a:ext cx="9143999" cy="8640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uk-UA" sz="1600" dirty="0" err="1"/>
              <a:t>Канд.техн.наук</a:t>
            </a:r>
            <a:r>
              <a:rPr lang="uk-UA" sz="1600" dirty="0"/>
              <a:t>, доцент, докторант, провідний науковий співробітник, </a:t>
            </a:r>
          </a:p>
          <a:p>
            <a:r>
              <a:rPr lang="uk-UA" sz="1600" dirty="0"/>
              <a:t> академік Європейської науково-освітньої академії </a:t>
            </a:r>
          </a:p>
          <a:p>
            <a:r>
              <a:rPr lang="uk-UA" sz="1600" dirty="0"/>
              <a:t>Чейлитко Андрій Олександрович</a:t>
            </a:r>
            <a:endParaRPr lang="uk-UA" altLang="ru-RU" sz="16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7544" y="2204864"/>
            <a:ext cx="8153400" cy="173848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uk-UA" altLang="ru-RU" dirty="0" smtClean="0"/>
              <a:t>Лекція </a:t>
            </a:r>
            <a:r>
              <a:rPr lang="uk-UA" altLang="ru-RU" dirty="0" smtClean="0"/>
              <a:t>3</a:t>
            </a:r>
            <a:r>
              <a:rPr lang="uk-UA" altLang="ru-RU" dirty="0" smtClean="0"/>
              <a:t/>
            </a:r>
            <a:br>
              <a:rPr lang="uk-UA" altLang="ru-RU" dirty="0" smtClean="0"/>
            </a:br>
            <a:r>
              <a:rPr lang="uk-UA" altLang="ru-RU" sz="2800" dirty="0" smtClean="0"/>
              <a:t> Нормування енергії</a:t>
            </a:r>
            <a:endParaRPr lang="uk-UA" altLang="ru-RU" dirty="0"/>
          </a:p>
        </p:txBody>
      </p:sp>
    </p:spTree>
    <p:extLst>
      <p:ext uri="{BB962C8B-B14F-4D97-AF65-F5344CB8AC3E}">
        <p14:creationId xmlns:p14="http://schemas.microsoft.com/office/powerpoint/2010/main" val="129620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8686800" cy="715962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Індекси</a:t>
            </a:r>
            <a:endParaRPr lang="uk-UA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305456"/>
              </p:ext>
            </p:extLst>
          </p:nvPr>
        </p:nvGraphicFramePr>
        <p:xfrm>
          <a:off x="107504" y="836712"/>
          <a:ext cx="4464496" cy="562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361"/>
                <a:gridCol w="327013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Познака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Визначення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фізичної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величини</a:t>
                      </a:r>
                      <a:r>
                        <a:rPr lang="ru-RU" dirty="0" smtClean="0"/>
                        <a:t> 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повітря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річний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avg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середньочасовий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 smtClean="0"/>
                        <a:t>проектий</a:t>
                      </a:r>
                      <a:r>
                        <a:rPr lang="uk-UA" dirty="0" smtClean="0"/>
                        <a:t>; щоденний; безпосередній 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… </a:t>
                      </a:r>
                      <a:r>
                        <a:rPr lang="en-US" dirty="0" err="1" smtClean="0"/>
                        <a:t>nd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потреба …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розподілення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зовнішній, навколишній, оболонка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втрати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gl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скління, засклений елемент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перегородка 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pp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пікова потужність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ps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постійне затінення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3590"/>
              </p:ext>
            </p:extLst>
          </p:nvPr>
        </p:nvGraphicFramePr>
        <p:xfrm>
          <a:off x="4644008" y="764704"/>
          <a:ext cx="4392488" cy="562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097"/>
                <a:gridCol w="321739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Познака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Визначення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фізичної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величини</a:t>
                      </a:r>
                      <a:r>
                        <a:rPr lang="ru-RU" dirty="0" smtClean="0"/>
                        <a:t> 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внутрішня (температура)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призначений об'єм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зовнішня поверхня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внутрішня поверхня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ss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усереднена поверхня небосхилу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термічний 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теплопередача трансмісією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теплопередача вентиляцією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ht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теплопередача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W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гаряче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водопостачання</a:t>
                      </a:r>
                      <a:r>
                        <a:rPr lang="ru-RU" dirty="0" smtClean="0"/>
                        <a:t> (система </a:t>
                      </a:r>
                      <a:r>
                        <a:rPr lang="ru-RU" dirty="0" err="1" smtClean="0"/>
                        <a:t>або</a:t>
                      </a:r>
                      <a:r>
                        <a:rPr lang="ru-RU" dirty="0" smtClean="0"/>
                        <a:t> потреби)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погодинний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опалення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384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>
                <a:solidFill>
                  <a:srgbClr val="FF0000"/>
                </a:solidFill>
              </a:rPr>
              <a:t>Розподіл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будинку</a:t>
            </a:r>
            <a:r>
              <a:rPr lang="ru-RU" sz="2400" dirty="0">
                <a:solidFill>
                  <a:srgbClr val="FF0000"/>
                </a:solidFill>
              </a:rPr>
              <a:t> на </a:t>
            </a:r>
            <a:r>
              <a:rPr lang="ru-RU" sz="2400" dirty="0" err="1">
                <a:solidFill>
                  <a:srgbClr val="FF0000"/>
                </a:solidFill>
              </a:rPr>
              <a:t>теплові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зони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не є </a:t>
            </a:r>
            <a:r>
              <a:rPr lang="ru-RU" sz="2400" dirty="0" err="1"/>
              <a:t>обов'язковим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усі</a:t>
            </a:r>
            <a:r>
              <a:rPr lang="ru-RU" sz="2400" dirty="0"/>
              <a:t> </a:t>
            </a:r>
            <a:r>
              <a:rPr lang="ru-RU" sz="2400" dirty="0" err="1"/>
              <a:t>наступні</a:t>
            </a:r>
            <a:r>
              <a:rPr lang="ru-RU" sz="2400" dirty="0"/>
              <a:t> </a:t>
            </a:r>
            <a:r>
              <a:rPr lang="ru-RU" sz="2400" dirty="0" err="1"/>
              <a:t>умови</a:t>
            </a:r>
            <a:r>
              <a:rPr lang="ru-RU" sz="2400" dirty="0"/>
              <a:t> </a:t>
            </a:r>
            <a:r>
              <a:rPr lang="ru-RU" sz="2400" dirty="0" err="1"/>
              <a:t>виконуються</a:t>
            </a:r>
            <a:r>
              <a:rPr lang="ru-RU" sz="2400" dirty="0"/>
              <a:t> для </a:t>
            </a:r>
            <a:r>
              <a:rPr lang="ru-RU" sz="2400" dirty="0" err="1"/>
              <a:t>об'ємів</a:t>
            </a:r>
            <a:r>
              <a:rPr lang="ru-RU" sz="2400" dirty="0"/>
              <a:t> </a:t>
            </a:r>
            <a:r>
              <a:rPr lang="ru-RU" sz="2400" dirty="0" err="1"/>
              <a:t>всередині</a:t>
            </a:r>
            <a:r>
              <a:rPr lang="ru-RU" sz="2400" dirty="0"/>
              <a:t> </a:t>
            </a:r>
            <a:r>
              <a:rPr lang="ru-RU" sz="2400" dirty="0" err="1"/>
              <a:t>будівлі</a:t>
            </a:r>
            <a:r>
              <a:rPr lang="ru-RU" sz="2400" dirty="0"/>
              <a:t>: 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424936" cy="4536504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 smtClean="0"/>
              <a:t>А)задані </a:t>
            </a:r>
            <a:r>
              <a:rPr lang="uk-UA" sz="2000" dirty="0"/>
              <a:t>температури на опалення об'ємів відрізняються не більше ніж на 4 К включно.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б</a:t>
            </a:r>
            <a:r>
              <a:rPr lang="uk-UA" sz="2000" dirty="0"/>
              <a:t>) об'єми не мають механічного охолодження або механічне охолодження та задані температури на охолодження об'ємів відрізняються не більше ніж на 4 К включно.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в</a:t>
            </a:r>
            <a:r>
              <a:rPr lang="uk-UA" sz="2000" dirty="0"/>
              <a:t>) об'єми обслуговуються однією системою опалення (якщо є) та однією системою охолодження (якщо є</a:t>
            </a:r>
            <a:r>
              <a:rPr lang="uk-UA" sz="2000" dirty="0" smtClean="0"/>
              <a:t>).</a:t>
            </a:r>
          </a:p>
          <a:p>
            <a:pPr marL="0" indent="0">
              <a:buNone/>
            </a:pPr>
            <a:r>
              <a:rPr lang="uk-UA" sz="2000" dirty="0" smtClean="0"/>
              <a:t> </a:t>
            </a:r>
            <a:r>
              <a:rPr lang="uk-UA" sz="2000" dirty="0"/>
              <a:t>г) якщо наявна система(-и) вентиляції обслуговує принаймні 80 % площі підлоги об'ємів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r>
              <a:rPr lang="uk-UA" sz="2000" dirty="0" smtClean="0"/>
              <a:t> </a:t>
            </a:r>
            <a:r>
              <a:rPr lang="uk-UA" sz="2000" dirty="0"/>
              <a:t>д) характеристика вентиляції приміщень, м3/(м2 с), відрізняється не більше ніж у 4 рази всередині 80 % площі підлоги, або є велика ймовірність, що двері між приміщеннями будуть відчиненими.</a:t>
            </a:r>
          </a:p>
        </p:txBody>
      </p:sp>
    </p:spTree>
    <p:extLst>
      <p:ext uri="{BB962C8B-B14F-4D97-AF65-F5344CB8AC3E}">
        <p14:creationId xmlns:p14="http://schemas.microsoft.com/office/powerpoint/2010/main" val="3097274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y\Академия\Студенческие годы\ВЕХА\Курсач по отоплению\Отопление\PA02006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1268760"/>
            <a:ext cx="7661898" cy="503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251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31713" r="23307" b="21064"/>
          <a:stretch/>
        </p:blipFill>
        <p:spPr bwMode="auto">
          <a:xfrm>
            <a:off x="107504" y="1340768"/>
            <a:ext cx="893428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115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" y="808038"/>
            <a:ext cx="8686800" cy="2188914"/>
          </a:xfrm>
        </p:spPr>
        <p:txBody>
          <a:bodyPr/>
          <a:lstStyle/>
          <a:p>
            <a:r>
              <a:rPr lang="uk-UA" sz="2800" dirty="0" err="1"/>
              <a:t>Кондиціонована</a:t>
            </a:r>
            <a:r>
              <a:rPr lang="uk-UA" sz="2800" dirty="0"/>
              <a:t> площа підлоги </a:t>
            </a:r>
            <a:r>
              <a:rPr lang="en-US" sz="2800" dirty="0" err="1">
                <a:solidFill>
                  <a:srgbClr val="FF0000"/>
                </a:solidFill>
              </a:rPr>
              <a:t>A</a:t>
            </a:r>
            <a:r>
              <a:rPr lang="en-US" sz="2800" baseline="-25000" dirty="0" err="1">
                <a:solidFill>
                  <a:srgbClr val="FF0000"/>
                </a:solidFill>
              </a:rPr>
              <a:t>fs</a:t>
            </a:r>
            <a:r>
              <a:rPr lang="en-US" sz="2800" dirty="0"/>
              <a:t> </a:t>
            </a:r>
            <a:r>
              <a:rPr lang="uk-UA" sz="2800" dirty="0"/>
              <a:t>є площею підлоги всередині меж </a:t>
            </a:r>
            <a:r>
              <a:rPr lang="uk-UA" sz="2800" dirty="0" err="1"/>
              <a:t>кондиціонованого</a:t>
            </a:r>
            <a:r>
              <a:rPr lang="uk-UA" sz="2800" dirty="0"/>
              <a:t> об'єму будівлі, визначена за </a:t>
            </a:r>
            <a:r>
              <a:rPr lang="uk-UA" sz="2800" u="sng" dirty="0"/>
              <a:t>внутрішніми</a:t>
            </a:r>
            <a:r>
              <a:rPr lang="uk-UA" sz="2800" dirty="0"/>
              <a:t> габаритними розмірами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728" y="2368703"/>
            <a:ext cx="6552728" cy="451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61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13" y="27087"/>
            <a:ext cx="8686800" cy="715962"/>
          </a:xfrm>
        </p:spPr>
        <p:txBody>
          <a:bodyPr/>
          <a:lstStyle/>
          <a:p>
            <a:r>
              <a:rPr lang="ru-RU" sz="2400" dirty="0" err="1">
                <a:solidFill>
                  <a:srgbClr val="FF0000"/>
                </a:solidFill>
              </a:rPr>
              <a:t>Значення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заданої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чергової</a:t>
            </a:r>
            <a:r>
              <a:rPr lang="ru-RU" sz="2400" dirty="0">
                <a:solidFill>
                  <a:srgbClr val="FF0000"/>
                </a:solidFill>
              </a:rPr>
              <a:t> та </a:t>
            </a:r>
            <a:r>
              <a:rPr lang="ru-RU" sz="2400" dirty="0" err="1">
                <a:solidFill>
                  <a:srgbClr val="FF0000"/>
                </a:solidFill>
              </a:rPr>
              <a:t>скоригованої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температури</a:t>
            </a:r>
            <a:endParaRPr lang="uk-UA" sz="24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9632" y="627161"/>
            <a:ext cx="6136132" cy="623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522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err="1"/>
              <a:t>Визначення</a:t>
            </a:r>
            <a:r>
              <a:rPr lang="ru-RU" sz="2800" dirty="0"/>
              <a:t> </a:t>
            </a:r>
            <a:r>
              <a:rPr lang="ru-RU" sz="2800" dirty="0" err="1"/>
              <a:t>питомої</a:t>
            </a:r>
            <a:r>
              <a:rPr lang="ru-RU" sz="2800" dirty="0"/>
              <a:t> </a:t>
            </a:r>
            <a:r>
              <a:rPr lang="ru-RU" sz="2800" dirty="0" err="1"/>
              <a:t>енергопотреби</a:t>
            </a:r>
            <a:r>
              <a:rPr lang="ru-RU" sz="2800" dirty="0"/>
              <a:t> на </a:t>
            </a:r>
            <a:r>
              <a:rPr lang="ru-RU" sz="2800" dirty="0" err="1"/>
              <a:t>опалення</a:t>
            </a:r>
            <a:r>
              <a:rPr lang="ru-RU" sz="2800" dirty="0"/>
              <a:t>,</a:t>
            </a:r>
            <a:br>
              <a:rPr lang="ru-RU" sz="2800" dirty="0"/>
            </a:br>
            <a:r>
              <a:rPr lang="uk-UA" sz="2800" dirty="0"/>
              <a:t>охолодження, постачання гарячої води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424936" cy="4824536"/>
          </a:xfrm>
        </p:spPr>
        <p:txBody>
          <a:bodyPr/>
          <a:lstStyle/>
          <a:p>
            <a:r>
              <a:rPr lang="uk-UA" sz="2400" dirty="0"/>
              <a:t>для житлових будівель</a:t>
            </a:r>
          </a:p>
          <a:p>
            <a:pPr marL="0" indent="0" algn="ctr">
              <a:buNone/>
            </a:pPr>
            <a:r>
              <a:rPr lang="da-DK" sz="2400" i="1" dirty="0">
                <a:solidFill>
                  <a:srgbClr val="FF0000"/>
                </a:solidFill>
              </a:rPr>
              <a:t>EN </a:t>
            </a:r>
            <a:r>
              <a:rPr lang="da-DK" sz="2400" dirty="0">
                <a:solidFill>
                  <a:srgbClr val="FF0000"/>
                </a:solidFill>
              </a:rPr>
              <a:t>= (</a:t>
            </a:r>
            <a:r>
              <a:rPr lang="da-DK" sz="2400" i="1" dirty="0">
                <a:solidFill>
                  <a:srgbClr val="FF0000"/>
                </a:solidFill>
              </a:rPr>
              <a:t>QH,nd </a:t>
            </a:r>
            <a:r>
              <a:rPr lang="da-DK" sz="2400" dirty="0">
                <a:solidFill>
                  <a:srgbClr val="FF0000"/>
                </a:solidFill>
              </a:rPr>
              <a:t>+ </a:t>
            </a:r>
            <a:r>
              <a:rPr lang="da-DK" sz="2400" i="1" dirty="0">
                <a:solidFill>
                  <a:srgbClr val="FF0000"/>
                </a:solidFill>
              </a:rPr>
              <a:t>QC,nd </a:t>
            </a:r>
            <a:r>
              <a:rPr lang="da-DK" sz="2400" dirty="0">
                <a:solidFill>
                  <a:srgbClr val="FF0000"/>
                </a:solidFill>
              </a:rPr>
              <a:t>+ </a:t>
            </a:r>
            <a:r>
              <a:rPr lang="da-DK" sz="2400" i="1" dirty="0">
                <a:solidFill>
                  <a:srgbClr val="FF0000"/>
                </a:solidFill>
              </a:rPr>
              <a:t>QDHW,nd</a:t>
            </a:r>
            <a:r>
              <a:rPr lang="da-DK" sz="2400" dirty="0">
                <a:solidFill>
                  <a:srgbClr val="FF0000"/>
                </a:solidFill>
              </a:rPr>
              <a:t>) / </a:t>
            </a:r>
            <a:r>
              <a:rPr lang="da-DK" sz="2400" i="1" dirty="0">
                <a:solidFill>
                  <a:srgbClr val="FF0000"/>
                </a:solidFill>
              </a:rPr>
              <a:t>Af</a:t>
            </a:r>
            <a:r>
              <a:rPr lang="da-DK" sz="2400" dirty="0">
                <a:solidFill>
                  <a:srgbClr val="FF0000"/>
                </a:solidFill>
              </a:rPr>
              <a:t>, </a:t>
            </a:r>
          </a:p>
          <a:p>
            <a:r>
              <a:rPr lang="uk-UA" sz="2400" dirty="0"/>
              <a:t>для громадських будівель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FF0000"/>
                </a:solidFill>
              </a:rPr>
              <a:t>EN </a:t>
            </a:r>
            <a:r>
              <a:rPr lang="en-US" sz="2400" dirty="0">
                <a:solidFill>
                  <a:srgbClr val="FF0000"/>
                </a:solidFill>
              </a:rPr>
              <a:t>= (</a:t>
            </a:r>
            <a:r>
              <a:rPr lang="en-US" sz="2400" i="1" dirty="0" err="1">
                <a:solidFill>
                  <a:srgbClr val="FF0000"/>
                </a:solidFill>
              </a:rPr>
              <a:t>QH,nd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+ </a:t>
            </a:r>
            <a:r>
              <a:rPr lang="en-US" sz="2400" i="1" dirty="0" err="1">
                <a:solidFill>
                  <a:srgbClr val="FF0000"/>
                </a:solidFill>
              </a:rPr>
              <a:t>QC,nd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+ </a:t>
            </a:r>
            <a:r>
              <a:rPr lang="en-US" sz="2400" i="1" dirty="0" err="1">
                <a:solidFill>
                  <a:srgbClr val="FF0000"/>
                </a:solidFill>
              </a:rPr>
              <a:t>QDHW,nd</a:t>
            </a:r>
            <a:r>
              <a:rPr lang="en-US" sz="2400" dirty="0">
                <a:solidFill>
                  <a:srgbClr val="FF0000"/>
                </a:solidFill>
              </a:rPr>
              <a:t>) / </a:t>
            </a:r>
            <a:r>
              <a:rPr lang="en-US" sz="2400" i="1" dirty="0">
                <a:solidFill>
                  <a:srgbClr val="FF0000"/>
                </a:solidFill>
              </a:rPr>
              <a:t>V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</a:p>
          <a:p>
            <a:r>
              <a:rPr lang="ru-RU" sz="2400" dirty="0"/>
              <a:t>де </a:t>
            </a:r>
            <a:r>
              <a:rPr lang="ru-RU" sz="2400" i="1" dirty="0"/>
              <a:t>Q </a:t>
            </a:r>
            <a:r>
              <a:rPr lang="en-US" sz="2400" i="1" dirty="0" err="1" smtClean="0"/>
              <a:t>H,nd</a:t>
            </a:r>
            <a:r>
              <a:rPr lang="uk-UA" sz="2400" i="1" dirty="0" smtClean="0"/>
              <a:t> </a:t>
            </a:r>
            <a:r>
              <a:rPr lang="ru-RU" sz="2400" dirty="0" smtClean="0"/>
              <a:t>- </a:t>
            </a:r>
            <a:r>
              <a:rPr lang="ru-RU" sz="2400" dirty="0" err="1"/>
              <a:t>річна</a:t>
            </a:r>
            <a:r>
              <a:rPr lang="ru-RU" sz="2400" dirty="0"/>
              <a:t> </a:t>
            </a:r>
            <a:r>
              <a:rPr lang="ru-RU" sz="2400" dirty="0" err="1"/>
              <a:t>енергопотреба</a:t>
            </a:r>
            <a:r>
              <a:rPr lang="ru-RU" sz="2400" dirty="0"/>
              <a:t> </a:t>
            </a:r>
            <a:r>
              <a:rPr lang="ru-RU" sz="2400" dirty="0" err="1"/>
              <a:t>будівлі</a:t>
            </a:r>
            <a:r>
              <a:rPr lang="ru-RU" sz="2400" dirty="0"/>
              <a:t> на </a:t>
            </a:r>
            <a:r>
              <a:rPr lang="ru-RU" sz="2400" dirty="0" err="1"/>
              <a:t>опалення</a:t>
            </a:r>
            <a:r>
              <a:rPr lang="ru-RU" sz="2400" dirty="0"/>
              <a:t>, </a:t>
            </a:r>
            <a:r>
              <a:rPr lang="ru-RU" sz="2400" dirty="0" err="1"/>
              <a:t>кВтґгод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визначається</a:t>
            </a:r>
            <a:endParaRPr lang="ru-RU" sz="2400" dirty="0"/>
          </a:p>
          <a:p>
            <a:r>
              <a:rPr lang="ru-RU" sz="2400" i="1" dirty="0" smtClean="0"/>
              <a:t>Q</a:t>
            </a:r>
            <a:r>
              <a:rPr lang="en-US" sz="2400" i="1" dirty="0" err="1" smtClean="0"/>
              <a:t>C,nd</a:t>
            </a:r>
            <a:r>
              <a:rPr lang="ru-RU" sz="2400" i="1" dirty="0" smtClean="0"/>
              <a:t> </a:t>
            </a:r>
            <a:r>
              <a:rPr lang="ru-RU" sz="2400" dirty="0"/>
              <a:t>- </a:t>
            </a:r>
            <a:r>
              <a:rPr lang="ru-RU" sz="2400" dirty="0" err="1"/>
              <a:t>річна</a:t>
            </a:r>
            <a:r>
              <a:rPr lang="ru-RU" sz="2400" dirty="0"/>
              <a:t> </a:t>
            </a:r>
            <a:r>
              <a:rPr lang="ru-RU" sz="2400" dirty="0" err="1"/>
              <a:t>енергопотреба</a:t>
            </a:r>
            <a:r>
              <a:rPr lang="ru-RU" sz="2400" dirty="0"/>
              <a:t> </a:t>
            </a:r>
            <a:r>
              <a:rPr lang="ru-RU" sz="2400" dirty="0" err="1"/>
              <a:t>будівлі</a:t>
            </a:r>
            <a:r>
              <a:rPr lang="ru-RU" sz="2400" dirty="0"/>
              <a:t> на </a:t>
            </a:r>
            <a:r>
              <a:rPr lang="ru-RU" sz="2400" dirty="0" err="1"/>
              <a:t>охолодження</a:t>
            </a:r>
            <a:r>
              <a:rPr lang="ru-RU" sz="2400" dirty="0"/>
              <a:t>, </a:t>
            </a:r>
            <a:r>
              <a:rPr lang="ru-RU" sz="2400" dirty="0" err="1"/>
              <a:t>кВтґгод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i="1" dirty="0" smtClean="0"/>
              <a:t>Q </a:t>
            </a:r>
            <a:r>
              <a:rPr lang="da-DK" sz="2400" i="1" dirty="0" smtClean="0"/>
              <a:t>DHW,nd</a:t>
            </a:r>
            <a:r>
              <a:rPr lang="uk-UA" sz="2400" i="1" dirty="0" smtClean="0"/>
              <a:t> </a:t>
            </a:r>
            <a:r>
              <a:rPr lang="ru-RU" sz="2400" dirty="0" smtClean="0"/>
              <a:t>- </a:t>
            </a:r>
            <a:r>
              <a:rPr lang="ru-RU" sz="2400" dirty="0" err="1"/>
              <a:t>річна</a:t>
            </a:r>
            <a:r>
              <a:rPr lang="ru-RU" sz="2400" dirty="0"/>
              <a:t> </a:t>
            </a:r>
            <a:r>
              <a:rPr lang="ru-RU" sz="2400" dirty="0" err="1"/>
              <a:t>енергопотреба</a:t>
            </a:r>
            <a:r>
              <a:rPr lang="ru-RU" sz="2400" dirty="0"/>
              <a:t> </a:t>
            </a:r>
            <a:r>
              <a:rPr lang="ru-RU" sz="2400" dirty="0" err="1"/>
              <a:t>будівлі</a:t>
            </a:r>
            <a:r>
              <a:rPr lang="ru-RU" sz="2400" dirty="0"/>
              <a:t> для </a:t>
            </a:r>
            <a:r>
              <a:rPr lang="ru-RU" sz="2400" dirty="0" err="1"/>
              <a:t>постачання</a:t>
            </a:r>
            <a:r>
              <a:rPr lang="ru-RU" sz="2400" dirty="0"/>
              <a:t> </a:t>
            </a:r>
            <a:r>
              <a:rPr lang="ru-RU" sz="2400" dirty="0" err="1"/>
              <a:t>гарячої</a:t>
            </a:r>
            <a:r>
              <a:rPr lang="ru-RU" sz="2400" dirty="0"/>
              <a:t> води, </a:t>
            </a:r>
            <a:r>
              <a:rPr lang="ru-RU" sz="2400" dirty="0" err="1"/>
              <a:t>кВтґгод</a:t>
            </a:r>
            <a:r>
              <a:rPr lang="ru-RU" sz="2400" dirty="0"/>
              <a:t>,</a:t>
            </a:r>
          </a:p>
          <a:p>
            <a:pPr marL="0" indent="0"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766242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229"/>
            <a:ext cx="8686800" cy="715962"/>
          </a:xfrm>
        </p:spPr>
        <p:txBody>
          <a:bodyPr/>
          <a:lstStyle/>
          <a:p>
            <a:r>
              <a:rPr lang="da-DK" sz="3200" i="1" dirty="0" smtClean="0">
                <a:solidFill>
                  <a:srgbClr val="FF0000"/>
                </a:solidFill>
              </a:rPr>
              <a:t>Af</a:t>
            </a:r>
            <a:r>
              <a:rPr lang="uk-UA" sz="3200" i="1" dirty="0" smtClean="0">
                <a:solidFill>
                  <a:srgbClr val="FF0000"/>
                </a:solidFill>
              </a:rPr>
              <a:t> - </a:t>
            </a:r>
            <a:r>
              <a:rPr lang="uk-UA" sz="2800" dirty="0" err="1">
                <a:solidFill>
                  <a:srgbClr val="FF0000"/>
                </a:solidFill>
              </a:rPr>
              <a:t>Кондиціонована</a:t>
            </a:r>
            <a:r>
              <a:rPr lang="uk-UA" sz="2800" dirty="0">
                <a:solidFill>
                  <a:srgbClr val="FF0000"/>
                </a:solidFill>
              </a:rPr>
              <a:t> (опалювана) площа будівлі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496944" cy="5123656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err="1"/>
              <a:t>кондиціонована</a:t>
            </a:r>
            <a:r>
              <a:rPr lang="ru-RU" sz="2200" dirty="0"/>
              <a:t> (</a:t>
            </a:r>
            <a:r>
              <a:rPr lang="ru-RU" sz="2200" dirty="0" err="1"/>
              <a:t>опалювальна</a:t>
            </a:r>
            <a:r>
              <a:rPr lang="ru-RU" sz="2200" dirty="0"/>
              <a:t>) </a:t>
            </a:r>
            <a:r>
              <a:rPr lang="ru-RU" sz="2200" dirty="0" err="1"/>
              <a:t>площа</a:t>
            </a:r>
            <a:r>
              <a:rPr lang="ru-RU" sz="2200" dirty="0"/>
              <a:t> </a:t>
            </a:r>
            <a:r>
              <a:rPr lang="ru-RU" sz="2200" dirty="0" err="1"/>
              <a:t>будівлі</a:t>
            </a:r>
            <a:r>
              <a:rPr lang="ru-RU" sz="2200" dirty="0"/>
              <a:t> </a:t>
            </a:r>
            <a:r>
              <a:rPr lang="ru-RU" sz="2200" dirty="0" err="1"/>
              <a:t>визначається</a:t>
            </a:r>
            <a:r>
              <a:rPr lang="ru-RU" sz="2200" dirty="0"/>
              <a:t> </a:t>
            </a:r>
            <a:r>
              <a:rPr lang="ru-RU" sz="2200" dirty="0" err="1"/>
              <a:t>відповідно</a:t>
            </a:r>
            <a:r>
              <a:rPr lang="ru-RU" sz="2200" dirty="0"/>
              <a:t> </a:t>
            </a:r>
            <a:r>
              <a:rPr lang="ru-RU" sz="2200" dirty="0" smtClean="0"/>
              <a:t>до </a:t>
            </a:r>
            <a:r>
              <a:rPr lang="ru-RU" sz="2200" dirty="0" err="1" smtClean="0"/>
              <a:t>наявної</a:t>
            </a:r>
            <a:r>
              <a:rPr lang="ru-RU" sz="2200" dirty="0" smtClean="0"/>
              <a:t> </a:t>
            </a:r>
            <a:r>
              <a:rPr lang="ru-RU" sz="2200" dirty="0" err="1"/>
              <a:t>проектної</a:t>
            </a:r>
            <a:r>
              <a:rPr lang="ru-RU" sz="2200" dirty="0"/>
              <a:t> </a:t>
            </a:r>
            <a:r>
              <a:rPr lang="ru-RU" sz="2200" dirty="0" err="1"/>
              <a:t>документації</a:t>
            </a:r>
            <a:r>
              <a:rPr lang="ru-RU" sz="2200" dirty="0"/>
              <a:t>. У </a:t>
            </a:r>
            <a:r>
              <a:rPr lang="ru-RU" sz="2200" dirty="0" err="1"/>
              <a:t>разі</a:t>
            </a:r>
            <a:r>
              <a:rPr lang="ru-RU" sz="2200" dirty="0"/>
              <a:t> </a:t>
            </a:r>
            <a:r>
              <a:rPr lang="ru-RU" sz="2200" dirty="0" err="1"/>
              <a:t>відсутності</a:t>
            </a:r>
            <a:r>
              <a:rPr lang="ru-RU" sz="2200" dirty="0"/>
              <a:t> </a:t>
            </a:r>
            <a:r>
              <a:rPr lang="ru-RU" sz="2200" dirty="0" err="1"/>
              <a:t>проектної</a:t>
            </a:r>
            <a:r>
              <a:rPr lang="ru-RU" sz="2200" dirty="0"/>
              <a:t> </a:t>
            </a:r>
            <a:r>
              <a:rPr lang="ru-RU" sz="2200" dirty="0" err="1" smtClean="0"/>
              <a:t>документації</a:t>
            </a:r>
            <a:r>
              <a:rPr lang="ru-RU" sz="2200" dirty="0" smtClean="0"/>
              <a:t> </a:t>
            </a:r>
            <a:r>
              <a:rPr lang="ru-RU" sz="2200" dirty="0" err="1" smtClean="0"/>
              <a:t>кондиціонована</a:t>
            </a:r>
            <a:r>
              <a:rPr lang="ru-RU" sz="2200" dirty="0" smtClean="0"/>
              <a:t> </a:t>
            </a:r>
            <a:r>
              <a:rPr lang="ru-RU" sz="2200" dirty="0"/>
              <a:t>(</a:t>
            </a:r>
            <a:r>
              <a:rPr lang="ru-RU" sz="2200" dirty="0" err="1"/>
              <a:t>опалювальна</a:t>
            </a:r>
            <a:r>
              <a:rPr lang="ru-RU" sz="2200" dirty="0"/>
              <a:t>) </a:t>
            </a:r>
            <a:r>
              <a:rPr lang="ru-RU" sz="2200" dirty="0" err="1"/>
              <a:t>площа</a:t>
            </a:r>
            <a:r>
              <a:rPr lang="ru-RU" sz="2200" dirty="0"/>
              <a:t> </a:t>
            </a:r>
            <a:r>
              <a:rPr lang="ru-RU" sz="2200" dirty="0" err="1"/>
              <a:t>визначається</a:t>
            </a:r>
            <a:r>
              <a:rPr lang="ru-RU" sz="2200" dirty="0"/>
              <a:t> як </a:t>
            </a:r>
            <a:r>
              <a:rPr lang="ru-RU" sz="2200" dirty="0" err="1"/>
              <a:t>площа</a:t>
            </a:r>
            <a:r>
              <a:rPr lang="ru-RU" sz="2200" dirty="0"/>
              <a:t> </a:t>
            </a:r>
            <a:r>
              <a:rPr lang="ru-RU" sz="2200" dirty="0" err="1"/>
              <a:t>поверхів</a:t>
            </a:r>
            <a:r>
              <a:rPr lang="ru-RU" sz="2200" dirty="0"/>
              <a:t> (у </a:t>
            </a:r>
            <a:r>
              <a:rPr lang="ru-RU" sz="2200" dirty="0" smtClean="0"/>
              <a:t>тому </a:t>
            </a:r>
            <a:r>
              <a:rPr lang="ru-RU" sz="2200" dirty="0" err="1" smtClean="0"/>
              <a:t>числі</a:t>
            </a:r>
            <a:r>
              <a:rPr lang="ru-RU" sz="2200" dirty="0" smtClean="0"/>
              <a:t> </a:t>
            </a:r>
            <a:r>
              <a:rPr lang="ru-RU" sz="2200" dirty="0"/>
              <a:t>й мансардного, </a:t>
            </a:r>
            <a:r>
              <a:rPr lang="ru-RU" sz="2200" dirty="0" err="1"/>
              <a:t>опалюваного</a:t>
            </a:r>
            <a:r>
              <a:rPr lang="ru-RU" sz="2200" dirty="0"/>
              <a:t> цокольного та </a:t>
            </a:r>
            <a:r>
              <a:rPr lang="ru-RU" sz="2200" dirty="0" err="1"/>
              <a:t>підвального</a:t>
            </a:r>
            <a:r>
              <a:rPr lang="ru-RU" sz="2200" dirty="0"/>
              <a:t> </a:t>
            </a:r>
            <a:r>
              <a:rPr lang="ru-RU" sz="2200" dirty="0" err="1" smtClean="0"/>
              <a:t>приміщень</a:t>
            </a:r>
            <a:r>
              <a:rPr lang="ru-RU" sz="2200" dirty="0" smtClean="0"/>
              <a:t>) </a:t>
            </a:r>
            <a:r>
              <a:rPr lang="uk-UA" sz="2200" dirty="0" smtClean="0"/>
              <a:t>будівлі</a:t>
            </a:r>
            <a:r>
              <a:rPr lang="uk-UA" sz="2200" dirty="0"/>
              <a:t>, яка вимірюється в межах внутрішніх поверхонь зовнішніх </a:t>
            </a:r>
            <a:r>
              <a:rPr lang="uk-UA" sz="2200" dirty="0" smtClean="0"/>
              <a:t>стін, </a:t>
            </a:r>
            <a:r>
              <a:rPr lang="ru-RU" sz="2200" dirty="0" err="1" smtClean="0"/>
              <a:t>включаючи</a:t>
            </a:r>
            <a:r>
              <a:rPr lang="ru-RU" sz="2200" dirty="0" smtClean="0"/>
              <a:t> </a:t>
            </a:r>
            <a:r>
              <a:rPr lang="ru-RU" sz="2200" dirty="0" err="1"/>
              <a:t>площу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займають</a:t>
            </a:r>
            <a:r>
              <a:rPr lang="ru-RU" sz="2200" dirty="0"/>
              <a:t> перегородки й </a:t>
            </a:r>
            <a:r>
              <a:rPr lang="ru-RU" sz="2200" dirty="0" err="1"/>
              <a:t>внутрішні</a:t>
            </a:r>
            <a:r>
              <a:rPr lang="ru-RU" sz="2200" dirty="0"/>
              <a:t> </a:t>
            </a:r>
            <a:r>
              <a:rPr lang="ru-RU" sz="2200" dirty="0" err="1"/>
              <a:t>стіни</a:t>
            </a:r>
            <a:r>
              <a:rPr lang="ru-RU" sz="2200" dirty="0"/>
              <a:t>.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В </a:t>
            </a:r>
            <a:r>
              <a:rPr lang="ru-RU" sz="2200" dirty="0" err="1" smtClean="0"/>
              <a:t>кондиціоновану</a:t>
            </a:r>
            <a:r>
              <a:rPr lang="ru-RU" sz="2200" dirty="0" smtClean="0"/>
              <a:t> </a:t>
            </a:r>
            <a:r>
              <a:rPr lang="ru-RU" sz="2200" dirty="0"/>
              <a:t>(</a:t>
            </a:r>
            <a:r>
              <a:rPr lang="ru-RU" sz="2200" dirty="0" err="1"/>
              <a:t>опалювальну</a:t>
            </a:r>
            <a:r>
              <a:rPr lang="ru-RU" sz="2200" dirty="0"/>
              <a:t>) </a:t>
            </a:r>
            <a:r>
              <a:rPr lang="ru-RU" sz="2200" dirty="0" err="1"/>
              <a:t>площу</a:t>
            </a:r>
            <a:r>
              <a:rPr lang="ru-RU" sz="2200" dirty="0"/>
              <a:t> </a:t>
            </a:r>
            <a:r>
              <a:rPr lang="ru-RU" sz="2200" dirty="0" err="1"/>
              <a:t>будівлі</a:t>
            </a:r>
            <a:r>
              <a:rPr lang="ru-RU" sz="2200" dirty="0"/>
              <a:t> </a:t>
            </a:r>
            <a:r>
              <a:rPr lang="ru-RU" sz="2200" dirty="0" err="1"/>
              <a:t>включаються</a:t>
            </a:r>
            <a:r>
              <a:rPr lang="ru-RU" sz="2200" dirty="0"/>
              <a:t> </a:t>
            </a:r>
            <a:r>
              <a:rPr lang="ru-RU" sz="2200" dirty="0" err="1"/>
              <a:t>опалювані</a:t>
            </a:r>
            <a:r>
              <a:rPr lang="ru-RU" sz="2200" dirty="0"/>
              <a:t> </a:t>
            </a:r>
            <a:r>
              <a:rPr lang="ru-RU" sz="2200" dirty="0" err="1" smtClean="0"/>
              <a:t>сходові</a:t>
            </a:r>
            <a:r>
              <a:rPr lang="ru-RU" sz="2200" dirty="0" smtClean="0"/>
              <a:t> </a:t>
            </a:r>
            <a:r>
              <a:rPr lang="uk-UA" sz="2200" dirty="0" smtClean="0"/>
              <a:t>клітки</a:t>
            </a:r>
            <a:r>
              <a:rPr lang="uk-UA" sz="2200" dirty="0"/>
              <a:t>, ліфтові та інші шахти з урахуванням їх площі на рівні кожного поверху. </a:t>
            </a:r>
            <a:r>
              <a:rPr lang="uk-UA" sz="2200" dirty="0" smtClean="0"/>
              <a:t>В </a:t>
            </a:r>
            <a:r>
              <a:rPr lang="ru-RU" sz="2200" dirty="0" err="1" smtClean="0"/>
              <a:t>кондиціоновану</a:t>
            </a:r>
            <a:r>
              <a:rPr lang="ru-RU" sz="2200" dirty="0" smtClean="0"/>
              <a:t> </a:t>
            </a:r>
            <a:r>
              <a:rPr lang="ru-RU" sz="2200" dirty="0"/>
              <a:t>(</a:t>
            </a:r>
            <a:r>
              <a:rPr lang="ru-RU" sz="2200" dirty="0" err="1"/>
              <a:t>опалювальну</a:t>
            </a:r>
            <a:r>
              <a:rPr lang="ru-RU" sz="2200" dirty="0"/>
              <a:t>) </a:t>
            </a:r>
            <a:r>
              <a:rPr lang="ru-RU" sz="2200" dirty="0" err="1"/>
              <a:t>площу</a:t>
            </a:r>
            <a:r>
              <a:rPr lang="ru-RU" sz="2200" dirty="0"/>
              <a:t> </a:t>
            </a:r>
            <a:r>
              <a:rPr lang="ru-RU" sz="2200" dirty="0" err="1"/>
              <a:t>будівлі</a:t>
            </a:r>
            <a:r>
              <a:rPr lang="ru-RU" sz="2200" dirty="0"/>
              <a:t> не </a:t>
            </a:r>
            <a:r>
              <a:rPr lang="ru-RU" sz="2200" dirty="0" err="1"/>
              <a:t>включаються</a:t>
            </a:r>
            <a:r>
              <a:rPr lang="ru-RU" sz="2200" dirty="0"/>
              <a:t> </a:t>
            </a:r>
            <a:r>
              <a:rPr lang="ru-RU" sz="2200" dirty="0" err="1"/>
              <a:t>площі</a:t>
            </a:r>
            <a:r>
              <a:rPr lang="ru-RU" sz="2200" dirty="0"/>
              <a:t> </a:t>
            </a:r>
            <a:r>
              <a:rPr lang="ru-RU" sz="2200" dirty="0" err="1" smtClean="0"/>
              <a:t>теплих</a:t>
            </a:r>
            <a:r>
              <a:rPr lang="ru-RU" sz="2200" dirty="0" smtClean="0"/>
              <a:t> </a:t>
            </a:r>
            <a:r>
              <a:rPr lang="uk-UA" sz="2200" dirty="0" smtClean="0"/>
              <a:t>горищ </a:t>
            </a:r>
            <a:r>
              <a:rPr lang="uk-UA" sz="2200" dirty="0"/>
              <a:t>і </a:t>
            </a:r>
            <a:r>
              <a:rPr lang="uk-UA" sz="2200" dirty="0" err="1"/>
              <a:t>техпідпілля</a:t>
            </a:r>
            <a:r>
              <a:rPr lang="uk-UA" sz="2200" dirty="0"/>
              <a:t>, неопалюваних технічних поверхів, підвалу (підпілля</a:t>
            </a:r>
            <a:r>
              <a:rPr lang="uk-UA" sz="2200" dirty="0" smtClean="0"/>
              <a:t>), </a:t>
            </a:r>
            <a:r>
              <a:rPr lang="ru-RU" sz="2200" dirty="0" err="1" smtClean="0"/>
              <a:t>холодних</a:t>
            </a:r>
            <a:r>
              <a:rPr lang="ru-RU" sz="2200" dirty="0" smtClean="0"/>
              <a:t> </a:t>
            </a:r>
            <a:r>
              <a:rPr lang="ru-RU" sz="2200" dirty="0" err="1"/>
              <a:t>неопалюваних</a:t>
            </a:r>
            <a:r>
              <a:rPr lang="ru-RU" sz="2200" dirty="0"/>
              <a:t> веранд, </a:t>
            </a:r>
            <a:r>
              <a:rPr lang="ru-RU" sz="2200" dirty="0" err="1"/>
              <a:t>сходових</a:t>
            </a:r>
            <a:r>
              <a:rPr lang="ru-RU" sz="2200" dirty="0"/>
              <a:t> </a:t>
            </a:r>
            <a:r>
              <a:rPr lang="ru-RU" sz="2200" dirty="0" err="1"/>
              <a:t>клітин</a:t>
            </a:r>
            <a:r>
              <a:rPr lang="ru-RU" sz="2200" dirty="0"/>
              <a:t>, а </a:t>
            </a:r>
            <a:r>
              <a:rPr lang="ru-RU" sz="2200" dirty="0" err="1"/>
              <a:t>також</a:t>
            </a:r>
            <a:r>
              <a:rPr lang="ru-RU" sz="2200" dirty="0"/>
              <a:t> холодного горища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2258750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715962"/>
          </a:xfrm>
        </p:spPr>
        <p:txBody>
          <a:bodyPr/>
          <a:lstStyle/>
          <a:p>
            <a:pPr algn="ctr"/>
            <a:r>
              <a:rPr lang="uk-UA" sz="4000" dirty="0" smtClean="0"/>
              <a:t>Питома </a:t>
            </a:r>
            <a:r>
              <a:rPr lang="uk-UA" sz="4000" dirty="0" err="1" smtClean="0"/>
              <a:t>енергопотреба</a:t>
            </a:r>
            <a:r>
              <a:rPr lang="uk-UA" sz="4000" dirty="0" smtClean="0"/>
              <a:t> на опалення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4896544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err="1" smtClean="0">
                <a:solidFill>
                  <a:srgbClr val="FF0000"/>
                </a:solidFill>
              </a:rPr>
              <a:t>Q</a:t>
            </a:r>
            <a:r>
              <a:rPr lang="en-US" sz="2400" i="1" dirty="0" err="1" smtClean="0">
                <a:solidFill>
                  <a:srgbClr val="FF0000"/>
                </a:solidFill>
              </a:rPr>
              <a:t>H,nd,i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uk-UA" dirty="0" smtClean="0">
                <a:solidFill>
                  <a:srgbClr val="FF0000"/>
                </a:solidFill>
              </a:rPr>
              <a:t>=</a:t>
            </a:r>
            <a:r>
              <a:rPr lang="en-US" i="1" dirty="0" err="1" smtClean="0">
                <a:solidFill>
                  <a:srgbClr val="FF0000"/>
                </a:solidFill>
              </a:rPr>
              <a:t>Q</a:t>
            </a:r>
            <a:r>
              <a:rPr lang="en-US" sz="2400" i="1" dirty="0" err="1" smtClean="0">
                <a:solidFill>
                  <a:srgbClr val="FF0000"/>
                </a:solidFill>
              </a:rPr>
              <a:t>H,em,out</a:t>
            </a:r>
            <a:endParaRPr lang="uk-UA" sz="24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sz="2400" dirty="0"/>
              <a:t>визначається згідно з </a:t>
            </a:r>
            <a:r>
              <a:rPr lang="ru-RU" sz="2400" dirty="0" smtClean="0"/>
              <a:t>7 </a:t>
            </a:r>
            <a:r>
              <a:rPr lang="ru-RU" sz="2400" dirty="0" err="1" smtClean="0"/>
              <a:t>розділом</a:t>
            </a:r>
            <a:r>
              <a:rPr lang="ru-RU" sz="2400" dirty="0" smtClean="0"/>
              <a:t> </a:t>
            </a:r>
            <a:r>
              <a:rPr lang="ru-RU" sz="2400" dirty="0"/>
              <a:t>ДСТУ Б А.2.2-12.</a:t>
            </a:r>
            <a:endParaRPr lang="uk-UA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 err="1" smtClean="0">
                <a:solidFill>
                  <a:srgbClr val="FF0000"/>
                </a:solidFill>
              </a:rPr>
              <a:t>Q</a:t>
            </a:r>
            <a:r>
              <a:rPr lang="en-US" sz="2400" b="1" i="1" dirty="0" err="1" smtClean="0">
                <a:solidFill>
                  <a:srgbClr val="FF0000"/>
                </a:solidFill>
              </a:rPr>
              <a:t>H,nd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= </a:t>
            </a:r>
            <a:r>
              <a:rPr lang="en-US" b="1" i="1" dirty="0" err="1">
                <a:solidFill>
                  <a:srgbClr val="FF0000"/>
                </a:solidFill>
              </a:rPr>
              <a:t>Q</a:t>
            </a:r>
            <a:r>
              <a:rPr lang="en-US" sz="2400" b="1" i="1" dirty="0" err="1">
                <a:solidFill>
                  <a:srgbClr val="FF0000"/>
                </a:solidFill>
              </a:rPr>
              <a:t>H,nd,cont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= Q</a:t>
            </a:r>
            <a:r>
              <a:rPr lang="uk-UA" sz="2000" b="1" i="1" dirty="0">
                <a:solidFill>
                  <a:srgbClr val="FF0000"/>
                </a:solidFill>
              </a:rPr>
              <a:t>н , </a:t>
            </a:r>
            <a:r>
              <a:rPr lang="en-US" sz="2000" b="1" i="1" dirty="0">
                <a:solidFill>
                  <a:srgbClr val="FF0000"/>
                </a:solidFill>
              </a:rPr>
              <a:t>h t </a:t>
            </a:r>
            <a:r>
              <a:rPr lang="en-US" b="1" i="1" dirty="0">
                <a:solidFill>
                  <a:srgbClr val="FF0000"/>
                </a:solidFill>
              </a:rPr>
              <a:t>- </a:t>
            </a:r>
            <a:r>
              <a:rPr lang="el-GR" b="1" i="1" dirty="0">
                <a:solidFill>
                  <a:srgbClr val="FF0000"/>
                </a:solidFill>
              </a:rPr>
              <a:t>η</a:t>
            </a:r>
            <a:r>
              <a:rPr lang="en-US" sz="2000" b="1" i="1" dirty="0" smtClean="0">
                <a:solidFill>
                  <a:srgbClr val="FF0000"/>
                </a:solidFill>
              </a:rPr>
              <a:t>H.gn</a:t>
            </a:r>
            <a:r>
              <a:rPr lang="en-US" b="1" i="1" dirty="0" smtClean="0">
                <a:solidFill>
                  <a:srgbClr val="FF0000"/>
                </a:solidFill>
              </a:rPr>
              <a:t> Q</a:t>
            </a:r>
            <a:r>
              <a:rPr lang="uk-UA" sz="2000" b="1" i="1" dirty="0">
                <a:solidFill>
                  <a:srgbClr val="FF0000"/>
                </a:solidFill>
              </a:rPr>
              <a:t>Н,</a:t>
            </a:r>
            <a:r>
              <a:rPr lang="en-US" sz="2000" b="1" i="1" dirty="0" smtClean="0">
                <a:solidFill>
                  <a:srgbClr val="FF0000"/>
                </a:solidFill>
              </a:rPr>
              <a:t>g</a:t>
            </a:r>
            <a:endParaRPr lang="uk-UA" sz="20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err="1"/>
              <a:t>Qh</a:t>
            </a:r>
            <a:r>
              <a:rPr lang="ru-RU" sz="2400" b="1" i="1" dirty="0"/>
              <a:t> ,</a:t>
            </a:r>
            <a:r>
              <a:rPr lang="ru-RU" sz="2400" b="1" i="1" dirty="0" err="1"/>
              <a:t>nd,cont</a:t>
            </a:r>
            <a:r>
              <a:rPr lang="ru-RU" sz="2400" b="1" i="1" dirty="0"/>
              <a:t> </a:t>
            </a:r>
            <a:r>
              <a:rPr lang="ru-RU" sz="2400" dirty="0"/>
              <a:t>- </a:t>
            </a:r>
            <a:r>
              <a:rPr lang="ru-RU" sz="2400" dirty="0" err="1"/>
              <a:t>енергопотреба</a:t>
            </a:r>
            <a:r>
              <a:rPr lang="ru-RU" sz="2400" dirty="0"/>
              <a:t> для </a:t>
            </a:r>
            <a:r>
              <a:rPr lang="ru-RU" sz="2400" dirty="0" err="1"/>
              <a:t>постійного</a:t>
            </a:r>
            <a:r>
              <a:rPr lang="ru-RU" sz="2400" dirty="0"/>
              <a:t> </a:t>
            </a:r>
            <a:r>
              <a:rPr lang="ru-RU" sz="2400" dirty="0" err="1"/>
              <a:t>опалення</a:t>
            </a:r>
            <a:r>
              <a:rPr lang="ru-RU" sz="2400" dirty="0"/>
              <a:t> </a:t>
            </a:r>
            <a:r>
              <a:rPr lang="ru-RU" sz="2400" dirty="0" err="1"/>
              <a:t>будівлі</a:t>
            </a:r>
            <a:r>
              <a:rPr lang="ru-RU" sz="2400" dirty="0"/>
              <a:t>, Вт год, повинна бути </a:t>
            </a:r>
            <a:r>
              <a:rPr lang="ru-RU" sz="2400" dirty="0" smtClean="0"/>
              <a:t>≥</a:t>
            </a:r>
            <a:r>
              <a:rPr lang="uk-UA" sz="2400" dirty="0" smtClean="0"/>
              <a:t>0</a:t>
            </a:r>
            <a:r>
              <a:rPr lang="uk-UA" sz="2400" dirty="0"/>
              <a:t>;</a:t>
            </a:r>
          </a:p>
          <a:p>
            <a:r>
              <a:rPr lang="ru-RU" sz="2400" b="1" i="1" dirty="0" smtClean="0"/>
              <a:t>QH </a:t>
            </a:r>
            <a:r>
              <a:rPr lang="ru-RU" sz="2400" b="1" i="1" dirty="0" err="1"/>
              <a:t>ht</a:t>
            </a:r>
            <a:r>
              <a:rPr lang="ru-RU" sz="2400" b="1" i="1" dirty="0"/>
              <a:t> </a:t>
            </a:r>
            <a:r>
              <a:rPr lang="ru-RU" sz="2400" dirty="0"/>
              <a:t>- </a:t>
            </a:r>
            <a:r>
              <a:rPr lang="ru-RU" sz="2400" dirty="0" err="1"/>
              <a:t>сумарна</a:t>
            </a:r>
            <a:r>
              <a:rPr lang="ru-RU" sz="2400" dirty="0"/>
              <a:t> теплопередача в </a:t>
            </a:r>
            <a:r>
              <a:rPr lang="ru-RU" sz="2400" dirty="0" err="1"/>
              <a:t>режимі</a:t>
            </a:r>
            <a:r>
              <a:rPr lang="ru-RU" sz="2400" dirty="0"/>
              <a:t> </a:t>
            </a:r>
            <a:r>
              <a:rPr lang="ru-RU" sz="2400" dirty="0" err="1"/>
              <a:t>опалення</a:t>
            </a:r>
            <a:r>
              <a:rPr lang="ru-RU" sz="2400" dirty="0"/>
              <a:t>, Вт год, </a:t>
            </a:r>
            <a:r>
              <a:rPr lang="ru-RU" sz="2400" dirty="0" err="1"/>
              <a:t>визначена</a:t>
            </a:r>
            <a:r>
              <a:rPr lang="ru-RU" sz="2400" dirty="0"/>
              <a:t> </a:t>
            </a:r>
            <a:r>
              <a:rPr lang="ru-RU" sz="2400" dirty="0" err="1"/>
              <a:t>згідно</a:t>
            </a:r>
            <a:r>
              <a:rPr lang="ru-RU" sz="2400" dirty="0"/>
              <a:t> з 7.2.3;</a:t>
            </a:r>
          </a:p>
          <a:p>
            <a:r>
              <a:rPr lang="ru-RU" sz="2400" b="1" i="1" dirty="0" err="1"/>
              <a:t>Он,g</a:t>
            </a:r>
            <a:r>
              <a:rPr lang="ru-RU" sz="2400" b="1" i="1" dirty="0"/>
              <a:t> </a:t>
            </a:r>
            <a:r>
              <a:rPr lang="ru-RU" sz="2400" b="1" i="1" dirty="0" smtClean="0"/>
              <a:t>n </a:t>
            </a:r>
            <a:r>
              <a:rPr lang="ru-RU" sz="2400" dirty="0" err="1"/>
              <a:t>сумарні</a:t>
            </a:r>
            <a:r>
              <a:rPr lang="ru-RU" sz="2400" dirty="0"/>
              <a:t> </a:t>
            </a:r>
            <a:r>
              <a:rPr lang="ru-RU" sz="2400" dirty="0" err="1"/>
              <a:t>теплонадходження</a:t>
            </a:r>
            <a:r>
              <a:rPr lang="ru-RU" sz="2400" dirty="0"/>
              <a:t> в </a:t>
            </a:r>
            <a:r>
              <a:rPr lang="ru-RU" sz="2400" dirty="0" err="1"/>
              <a:t>режимі</a:t>
            </a:r>
            <a:r>
              <a:rPr lang="ru-RU" sz="2400" dirty="0"/>
              <a:t> </a:t>
            </a:r>
            <a:r>
              <a:rPr lang="ru-RU" sz="2400" dirty="0" err="1"/>
              <a:t>опалення</a:t>
            </a:r>
            <a:r>
              <a:rPr lang="ru-RU" sz="2400" dirty="0"/>
              <a:t>, Вт год, </a:t>
            </a:r>
            <a:r>
              <a:rPr lang="ru-RU" sz="2400" dirty="0" err="1"/>
              <a:t>визначені</a:t>
            </a:r>
            <a:r>
              <a:rPr lang="ru-RU" sz="2400" dirty="0"/>
              <a:t> </a:t>
            </a:r>
            <a:r>
              <a:rPr lang="ru-RU" sz="2400" dirty="0" err="1"/>
              <a:t>згідно</a:t>
            </a:r>
            <a:r>
              <a:rPr lang="ru-RU" sz="2400" dirty="0"/>
              <a:t> з 7.2.3;</a:t>
            </a:r>
          </a:p>
          <a:p>
            <a:r>
              <a:rPr lang="el-GR" sz="2400" b="1" i="1" dirty="0"/>
              <a:t>η</a:t>
            </a:r>
            <a:r>
              <a:rPr lang="en-US" sz="2400" b="1" i="1" dirty="0"/>
              <a:t>H.gn </a:t>
            </a:r>
            <a:r>
              <a:rPr lang="en-US" sz="2400" b="1" i="1" dirty="0" smtClean="0"/>
              <a:t> </a:t>
            </a:r>
            <a:r>
              <a:rPr lang="ru-RU" sz="2400" dirty="0" err="1" smtClean="0"/>
              <a:t>безрозмірний</a:t>
            </a:r>
            <a:r>
              <a:rPr lang="ru-RU" sz="2400" dirty="0" smtClean="0"/>
              <a:t> </a:t>
            </a:r>
            <a:r>
              <a:rPr lang="ru-RU" sz="2400" dirty="0" err="1"/>
              <a:t>коефіцієнт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надходжень</a:t>
            </a:r>
            <a:r>
              <a:rPr lang="ru-RU" sz="2400" dirty="0"/>
              <a:t>, </a:t>
            </a:r>
            <a:r>
              <a:rPr lang="ru-RU" sz="2400" dirty="0" err="1"/>
              <a:t>визначений</a:t>
            </a:r>
            <a:r>
              <a:rPr lang="ru-RU" sz="2400" dirty="0"/>
              <a:t> </a:t>
            </a:r>
            <a:r>
              <a:rPr lang="ru-RU" sz="2400" dirty="0" err="1"/>
              <a:t>згідно</a:t>
            </a:r>
            <a:r>
              <a:rPr lang="ru-RU" sz="2400" dirty="0"/>
              <a:t> з 12.2.</a:t>
            </a:r>
            <a:endParaRPr lang="uk-U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22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15962"/>
          </a:xfrm>
        </p:spPr>
        <p:txBody>
          <a:bodyPr/>
          <a:lstStyle/>
          <a:p>
            <a:r>
              <a:rPr lang="ru-RU" sz="2800" dirty="0">
                <a:solidFill>
                  <a:srgbClr val="FF0000"/>
                </a:solidFill>
              </a:rPr>
              <a:t>СУМАРНЕ ЕНЕРГОСПОЖИВАННЯ СИСТЕМАМИ ОПАЛЕННЯ, ОХОЛОДЖЕННЯ ТА ВЕНТИЛЯЦІЇ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7986464" cy="5267672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/>
              <a:t>енергоспоживання визначається як </a:t>
            </a:r>
            <a:r>
              <a:rPr lang="uk-UA" sz="2800" dirty="0" err="1"/>
              <a:t>енергопотреби</a:t>
            </a:r>
            <a:r>
              <a:rPr lang="uk-UA" sz="2800" dirty="0"/>
              <a:t> плюс регулярні </a:t>
            </a:r>
            <a:r>
              <a:rPr lang="uk-UA" sz="2800" dirty="0" err="1"/>
              <a:t>неутилізовані</a:t>
            </a:r>
            <a:r>
              <a:rPr lang="uk-UA" sz="2800" dirty="0"/>
              <a:t> тепловтрати систем та додаткова енергія. Сумарні регулярні тепловтрати системи складаються з втрат теплоти при виробленні (генеруванні), акумулюванні, транспортуванні, регулюванні, </a:t>
            </a:r>
            <a:endParaRPr lang="uk-UA" sz="2800" dirty="0" smtClean="0"/>
          </a:p>
          <a:p>
            <a:pPr marL="0" indent="0">
              <a:buNone/>
            </a:pPr>
            <a:r>
              <a:rPr lang="uk-UA" sz="2800" dirty="0" smtClean="0"/>
              <a:t>розподіленні </a:t>
            </a:r>
          </a:p>
          <a:p>
            <a:pPr marL="0" indent="0">
              <a:buNone/>
            </a:pPr>
            <a:r>
              <a:rPr lang="uk-UA" sz="2800" dirty="0" smtClean="0"/>
              <a:t>та </a:t>
            </a:r>
            <a:r>
              <a:rPr lang="uk-UA" sz="2800" dirty="0"/>
              <a:t>виділенні</a:t>
            </a:r>
            <a:r>
              <a:rPr lang="uk-UA" sz="2800" dirty="0" smtClean="0"/>
              <a:t>/</a:t>
            </a:r>
          </a:p>
          <a:p>
            <a:pPr marL="0" indent="0">
              <a:buNone/>
            </a:pPr>
            <a:r>
              <a:rPr lang="uk-UA" sz="2800" dirty="0" smtClean="0"/>
              <a:t>тепловіддачі</a:t>
            </a:r>
            <a:r>
              <a:rPr lang="uk-UA" sz="2800" dirty="0"/>
              <a:t>. </a:t>
            </a:r>
          </a:p>
        </p:txBody>
      </p:sp>
      <p:pic>
        <p:nvPicPr>
          <p:cNvPr id="4" name="Picture 2" descr="C:\Users\cheil\Downloads\energiebilanz_hau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7945" y="3619497"/>
            <a:ext cx="4994914" cy="304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09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79512" y="-35396"/>
            <a:ext cx="8686800" cy="715962"/>
          </a:xfrm>
        </p:spPr>
        <p:txBody>
          <a:bodyPr/>
          <a:lstStyle/>
          <a:p>
            <a:pPr algn="ctr"/>
            <a:r>
              <a:rPr lang="uk-UA" altLang="ru-RU" sz="3600" dirty="0" smtClean="0">
                <a:solidFill>
                  <a:srgbClr val="FF0000"/>
                </a:solidFill>
              </a:rPr>
              <a:t>Рекомендована література</a:t>
            </a:r>
            <a:endParaRPr lang="ru-RU" altLang="ru-RU" sz="3600" dirty="0">
              <a:solidFill>
                <a:srgbClr val="FF0000"/>
              </a:solidFill>
            </a:endParaRP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7504" y="1052736"/>
            <a:ext cx="8856984" cy="5472608"/>
          </a:xfrm>
        </p:spPr>
        <p:txBody>
          <a:bodyPr/>
          <a:lstStyle/>
          <a:p>
            <a:pPr>
              <a:buAutoNum type="arabicPeriod"/>
            </a:pPr>
            <a:r>
              <a:rPr lang="uk-UA" sz="1800" dirty="0" smtClean="0">
                <a:solidFill>
                  <a:srgbClr val="FF0000"/>
                </a:solidFill>
              </a:rPr>
              <a:t>ДСТУ </a:t>
            </a:r>
            <a:r>
              <a:rPr lang="uk-UA" sz="1800" dirty="0">
                <a:solidFill>
                  <a:srgbClr val="FF0000"/>
                </a:solidFill>
              </a:rPr>
              <a:t>Б А.2.2-12:2015 ЕНЕРГЕТИЧНА ЕФЕКТИВНІСТЬ БУДІВЕЛЬ. Метод розрахунку енергоспоживання при опаленні, охолодженні, вентиляції, освітленні та гарячому водопостачанні </a:t>
            </a:r>
            <a:r>
              <a:rPr lang="uk-UA" sz="1800" dirty="0" smtClean="0">
                <a:solidFill>
                  <a:srgbClr val="FF0000"/>
                </a:solidFill>
              </a:rPr>
              <a:t> - </a:t>
            </a:r>
            <a:r>
              <a:rPr lang="uk-UA" sz="1600" dirty="0"/>
              <a:t>стандарт встановлює розрахунковий метод оцінки річного енергоспоживання при опаленні, охолодженні, вентиляції, освітленні та гарячому водопостачанні будівель житлового та громадського призначення, що проектуються або експлуатуються. </a:t>
            </a:r>
            <a:endParaRPr lang="uk-UA" sz="1600" dirty="0" smtClean="0">
              <a:solidFill>
                <a:srgbClr val="FF0000"/>
              </a:solidFill>
            </a:endParaRPr>
          </a:p>
          <a:p>
            <a:pPr>
              <a:buAutoNum type="arabicPeriod"/>
            </a:pPr>
            <a:r>
              <a:rPr lang="uk-UA" altLang="ru-RU" sz="1800" dirty="0" smtClean="0">
                <a:solidFill>
                  <a:srgbClr val="FF0000"/>
                </a:solidFill>
              </a:rPr>
              <a:t>ДБН В</a:t>
            </a:r>
            <a:r>
              <a:rPr lang="en-US" altLang="ru-RU" sz="1800" dirty="0" smtClean="0">
                <a:solidFill>
                  <a:srgbClr val="FF0000"/>
                </a:solidFill>
              </a:rPr>
              <a:t>.2.5-67:2013</a:t>
            </a:r>
            <a:r>
              <a:rPr lang="uk-UA" altLang="ru-RU" sz="1800" dirty="0" smtClean="0">
                <a:solidFill>
                  <a:srgbClr val="FF0000"/>
                </a:solidFill>
              </a:rPr>
              <a:t> Опалення, вентиляція та кондиціювання </a:t>
            </a:r>
            <a:r>
              <a:rPr lang="uk-UA" altLang="ru-RU" sz="1800" dirty="0" smtClean="0"/>
              <a:t>- </a:t>
            </a:r>
            <a:r>
              <a:rPr lang="uk-UA" sz="1600" dirty="0" smtClean="0"/>
              <a:t>встановлюють </a:t>
            </a:r>
            <a:r>
              <a:rPr lang="uk-UA" sz="1600" dirty="0"/>
              <a:t>вимоги проектування до систем опалення і внутрішнього теплопостачання, </a:t>
            </a:r>
            <a:r>
              <a:rPr lang="uk-UA" sz="1600" dirty="0" err="1"/>
              <a:t>загальнообмінної</a:t>
            </a:r>
            <a:r>
              <a:rPr lang="uk-UA" sz="1600" dirty="0"/>
              <a:t> та аварійної вентиляції, повітряного опалення, </a:t>
            </a:r>
            <a:r>
              <a:rPr lang="uk-UA" sz="1600" dirty="0" err="1"/>
              <a:t>кондиціонування</a:t>
            </a:r>
            <a:r>
              <a:rPr lang="uk-UA" sz="1600" dirty="0"/>
              <a:t> й охолодження повітря будівель і споруд з метою забезпечення нормованих санітарно-епідеміологічних параметрів мікроклімату приміщень, виконання вимог безпеки та охорони навколишнього середовища, раціонального використання енергетичних ресурсів під час експлуатації</a:t>
            </a:r>
            <a:r>
              <a:rPr lang="uk-UA" sz="1600" dirty="0" smtClean="0"/>
              <a:t>.</a:t>
            </a:r>
          </a:p>
          <a:p>
            <a:pPr marL="0" indent="0">
              <a:buNone/>
            </a:pPr>
            <a:r>
              <a:rPr lang="uk-UA" sz="1600" dirty="0" smtClean="0">
                <a:solidFill>
                  <a:srgbClr val="FF0000"/>
                </a:solidFill>
              </a:rPr>
              <a:t>3. </a:t>
            </a:r>
            <a:r>
              <a:rPr lang="uk-UA" sz="1600" dirty="0">
                <a:solidFill>
                  <a:srgbClr val="FF0000"/>
                </a:solidFill>
              </a:rPr>
              <a:t>Наказ № 172 </a:t>
            </a:r>
            <a:r>
              <a:rPr lang="ru-RU" sz="1600" dirty="0" err="1">
                <a:solidFill>
                  <a:srgbClr val="FF0000"/>
                </a:solidFill>
              </a:rPr>
              <a:t>Міністерства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регіонального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розвитку</a:t>
            </a:r>
            <a:r>
              <a:rPr lang="ru-RU" sz="1600" dirty="0">
                <a:solidFill>
                  <a:srgbClr val="FF0000"/>
                </a:solidFill>
              </a:rPr>
              <a:t>, </a:t>
            </a:r>
            <a:r>
              <a:rPr lang="ru-RU" sz="1600" dirty="0" err="1">
                <a:solidFill>
                  <a:srgbClr val="FF0000"/>
                </a:solidFill>
              </a:rPr>
              <a:t>будівництва</a:t>
            </a:r>
            <a:r>
              <a:rPr lang="ru-RU" sz="1600" dirty="0">
                <a:solidFill>
                  <a:srgbClr val="FF0000"/>
                </a:solidFill>
              </a:rPr>
              <a:t> та </a:t>
            </a:r>
            <a:r>
              <a:rPr lang="ru-RU" sz="1600" dirty="0" err="1">
                <a:solidFill>
                  <a:srgbClr val="FF0000"/>
                </a:solidFill>
              </a:rPr>
              <a:t>житлово-комунального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господарства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україни</a:t>
            </a:r>
            <a:r>
              <a:rPr lang="uk-UA" sz="1600" dirty="0">
                <a:solidFill>
                  <a:srgbClr val="FF0000"/>
                </a:solidFill>
              </a:rPr>
              <a:t> «</a:t>
            </a:r>
            <a:r>
              <a:rPr lang="ru-RU" sz="1600" dirty="0">
                <a:solidFill>
                  <a:srgbClr val="FF0000"/>
                </a:solidFill>
              </a:rPr>
              <a:t>Про </a:t>
            </a:r>
            <a:r>
              <a:rPr lang="ru-RU" sz="1600" dirty="0" err="1">
                <a:solidFill>
                  <a:srgbClr val="FF0000"/>
                </a:solidFill>
              </a:rPr>
              <a:t>затвердження</a:t>
            </a:r>
            <a:r>
              <a:rPr lang="ru-RU" sz="1600" dirty="0">
                <a:solidFill>
                  <a:srgbClr val="FF0000"/>
                </a:solidFill>
              </a:rPr>
              <a:t> Порядку </a:t>
            </a:r>
            <a:r>
              <a:rPr lang="ru-RU" sz="1600" dirty="0" err="1">
                <a:solidFill>
                  <a:srgbClr val="FF0000"/>
                </a:solidFill>
              </a:rPr>
              <a:t>проведення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сертифікації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енергетичної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ефективності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uk-UA" sz="1600" dirty="0">
                <a:solidFill>
                  <a:srgbClr val="FF0000"/>
                </a:solidFill>
              </a:rPr>
              <a:t>та форми енергетичного сертифіката</a:t>
            </a:r>
            <a:r>
              <a:rPr lang="uk-UA" sz="1600" dirty="0" smtClean="0">
                <a:solidFill>
                  <a:srgbClr val="FF0000"/>
                </a:solidFill>
              </a:rPr>
              <a:t>»</a:t>
            </a:r>
          </a:p>
          <a:p>
            <a:pPr marL="0" indent="0">
              <a:buNone/>
            </a:pPr>
            <a:endParaRPr lang="uk-UA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altLang="ru-RU" sz="1800" dirty="0" smtClean="0">
                <a:solidFill>
                  <a:srgbClr val="FF0000"/>
                </a:solidFill>
              </a:rPr>
              <a:t>4.Нормування в </a:t>
            </a:r>
            <a:r>
              <a:rPr lang="ru-RU" altLang="ru-RU" sz="1800" dirty="0" err="1" smtClean="0">
                <a:solidFill>
                  <a:srgbClr val="FF0000"/>
                </a:solidFill>
              </a:rPr>
              <a:t>енергетиці</a:t>
            </a:r>
            <a:r>
              <a:rPr lang="ru-RU" altLang="ru-RU" sz="1800" dirty="0" smtClean="0">
                <a:solidFill>
                  <a:srgbClr val="FF0000"/>
                </a:solidFill>
              </a:rPr>
              <a:t>: </a:t>
            </a:r>
            <a:r>
              <a:rPr lang="ru-RU" altLang="ru-RU" sz="1800" dirty="0" err="1" smtClean="0">
                <a:solidFill>
                  <a:srgbClr val="FF0000"/>
                </a:solidFill>
              </a:rPr>
              <a:t>навчальний</a:t>
            </a:r>
            <a:r>
              <a:rPr lang="ru-RU" altLang="ru-RU" sz="1800" dirty="0" smtClean="0">
                <a:solidFill>
                  <a:srgbClr val="FF0000"/>
                </a:solidFill>
              </a:rPr>
              <a:t> </a:t>
            </a:r>
            <a:r>
              <a:rPr lang="ru-RU" altLang="ru-RU" sz="1800" dirty="0" err="1" smtClean="0">
                <a:solidFill>
                  <a:srgbClr val="FF0000"/>
                </a:solidFill>
              </a:rPr>
              <a:t>посібник</a:t>
            </a:r>
            <a:r>
              <a:rPr lang="ru-RU" altLang="ru-RU" sz="1800" dirty="0" smtClean="0">
                <a:solidFill>
                  <a:srgbClr val="FF0000"/>
                </a:solidFill>
              </a:rPr>
              <a:t> для </a:t>
            </a:r>
            <a:r>
              <a:rPr lang="ru-RU" altLang="ru-RU" sz="1800" dirty="0" err="1" smtClean="0">
                <a:solidFill>
                  <a:srgbClr val="FF0000"/>
                </a:solidFill>
              </a:rPr>
              <a:t>студентів</a:t>
            </a:r>
            <a:r>
              <a:rPr lang="ru-RU" altLang="ru-RU" sz="1800" dirty="0" smtClean="0">
                <a:solidFill>
                  <a:srgbClr val="FF0000"/>
                </a:solidFill>
              </a:rPr>
              <a:t> ЗДІА </a:t>
            </a:r>
            <a:r>
              <a:rPr lang="ru-RU" altLang="ru-RU" sz="1800" dirty="0" err="1" smtClean="0">
                <a:solidFill>
                  <a:srgbClr val="FF0000"/>
                </a:solidFill>
              </a:rPr>
              <a:t>спеціальності</a:t>
            </a:r>
            <a:r>
              <a:rPr lang="ru-RU" altLang="ru-RU" sz="1800" dirty="0" smtClean="0">
                <a:solidFill>
                  <a:srgbClr val="FF0000"/>
                </a:solidFill>
              </a:rPr>
              <a:t> </a:t>
            </a:r>
            <a:r>
              <a:rPr lang="ru-RU" altLang="ru-RU" sz="1800" dirty="0" err="1" smtClean="0">
                <a:solidFill>
                  <a:srgbClr val="FF0000"/>
                </a:solidFill>
              </a:rPr>
              <a:t>Теплоенергетика</a:t>
            </a:r>
            <a:r>
              <a:rPr lang="ru-RU" altLang="ru-RU" sz="1800" dirty="0" smtClean="0">
                <a:solidFill>
                  <a:srgbClr val="FF0000"/>
                </a:solidFill>
              </a:rPr>
              <a:t> / </a:t>
            </a:r>
            <a:r>
              <a:rPr lang="ru-RU" altLang="ru-RU" sz="1800" dirty="0" err="1" smtClean="0">
                <a:solidFill>
                  <a:srgbClr val="FF0000"/>
                </a:solidFill>
              </a:rPr>
              <a:t>Яковлєва</a:t>
            </a:r>
            <a:r>
              <a:rPr lang="ru-RU" altLang="ru-RU" sz="1800" dirty="0" smtClean="0">
                <a:solidFill>
                  <a:srgbClr val="FF0000"/>
                </a:solidFill>
              </a:rPr>
              <a:t> І.Г, </a:t>
            </a:r>
            <a:r>
              <a:rPr lang="ru-RU" altLang="ru-RU" sz="1800" dirty="0" err="1" smtClean="0">
                <a:solidFill>
                  <a:srgbClr val="FF0000"/>
                </a:solidFill>
              </a:rPr>
              <a:t>Матказіна</a:t>
            </a:r>
            <a:r>
              <a:rPr lang="ru-RU" altLang="ru-RU" sz="1800" dirty="0" smtClean="0">
                <a:solidFill>
                  <a:srgbClr val="FF0000"/>
                </a:solidFill>
              </a:rPr>
              <a:t> Р.Р. – </a:t>
            </a:r>
            <a:r>
              <a:rPr lang="ru-RU" altLang="ru-RU" sz="1800" dirty="0" err="1" smtClean="0">
                <a:solidFill>
                  <a:srgbClr val="FF0000"/>
                </a:solidFill>
              </a:rPr>
              <a:t>Запоріжжя</a:t>
            </a:r>
            <a:r>
              <a:rPr lang="ru-RU" altLang="ru-RU" sz="1800" dirty="0" smtClean="0">
                <a:solidFill>
                  <a:srgbClr val="FF0000"/>
                </a:solidFill>
              </a:rPr>
              <a:t>, ЗДІА, 2014</a:t>
            </a:r>
            <a:r>
              <a:rPr lang="uk-UA" sz="1800" dirty="0" smtClean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252991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Діаграма </a:t>
            </a:r>
            <a:r>
              <a:rPr lang="uk-UA" dirty="0" err="1" smtClean="0"/>
              <a:t>Сенкі</a:t>
            </a:r>
            <a:endParaRPr lang="uk-UA" dirty="0"/>
          </a:p>
        </p:txBody>
      </p:sp>
      <p:pic>
        <p:nvPicPr>
          <p:cNvPr id="3074" name="Picture 2" descr="C:\Users\cheil\Downloads\1135-sankey-diagram-for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6840760" cy="320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7107" y="1628800"/>
            <a:ext cx="8820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 err="1">
                <a:solidFill>
                  <a:schemeClr val="bg1"/>
                </a:solidFill>
              </a:rPr>
              <a:t>Діаграма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Сенкі</a:t>
            </a:r>
            <a:r>
              <a:rPr lang="ru-RU" sz="2000" dirty="0">
                <a:solidFill>
                  <a:schemeClr val="bg1"/>
                </a:solidFill>
              </a:rPr>
              <a:t> є </a:t>
            </a:r>
            <a:r>
              <a:rPr lang="ru-RU" sz="2000" dirty="0" err="1">
                <a:solidFill>
                  <a:schemeClr val="bg1"/>
                </a:solidFill>
              </a:rPr>
              <a:t>конкретним</a:t>
            </a:r>
            <a:r>
              <a:rPr lang="ru-RU" sz="2000" dirty="0">
                <a:solidFill>
                  <a:schemeClr val="bg1"/>
                </a:solidFill>
              </a:rPr>
              <a:t> типом </a:t>
            </a:r>
            <a:r>
              <a:rPr lang="ru-RU" sz="2000" dirty="0" err="1">
                <a:solidFill>
                  <a:schemeClr val="bg1"/>
                </a:solidFill>
              </a:rPr>
              <a:t>діаграми</a:t>
            </a:r>
            <a:r>
              <a:rPr lang="ru-RU" sz="2000" dirty="0">
                <a:solidFill>
                  <a:schemeClr val="bg1"/>
                </a:solidFill>
              </a:rPr>
              <a:t> потоку, в </a:t>
            </a:r>
            <a:r>
              <a:rPr lang="ru-RU" sz="2000" dirty="0" err="1">
                <a:solidFill>
                  <a:schemeClr val="bg1"/>
                </a:solidFill>
              </a:rPr>
              <a:t>якому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амплітуда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стрілок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малюється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манері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пропорційне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величині</a:t>
            </a:r>
            <a:r>
              <a:rPr lang="ru-RU" sz="2000" dirty="0">
                <a:solidFill>
                  <a:schemeClr val="bg1"/>
                </a:solidFill>
              </a:rPr>
              <a:t> потоку.</a:t>
            </a:r>
          </a:p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Вона </a:t>
            </a:r>
            <a:r>
              <a:rPr lang="ru-RU" sz="2000" dirty="0" err="1">
                <a:solidFill>
                  <a:schemeClr val="bg1"/>
                </a:solidFill>
              </a:rPr>
              <a:t>зазвичай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використовується</a:t>
            </a:r>
            <a:r>
              <a:rPr lang="ru-RU" sz="2000" dirty="0">
                <a:solidFill>
                  <a:schemeClr val="bg1"/>
                </a:solidFill>
              </a:rPr>
              <a:t> для </a:t>
            </a:r>
            <a:r>
              <a:rPr lang="ru-RU" sz="2000" dirty="0" err="1">
                <a:solidFill>
                  <a:schemeClr val="bg1"/>
                </a:solidFill>
              </a:rPr>
              <a:t>позначення</a:t>
            </a:r>
            <a:r>
              <a:rPr lang="ru-RU" sz="2000" dirty="0">
                <a:solidFill>
                  <a:schemeClr val="bg1"/>
                </a:solidFill>
              </a:rPr>
              <a:t> передач </a:t>
            </a:r>
            <a:r>
              <a:rPr lang="ru-RU" sz="2000" dirty="0" err="1">
                <a:solidFill>
                  <a:schemeClr val="bg1"/>
                </a:solidFill>
              </a:rPr>
              <a:t>енергії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матеріалів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витрат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або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даних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процесі</a:t>
            </a:r>
            <a:endParaRPr lang="uk-U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67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229"/>
            <a:ext cx="8686800" cy="715962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Енергетичний потік в підсистемі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5" t="22454" r="30078" b="26158"/>
          <a:stretch/>
        </p:blipFill>
        <p:spPr bwMode="auto">
          <a:xfrm>
            <a:off x="110302" y="908719"/>
            <a:ext cx="8350130" cy="581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339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Виробнича система як об’єкт</a:t>
            </a:r>
            <a:endParaRPr lang="uk-UA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764407"/>
              </p:ext>
            </p:extLst>
          </p:nvPr>
        </p:nvGraphicFramePr>
        <p:xfrm>
          <a:off x="539552" y="1844824"/>
          <a:ext cx="820891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трелка влево 2"/>
          <p:cNvSpPr/>
          <p:nvPr/>
        </p:nvSpPr>
        <p:spPr bwMode="auto">
          <a:xfrm>
            <a:off x="957114" y="5013176"/>
            <a:ext cx="7992888" cy="648072"/>
          </a:xfrm>
          <a:prstGeom prst="lef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$$$                               $$                                  $    </a:t>
            </a:r>
            <a:endParaRPr kumimoji="0" lang="uk-UA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Стрелка вправо 4"/>
          <p:cNvSpPr/>
          <p:nvPr/>
        </p:nvSpPr>
        <p:spPr bwMode="auto">
          <a:xfrm>
            <a:off x="2915816" y="3573016"/>
            <a:ext cx="648072" cy="432048"/>
          </a:xfrm>
          <a:prstGeom prst="rightArrow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Стрелка вправо 5"/>
          <p:cNvSpPr/>
          <p:nvPr/>
        </p:nvSpPr>
        <p:spPr bwMode="auto">
          <a:xfrm>
            <a:off x="5940152" y="3610347"/>
            <a:ext cx="720080" cy="432048"/>
          </a:xfrm>
          <a:prstGeom prst="rightArrow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H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 rot="18617228">
            <a:off x="2314469" y="3055911"/>
            <a:ext cx="1045104" cy="281173"/>
          </a:xfrm>
          <a:prstGeom prst="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/>
              <a:t>∆Н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 rot="18617228">
            <a:off x="5070645" y="3090109"/>
            <a:ext cx="1045104" cy="281173"/>
          </a:xfrm>
          <a:prstGeom prst="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/>
              <a:t>∆Н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Стрелка вправо 12"/>
          <p:cNvSpPr/>
          <p:nvPr/>
        </p:nvSpPr>
        <p:spPr bwMode="auto">
          <a:xfrm rot="18617228">
            <a:off x="7878956" y="3080582"/>
            <a:ext cx="1045104" cy="281173"/>
          </a:xfrm>
          <a:prstGeom prst="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/>
              <a:t>∆Н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1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. </a:t>
            </a:r>
            <a:r>
              <a:rPr lang="uk-UA" sz="2800" dirty="0"/>
              <a:t>Принципова схема системи теплопостачання від районної котельні</a:t>
            </a:r>
          </a:p>
        </p:txBody>
      </p:sp>
      <p:pic>
        <p:nvPicPr>
          <p:cNvPr id="4" name="Объект 3" descr="вававава a)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7776864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16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58" y="0"/>
            <a:ext cx="8686800" cy="715962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Розрахунок енергії входу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t="29398" r="29818" b="46296"/>
          <a:stretch/>
        </p:blipFill>
        <p:spPr bwMode="auto">
          <a:xfrm>
            <a:off x="323528" y="1124744"/>
            <a:ext cx="8206217" cy="257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my\Академия\Преподавание\Нормування в енергетиці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49080"/>
            <a:ext cx="5400600" cy="2549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129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/>
              <a:t>Ефективність</a:t>
            </a:r>
            <a:r>
              <a:rPr lang="ru-RU" sz="3600" dirty="0"/>
              <a:t> </a:t>
            </a:r>
            <a:r>
              <a:rPr lang="ru-RU" sz="3600" dirty="0" err="1"/>
              <a:t>системи</a:t>
            </a:r>
            <a:r>
              <a:rPr lang="ru-RU" sz="3600" dirty="0"/>
              <a:t> </a:t>
            </a:r>
            <a:r>
              <a:rPr lang="ru-RU" sz="3600" dirty="0" err="1"/>
              <a:t>опалення</a:t>
            </a:r>
            <a:r>
              <a:rPr lang="ru-RU" sz="3600" dirty="0"/>
              <a:t> та </a:t>
            </a:r>
            <a:r>
              <a:rPr lang="ru-RU" sz="3600" dirty="0" err="1" smtClean="0"/>
              <a:t>охолодження</a:t>
            </a:r>
            <a:endParaRPr lang="uk-UA" sz="3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1772816"/>
            <a:ext cx="7704856" cy="468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214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715962"/>
          </a:xfrm>
        </p:spPr>
        <p:txBody>
          <a:bodyPr/>
          <a:lstStyle/>
          <a:p>
            <a:pPr algn="ctr"/>
            <a:r>
              <a:rPr lang="uk-UA" sz="4000" dirty="0" smtClean="0"/>
              <a:t>Питома </a:t>
            </a:r>
            <a:r>
              <a:rPr lang="uk-UA" sz="4000" dirty="0" err="1" smtClean="0"/>
              <a:t>енергопотреба</a:t>
            </a:r>
            <a:r>
              <a:rPr lang="uk-UA" sz="4000" dirty="0" smtClean="0"/>
              <a:t> на опалення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4896544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err="1" smtClean="0">
                <a:solidFill>
                  <a:srgbClr val="FF0000"/>
                </a:solidFill>
              </a:rPr>
              <a:t>Q</a:t>
            </a:r>
            <a:r>
              <a:rPr lang="en-US" sz="2400" i="1" dirty="0" err="1" smtClean="0">
                <a:solidFill>
                  <a:srgbClr val="FF0000"/>
                </a:solidFill>
              </a:rPr>
              <a:t>H,nd,i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uk-UA" dirty="0" smtClean="0">
                <a:solidFill>
                  <a:srgbClr val="FF0000"/>
                </a:solidFill>
              </a:rPr>
              <a:t>=</a:t>
            </a:r>
            <a:r>
              <a:rPr lang="en-US" i="1" dirty="0" err="1" smtClean="0">
                <a:solidFill>
                  <a:srgbClr val="FF0000"/>
                </a:solidFill>
              </a:rPr>
              <a:t>Q</a:t>
            </a:r>
            <a:r>
              <a:rPr lang="en-US" sz="2400" i="1" dirty="0" err="1" smtClean="0">
                <a:solidFill>
                  <a:srgbClr val="FF0000"/>
                </a:solidFill>
              </a:rPr>
              <a:t>H,em,out</a:t>
            </a:r>
            <a:endParaRPr lang="uk-UA" sz="24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sz="2400" dirty="0"/>
              <a:t>визначається згідно з </a:t>
            </a:r>
            <a:r>
              <a:rPr lang="ru-RU" sz="2400" dirty="0" smtClean="0"/>
              <a:t>7 </a:t>
            </a:r>
            <a:r>
              <a:rPr lang="ru-RU" sz="2400" dirty="0" err="1" smtClean="0"/>
              <a:t>розділом</a:t>
            </a:r>
            <a:r>
              <a:rPr lang="ru-RU" sz="2400" dirty="0" smtClean="0"/>
              <a:t> </a:t>
            </a:r>
            <a:r>
              <a:rPr lang="ru-RU" sz="2400" dirty="0"/>
              <a:t>ДСТУ Б А.2.2-12.</a:t>
            </a:r>
            <a:endParaRPr lang="uk-UA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 err="1" smtClean="0">
                <a:solidFill>
                  <a:srgbClr val="FF0000"/>
                </a:solidFill>
              </a:rPr>
              <a:t>Q</a:t>
            </a:r>
            <a:r>
              <a:rPr lang="en-US" sz="2400" b="1" i="1" dirty="0" err="1" smtClean="0">
                <a:solidFill>
                  <a:srgbClr val="FF0000"/>
                </a:solidFill>
              </a:rPr>
              <a:t>H,nd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= </a:t>
            </a:r>
            <a:r>
              <a:rPr lang="en-US" b="1" i="1" dirty="0" err="1">
                <a:solidFill>
                  <a:srgbClr val="FF0000"/>
                </a:solidFill>
              </a:rPr>
              <a:t>Q</a:t>
            </a:r>
            <a:r>
              <a:rPr lang="en-US" sz="2400" b="1" i="1" dirty="0" err="1">
                <a:solidFill>
                  <a:srgbClr val="FF0000"/>
                </a:solidFill>
              </a:rPr>
              <a:t>H,nd,cont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= Q</a:t>
            </a:r>
            <a:r>
              <a:rPr lang="uk-UA" sz="2000" b="1" i="1" dirty="0">
                <a:solidFill>
                  <a:srgbClr val="FF0000"/>
                </a:solidFill>
              </a:rPr>
              <a:t>н , </a:t>
            </a:r>
            <a:r>
              <a:rPr lang="en-US" sz="2000" b="1" i="1" dirty="0">
                <a:solidFill>
                  <a:srgbClr val="FF0000"/>
                </a:solidFill>
              </a:rPr>
              <a:t>h t </a:t>
            </a:r>
            <a:r>
              <a:rPr lang="en-US" b="1" i="1" dirty="0">
                <a:solidFill>
                  <a:srgbClr val="FF0000"/>
                </a:solidFill>
              </a:rPr>
              <a:t>- </a:t>
            </a:r>
            <a:r>
              <a:rPr lang="el-GR" b="1" i="1" dirty="0">
                <a:solidFill>
                  <a:srgbClr val="FF0000"/>
                </a:solidFill>
              </a:rPr>
              <a:t>η</a:t>
            </a:r>
            <a:r>
              <a:rPr lang="en-US" sz="2000" b="1" i="1" dirty="0" smtClean="0">
                <a:solidFill>
                  <a:srgbClr val="FF0000"/>
                </a:solidFill>
              </a:rPr>
              <a:t>H.gn</a:t>
            </a:r>
            <a:r>
              <a:rPr lang="en-US" b="1" i="1" dirty="0" smtClean="0">
                <a:solidFill>
                  <a:srgbClr val="FF0000"/>
                </a:solidFill>
              </a:rPr>
              <a:t> Q</a:t>
            </a:r>
            <a:r>
              <a:rPr lang="uk-UA" sz="2000" b="1" i="1" dirty="0">
                <a:solidFill>
                  <a:srgbClr val="FF0000"/>
                </a:solidFill>
              </a:rPr>
              <a:t>Н,</a:t>
            </a:r>
            <a:r>
              <a:rPr lang="en-US" sz="2000" b="1" i="1" dirty="0" smtClean="0">
                <a:solidFill>
                  <a:srgbClr val="FF0000"/>
                </a:solidFill>
              </a:rPr>
              <a:t>g</a:t>
            </a:r>
            <a:endParaRPr lang="uk-UA" sz="20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err="1"/>
              <a:t>Qh</a:t>
            </a:r>
            <a:r>
              <a:rPr lang="ru-RU" sz="2400" b="1" i="1" dirty="0"/>
              <a:t> ,</a:t>
            </a:r>
            <a:r>
              <a:rPr lang="ru-RU" sz="2400" b="1" i="1" dirty="0" err="1"/>
              <a:t>nd,cont</a:t>
            </a:r>
            <a:r>
              <a:rPr lang="ru-RU" sz="2400" b="1" i="1" dirty="0"/>
              <a:t> </a:t>
            </a:r>
            <a:r>
              <a:rPr lang="ru-RU" sz="2400" dirty="0"/>
              <a:t>- </a:t>
            </a:r>
            <a:r>
              <a:rPr lang="ru-RU" sz="2400" dirty="0" err="1"/>
              <a:t>енергопотреба</a:t>
            </a:r>
            <a:r>
              <a:rPr lang="ru-RU" sz="2400" dirty="0"/>
              <a:t> для </a:t>
            </a:r>
            <a:r>
              <a:rPr lang="ru-RU" sz="2400" dirty="0" err="1"/>
              <a:t>постійного</a:t>
            </a:r>
            <a:r>
              <a:rPr lang="ru-RU" sz="2400" dirty="0"/>
              <a:t> </a:t>
            </a:r>
            <a:r>
              <a:rPr lang="ru-RU" sz="2400" dirty="0" err="1"/>
              <a:t>опалення</a:t>
            </a:r>
            <a:r>
              <a:rPr lang="ru-RU" sz="2400" dirty="0"/>
              <a:t> </a:t>
            </a:r>
            <a:r>
              <a:rPr lang="ru-RU" sz="2400" dirty="0" err="1"/>
              <a:t>будівлі</a:t>
            </a:r>
            <a:r>
              <a:rPr lang="ru-RU" sz="2400" dirty="0"/>
              <a:t>, Вт год, повинна бути </a:t>
            </a:r>
            <a:r>
              <a:rPr lang="ru-RU" sz="2400" dirty="0" smtClean="0"/>
              <a:t>≥</a:t>
            </a:r>
            <a:r>
              <a:rPr lang="uk-UA" sz="2400" dirty="0" smtClean="0"/>
              <a:t>0</a:t>
            </a:r>
            <a:r>
              <a:rPr lang="uk-UA" sz="2400" dirty="0"/>
              <a:t>;</a:t>
            </a:r>
          </a:p>
          <a:p>
            <a:r>
              <a:rPr lang="ru-RU" sz="2400" b="1" i="1" dirty="0" smtClean="0"/>
              <a:t>QH </a:t>
            </a:r>
            <a:r>
              <a:rPr lang="ru-RU" sz="2400" b="1" i="1" dirty="0" err="1"/>
              <a:t>ht</a:t>
            </a:r>
            <a:r>
              <a:rPr lang="ru-RU" sz="2400" b="1" i="1" dirty="0"/>
              <a:t> </a:t>
            </a:r>
            <a:r>
              <a:rPr lang="ru-RU" sz="2400" dirty="0"/>
              <a:t>- </a:t>
            </a:r>
            <a:r>
              <a:rPr lang="ru-RU" sz="2400" dirty="0" err="1"/>
              <a:t>сумарна</a:t>
            </a:r>
            <a:r>
              <a:rPr lang="ru-RU" sz="2400" dirty="0"/>
              <a:t> теплопередача в </a:t>
            </a:r>
            <a:r>
              <a:rPr lang="ru-RU" sz="2400" dirty="0" err="1"/>
              <a:t>режимі</a:t>
            </a:r>
            <a:r>
              <a:rPr lang="ru-RU" sz="2400" dirty="0"/>
              <a:t> </a:t>
            </a:r>
            <a:r>
              <a:rPr lang="ru-RU" sz="2400" dirty="0" err="1"/>
              <a:t>опалення</a:t>
            </a:r>
            <a:r>
              <a:rPr lang="ru-RU" sz="2400" dirty="0"/>
              <a:t>, Вт год, </a:t>
            </a:r>
            <a:r>
              <a:rPr lang="ru-RU" sz="2400" dirty="0" err="1"/>
              <a:t>визначена</a:t>
            </a:r>
            <a:r>
              <a:rPr lang="ru-RU" sz="2400" dirty="0"/>
              <a:t> </a:t>
            </a:r>
            <a:r>
              <a:rPr lang="ru-RU" sz="2400" dirty="0" err="1"/>
              <a:t>згідно</a:t>
            </a:r>
            <a:r>
              <a:rPr lang="ru-RU" sz="2400" dirty="0"/>
              <a:t> з 7.2.3;</a:t>
            </a:r>
          </a:p>
          <a:p>
            <a:r>
              <a:rPr lang="ru-RU" sz="2400" b="1" i="1" dirty="0" err="1"/>
              <a:t>Он,g</a:t>
            </a:r>
            <a:r>
              <a:rPr lang="ru-RU" sz="2400" b="1" i="1" dirty="0"/>
              <a:t> </a:t>
            </a:r>
            <a:r>
              <a:rPr lang="ru-RU" sz="2400" b="1" i="1" dirty="0" smtClean="0"/>
              <a:t>n </a:t>
            </a:r>
            <a:r>
              <a:rPr lang="ru-RU" sz="2400" dirty="0" err="1"/>
              <a:t>сумарні</a:t>
            </a:r>
            <a:r>
              <a:rPr lang="ru-RU" sz="2400" dirty="0"/>
              <a:t> </a:t>
            </a:r>
            <a:r>
              <a:rPr lang="ru-RU" sz="2400" dirty="0" err="1"/>
              <a:t>теплонадходження</a:t>
            </a:r>
            <a:r>
              <a:rPr lang="ru-RU" sz="2400" dirty="0"/>
              <a:t> в </a:t>
            </a:r>
            <a:r>
              <a:rPr lang="ru-RU" sz="2400" dirty="0" err="1"/>
              <a:t>режимі</a:t>
            </a:r>
            <a:r>
              <a:rPr lang="ru-RU" sz="2400" dirty="0"/>
              <a:t> </a:t>
            </a:r>
            <a:r>
              <a:rPr lang="ru-RU" sz="2400" dirty="0" err="1"/>
              <a:t>опалення</a:t>
            </a:r>
            <a:r>
              <a:rPr lang="ru-RU" sz="2400" dirty="0"/>
              <a:t>, Вт год, </a:t>
            </a:r>
            <a:r>
              <a:rPr lang="ru-RU" sz="2400" dirty="0" err="1"/>
              <a:t>визначені</a:t>
            </a:r>
            <a:r>
              <a:rPr lang="ru-RU" sz="2400" dirty="0"/>
              <a:t> </a:t>
            </a:r>
            <a:r>
              <a:rPr lang="ru-RU" sz="2400" dirty="0" err="1"/>
              <a:t>згідно</a:t>
            </a:r>
            <a:r>
              <a:rPr lang="ru-RU" sz="2400" dirty="0"/>
              <a:t> з 7.2.3;</a:t>
            </a:r>
          </a:p>
          <a:p>
            <a:r>
              <a:rPr lang="el-GR" sz="2400" b="1" i="1" dirty="0"/>
              <a:t>η</a:t>
            </a:r>
            <a:r>
              <a:rPr lang="en-US" sz="2400" b="1" i="1" dirty="0"/>
              <a:t>H.gn </a:t>
            </a:r>
            <a:r>
              <a:rPr lang="en-US" sz="2400" b="1" i="1" dirty="0" smtClean="0"/>
              <a:t> </a:t>
            </a:r>
            <a:r>
              <a:rPr lang="ru-RU" sz="2400" dirty="0" err="1" smtClean="0"/>
              <a:t>безрозмірний</a:t>
            </a:r>
            <a:r>
              <a:rPr lang="ru-RU" sz="2400" dirty="0" smtClean="0"/>
              <a:t> </a:t>
            </a:r>
            <a:r>
              <a:rPr lang="ru-RU" sz="2400" dirty="0" err="1"/>
              <a:t>коефіцієнт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надходжень</a:t>
            </a:r>
            <a:r>
              <a:rPr lang="ru-RU" sz="2400" dirty="0"/>
              <a:t>, </a:t>
            </a:r>
            <a:r>
              <a:rPr lang="ru-RU" sz="2400" dirty="0" err="1"/>
              <a:t>визначений</a:t>
            </a:r>
            <a:r>
              <a:rPr lang="ru-RU" sz="2400" dirty="0"/>
              <a:t> </a:t>
            </a:r>
            <a:r>
              <a:rPr lang="ru-RU" sz="2400" dirty="0" err="1"/>
              <a:t>згідно</a:t>
            </a:r>
            <a:r>
              <a:rPr lang="ru-RU" sz="2400" dirty="0"/>
              <a:t> з 12.2.</a:t>
            </a:r>
            <a:endParaRPr lang="uk-U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2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8686800" cy="1047328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Характеристика теплопередачі </a:t>
            </a:r>
            <a:r>
              <a:rPr lang="uk-UA" dirty="0" err="1" smtClean="0">
                <a:solidFill>
                  <a:srgbClr val="FF0000"/>
                </a:solidFill>
              </a:rPr>
              <a:t>тьрансмісією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772816"/>
            <a:ext cx="891564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080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" y="0"/>
            <a:ext cx="8686800" cy="1524000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Розрахунок </a:t>
            </a:r>
            <a:r>
              <a:rPr lang="uk-UA" dirty="0" err="1">
                <a:solidFill>
                  <a:srgbClr val="FF0000"/>
                </a:solidFill>
              </a:rPr>
              <a:t>енергопотреби</a:t>
            </a:r>
            <a:r>
              <a:rPr lang="uk-UA" dirty="0">
                <a:solidFill>
                  <a:srgbClr val="FF0000"/>
                </a:solidFill>
              </a:rPr>
              <a:t> для опалення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978" y="1484784"/>
            <a:ext cx="829432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44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" y="0"/>
            <a:ext cx="8686800" cy="1524000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Розрахунок енергоспоживання при опаленні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628800"/>
            <a:ext cx="7788152" cy="489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37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>
                <a:solidFill>
                  <a:srgbClr val="FF0000"/>
                </a:solidFill>
              </a:rPr>
              <a:t>Нормований метод включає розрахунок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130480" cy="4547592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 smtClean="0"/>
              <a:t>А)теплопередачі </a:t>
            </a:r>
            <a:r>
              <a:rPr lang="uk-UA" sz="2000" dirty="0"/>
              <a:t>трансмісією та вентиляцією зони будівлі, що опалюють або охолоджують до постійної внутрішньої температури;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б</a:t>
            </a:r>
            <a:r>
              <a:rPr lang="uk-UA" sz="2000" dirty="0"/>
              <a:t>) внутрішніх та сонячних </a:t>
            </a:r>
            <a:r>
              <a:rPr lang="uk-UA" sz="2000" dirty="0" err="1"/>
              <a:t>теплонадходжень</a:t>
            </a:r>
            <a:r>
              <a:rPr lang="uk-UA" sz="2000" dirty="0"/>
              <a:t> як складових теплового балансу будівлі</a:t>
            </a:r>
            <a:r>
              <a:rPr lang="uk-UA" sz="2000" dirty="0" smtClean="0"/>
              <a:t>;</a:t>
            </a:r>
          </a:p>
          <a:p>
            <a:pPr marL="0" indent="0">
              <a:buNone/>
            </a:pPr>
            <a:r>
              <a:rPr lang="uk-UA" sz="2000" dirty="0" smtClean="0"/>
              <a:t> </a:t>
            </a:r>
            <a:r>
              <a:rPr lang="uk-UA" sz="2000" dirty="0"/>
              <a:t>в) річних </a:t>
            </a:r>
            <a:r>
              <a:rPr lang="uk-UA" sz="2000" dirty="0" err="1"/>
              <a:t>енергопотреб</a:t>
            </a:r>
            <a:r>
              <a:rPr lang="uk-UA" sz="2000" dirty="0"/>
              <a:t> для опалення та охолодження для підтримування заданих температур повітря в будівлі (без урахування теплоти фазових переходів вологості повітря</a:t>
            </a:r>
            <a:r>
              <a:rPr lang="uk-UA" sz="2000" dirty="0" smtClean="0"/>
              <a:t>);</a:t>
            </a:r>
          </a:p>
          <a:p>
            <a:pPr marL="0" indent="0">
              <a:buNone/>
            </a:pPr>
            <a:r>
              <a:rPr lang="uk-UA" sz="2000" dirty="0" smtClean="0"/>
              <a:t> </a:t>
            </a:r>
            <a:r>
              <a:rPr lang="uk-UA" sz="2000" dirty="0"/>
              <a:t>г) річного енергоспоживання при опаленні та охолодженні будівлі; д) річного енергоспоживання при вентиляції</a:t>
            </a:r>
            <a:r>
              <a:rPr lang="uk-UA" sz="2000" dirty="0" smtClean="0"/>
              <a:t>;</a:t>
            </a:r>
          </a:p>
          <a:p>
            <a:pPr marL="0" indent="0">
              <a:buNone/>
            </a:pPr>
            <a:r>
              <a:rPr lang="uk-UA" sz="2000" dirty="0" smtClean="0"/>
              <a:t>е</a:t>
            </a:r>
            <a:r>
              <a:rPr lang="uk-UA" sz="2000" dirty="0"/>
              <a:t>) річної </a:t>
            </a:r>
            <a:r>
              <a:rPr lang="uk-UA" sz="2000" dirty="0" err="1"/>
              <a:t>енергопотреби</a:t>
            </a:r>
            <a:r>
              <a:rPr lang="uk-UA" sz="2000" dirty="0"/>
              <a:t> та річного енергоспоживання при гарячому водопостачанні (далі - ГВП);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є</a:t>
            </a:r>
            <a:r>
              <a:rPr lang="uk-UA" sz="2000" dirty="0"/>
              <a:t>) річного енергоспоживання при освітленні</a:t>
            </a:r>
          </a:p>
        </p:txBody>
      </p:sp>
    </p:spTree>
    <p:extLst>
      <p:ext uri="{BB962C8B-B14F-4D97-AF65-F5344CB8AC3E}">
        <p14:creationId xmlns:p14="http://schemas.microsoft.com/office/powerpoint/2010/main" val="3996051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" y="44624"/>
            <a:ext cx="8686800" cy="1479376"/>
          </a:xfrm>
        </p:spPr>
        <p:txBody>
          <a:bodyPr/>
          <a:lstStyle/>
          <a:p>
            <a:r>
              <a:rPr lang="ru-RU" dirty="0" err="1">
                <a:solidFill>
                  <a:srgbClr val="FF0000"/>
                </a:solidFill>
              </a:rPr>
              <a:t>Значення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енергетичних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потоків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підсистемі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розподілення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556792"/>
            <a:ext cx="8571937" cy="500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674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3933056"/>
            <a:ext cx="9143999" cy="936104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1600" dirty="0" err="1" smtClean="0"/>
              <a:t>Лекцію</a:t>
            </a:r>
            <a:r>
              <a:rPr lang="ru-RU" sz="1600" dirty="0" smtClean="0"/>
              <a:t> </a:t>
            </a:r>
            <a:r>
              <a:rPr lang="ru-RU" sz="1600" dirty="0" err="1"/>
              <a:t>підготував</a:t>
            </a:r>
            <a:endParaRPr lang="ru-RU" sz="1600" dirty="0"/>
          </a:p>
          <a:p>
            <a:r>
              <a:rPr lang="ru-RU" sz="1600" dirty="0"/>
              <a:t>кандидат </a:t>
            </a:r>
            <a:r>
              <a:rPr lang="ru-RU" sz="1600" dirty="0" err="1"/>
              <a:t>технічних</a:t>
            </a:r>
            <a:r>
              <a:rPr lang="ru-RU" sz="1600" dirty="0"/>
              <a:t> наук, доцент, докторант, </a:t>
            </a:r>
            <a:r>
              <a:rPr lang="ru-RU" sz="1600" dirty="0" err="1"/>
              <a:t>академік</a:t>
            </a:r>
            <a:r>
              <a:rPr lang="ru-RU" sz="1600" dirty="0"/>
              <a:t> </a:t>
            </a:r>
            <a:r>
              <a:rPr lang="ru-RU" sz="1600" dirty="0" err="1"/>
              <a:t>Європейської</a:t>
            </a:r>
            <a:r>
              <a:rPr lang="ru-RU" sz="1600" dirty="0"/>
              <a:t> </a:t>
            </a:r>
            <a:r>
              <a:rPr lang="ru-RU" sz="1600" dirty="0" err="1"/>
              <a:t>науково-освітньої</a:t>
            </a:r>
            <a:r>
              <a:rPr lang="ru-RU" sz="1600" dirty="0"/>
              <a:t> </a:t>
            </a:r>
            <a:r>
              <a:rPr lang="ru-RU" sz="1600" dirty="0" err="1"/>
              <a:t>академії</a:t>
            </a:r>
            <a:r>
              <a:rPr lang="ru-RU" sz="1600" dirty="0"/>
              <a:t> </a:t>
            </a:r>
            <a:r>
              <a:rPr lang="ru-RU" sz="1600" dirty="0" err="1"/>
              <a:t>Чейлитко</a:t>
            </a:r>
            <a:r>
              <a:rPr lang="ru-RU" sz="1600" dirty="0"/>
              <a:t> </a:t>
            </a:r>
            <a:r>
              <a:rPr lang="ru-RU" sz="1600" dirty="0" err="1"/>
              <a:t>Андрій</a:t>
            </a:r>
            <a:r>
              <a:rPr lang="ru-RU" sz="1600" dirty="0"/>
              <a:t> </a:t>
            </a:r>
            <a:r>
              <a:rPr lang="ru-RU" sz="1600" dirty="0" err="1"/>
              <a:t>Олександрович</a:t>
            </a:r>
            <a:endParaRPr lang="en-US" altLang="ru-RU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7544" y="2852936"/>
            <a:ext cx="8153400" cy="1090414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dirty="0" err="1" smtClean="0"/>
              <a:t>Дякую</a:t>
            </a:r>
            <a:r>
              <a:rPr lang="ru-RU" altLang="ru-RU" dirty="0" smtClean="0"/>
              <a:t> за </a:t>
            </a:r>
            <a:r>
              <a:rPr lang="ru-RU" altLang="ru-RU" dirty="0" err="1" smtClean="0"/>
              <a:t>увагу</a:t>
            </a:r>
            <a:r>
              <a:rPr lang="ru-RU" altLang="ru-RU" dirty="0" smtClean="0"/>
              <a:t>!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51340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Основні поняття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7842448" cy="46196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000" dirty="0" err="1">
                <a:solidFill>
                  <a:srgbClr val="FF0000"/>
                </a:solidFill>
              </a:rPr>
              <a:t>П</a:t>
            </a:r>
            <a:r>
              <a:rPr lang="ru-RU" sz="2000" dirty="0" err="1" smtClean="0">
                <a:solidFill>
                  <a:srgbClr val="FF0000"/>
                </a:solidFill>
              </a:rPr>
              <a:t>итома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енергопотреба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- </a:t>
            </a:r>
            <a:r>
              <a:rPr lang="ru-RU" sz="2000" dirty="0" err="1"/>
              <a:t>показник</a:t>
            </a:r>
            <a:r>
              <a:rPr lang="ru-RU" sz="2000" dirty="0"/>
              <a:t> </a:t>
            </a:r>
            <a:r>
              <a:rPr lang="ru-RU" sz="2000" dirty="0" err="1"/>
              <a:t>енергетичної</a:t>
            </a:r>
            <a:r>
              <a:rPr lang="ru-RU" sz="2000" dirty="0"/>
              <a:t> </a:t>
            </a:r>
            <a:r>
              <a:rPr lang="ru-RU" sz="2000" dirty="0" err="1"/>
              <a:t>ефективності</a:t>
            </a:r>
            <a:r>
              <a:rPr lang="ru-RU" sz="2000" dirty="0"/>
              <a:t> </a:t>
            </a:r>
            <a:r>
              <a:rPr lang="ru-RU" sz="2000" dirty="0" err="1"/>
              <a:t>будівлі</a:t>
            </a:r>
            <a:r>
              <a:rPr lang="ru-RU" sz="2000" dirty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визначає</a:t>
            </a:r>
            <a:r>
              <a:rPr lang="ru-RU" sz="2000" dirty="0" smtClean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, яку </a:t>
            </a:r>
            <a:r>
              <a:rPr lang="ru-RU" sz="2000" dirty="0" err="1"/>
              <a:t>необхідно</a:t>
            </a:r>
            <a:r>
              <a:rPr lang="ru-RU" sz="2000" dirty="0"/>
              <a:t> подати до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видалити</a:t>
            </a:r>
            <a:r>
              <a:rPr lang="ru-RU" sz="2000" dirty="0"/>
              <a:t> </a:t>
            </a:r>
            <a:r>
              <a:rPr lang="ru-RU" sz="2000" dirty="0" smtClean="0"/>
              <a:t>з </a:t>
            </a:r>
            <a:r>
              <a:rPr lang="ru-RU" sz="2000" dirty="0" err="1" smtClean="0"/>
              <a:t>кондиціонованого</a:t>
            </a:r>
            <a:r>
              <a:rPr lang="ru-RU" sz="2000" dirty="0" smtClean="0"/>
              <a:t> </a:t>
            </a:r>
            <a:r>
              <a:rPr lang="ru-RU" sz="2000" dirty="0" err="1"/>
              <a:t>об'єму</a:t>
            </a:r>
            <a:r>
              <a:rPr lang="ru-RU" sz="2000" dirty="0"/>
              <a:t> для </a:t>
            </a:r>
            <a:r>
              <a:rPr lang="ru-RU" sz="2000" dirty="0" err="1"/>
              <a:t>забезпечення</a:t>
            </a:r>
            <a:r>
              <a:rPr lang="ru-RU" sz="2000" dirty="0"/>
              <a:t> </a:t>
            </a:r>
            <a:r>
              <a:rPr lang="ru-RU" sz="2000" dirty="0" err="1"/>
              <a:t>нормованих</a:t>
            </a:r>
            <a:r>
              <a:rPr lang="ru-RU" sz="2000" dirty="0"/>
              <a:t> </a:t>
            </a:r>
            <a:r>
              <a:rPr lang="ru-RU" sz="2000" dirty="0" err="1"/>
              <a:t>теплових</a:t>
            </a:r>
            <a:r>
              <a:rPr lang="ru-RU" sz="2000" dirty="0"/>
              <a:t> </a:t>
            </a:r>
            <a:r>
              <a:rPr lang="ru-RU" sz="2000" dirty="0" smtClean="0"/>
              <a:t>умов </a:t>
            </a:r>
            <a:r>
              <a:rPr lang="ru-RU" sz="2000" dirty="0" err="1" smtClean="0"/>
              <a:t>мікроклімату</a:t>
            </a:r>
            <a:r>
              <a:rPr lang="ru-RU" sz="2000" dirty="0" smtClean="0"/>
              <a:t> </a:t>
            </a:r>
            <a:r>
              <a:rPr lang="ru-RU" sz="2000" dirty="0"/>
              <a:t>в </a:t>
            </a:r>
            <a:r>
              <a:rPr lang="ru-RU" sz="2000" dirty="0" err="1"/>
              <a:t>приміщеннях</a:t>
            </a:r>
            <a:r>
              <a:rPr lang="ru-RU" sz="2000" dirty="0"/>
              <a:t>, і </a:t>
            </a:r>
            <a:r>
              <a:rPr lang="ru-RU" sz="2000" dirty="0" err="1"/>
              <a:t>належить</a:t>
            </a:r>
            <a:r>
              <a:rPr lang="ru-RU" sz="2000" dirty="0"/>
              <a:t> до </a:t>
            </a:r>
            <a:r>
              <a:rPr lang="ru-RU" sz="2000" dirty="0" err="1"/>
              <a:t>одиниці</a:t>
            </a:r>
            <a:r>
              <a:rPr lang="ru-RU" sz="2000" dirty="0"/>
              <a:t> </a:t>
            </a:r>
            <a:r>
              <a:rPr lang="ru-RU" sz="2000" dirty="0" err="1" smtClean="0"/>
              <a:t>опалюваної</a:t>
            </a:r>
            <a:r>
              <a:rPr lang="ru-RU" sz="2000" dirty="0" smtClean="0"/>
              <a:t> (</a:t>
            </a:r>
            <a:r>
              <a:rPr lang="ru-RU" sz="2000" dirty="0" err="1" smtClean="0"/>
              <a:t>кондиціонованої</a:t>
            </a:r>
            <a:r>
              <a:rPr lang="ru-RU" sz="2000" dirty="0"/>
              <a:t>) </a:t>
            </a:r>
            <a:r>
              <a:rPr lang="ru-RU" sz="2000" dirty="0" err="1"/>
              <a:t>площі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об'єму</a:t>
            </a:r>
            <a:r>
              <a:rPr lang="ru-RU" sz="2000" dirty="0"/>
              <a:t> </a:t>
            </a:r>
            <a:r>
              <a:rPr lang="ru-RU" sz="2000" dirty="0" err="1" smtClean="0"/>
              <a:t>будівлі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2. </a:t>
            </a:r>
            <a:r>
              <a:rPr lang="ru-RU" sz="2000" dirty="0" err="1" smtClean="0">
                <a:solidFill>
                  <a:srgbClr val="FF0000"/>
                </a:solidFill>
              </a:rPr>
              <a:t>Питоме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споживання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енергії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(</a:t>
            </a:r>
            <a:r>
              <a:rPr lang="ru-RU" sz="2000" dirty="0" err="1">
                <a:solidFill>
                  <a:srgbClr val="FF0000"/>
                </a:solidFill>
              </a:rPr>
              <a:t>питоме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енергоспоживання</a:t>
            </a:r>
            <a:r>
              <a:rPr lang="ru-RU" sz="2000" dirty="0"/>
              <a:t>) - </a:t>
            </a:r>
            <a:r>
              <a:rPr lang="ru-RU" sz="2000" dirty="0" err="1"/>
              <a:t>показник</a:t>
            </a:r>
            <a:r>
              <a:rPr lang="ru-RU" sz="2000" dirty="0"/>
              <a:t> </a:t>
            </a:r>
            <a:r>
              <a:rPr lang="ru-RU" sz="2000" dirty="0" err="1" smtClean="0"/>
              <a:t>енергетичної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ефективності</a:t>
            </a:r>
            <a:r>
              <a:rPr lang="ru-RU" sz="2000" dirty="0" smtClean="0"/>
              <a:t> </a:t>
            </a:r>
            <a:r>
              <a:rPr lang="ru-RU" sz="2000" dirty="0" err="1"/>
              <a:t>будівлі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визначає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надходить</a:t>
            </a:r>
            <a:r>
              <a:rPr lang="ru-RU" sz="2000" dirty="0"/>
              <a:t> до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</a:t>
            </a:r>
            <a:r>
              <a:rPr lang="ru-RU" sz="2000" dirty="0" err="1" smtClean="0"/>
              <a:t>опалення</a:t>
            </a:r>
            <a:r>
              <a:rPr lang="ru-RU" sz="2000" dirty="0"/>
              <a:t>, </a:t>
            </a:r>
            <a:r>
              <a:rPr lang="ru-RU" sz="2000" dirty="0" err="1"/>
              <a:t>охолодження</a:t>
            </a:r>
            <a:r>
              <a:rPr lang="ru-RU" sz="2000" dirty="0"/>
              <a:t>, </a:t>
            </a:r>
            <a:r>
              <a:rPr lang="ru-RU" sz="2000" dirty="0" err="1"/>
              <a:t>постачання</a:t>
            </a:r>
            <a:r>
              <a:rPr lang="ru-RU" sz="2000" dirty="0"/>
              <a:t> </a:t>
            </a:r>
            <a:r>
              <a:rPr lang="ru-RU" sz="2000" dirty="0" err="1"/>
              <a:t>гарячої</a:t>
            </a:r>
            <a:r>
              <a:rPr lang="ru-RU" sz="2000" dirty="0"/>
              <a:t> води, </a:t>
            </a:r>
            <a:r>
              <a:rPr lang="ru-RU" sz="2000" dirty="0" err="1"/>
              <a:t>вентиляції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освітлення</a:t>
            </a:r>
            <a:r>
              <a:rPr lang="ru-RU" sz="2000" dirty="0"/>
              <a:t> </a:t>
            </a:r>
            <a:r>
              <a:rPr lang="ru-RU" sz="2000" dirty="0" smtClean="0"/>
              <a:t>для </a:t>
            </a:r>
            <a:r>
              <a:rPr lang="ru-RU" sz="2000" dirty="0" err="1" smtClean="0"/>
              <a:t>задоволення</a:t>
            </a:r>
            <a:r>
              <a:rPr lang="ru-RU" sz="2000" dirty="0" smtClean="0"/>
              <a:t> </a:t>
            </a:r>
            <a:r>
              <a:rPr lang="ru-RU" sz="2000" dirty="0"/>
              <a:t>потреб в </a:t>
            </a:r>
            <a:r>
              <a:rPr lang="ru-RU" sz="2000" dirty="0" err="1"/>
              <a:t>енергії</a:t>
            </a:r>
            <a:r>
              <a:rPr lang="ru-RU" sz="2000" dirty="0"/>
              <a:t> при </a:t>
            </a:r>
            <a:r>
              <a:rPr lang="ru-RU" sz="2000" dirty="0" err="1"/>
              <a:t>опаленні</a:t>
            </a:r>
            <a:r>
              <a:rPr lang="ru-RU" sz="2000" dirty="0"/>
              <a:t>, </a:t>
            </a:r>
            <a:r>
              <a:rPr lang="ru-RU" sz="2000" dirty="0" err="1"/>
              <a:t>охолодженні</a:t>
            </a:r>
            <a:r>
              <a:rPr lang="ru-RU" sz="2000" dirty="0"/>
              <a:t>, </a:t>
            </a:r>
            <a:r>
              <a:rPr lang="ru-RU" sz="2000" dirty="0" err="1" smtClean="0"/>
              <a:t>гарячому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водопостачанні</a:t>
            </a:r>
            <a:r>
              <a:rPr lang="ru-RU" sz="2000" dirty="0"/>
              <a:t>, </a:t>
            </a:r>
            <a:r>
              <a:rPr lang="ru-RU" sz="2000" dirty="0" err="1"/>
              <a:t>вентиляції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освітленні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, і </a:t>
            </a:r>
            <a:r>
              <a:rPr lang="ru-RU" sz="2000" dirty="0" err="1"/>
              <a:t>належить</a:t>
            </a:r>
            <a:r>
              <a:rPr lang="ru-RU" sz="2000" dirty="0"/>
              <a:t> до </a:t>
            </a:r>
            <a:r>
              <a:rPr lang="ru-RU" sz="2000" dirty="0" err="1" smtClean="0"/>
              <a:t>одиниці</a:t>
            </a:r>
            <a:r>
              <a:rPr lang="ru-RU" sz="2000" dirty="0" smtClean="0"/>
              <a:t> </a:t>
            </a:r>
            <a:r>
              <a:rPr lang="uk-UA" sz="2000" dirty="0" smtClean="0"/>
              <a:t>опалюваної </a:t>
            </a:r>
            <a:r>
              <a:rPr lang="uk-UA" sz="2000" dirty="0"/>
              <a:t>(</a:t>
            </a:r>
            <a:r>
              <a:rPr lang="uk-UA" sz="2000" dirty="0" err="1"/>
              <a:t>кондиціонованої</a:t>
            </a:r>
            <a:r>
              <a:rPr lang="uk-UA" sz="2000" dirty="0"/>
              <a:t>) площі/об'єму </a:t>
            </a:r>
            <a:r>
              <a:rPr lang="uk-UA" sz="2000" dirty="0" smtClean="0"/>
              <a:t>будівлі.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68768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96"/>
            <a:ext cx="8686800" cy="715962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Основні </a:t>
            </a:r>
            <a:r>
              <a:rPr lang="uk-UA" dirty="0">
                <a:solidFill>
                  <a:srgbClr val="FF0000"/>
                </a:solidFill>
              </a:rPr>
              <a:t>вхідні дані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568952" cy="616530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uk-UA" sz="1800" dirty="0" err="1" smtClean="0"/>
              <a:t>-характеристики</a:t>
            </a:r>
            <a:r>
              <a:rPr lang="uk-UA" sz="1800" dirty="0" smtClean="0"/>
              <a:t> </a:t>
            </a:r>
            <a:r>
              <a:rPr lang="uk-UA" sz="1800" dirty="0"/>
              <a:t>теплопередачі трансмісією та вентиляцією</a:t>
            </a:r>
            <a:r>
              <a:rPr lang="uk-UA" sz="1800" dirty="0" smtClean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 </a:t>
            </a:r>
            <a:r>
              <a:rPr lang="uk-UA" sz="1800" dirty="0"/>
              <a:t>- характеристики </a:t>
            </a:r>
            <a:r>
              <a:rPr lang="uk-UA" sz="1800" dirty="0" err="1"/>
              <a:t>теплонадходжень</a:t>
            </a:r>
            <a:r>
              <a:rPr lang="uk-UA" sz="1800" dirty="0"/>
              <a:t> від внутрішніх джерел теплоти та </a:t>
            </a:r>
            <a:r>
              <a:rPr lang="uk-UA" sz="1800" dirty="0" err="1"/>
              <a:t>теплонадходжень</a:t>
            </a:r>
            <a:r>
              <a:rPr lang="uk-UA" sz="1800" dirty="0"/>
              <a:t> від сонця; </a:t>
            </a:r>
            <a:endParaRPr lang="uk-UA" sz="1800" dirty="0" smtClean="0"/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1800" dirty="0" smtClean="0"/>
              <a:t>кліматичні </a:t>
            </a:r>
            <a:r>
              <a:rPr lang="uk-UA" sz="1800" dirty="0"/>
              <a:t>дані; </a:t>
            </a:r>
            <a:endParaRPr lang="uk-UA" sz="1800" dirty="0" smtClean="0"/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1800" dirty="0" smtClean="0"/>
              <a:t>опис </a:t>
            </a:r>
            <a:r>
              <a:rPr lang="uk-UA" sz="1800" dirty="0"/>
              <a:t>будівлі та її компонентів, систем та використання; </a:t>
            </a:r>
            <a:endParaRPr lang="uk-UA" sz="1800" dirty="0" smtClean="0"/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1800" dirty="0" smtClean="0"/>
              <a:t>вимоги </a:t>
            </a:r>
            <a:r>
              <a:rPr lang="uk-UA" sz="1800" dirty="0"/>
              <a:t>комфорту: значення заданих температур, вологості та </a:t>
            </a:r>
            <a:r>
              <a:rPr lang="uk-UA" sz="1800" dirty="0" err="1"/>
              <a:t>кратностей</a:t>
            </a:r>
            <a:r>
              <a:rPr lang="uk-UA" sz="1800" dirty="0"/>
              <a:t> повітрообміну (для цілей енергетичної сертифікації та документування дотримання вимог будівельних норм повинні відповідати вимогам згідно з чинними санітарними та будівельними нормами); </a:t>
            </a:r>
            <a:endParaRPr lang="uk-UA" sz="1800" dirty="0" smtClean="0"/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1800" dirty="0" smtClean="0"/>
              <a:t>дані</a:t>
            </a:r>
            <a:r>
              <a:rPr lang="uk-UA" sz="1800" dirty="0"/>
              <a:t>, що відносяться до систем опалення, охолодження, ГВП, вентиляції та освітлення, про</a:t>
            </a:r>
            <a:r>
              <a:rPr lang="uk-UA" sz="18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/>
              <a:t>	</a:t>
            </a:r>
            <a:r>
              <a:rPr lang="uk-UA" sz="1800" dirty="0" smtClean="0"/>
              <a:t> </a:t>
            </a:r>
            <a:r>
              <a:rPr lang="uk-UA" sz="1800" dirty="0"/>
              <a:t>- розмежування будівлі на різні зони для проведення розрахунків (різні системи можуть мати потребу в різних зонах); </a:t>
            </a: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/>
              <a:t>	</a:t>
            </a:r>
            <a:r>
              <a:rPr lang="uk-UA" sz="1800" dirty="0" smtClean="0"/>
              <a:t>- </a:t>
            </a:r>
            <a:r>
              <a:rPr lang="uk-UA" sz="1800" dirty="0" err="1"/>
              <a:t>енерговтрати</a:t>
            </a:r>
            <a:r>
              <a:rPr lang="uk-UA" sz="1800" dirty="0"/>
              <a:t> </a:t>
            </a:r>
            <a:r>
              <a:rPr lang="uk-UA" sz="1800" dirty="0" err="1"/>
              <a:t>невідновлювані</a:t>
            </a:r>
            <a:r>
              <a:rPr lang="uk-UA" sz="1800" dirty="0"/>
              <a:t> та які утилізують, або утилізовані в будівлі (внутрішні </a:t>
            </a:r>
            <a:r>
              <a:rPr lang="uk-UA" sz="1800" dirty="0" err="1"/>
              <a:t>теплонадходження</a:t>
            </a:r>
            <a:r>
              <a:rPr lang="uk-UA" sz="1800" dirty="0"/>
              <a:t>, утилізація тепловтрат вентиляцією); </a:t>
            </a: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/>
              <a:t>	</a:t>
            </a:r>
            <a:r>
              <a:rPr lang="uk-UA" sz="1800" dirty="0" smtClean="0"/>
              <a:t>- </a:t>
            </a:r>
            <a:r>
              <a:rPr lang="uk-UA" sz="1800" dirty="0"/>
              <a:t>витрату повітря та температуру припливного повітря (у випадку </a:t>
            </a:r>
            <a:r>
              <a:rPr lang="uk-UA" sz="1800" dirty="0" err="1"/>
              <a:t>центрально</a:t>
            </a:r>
            <a:r>
              <a:rPr lang="uk-UA" sz="1800" dirty="0"/>
              <a:t> попередньо підігрітого чи охолодженого), а також енергоспоживання при циркуляції повітря та його попередньому підігріві чи охолодженні (в т.ч. осушенні чи зволоженні повітря); </a:t>
            </a: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/>
              <a:t>	</a:t>
            </a:r>
            <a:r>
              <a:rPr lang="uk-UA" sz="1800" dirty="0" smtClean="0"/>
              <a:t>- </a:t>
            </a:r>
            <a:r>
              <a:rPr lang="uk-UA" sz="1800" dirty="0"/>
              <a:t>ефективність системи управління будівлею, рівень автоматизації та регулювання.</a:t>
            </a:r>
          </a:p>
        </p:txBody>
      </p:sp>
    </p:spTree>
    <p:extLst>
      <p:ext uri="{BB962C8B-B14F-4D97-AF65-F5344CB8AC3E}">
        <p14:creationId xmlns:p14="http://schemas.microsoft.com/office/powerpoint/2010/main" val="611275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3" y="0"/>
            <a:ext cx="8686800" cy="715962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Вихідні дані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424936" cy="5688632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err="1" smtClean="0"/>
              <a:t>-річні</a:t>
            </a:r>
            <a:r>
              <a:rPr lang="uk-UA" sz="2400" dirty="0" smtClean="0"/>
              <a:t> </a:t>
            </a:r>
            <a:r>
              <a:rPr lang="uk-UA" sz="2400" dirty="0" err="1"/>
              <a:t>енергопотреби</a:t>
            </a:r>
            <a:r>
              <a:rPr lang="uk-UA" sz="2400" dirty="0"/>
              <a:t> для опалення та охолодження</a:t>
            </a:r>
            <a:r>
              <a:rPr lang="uk-UA" sz="2400" dirty="0" smtClean="0"/>
              <a:t>;</a:t>
            </a:r>
          </a:p>
          <a:p>
            <a:pPr marL="0" indent="0">
              <a:buNone/>
            </a:pPr>
            <a:r>
              <a:rPr lang="uk-UA" sz="2400" dirty="0" smtClean="0"/>
              <a:t> </a:t>
            </a:r>
            <a:r>
              <a:rPr lang="uk-UA" sz="2400" dirty="0"/>
              <a:t>- річне енергоспоживання при опаленні та охолодженні; </a:t>
            </a:r>
            <a:endParaRPr lang="uk-UA" sz="2400" dirty="0" smtClean="0"/>
          </a:p>
          <a:p>
            <a:pPr>
              <a:buFontTx/>
              <a:buChar char="-"/>
            </a:pPr>
            <a:r>
              <a:rPr lang="uk-UA" sz="2400" dirty="0" smtClean="0"/>
              <a:t>річна </a:t>
            </a:r>
            <a:r>
              <a:rPr lang="uk-UA" sz="2400" dirty="0" err="1"/>
              <a:t>енергопотреба</a:t>
            </a:r>
            <a:r>
              <a:rPr lang="uk-UA" sz="2400" dirty="0"/>
              <a:t> ГВП</a:t>
            </a:r>
            <a:r>
              <a:rPr lang="uk-UA" sz="2400" dirty="0" smtClean="0"/>
              <a:t>;</a:t>
            </a:r>
          </a:p>
          <a:p>
            <a:pPr>
              <a:buFontTx/>
              <a:buChar char="-"/>
            </a:pPr>
            <a:r>
              <a:rPr lang="uk-UA" sz="2400" dirty="0" smtClean="0"/>
              <a:t>річне </a:t>
            </a:r>
            <a:r>
              <a:rPr lang="uk-UA" sz="2400" dirty="0"/>
              <a:t>енергоспоживання ГВП; </a:t>
            </a:r>
            <a:endParaRPr lang="uk-UA" sz="2400" dirty="0" smtClean="0"/>
          </a:p>
          <a:p>
            <a:pPr>
              <a:buFontTx/>
              <a:buChar char="-"/>
            </a:pPr>
            <a:r>
              <a:rPr lang="uk-UA" sz="2400" dirty="0" smtClean="0"/>
              <a:t>тривалість </a:t>
            </a:r>
            <a:r>
              <a:rPr lang="uk-UA" sz="2400" dirty="0"/>
              <a:t>опалювального періоду та періоду охолодження (час роботи систем), що впливає на енергоспоживання та додаткову енергію для </a:t>
            </a:r>
            <a:r>
              <a:rPr lang="uk-UA" sz="2400" dirty="0" err="1"/>
              <a:t>сезонозалежних</a:t>
            </a:r>
            <a:r>
              <a:rPr lang="uk-UA" sz="2400" dirty="0"/>
              <a:t> інженерних систем опалення, охолодження та вентиляції будівлі</a:t>
            </a:r>
            <a:r>
              <a:rPr lang="uk-UA" sz="2400" dirty="0" smtClean="0"/>
              <a:t>.</a:t>
            </a:r>
          </a:p>
          <a:p>
            <a:pPr marL="0" indent="0">
              <a:buNone/>
            </a:pPr>
            <a:r>
              <a:rPr lang="uk-UA" sz="2400" dirty="0" smtClean="0"/>
              <a:t> </a:t>
            </a:r>
          </a:p>
          <a:p>
            <a:pPr marL="0" indent="0">
              <a:buNone/>
            </a:pPr>
            <a:r>
              <a:rPr lang="uk-UA" sz="2400" dirty="0" smtClean="0"/>
              <a:t>Додатковими </a:t>
            </a:r>
            <a:r>
              <a:rPr lang="uk-UA" sz="2400" dirty="0"/>
              <a:t>вихідними даними є: </a:t>
            </a:r>
            <a:endParaRPr lang="uk-UA" sz="2400" dirty="0" smtClean="0"/>
          </a:p>
          <a:p>
            <a:pPr>
              <a:buFontTx/>
              <a:buChar char="-"/>
            </a:pPr>
            <a:r>
              <a:rPr lang="uk-UA" sz="2400" dirty="0" smtClean="0"/>
              <a:t>енергоспоживання </a:t>
            </a:r>
            <a:r>
              <a:rPr lang="uk-UA" sz="2400" dirty="0"/>
              <a:t>системою освітлення</a:t>
            </a:r>
            <a:r>
              <a:rPr lang="uk-UA" sz="2400" dirty="0" smtClean="0"/>
              <a:t>;</a:t>
            </a:r>
          </a:p>
          <a:p>
            <a:pPr>
              <a:buFontTx/>
              <a:buChar char="-"/>
            </a:pPr>
            <a:r>
              <a:rPr lang="uk-UA" sz="2400" dirty="0" smtClean="0"/>
              <a:t> </a:t>
            </a:r>
            <a:r>
              <a:rPr lang="uk-UA" sz="2400" dirty="0"/>
              <a:t>- енергоспоживання при інших послугах.</a:t>
            </a:r>
          </a:p>
        </p:txBody>
      </p:sp>
    </p:spTree>
    <p:extLst>
      <p:ext uri="{BB962C8B-B14F-4D97-AF65-F5344CB8AC3E}">
        <p14:creationId xmlns:p14="http://schemas.microsoft.com/office/powerpoint/2010/main" val="249157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147705"/>
              </p:ext>
            </p:extLst>
          </p:nvPr>
        </p:nvGraphicFramePr>
        <p:xfrm>
          <a:off x="107504" y="762963"/>
          <a:ext cx="8928992" cy="5978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116632"/>
            <a:ext cx="5830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rgbClr val="FF0000"/>
                </a:solidFill>
              </a:rPr>
              <a:t>Послідовність розрахунку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270476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/>
              <a:t>Показники енергетичної ефективності будівель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496855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sz="2400" dirty="0" smtClean="0"/>
              <a:t>питома </a:t>
            </a:r>
            <a:r>
              <a:rPr lang="uk-UA" sz="2400" dirty="0" err="1" smtClean="0"/>
              <a:t>енергопотреба</a:t>
            </a:r>
            <a:r>
              <a:rPr lang="uk-UA" sz="2400" dirty="0" smtClean="0"/>
              <a:t> на опалення, охолодження, постачання гарячої води;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 smtClean="0"/>
              <a:t>питоме </a:t>
            </a:r>
            <a:r>
              <a:rPr lang="uk-UA" sz="2400" dirty="0"/>
              <a:t>енергоспоживання при опаленні;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/>
              <a:t>питоме енергоспоживання при охолодженні;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err="1"/>
              <a:t>питоме</a:t>
            </a:r>
            <a:r>
              <a:rPr lang="ru-RU" sz="2400" dirty="0"/>
              <a:t> </a:t>
            </a:r>
            <a:r>
              <a:rPr lang="ru-RU" sz="2400" dirty="0" err="1"/>
              <a:t>енергоспоживання</a:t>
            </a:r>
            <a:r>
              <a:rPr lang="ru-RU" sz="2400" dirty="0"/>
              <a:t> при </a:t>
            </a:r>
            <a:r>
              <a:rPr lang="ru-RU" sz="2400" dirty="0" err="1"/>
              <a:t>постачанні</a:t>
            </a:r>
            <a:r>
              <a:rPr lang="ru-RU" sz="2400" dirty="0"/>
              <a:t> </a:t>
            </a:r>
            <a:r>
              <a:rPr lang="ru-RU" sz="2400" dirty="0" err="1"/>
              <a:t>гарячої</a:t>
            </a:r>
            <a:r>
              <a:rPr lang="ru-RU" sz="2400" dirty="0"/>
              <a:t> води;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/>
              <a:t>питоме енергоспоживання систем вентиляції;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/>
              <a:t>питоме енергоспоживання при освітленні;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/>
              <a:t>питоме енергоспоживання первинної енергії;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err="1"/>
              <a:t>питоме</a:t>
            </a:r>
            <a:r>
              <a:rPr lang="ru-RU" sz="2400" dirty="0"/>
              <a:t> </a:t>
            </a:r>
            <a:r>
              <a:rPr lang="ru-RU" sz="2400" dirty="0" err="1"/>
              <a:t>енергоспоживання</a:t>
            </a:r>
            <a:r>
              <a:rPr lang="ru-RU" sz="2400" dirty="0"/>
              <a:t> </a:t>
            </a:r>
            <a:r>
              <a:rPr lang="ru-RU" sz="2400" dirty="0" err="1"/>
              <a:t>викидів</a:t>
            </a:r>
            <a:r>
              <a:rPr lang="ru-RU" sz="2400" dirty="0"/>
              <a:t> </a:t>
            </a:r>
            <a:r>
              <a:rPr lang="ru-RU" sz="2400" dirty="0" err="1"/>
              <a:t>парникових</a:t>
            </a:r>
            <a:r>
              <a:rPr lang="ru-RU" sz="2400" dirty="0"/>
              <a:t> </a:t>
            </a:r>
            <a:r>
              <a:rPr lang="ru-RU" sz="2400" dirty="0" err="1"/>
              <a:t>газів</a:t>
            </a:r>
            <a:r>
              <a:rPr lang="ru-RU" sz="2400" dirty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968316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8686800" cy="715962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Познаки фізичних величин</a:t>
            </a:r>
            <a:endParaRPr lang="uk-UA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171200"/>
              </p:ext>
            </p:extLst>
          </p:nvPr>
        </p:nvGraphicFramePr>
        <p:xfrm>
          <a:off x="250825" y="765175"/>
          <a:ext cx="8497887" cy="535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879"/>
                <a:gridCol w="4536504"/>
                <a:gridCol w="23045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Познака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Визначення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фізичної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величини</a:t>
                      </a:r>
                      <a:r>
                        <a:rPr lang="ru-RU" dirty="0" smtClean="0"/>
                        <a:t>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Одиниця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виміру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площа</a:t>
                      </a:r>
                      <a:r>
                        <a:rPr lang="ru-RU" dirty="0" smtClean="0"/>
                        <a:t>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м2 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Е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енергія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Вт • </a:t>
                      </a:r>
                      <a:r>
                        <a:rPr lang="uk-UA" dirty="0" err="1" smtClean="0"/>
                        <a:t>год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узагальнений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коефіцієнт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теплопередачі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Вт/К 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h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коефіцієнт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теплообміну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Вт/(м2 • К)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Isol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енергетична освітленість поверхні сонячною радіацією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Вт/м2 </a:t>
                      </a:r>
                    </a:p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u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коефіцієнт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теплопередачі</a:t>
                      </a:r>
                      <a:r>
                        <a:rPr lang="ru-RU" dirty="0" smtClean="0"/>
                        <a:t>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Вт/(м2 • К)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Θ</a:t>
                      </a:r>
                      <a:r>
                        <a:rPr lang="uk-UA" dirty="0" smtClean="0"/>
                        <a:t> (</a:t>
                      </a:r>
                      <a:r>
                        <a:rPr lang="en-US" dirty="0" smtClean="0"/>
                        <a:t>Theta)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температура за шкалою </a:t>
                      </a:r>
                      <a:r>
                        <a:rPr lang="ru-RU" dirty="0" err="1" smtClean="0"/>
                        <a:t>Цельсія</a:t>
                      </a:r>
                      <a:r>
                        <a:rPr lang="ru-RU" dirty="0" smtClean="0"/>
                        <a:t>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°С 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тепловий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потік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теплова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потужність</a:t>
                      </a:r>
                      <a:r>
                        <a:rPr lang="ru-RU" dirty="0" smtClean="0"/>
                        <a:t>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Вт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Q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кількість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теплоти</a:t>
                      </a:r>
                      <a:r>
                        <a:rPr lang="ru-RU" dirty="0" smtClean="0"/>
                        <a:t>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Вт • год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Ψ</a:t>
                      </a:r>
                      <a:r>
                        <a:rPr lang="en-US" dirty="0" smtClean="0"/>
                        <a:t> (Psi)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лінійний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коефіцієнт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теплопередачі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Вт/(м • К) 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ϰ</a:t>
                      </a:r>
                      <a:r>
                        <a:rPr lang="en-US" dirty="0" smtClean="0"/>
                        <a:t>  (Kappa)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точковий коефіцієнт теплопередачі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Вт/К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R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тепловий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опір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м2 К/Вт</a:t>
                      </a:r>
                      <a:endParaRPr lang="uk-UA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016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285E80"/>
      </a:lt2>
      <a:accent1>
        <a:srgbClr val="3E7A98"/>
      </a:accent1>
      <a:accent2>
        <a:srgbClr val="5A91AC"/>
      </a:accent2>
      <a:accent3>
        <a:srgbClr val="FFFFFF"/>
      </a:accent3>
      <a:accent4>
        <a:srgbClr val="404040"/>
      </a:accent4>
      <a:accent5>
        <a:srgbClr val="AFBECA"/>
      </a:accent5>
      <a:accent6>
        <a:srgbClr val="51839B"/>
      </a:accent6>
      <a:hlink>
        <a:srgbClr val="6C9F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25A9C"/>
        </a:lt2>
        <a:accent1>
          <a:srgbClr val="166FB2"/>
        </a:accent1>
        <a:accent2>
          <a:srgbClr val="3580B9"/>
        </a:accent2>
        <a:accent3>
          <a:srgbClr val="FFFFFF"/>
        </a:accent3>
        <a:accent4>
          <a:srgbClr val="404040"/>
        </a:accent4>
        <a:accent5>
          <a:srgbClr val="ABBBD5"/>
        </a:accent5>
        <a:accent6>
          <a:srgbClr val="2F73A7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285E80"/>
        </a:lt2>
        <a:accent1>
          <a:srgbClr val="3E7A98"/>
        </a:accent1>
        <a:accent2>
          <a:srgbClr val="5A91AC"/>
        </a:accent2>
        <a:accent3>
          <a:srgbClr val="FFFFFF"/>
        </a:accent3>
        <a:accent4>
          <a:srgbClr val="404040"/>
        </a:accent4>
        <a:accent5>
          <a:srgbClr val="AFBECA"/>
        </a:accent5>
        <a:accent6>
          <a:srgbClr val="51839B"/>
        </a:accent6>
        <a:hlink>
          <a:srgbClr val="6C9F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3948</TotalTime>
  <Words>1668</Words>
  <Application>Microsoft Office PowerPoint</Application>
  <PresentationFormat>Экран (4:3)</PresentationFormat>
  <Paragraphs>242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powerpoint-template</vt:lpstr>
      <vt:lpstr>Лекція 3  Нормування енергії</vt:lpstr>
      <vt:lpstr>Рекомендована література</vt:lpstr>
      <vt:lpstr>Нормований метод включає розрахунок</vt:lpstr>
      <vt:lpstr>Основні поняття</vt:lpstr>
      <vt:lpstr>Основні вхідні дані</vt:lpstr>
      <vt:lpstr>Вихідні дані</vt:lpstr>
      <vt:lpstr>Презентация PowerPoint</vt:lpstr>
      <vt:lpstr>Показники енергетичної ефективності будівель</vt:lpstr>
      <vt:lpstr>Познаки фізичних величин</vt:lpstr>
      <vt:lpstr>Індекси</vt:lpstr>
      <vt:lpstr>Розподіл будинку на теплові зони не є обов'язковим, якщо усі наступні умови виконуються для об'ємів всередині будівлі: </vt:lpstr>
      <vt:lpstr>Презентация PowerPoint</vt:lpstr>
      <vt:lpstr>Презентация PowerPoint</vt:lpstr>
      <vt:lpstr>Кондиціонована площа підлоги Afs є площею підлоги всередині меж кондиціонованого об'єму будівлі, визначена за внутрішніми габаритними розмірами</vt:lpstr>
      <vt:lpstr>Значення заданої, чергової та скоригованої температури</vt:lpstr>
      <vt:lpstr>Визначення питомої енергопотреби на опалення, охолодження, постачання гарячої води</vt:lpstr>
      <vt:lpstr>Af - Кондиціонована (опалювана) площа будівлі</vt:lpstr>
      <vt:lpstr>Питома енергопотреба на опалення</vt:lpstr>
      <vt:lpstr>СУМАРНЕ ЕНЕРГОСПОЖИВАННЯ СИСТЕМАМИ ОПАЛЕННЯ, ОХОЛОДЖЕННЯ ТА ВЕНТИЛЯЦІЇ</vt:lpstr>
      <vt:lpstr>Діаграма Сенкі</vt:lpstr>
      <vt:lpstr>Енергетичний потік в підсистемі</vt:lpstr>
      <vt:lpstr>Виробнича система як об’єкт</vt:lpstr>
      <vt:lpstr>. Принципова схема системи теплопостачання від районної котельні</vt:lpstr>
      <vt:lpstr>Розрахунок енергії входу</vt:lpstr>
      <vt:lpstr>Ефективність системи опалення та охолодження</vt:lpstr>
      <vt:lpstr>Питома енергопотреба на опалення</vt:lpstr>
      <vt:lpstr>Характеристика теплопередачі тьрансмісією</vt:lpstr>
      <vt:lpstr>Розрахунок енергопотреби для опалення </vt:lpstr>
      <vt:lpstr>Розрахунок енергоспоживання при опаленні</vt:lpstr>
      <vt:lpstr>Значення енергетичних потоків в підсистемі розподілення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Andrii</dc:creator>
  <cp:lastModifiedBy>Користувач Windows</cp:lastModifiedBy>
  <cp:revision>276</cp:revision>
  <dcterms:created xsi:type="dcterms:W3CDTF">2016-09-04T13:07:12Z</dcterms:created>
  <dcterms:modified xsi:type="dcterms:W3CDTF">2019-04-15T04:33:07Z</dcterms:modified>
</cp:coreProperties>
</file>