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9" r:id="rId3"/>
    <p:sldId id="314" r:id="rId4"/>
    <p:sldId id="316" r:id="rId5"/>
    <p:sldId id="317" r:id="rId6"/>
    <p:sldId id="315" r:id="rId7"/>
    <p:sldId id="302" r:id="rId8"/>
    <p:sldId id="303" r:id="rId9"/>
    <p:sldId id="305" r:id="rId10"/>
    <p:sldId id="304" r:id="rId11"/>
    <p:sldId id="298" r:id="rId12"/>
    <p:sldId id="258" r:id="rId13"/>
    <p:sldId id="259" r:id="rId14"/>
    <p:sldId id="260" r:id="rId15"/>
    <p:sldId id="280" r:id="rId16"/>
    <p:sldId id="261" r:id="rId17"/>
    <p:sldId id="276" r:id="rId18"/>
    <p:sldId id="277" r:id="rId19"/>
    <p:sldId id="268" r:id="rId20"/>
    <p:sldId id="269" r:id="rId21"/>
    <p:sldId id="281" r:id="rId22"/>
    <p:sldId id="283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3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B2777-73B9-45BC-AA7E-FE36A8622AF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06F964-2622-4A41-BD59-67EE3BF09748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Загальноправові</a:t>
          </a:r>
          <a:endParaRPr lang="ru-RU" dirty="0">
            <a:solidFill>
              <a:srgbClr val="002060"/>
            </a:solidFill>
          </a:endParaRPr>
        </a:p>
      </dgm:t>
    </dgm:pt>
    <dgm:pt modelId="{6B66F1DB-5736-436C-85AC-3ACACB37CF11}" type="parTrans" cxnId="{83818B77-41B8-491A-8338-C07FBC3C6E5A}">
      <dgm:prSet/>
      <dgm:spPr/>
      <dgm:t>
        <a:bodyPr/>
        <a:lstStyle/>
        <a:p>
          <a:endParaRPr lang="ru-RU"/>
        </a:p>
      </dgm:t>
    </dgm:pt>
    <dgm:pt modelId="{FDBF1174-3260-4B0B-97FE-BC6D972B2786}" type="sibTrans" cxnId="{83818B77-41B8-491A-8338-C07FBC3C6E5A}">
      <dgm:prSet/>
      <dgm:spPr/>
      <dgm:t>
        <a:bodyPr/>
        <a:lstStyle/>
        <a:p>
          <a:endParaRPr lang="ru-RU"/>
        </a:p>
      </dgm:t>
    </dgm:pt>
    <dgm:pt modelId="{8AE9667F-4EF5-43AE-AFD1-F6DA6A81843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Міжгалузеві</a:t>
          </a:r>
          <a:endParaRPr lang="ru-RU" dirty="0">
            <a:solidFill>
              <a:srgbClr val="002060"/>
            </a:solidFill>
          </a:endParaRPr>
        </a:p>
      </dgm:t>
    </dgm:pt>
    <dgm:pt modelId="{A0239CFB-2D9D-4B5E-8B4A-A983DCBD4D14}" type="parTrans" cxnId="{1717E70F-E8DC-4CF2-BF6A-51E519BD3FDA}">
      <dgm:prSet/>
      <dgm:spPr/>
      <dgm:t>
        <a:bodyPr/>
        <a:lstStyle/>
        <a:p>
          <a:endParaRPr lang="ru-RU"/>
        </a:p>
      </dgm:t>
    </dgm:pt>
    <dgm:pt modelId="{8E822E0C-6385-4122-AB8D-8EF0BADEFB72}" type="sibTrans" cxnId="{1717E70F-E8DC-4CF2-BF6A-51E519BD3FDA}">
      <dgm:prSet/>
      <dgm:spPr/>
      <dgm:t>
        <a:bodyPr/>
        <a:lstStyle/>
        <a:p>
          <a:endParaRPr lang="ru-RU"/>
        </a:p>
      </dgm:t>
    </dgm:pt>
    <dgm:pt modelId="{0232BA2A-F777-42F3-992E-A3802F844368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Галузеві</a:t>
          </a:r>
          <a:endParaRPr lang="ru-RU" dirty="0">
            <a:solidFill>
              <a:srgbClr val="002060"/>
            </a:solidFill>
          </a:endParaRPr>
        </a:p>
      </dgm:t>
    </dgm:pt>
    <dgm:pt modelId="{69337617-2F59-42E1-B168-E84C605AD94D}" type="parTrans" cxnId="{755616B9-6484-4230-8371-3E92309012F9}">
      <dgm:prSet/>
      <dgm:spPr/>
      <dgm:t>
        <a:bodyPr/>
        <a:lstStyle/>
        <a:p>
          <a:endParaRPr lang="ru-RU"/>
        </a:p>
      </dgm:t>
    </dgm:pt>
    <dgm:pt modelId="{54C74E4E-A5E7-45B4-9EE5-44A4161847A4}" type="sibTrans" cxnId="{755616B9-6484-4230-8371-3E92309012F9}">
      <dgm:prSet/>
      <dgm:spPr/>
      <dgm:t>
        <a:bodyPr/>
        <a:lstStyle/>
        <a:p>
          <a:endParaRPr lang="ru-RU"/>
        </a:p>
      </dgm:t>
    </dgm:pt>
    <dgm:pt modelId="{1959DC07-CCFD-4F15-9952-3B8C17B8F767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Принципи</a:t>
          </a:r>
          <a:r>
            <a:rPr lang="uk-UA" dirty="0" smtClean="0"/>
            <a:t> </a:t>
          </a:r>
          <a:r>
            <a:rPr lang="uk-UA" dirty="0" smtClean="0">
              <a:solidFill>
                <a:srgbClr val="002060"/>
              </a:solidFill>
            </a:rPr>
            <a:t>окремих</a:t>
          </a:r>
          <a:r>
            <a:rPr lang="uk-UA" dirty="0" smtClean="0"/>
            <a:t> </a:t>
          </a:r>
          <a:r>
            <a:rPr lang="uk-UA" dirty="0" smtClean="0">
              <a:solidFill>
                <a:srgbClr val="002060"/>
              </a:solidFill>
            </a:rPr>
            <a:t>інститутів</a:t>
          </a:r>
          <a:endParaRPr lang="ru-RU" dirty="0">
            <a:solidFill>
              <a:srgbClr val="002060"/>
            </a:solidFill>
          </a:endParaRPr>
        </a:p>
      </dgm:t>
    </dgm:pt>
    <dgm:pt modelId="{0C5FF0F9-4DA1-44A4-8040-72822C2BB918}" type="parTrans" cxnId="{6E1A32D9-0728-418D-825C-947D5CEB23FA}">
      <dgm:prSet/>
      <dgm:spPr/>
      <dgm:t>
        <a:bodyPr/>
        <a:lstStyle/>
        <a:p>
          <a:endParaRPr lang="ru-RU"/>
        </a:p>
      </dgm:t>
    </dgm:pt>
    <dgm:pt modelId="{02F31130-2AC2-4AE3-9FB9-B3DE08401A2F}" type="sibTrans" cxnId="{6E1A32D9-0728-418D-825C-947D5CEB23FA}">
      <dgm:prSet/>
      <dgm:spPr/>
      <dgm:t>
        <a:bodyPr/>
        <a:lstStyle/>
        <a:p>
          <a:endParaRPr lang="ru-RU"/>
        </a:p>
      </dgm:t>
    </dgm:pt>
    <dgm:pt modelId="{030A8284-9B19-4CA0-A448-F41315C86601}" type="pres">
      <dgm:prSet presAssocID="{78AB2777-73B9-45BC-AA7E-FE36A8622A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58092-F632-4248-A0DE-442AD07B750D}" type="pres">
      <dgm:prSet presAssocID="{C406F964-2622-4A41-BD59-67EE3BF09748}" presName="parentLin" presStyleCnt="0"/>
      <dgm:spPr/>
      <dgm:t>
        <a:bodyPr/>
        <a:lstStyle/>
        <a:p>
          <a:endParaRPr lang="ru-RU"/>
        </a:p>
      </dgm:t>
    </dgm:pt>
    <dgm:pt modelId="{4833BDA9-E947-4AE0-8934-53E33EC8A516}" type="pres">
      <dgm:prSet presAssocID="{C406F964-2622-4A41-BD59-67EE3BF0974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AD9BD36-943D-4F85-84B4-F2785E29F8C5}" type="pres">
      <dgm:prSet presAssocID="{C406F964-2622-4A41-BD59-67EE3BF097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1E0DF-67B0-458B-A32C-E9E03B6637BA}" type="pres">
      <dgm:prSet presAssocID="{C406F964-2622-4A41-BD59-67EE3BF09748}" presName="negativeSpace" presStyleCnt="0"/>
      <dgm:spPr/>
      <dgm:t>
        <a:bodyPr/>
        <a:lstStyle/>
        <a:p>
          <a:endParaRPr lang="ru-RU"/>
        </a:p>
      </dgm:t>
    </dgm:pt>
    <dgm:pt modelId="{3308CBDE-EBAC-44D5-88DA-57A04E3CC486}" type="pres">
      <dgm:prSet presAssocID="{C406F964-2622-4A41-BD59-67EE3BF0974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8660A-BBCF-4036-9DF0-936BE7BE4C55}" type="pres">
      <dgm:prSet presAssocID="{FDBF1174-3260-4B0B-97FE-BC6D972B2786}" presName="spaceBetweenRectangles" presStyleCnt="0"/>
      <dgm:spPr/>
      <dgm:t>
        <a:bodyPr/>
        <a:lstStyle/>
        <a:p>
          <a:endParaRPr lang="ru-RU"/>
        </a:p>
      </dgm:t>
    </dgm:pt>
    <dgm:pt modelId="{ACD4FCBA-0C99-4687-8DA9-B437E60AF72B}" type="pres">
      <dgm:prSet presAssocID="{8AE9667F-4EF5-43AE-AFD1-F6DA6A818436}" presName="parentLin" presStyleCnt="0"/>
      <dgm:spPr/>
      <dgm:t>
        <a:bodyPr/>
        <a:lstStyle/>
        <a:p>
          <a:endParaRPr lang="ru-RU"/>
        </a:p>
      </dgm:t>
    </dgm:pt>
    <dgm:pt modelId="{8652DBA0-93C9-4848-88D1-0DCFC9DF4739}" type="pres">
      <dgm:prSet presAssocID="{8AE9667F-4EF5-43AE-AFD1-F6DA6A81843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26B33D5-64CA-430A-A125-F0EB2CD02895}" type="pres">
      <dgm:prSet presAssocID="{8AE9667F-4EF5-43AE-AFD1-F6DA6A81843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9BCC-1D33-4C6E-9B1E-55329BC03366}" type="pres">
      <dgm:prSet presAssocID="{8AE9667F-4EF5-43AE-AFD1-F6DA6A818436}" presName="negativeSpace" presStyleCnt="0"/>
      <dgm:spPr/>
      <dgm:t>
        <a:bodyPr/>
        <a:lstStyle/>
        <a:p>
          <a:endParaRPr lang="ru-RU"/>
        </a:p>
      </dgm:t>
    </dgm:pt>
    <dgm:pt modelId="{B776BB61-0E5E-46BE-8C0D-DE144E02915F}" type="pres">
      <dgm:prSet presAssocID="{8AE9667F-4EF5-43AE-AFD1-F6DA6A81843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748DC-F14E-4A20-9CB0-1C7AF13130D6}" type="pres">
      <dgm:prSet presAssocID="{8E822E0C-6385-4122-AB8D-8EF0BADEFB72}" presName="spaceBetweenRectangles" presStyleCnt="0"/>
      <dgm:spPr/>
      <dgm:t>
        <a:bodyPr/>
        <a:lstStyle/>
        <a:p>
          <a:endParaRPr lang="ru-RU"/>
        </a:p>
      </dgm:t>
    </dgm:pt>
    <dgm:pt modelId="{A26F5F94-B9A3-4A82-8BF4-BE1688B3A804}" type="pres">
      <dgm:prSet presAssocID="{0232BA2A-F777-42F3-992E-A3802F844368}" presName="parentLin" presStyleCnt="0"/>
      <dgm:spPr/>
      <dgm:t>
        <a:bodyPr/>
        <a:lstStyle/>
        <a:p>
          <a:endParaRPr lang="ru-RU"/>
        </a:p>
      </dgm:t>
    </dgm:pt>
    <dgm:pt modelId="{0350EE72-BFB0-4C46-8438-FF26293507DD}" type="pres">
      <dgm:prSet presAssocID="{0232BA2A-F777-42F3-992E-A3802F8443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75A0848-EF7F-4A4F-A179-9BCA0C04BA25}" type="pres">
      <dgm:prSet presAssocID="{0232BA2A-F777-42F3-992E-A3802F8443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2440E-4A7E-4D32-81B9-360B81E321F9}" type="pres">
      <dgm:prSet presAssocID="{0232BA2A-F777-42F3-992E-A3802F844368}" presName="negativeSpace" presStyleCnt="0"/>
      <dgm:spPr/>
      <dgm:t>
        <a:bodyPr/>
        <a:lstStyle/>
        <a:p>
          <a:endParaRPr lang="ru-RU"/>
        </a:p>
      </dgm:t>
    </dgm:pt>
    <dgm:pt modelId="{4DF1EBDD-E25D-40A3-BE04-5856264FBB77}" type="pres">
      <dgm:prSet presAssocID="{0232BA2A-F777-42F3-992E-A3802F84436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9F365-537F-422A-A73B-CACE9D0B100C}" type="pres">
      <dgm:prSet presAssocID="{54C74E4E-A5E7-45B4-9EE5-44A4161847A4}" presName="spaceBetweenRectangles" presStyleCnt="0"/>
      <dgm:spPr/>
      <dgm:t>
        <a:bodyPr/>
        <a:lstStyle/>
        <a:p>
          <a:endParaRPr lang="ru-RU"/>
        </a:p>
      </dgm:t>
    </dgm:pt>
    <dgm:pt modelId="{F19A3440-BD01-4FE0-BA89-80FBC38FAD86}" type="pres">
      <dgm:prSet presAssocID="{1959DC07-CCFD-4F15-9952-3B8C17B8F767}" presName="parentLin" presStyleCnt="0"/>
      <dgm:spPr/>
      <dgm:t>
        <a:bodyPr/>
        <a:lstStyle/>
        <a:p>
          <a:endParaRPr lang="ru-RU"/>
        </a:p>
      </dgm:t>
    </dgm:pt>
    <dgm:pt modelId="{2B740BEE-7F43-48A9-8B17-EF96A9AA8858}" type="pres">
      <dgm:prSet presAssocID="{1959DC07-CCFD-4F15-9952-3B8C17B8F76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8D64AE2-55C2-46F7-B400-7C8362512580}" type="pres">
      <dgm:prSet presAssocID="{1959DC07-CCFD-4F15-9952-3B8C17B8F7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B2F0D-02D6-4861-A9BE-F7F0967E3C2F}" type="pres">
      <dgm:prSet presAssocID="{1959DC07-CCFD-4F15-9952-3B8C17B8F767}" presName="negativeSpace" presStyleCnt="0"/>
      <dgm:spPr/>
      <dgm:t>
        <a:bodyPr/>
        <a:lstStyle/>
        <a:p>
          <a:endParaRPr lang="ru-RU"/>
        </a:p>
      </dgm:t>
    </dgm:pt>
    <dgm:pt modelId="{3161FE8F-B87F-4D93-831C-3088BEB307C4}" type="pres">
      <dgm:prSet presAssocID="{1959DC07-CCFD-4F15-9952-3B8C17B8F76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E9AA6-21AF-48CF-8C9E-691FFBE02E8B}" type="presOf" srcId="{1959DC07-CCFD-4F15-9952-3B8C17B8F767}" destId="{68D64AE2-55C2-46F7-B400-7C8362512580}" srcOrd="1" destOrd="0" presId="urn:microsoft.com/office/officeart/2005/8/layout/list1"/>
    <dgm:cxn modelId="{88D50EE2-C0D4-4422-B81A-6A8197516412}" type="presOf" srcId="{C406F964-2622-4A41-BD59-67EE3BF09748}" destId="{6AD9BD36-943D-4F85-84B4-F2785E29F8C5}" srcOrd="1" destOrd="0" presId="urn:microsoft.com/office/officeart/2005/8/layout/list1"/>
    <dgm:cxn modelId="{E8F994AF-5B5C-4EF1-A4F3-71B238790F78}" type="presOf" srcId="{8AE9667F-4EF5-43AE-AFD1-F6DA6A818436}" destId="{8652DBA0-93C9-4848-88D1-0DCFC9DF4739}" srcOrd="0" destOrd="0" presId="urn:microsoft.com/office/officeart/2005/8/layout/list1"/>
    <dgm:cxn modelId="{2A500EB9-7BEC-48D4-A3A3-00AAE672BE49}" type="presOf" srcId="{0232BA2A-F777-42F3-992E-A3802F844368}" destId="{0350EE72-BFB0-4C46-8438-FF26293507DD}" srcOrd="0" destOrd="0" presId="urn:microsoft.com/office/officeart/2005/8/layout/list1"/>
    <dgm:cxn modelId="{1717E70F-E8DC-4CF2-BF6A-51E519BD3FDA}" srcId="{78AB2777-73B9-45BC-AA7E-FE36A8622AF9}" destId="{8AE9667F-4EF5-43AE-AFD1-F6DA6A818436}" srcOrd="1" destOrd="0" parTransId="{A0239CFB-2D9D-4B5E-8B4A-A983DCBD4D14}" sibTransId="{8E822E0C-6385-4122-AB8D-8EF0BADEFB72}"/>
    <dgm:cxn modelId="{755616B9-6484-4230-8371-3E92309012F9}" srcId="{78AB2777-73B9-45BC-AA7E-FE36A8622AF9}" destId="{0232BA2A-F777-42F3-992E-A3802F844368}" srcOrd="2" destOrd="0" parTransId="{69337617-2F59-42E1-B168-E84C605AD94D}" sibTransId="{54C74E4E-A5E7-45B4-9EE5-44A4161847A4}"/>
    <dgm:cxn modelId="{0AB34179-70B9-486C-B828-2A5044C7282D}" type="presOf" srcId="{1959DC07-CCFD-4F15-9952-3B8C17B8F767}" destId="{2B740BEE-7F43-48A9-8B17-EF96A9AA8858}" srcOrd="0" destOrd="0" presId="urn:microsoft.com/office/officeart/2005/8/layout/list1"/>
    <dgm:cxn modelId="{6E1A32D9-0728-418D-825C-947D5CEB23FA}" srcId="{78AB2777-73B9-45BC-AA7E-FE36A8622AF9}" destId="{1959DC07-CCFD-4F15-9952-3B8C17B8F767}" srcOrd="3" destOrd="0" parTransId="{0C5FF0F9-4DA1-44A4-8040-72822C2BB918}" sibTransId="{02F31130-2AC2-4AE3-9FB9-B3DE08401A2F}"/>
    <dgm:cxn modelId="{F64B3987-CF63-444B-89EE-6171972615BB}" type="presOf" srcId="{8AE9667F-4EF5-43AE-AFD1-F6DA6A818436}" destId="{126B33D5-64CA-430A-A125-F0EB2CD02895}" srcOrd="1" destOrd="0" presId="urn:microsoft.com/office/officeart/2005/8/layout/list1"/>
    <dgm:cxn modelId="{86CB16AA-25B2-4951-A23F-730320CAF7AB}" type="presOf" srcId="{78AB2777-73B9-45BC-AA7E-FE36A8622AF9}" destId="{030A8284-9B19-4CA0-A448-F41315C86601}" srcOrd="0" destOrd="0" presId="urn:microsoft.com/office/officeart/2005/8/layout/list1"/>
    <dgm:cxn modelId="{57E72289-58F2-455C-8EF3-8AA00DA2BD38}" type="presOf" srcId="{0232BA2A-F777-42F3-992E-A3802F844368}" destId="{B75A0848-EF7F-4A4F-A179-9BCA0C04BA25}" srcOrd="1" destOrd="0" presId="urn:microsoft.com/office/officeart/2005/8/layout/list1"/>
    <dgm:cxn modelId="{4A4DFD0C-CF65-475A-B50C-4759CCD6D282}" type="presOf" srcId="{C406F964-2622-4A41-BD59-67EE3BF09748}" destId="{4833BDA9-E947-4AE0-8934-53E33EC8A516}" srcOrd="0" destOrd="0" presId="urn:microsoft.com/office/officeart/2005/8/layout/list1"/>
    <dgm:cxn modelId="{83818B77-41B8-491A-8338-C07FBC3C6E5A}" srcId="{78AB2777-73B9-45BC-AA7E-FE36A8622AF9}" destId="{C406F964-2622-4A41-BD59-67EE3BF09748}" srcOrd="0" destOrd="0" parTransId="{6B66F1DB-5736-436C-85AC-3ACACB37CF11}" sibTransId="{FDBF1174-3260-4B0B-97FE-BC6D972B2786}"/>
    <dgm:cxn modelId="{6BB9B041-C8ED-46C8-8E1A-5E4CE3AB9360}" type="presParOf" srcId="{030A8284-9B19-4CA0-A448-F41315C86601}" destId="{44A58092-F632-4248-A0DE-442AD07B750D}" srcOrd="0" destOrd="0" presId="urn:microsoft.com/office/officeart/2005/8/layout/list1"/>
    <dgm:cxn modelId="{04F4598C-E991-4E07-8DB4-EAB3C8A43E85}" type="presParOf" srcId="{44A58092-F632-4248-A0DE-442AD07B750D}" destId="{4833BDA9-E947-4AE0-8934-53E33EC8A516}" srcOrd="0" destOrd="0" presId="urn:microsoft.com/office/officeart/2005/8/layout/list1"/>
    <dgm:cxn modelId="{D2F86373-DC7B-4473-BA82-03D14D1D580D}" type="presParOf" srcId="{44A58092-F632-4248-A0DE-442AD07B750D}" destId="{6AD9BD36-943D-4F85-84B4-F2785E29F8C5}" srcOrd="1" destOrd="0" presId="urn:microsoft.com/office/officeart/2005/8/layout/list1"/>
    <dgm:cxn modelId="{6A7CEB3A-4150-4CBA-980A-A65BE0BD848F}" type="presParOf" srcId="{030A8284-9B19-4CA0-A448-F41315C86601}" destId="{E211E0DF-67B0-458B-A32C-E9E03B6637BA}" srcOrd="1" destOrd="0" presId="urn:microsoft.com/office/officeart/2005/8/layout/list1"/>
    <dgm:cxn modelId="{4D1DA489-4C56-433C-BA4B-A500451522EA}" type="presParOf" srcId="{030A8284-9B19-4CA0-A448-F41315C86601}" destId="{3308CBDE-EBAC-44D5-88DA-57A04E3CC486}" srcOrd="2" destOrd="0" presId="urn:microsoft.com/office/officeart/2005/8/layout/list1"/>
    <dgm:cxn modelId="{0F214E16-4E1E-4E06-86D9-A7BED45C638B}" type="presParOf" srcId="{030A8284-9B19-4CA0-A448-F41315C86601}" destId="{B9F8660A-BBCF-4036-9DF0-936BE7BE4C55}" srcOrd="3" destOrd="0" presId="urn:microsoft.com/office/officeart/2005/8/layout/list1"/>
    <dgm:cxn modelId="{213DA6BE-CE80-492E-87E8-B1E60936C2D8}" type="presParOf" srcId="{030A8284-9B19-4CA0-A448-F41315C86601}" destId="{ACD4FCBA-0C99-4687-8DA9-B437E60AF72B}" srcOrd="4" destOrd="0" presId="urn:microsoft.com/office/officeart/2005/8/layout/list1"/>
    <dgm:cxn modelId="{EA6CB0B1-AD17-4FB8-B9F0-BA56590EEBEA}" type="presParOf" srcId="{ACD4FCBA-0C99-4687-8DA9-B437E60AF72B}" destId="{8652DBA0-93C9-4848-88D1-0DCFC9DF4739}" srcOrd="0" destOrd="0" presId="urn:microsoft.com/office/officeart/2005/8/layout/list1"/>
    <dgm:cxn modelId="{D073B5B1-B8DE-4D84-B833-35BA872EBBA9}" type="presParOf" srcId="{ACD4FCBA-0C99-4687-8DA9-B437E60AF72B}" destId="{126B33D5-64CA-430A-A125-F0EB2CD02895}" srcOrd="1" destOrd="0" presId="urn:microsoft.com/office/officeart/2005/8/layout/list1"/>
    <dgm:cxn modelId="{6AC1542A-04A6-49EA-92DC-4B6F644B1420}" type="presParOf" srcId="{030A8284-9B19-4CA0-A448-F41315C86601}" destId="{8C909BCC-1D33-4C6E-9B1E-55329BC03366}" srcOrd="5" destOrd="0" presId="urn:microsoft.com/office/officeart/2005/8/layout/list1"/>
    <dgm:cxn modelId="{F5E696AA-B63F-4E45-A1CE-EE6856AF30D6}" type="presParOf" srcId="{030A8284-9B19-4CA0-A448-F41315C86601}" destId="{B776BB61-0E5E-46BE-8C0D-DE144E02915F}" srcOrd="6" destOrd="0" presId="urn:microsoft.com/office/officeart/2005/8/layout/list1"/>
    <dgm:cxn modelId="{03E0B597-28D5-4CEF-A708-443A648F683D}" type="presParOf" srcId="{030A8284-9B19-4CA0-A448-F41315C86601}" destId="{39A748DC-F14E-4A20-9CB0-1C7AF13130D6}" srcOrd="7" destOrd="0" presId="urn:microsoft.com/office/officeart/2005/8/layout/list1"/>
    <dgm:cxn modelId="{E58EB3D2-1DF0-462A-BABB-BDAC6644FE1E}" type="presParOf" srcId="{030A8284-9B19-4CA0-A448-F41315C86601}" destId="{A26F5F94-B9A3-4A82-8BF4-BE1688B3A804}" srcOrd="8" destOrd="0" presId="urn:microsoft.com/office/officeart/2005/8/layout/list1"/>
    <dgm:cxn modelId="{B603F285-AF3D-4206-80A2-4943E181214C}" type="presParOf" srcId="{A26F5F94-B9A3-4A82-8BF4-BE1688B3A804}" destId="{0350EE72-BFB0-4C46-8438-FF26293507DD}" srcOrd="0" destOrd="0" presId="urn:microsoft.com/office/officeart/2005/8/layout/list1"/>
    <dgm:cxn modelId="{CFF2C833-3B61-492D-8FC3-03CF35BA6FFB}" type="presParOf" srcId="{A26F5F94-B9A3-4A82-8BF4-BE1688B3A804}" destId="{B75A0848-EF7F-4A4F-A179-9BCA0C04BA25}" srcOrd="1" destOrd="0" presId="urn:microsoft.com/office/officeart/2005/8/layout/list1"/>
    <dgm:cxn modelId="{364A9F52-1771-40CC-9C02-9F9A8B20F50E}" type="presParOf" srcId="{030A8284-9B19-4CA0-A448-F41315C86601}" destId="{C8A2440E-4A7E-4D32-81B9-360B81E321F9}" srcOrd="9" destOrd="0" presId="urn:microsoft.com/office/officeart/2005/8/layout/list1"/>
    <dgm:cxn modelId="{345AA6DB-F8CC-45C4-9B17-5D24456AF1DE}" type="presParOf" srcId="{030A8284-9B19-4CA0-A448-F41315C86601}" destId="{4DF1EBDD-E25D-40A3-BE04-5856264FBB77}" srcOrd="10" destOrd="0" presId="urn:microsoft.com/office/officeart/2005/8/layout/list1"/>
    <dgm:cxn modelId="{C766B38C-8957-49E6-85E8-64B65436ABD7}" type="presParOf" srcId="{030A8284-9B19-4CA0-A448-F41315C86601}" destId="{6969F365-537F-422A-A73B-CACE9D0B100C}" srcOrd="11" destOrd="0" presId="urn:microsoft.com/office/officeart/2005/8/layout/list1"/>
    <dgm:cxn modelId="{89EE80BD-F234-44FF-9B8E-EA2710792833}" type="presParOf" srcId="{030A8284-9B19-4CA0-A448-F41315C86601}" destId="{F19A3440-BD01-4FE0-BA89-80FBC38FAD86}" srcOrd="12" destOrd="0" presId="urn:microsoft.com/office/officeart/2005/8/layout/list1"/>
    <dgm:cxn modelId="{8F27BA50-ECF7-4EF2-8A9F-E1C55EDAD3B1}" type="presParOf" srcId="{F19A3440-BD01-4FE0-BA89-80FBC38FAD86}" destId="{2B740BEE-7F43-48A9-8B17-EF96A9AA8858}" srcOrd="0" destOrd="0" presId="urn:microsoft.com/office/officeart/2005/8/layout/list1"/>
    <dgm:cxn modelId="{39CF62E0-90C7-41C6-BD12-FFF382623C8A}" type="presParOf" srcId="{F19A3440-BD01-4FE0-BA89-80FBC38FAD86}" destId="{68D64AE2-55C2-46F7-B400-7C8362512580}" srcOrd="1" destOrd="0" presId="urn:microsoft.com/office/officeart/2005/8/layout/list1"/>
    <dgm:cxn modelId="{A1D7E796-55DA-4C3E-97F0-C4FFD62DC84B}" type="presParOf" srcId="{030A8284-9B19-4CA0-A448-F41315C86601}" destId="{338B2F0D-02D6-4861-A9BE-F7F0967E3C2F}" srcOrd="13" destOrd="0" presId="urn:microsoft.com/office/officeart/2005/8/layout/list1"/>
    <dgm:cxn modelId="{899AFB22-17FC-4B72-8BE2-644FA805D723}" type="presParOf" srcId="{030A8284-9B19-4CA0-A448-F41315C86601}" destId="{3161FE8F-B87F-4D93-831C-3088BEB307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0658A-1B19-4E47-A0D1-82107E7D3A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8ADE4-D006-4EA7-A448-7855B79C333E}">
      <dgm:prSet phldrT="[Текст]"/>
      <dgm:spPr/>
      <dgm:t>
        <a:bodyPr/>
        <a:lstStyle/>
        <a:p>
          <a:r>
            <a:rPr lang="uk-UA" dirty="0" smtClean="0"/>
            <a:t>Загальна частина</a:t>
          </a:r>
          <a:endParaRPr lang="ru-RU" dirty="0"/>
        </a:p>
      </dgm:t>
    </dgm:pt>
    <dgm:pt modelId="{0BCF4A46-9319-4362-9126-A2184862D640}" type="parTrans" cxnId="{6AE947D5-E726-47DE-BFE8-A90FDA9C51E9}">
      <dgm:prSet/>
      <dgm:spPr/>
      <dgm:t>
        <a:bodyPr/>
        <a:lstStyle/>
        <a:p>
          <a:endParaRPr lang="ru-RU"/>
        </a:p>
      </dgm:t>
    </dgm:pt>
    <dgm:pt modelId="{EBFD58EA-AD32-4949-A4D9-470C974FB14F}" type="sibTrans" cxnId="{6AE947D5-E726-47DE-BFE8-A90FDA9C51E9}">
      <dgm:prSet/>
      <dgm:spPr/>
      <dgm:t>
        <a:bodyPr/>
        <a:lstStyle/>
        <a:p>
          <a:endParaRPr lang="ru-RU"/>
        </a:p>
      </dgm:t>
    </dgm:pt>
    <dgm:pt modelId="{4DAEDEC5-9444-4773-91CB-F3FBB0ADDB44}">
      <dgm:prSet phldrT="[Текст]"/>
      <dgm:spPr/>
      <dgm:t>
        <a:bodyPr/>
        <a:lstStyle/>
        <a:p>
          <a:r>
            <a:rPr lang="uk-UA" dirty="0" smtClean="0"/>
            <a:t>Особлива частина</a:t>
          </a:r>
          <a:endParaRPr lang="ru-RU" dirty="0"/>
        </a:p>
      </dgm:t>
    </dgm:pt>
    <dgm:pt modelId="{18435255-A454-43E2-873B-AC47B161AD3A}" type="parTrans" cxnId="{1C098B1C-0E79-48F5-A160-761B5399B212}">
      <dgm:prSet/>
      <dgm:spPr/>
      <dgm:t>
        <a:bodyPr/>
        <a:lstStyle/>
        <a:p>
          <a:endParaRPr lang="ru-RU"/>
        </a:p>
      </dgm:t>
    </dgm:pt>
    <dgm:pt modelId="{8BB9A68B-6742-4C9D-8E87-1550CAECE288}" type="sibTrans" cxnId="{1C098B1C-0E79-48F5-A160-761B5399B212}">
      <dgm:prSet/>
      <dgm:spPr/>
      <dgm:t>
        <a:bodyPr/>
        <a:lstStyle/>
        <a:p>
          <a:endParaRPr lang="ru-RU"/>
        </a:p>
      </dgm:t>
    </dgm:pt>
    <dgm:pt modelId="{C087ED4D-2F36-4F25-8460-43623B8C614A}">
      <dgm:prSet phldrT="[Текст]"/>
      <dgm:spPr/>
      <dgm:t>
        <a:bodyPr/>
        <a:lstStyle/>
        <a:p>
          <a:endParaRPr lang="ru-RU" dirty="0"/>
        </a:p>
      </dgm:t>
    </dgm:pt>
    <dgm:pt modelId="{CECBCB73-11EB-46C3-BF5C-513B9CE12390}" type="parTrans" cxnId="{6496CCB6-B542-4081-BED5-1EC239DA3F0A}">
      <dgm:prSet/>
      <dgm:spPr/>
      <dgm:t>
        <a:bodyPr/>
        <a:lstStyle/>
        <a:p>
          <a:endParaRPr lang="ru-RU"/>
        </a:p>
      </dgm:t>
    </dgm:pt>
    <dgm:pt modelId="{D137A505-C9EE-424A-BD1A-43746B9844FE}" type="sibTrans" cxnId="{6496CCB6-B542-4081-BED5-1EC239DA3F0A}">
      <dgm:prSet/>
      <dgm:spPr/>
      <dgm:t>
        <a:bodyPr/>
        <a:lstStyle/>
        <a:p>
          <a:endParaRPr lang="ru-RU"/>
        </a:p>
      </dgm:t>
    </dgm:pt>
    <dgm:pt modelId="{CC4BF299-A0FA-454D-B26B-6572A059E1B6}" type="pres">
      <dgm:prSet presAssocID="{6C20658A-1B19-4E47-A0D1-82107E7D3A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E587C-A2EF-4402-A949-A2B765DC5679}" type="pres">
      <dgm:prSet presAssocID="{BF28ADE4-D006-4EA7-A448-7855B79C333E}" presName="parentLin" presStyleCnt="0"/>
      <dgm:spPr/>
    </dgm:pt>
    <dgm:pt modelId="{F7BB71F4-62D5-4148-BD86-43602316E84E}" type="pres">
      <dgm:prSet presAssocID="{BF28ADE4-D006-4EA7-A448-7855B79C333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311C17-78D0-4C06-8E90-81A75A13C10B}" type="pres">
      <dgm:prSet presAssocID="{BF28ADE4-D006-4EA7-A448-7855B79C333E}" presName="parentText" presStyleLbl="node1" presStyleIdx="0" presStyleCnt="2" custScaleX="92755" custScaleY="77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A7C16-8F4E-4EF8-9DD6-FF5049A6BACC}" type="pres">
      <dgm:prSet presAssocID="{BF28ADE4-D006-4EA7-A448-7855B79C333E}" presName="negativeSpace" presStyleCnt="0"/>
      <dgm:spPr/>
    </dgm:pt>
    <dgm:pt modelId="{4918AA1B-C087-45F8-84AC-9166216D23EB}" type="pres">
      <dgm:prSet presAssocID="{BF28ADE4-D006-4EA7-A448-7855B79C333E}" presName="childText" presStyleLbl="conFgAcc1" presStyleIdx="0" presStyleCnt="2">
        <dgm:presLayoutVars>
          <dgm:bulletEnabled val="1"/>
        </dgm:presLayoutVars>
      </dgm:prSet>
      <dgm:spPr/>
    </dgm:pt>
    <dgm:pt modelId="{77288CE7-E5B5-412B-B024-BC8412B29899}" type="pres">
      <dgm:prSet presAssocID="{EBFD58EA-AD32-4949-A4D9-470C974FB14F}" presName="spaceBetweenRectangles" presStyleCnt="0"/>
      <dgm:spPr/>
    </dgm:pt>
    <dgm:pt modelId="{E3687FE0-977F-4C01-A068-1F361981BF8C}" type="pres">
      <dgm:prSet presAssocID="{4DAEDEC5-9444-4773-91CB-F3FBB0ADDB44}" presName="parentLin" presStyleCnt="0"/>
      <dgm:spPr/>
    </dgm:pt>
    <dgm:pt modelId="{01F02BEB-04E5-4DB8-9243-D81D5BC889DF}" type="pres">
      <dgm:prSet presAssocID="{4DAEDEC5-9444-4773-91CB-F3FBB0ADDB4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47A38D6-3966-4504-BB69-4F0A9D98DF25}" type="pres">
      <dgm:prSet presAssocID="{4DAEDEC5-9444-4773-91CB-F3FBB0ADDB44}" presName="parentText" presStyleLbl="node1" presStyleIdx="1" presStyleCnt="2" custScaleX="97278" custScaleY="85360" custLinFactNeighborX="-6440" custLinFactNeighborY="-2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B4494-B5FB-474E-90D2-6CF5B40B73FA}" type="pres">
      <dgm:prSet presAssocID="{4DAEDEC5-9444-4773-91CB-F3FBB0ADDB44}" presName="negativeSpace" presStyleCnt="0"/>
      <dgm:spPr/>
    </dgm:pt>
    <dgm:pt modelId="{BE3B6959-FB88-4D5C-AE00-3D575D46946B}" type="pres">
      <dgm:prSet presAssocID="{4DAEDEC5-9444-4773-91CB-F3FBB0ADDB4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8B1C-0E79-48F5-A160-761B5399B212}" srcId="{6C20658A-1B19-4E47-A0D1-82107E7D3A7E}" destId="{4DAEDEC5-9444-4773-91CB-F3FBB0ADDB44}" srcOrd="1" destOrd="0" parTransId="{18435255-A454-43E2-873B-AC47B161AD3A}" sibTransId="{8BB9A68B-6742-4C9D-8E87-1550CAECE288}"/>
    <dgm:cxn modelId="{6AE947D5-E726-47DE-BFE8-A90FDA9C51E9}" srcId="{6C20658A-1B19-4E47-A0D1-82107E7D3A7E}" destId="{BF28ADE4-D006-4EA7-A448-7855B79C333E}" srcOrd="0" destOrd="0" parTransId="{0BCF4A46-9319-4362-9126-A2184862D640}" sibTransId="{EBFD58EA-AD32-4949-A4D9-470C974FB14F}"/>
    <dgm:cxn modelId="{B7B0556E-9D85-4D4C-9E1E-02506EDD0332}" type="presOf" srcId="{C087ED4D-2F36-4F25-8460-43623B8C614A}" destId="{BE3B6959-FB88-4D5C-AE00-3D575D46946B}" srcOrd="0" destOrd="0" presId="urn:microsoft.com/office/officeart/2005/8/layout/list1"/>
    <dgm:cxn modelId="{719F89C5-2913-4736-9E6A-25A63A646A40}" type="presOf" srcId="{BF28ADE4-D006-4EA7-A448-7855B79C333E}" destId="{F7BB71F4-62D5-4148-BD86-43602316E84E}" srcOrd="0" destOrd="0" presId="urn:microsoft.com/office/officeart/2005/8/layout/list1"/>
    <dgm:cxn modelId="{6496CCB6-B542-4081-BED5-1EC239DA3F0A}" srcId="{4DAEDEC5-9444-4773-91CB-F3FBB0ADDB44}" destId="{C087ED4D-2F36-4F25-8460-43623B8C614A}" srcOrd="0" destOrd="0" parTransId="{CECBCB73-11EB-46C3-BF5C-513B9CE12390}" sibTransId="{D137A505-C9EE-424A-BD1A-43746B9844FE}"/>
    <dgm:cxn modelId="{76D97D83-4B2C-48D2-A243-782B9D51D07F}" type="presOf" srcId="{4DAEDEC5-9444-4773-91CB-F3FBB0ADDB44}" destId="{A47A38D6-3966-4504-BB69-4F0A9D98DF25}" srcOrd="1" destOrd="0" presId="urn:microsoft.com/office/officeart/2005/8/layout/list1"/>
    <dgm:cxn modelId="{F21EF578-A303-4553-85C4-308FDFA444A1}" type="presOf" srcId="{6C20658A-1B19-4E47-A0D1-82107E7D3A7E}" destId="{CC4BF299-A0FA-454D-B26B-6572A059E1B6}" srcOrd="0" destOrd="0" presId="urn:microsoft.com/office/officeart/2005/8/layout/list1"/>
    <dgm:cxn modelId="{5FF27387-ADEB-46CD-8242-9199A8D1EA69}" type="presOf" srcId="{BF28ADE4-D006-4EA7-A448-7855B79C333E}" destId="{2C311C17-78D0-4C06-8E90-81A75A13C10B}" srcOrd="1" destOrd="0" presId="urn:microsoft.com/office/officeart/2005/8/layout/list1"/>
    <dgm:cxn modelId="{A4827EF7-F2EE-4722-A4E7-07F111912C2A}" type="presOf" srcId="{4DAEDEC5-9444-4773-91CB-F3FBB0ADDB44}" destId="{01F02BEB-04E5-4DB8-9243-D81D5BC889DF}" srcOrd="0" destOrd="0" presId="urn:microsoft.com/office/officeart/2005/8/layout/list1"/>
    <dgm:cxn modelId="{AAFAE1DD-B20F-4D36-A665-5F9C6797646D}" type="presParOf" srcId="{CC4BF299-A0FA-454D-B26B-6572A059E1B6}" destId="{ACDE587C-A2EF-4402-A949-A2B765DC5679}" srcOrd="0" destOrd="0" presId="urn:microsoft.com/office/officeart/2005/8/layout/list1"/>
    <dgm:cxn modelId="{41BFF32C-8784-48D7-9AB7-3AB448E9F5F5}" type="presParOf" srcId="{ACDE587C-A2EF-4402-A949-A2B765DC5679}" destId="{F7BB71F4-62D5-4148-BD86-43602316E84E}" srcOrd="0" destOrd="0" presId="urn:microsoft.com/office/officeart/2005/8/layout/list1"/>
    <dgm:cxn modelId="{86160DC7-91FF-4322-9AD3-265FA85C71C7}" type="presParOf" srcId="{ACDE587C-A2EF-4402-A949-A2B765DC5679}" destId="{2C311C17-78D0-4C06-8E90-81A75A13C10B}" srcOrd="1" destOrd="0" presId="urn:microsoft.com/office/officeart/2005/8/layout/list1"/>
    <dgm:cxn modelId="{84583056-2FD8-49F2-B3C4-CEC12D397E45}" type="presParOf" srcId="{CC4BF299-A0FA-454D-B26B-6572A059E1B6}" destId="{AC2A7C16-8F4E-4EF8-9DD6-FF5049A6BACC}" srcOrd="1" destOrd="0" presId="urn:microsoft.com/office/officeart/2005/8/layout/list1"/>
    <dgm:cxn modelId="{C564FAD0-9DA4-4074-80D9-E3AEF15C2EA8}" type="presParOf" srcId="{CC4BF299-A0FA-454D-B26B-6572A059E1B6}" destId="{4918AA1B-C087-45F8-84AC-9166216D23EB}" srcOrd="2" destOrd="0" presId="urn:microsoft.com/office/officeart/2005/8/layout/list1"/>
    <dgm:cxn modelId="{2594AC06-136A-4F19-B940-F79E650BF360}" type="presParOf" srcId="{CC4BF299-A0FA-454D-B26B-6572A059E1B6}" destId="{77288CE7-E5B5-412B-B024-BC8412B29899}" srcOrd="3" destOrd="0" presId="urn:microsoft.com/office/officeart/2005/8/layout/list1"/>
    <dgm:cxn modelId="{1C5FCD37-4DAA-424A-8E7E-5C0873DD36D4}" type="presParOf" srcId="{CC4BF299-A0FA-454D-B26B-6572A059E1B6}" destId="{E3687FE0-977F-4C01-A068-1F361981BF8C}" srcOrd="4" destOrd="0" presId="urn:microsoft.com/office/officeart/2005/8/layout/list1"/>
    <dgm:cxn modelId="{E3DF0867-63B0-40FC-847B-E988EAEEB7DC}" type="presParOf" srcId="{E3687FE0-977F-4C01-A068-1F361981BF8C}" destId="{01F02BEB-04E5-4DB8-9243-D81D5BC889DF}" srcOrd="0" destOrd="0" presId="urn:microsoft.com/office/officeart/2005/8/layout/list1"/>
    <dgm:cxn modelId="{3E2F6CB5-5820-42AF-A8F9-065D27EC1532}" type="presParOf" srcId="{E3687FE0-977F-4C01-A068-1F361981BF8C}" destId="{A47A38D6-3966-4504-BB69-4F0A9D98DF25}" srcOrd="1" destOrd="0" presId="urn:microsoft.com/office/officeart/2005/8/layout/list1"/>
    <dgm:cxn modelId="{B6AA21DB-33F2-4B2C-BE1E-413FD6F99417}" type="presParOf" srcId="{CC4BF299-A0FA-454D-B26B-6572A059E1B6}" destId="{FCFB4494-B5FB-474E-90D2-6CF5B40B73FA}" srcOrd="5" destOrd="0" presId="urn:microsoft.com/office/officeart/2005/8/layout/list1"/>
    <dgm:cxn modelId="{F5C3D118-A7AA-400F-80A8-01C341FCC35D}" type="presParOf" srcId="{CC4BF299-A0FA-454D-B26B-6572A059E1B6}" destId="{BE3B6959-FB88-4D5C-AE00-3D575D4694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8CBDE-EBAC-44D5-88DA-57A04E3CC486}">
      <dsp:nvSpPr>
        <dsp:cNvPr id="0" name=""/>
        <dsp:cNvSpPr/>
      </dsp:nvSpPr>
      <dsp:spPr>
        <a:xfrm>
          <a:off x="0" y="441339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9BD36-943D-4F85-84B4-F2785E29F8C5}">
      <dsp:nvSpPr>
        <dsp:cNvPr id="0" name=""/>
        <dsp:cNvSpPr/>
      </dsp:nvSpPr>
      <dsp:spPr>
        <a:xfrm>
          <a:off x="360443" y="42819"/>
          <a:ext cx="5046206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Загальноправові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81727"/>
        <a:ext cx="4968390" cy="719224"/>
      </dsp:txXfrm>
    </dsp:sp>
    <dsp:sp modelId="{B776BB61-0E5E-46BE-8C0D-DE144E02915F}">
      <dsp:nvSpPr>
        <dsp:cNvPr id="0" name=""/>
        <dsp:cNvSpPr/>
      </dsp:nvSpPr>
      <dsp:spPr>
        <a:xfrm>
          <a:off x="0" y="1666059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B33D5-64CA-430A-A125-F0EB2CD02895}">
      <dsp:nvSpPr>
        <dsp:cNvPr id="0" name=""/>
        <dsp:cNvSpPr/>
      </dsp:nvSpPr>
      <dsp:spPr>
        <a:xfrm>
          <a:off x="360443" y="1267539"/>
          <a:ext cx="5046206" cy="797040"/>
        </a:xfrm>
        <a:prstGeom prst="roundRect">
          <a:avLst/>
        </a:prstGeom>
        <a:solidFill>
          <a:schemeClr val="accent4">
            <a:hueOff val="-1070112"/>
            <a:satOff val="13230"/>
            <a:lumOff val="-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Міжгалузеві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1306447"/>
        <a:ext cx="4968390" cy="719224"/>
      </dsp:txXfrm>
    </dsp:sp>
    <dsp:sp modelId="{4DF1EBDD-E25D-40A3-BE04-5856264FBB77}">
      <dsp:nvSpPr>
        <dsp:cNvPr id="0" name=""/>
        <dsp:cNvSpPr/>
      </dsp:nvSpPr>
      <dsp:spPr>
        <a:xfrm>
          <a:off x="0" y="2890780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A0848-EF7F-4A4F-A179-9BCA0C04BA25}">
      <dsp:nvSpPr>
        <dsp:cNvPr id="0" name=""/>
        <dsp:cNvSpPr/>
      </dsp:nvSpPr>
      <dsp:spPr>
        <a:xfrm>
          <a:off x="360443" y="2492260"/>
          <a:ext cx="5046206" cy="797040"/>
        </a:xfrm>
        <a:prstGeom prst="roundRect">
          <a:avLst/>
        </a:prstGeom>
        <a:solidFill>
          <a:schemeClr val="accent4">
            <a:hueOff val="-2140224"/>
            <a:satOff val="26460"/>
            <a:lumOff val="-8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Галузеві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2531168"/>
        <a:ext cx="4968390" cy="719224"/>
      </dsp:txXfrm>
    </dsp:sp>
    <dsp:sp modelId="{3161FE8F-B87F-4D93-831C-3088BEB307C4}">
      <dsp:nvSpPr>
        <dsp:cNvPr id="0" name=""/>
        <dsp:cNvSpPr/>
      </dsp:nvSpPr>
      <dsp:spPr>
        <a:xfrm>
          <a:off x="0" y="4115500"/>
          <a:ext cx="720886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64AE2-55C2-46F7-B400-7C8362512580}">
      <dsp:nvSpPr>
        <dsp:cNvPr id="0" name=""/>
        <dsp:cNvSpPr/>
      </dsp:nvSpPr>
      <dsp:spPr>
        <a:xfrm>
          <a:off x="360443" y="3716980"/>
          <a:ext cx="5046206" cy="797040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35" tIns="0" rIns="19073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2060"/>
              </a:solidFill>
            </a:rPr>
            <a:t>Принципи</a:t>
          </a:r>
          <a:r>
            <a:rPr lang="uk-UA" sz="2700" kern="1200" dirty="0" smtClean="0"/>
            <a:t> </a:t>
          </a:r>
          <a:r>
            <a:rPr lang="uk-UA" sz="2700" kern="1200" dirty="0" smtClean="0">
              <a:solidFill>
                <a:srgbClr val="002060"/>
              </a:solidFill>
            </a:rPr>
            <a:t>окремих</a:t>
          </a:r>
          <a:r>
            <a:rPr lang="uk-UA" sz="2700" kern="1200" dirty="0" smtClean="0"/>
            <a:t> </a:t>
          </a:r>
          <a:r>
            <a:rPr lang="uk-UA" sz="2700" kern="1200" dirty="0" smtClean="0">
              <a:solidFill>
                <a:srgbClr val="002060"/>
              </a:solidFill>
            </a:rPr>
            <a:t>інститутів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399351" y="3755888"/>
        <a:ext cx="4968390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AA1B-C087-45F8-84AC-9166216D23EB}">
      <dsp:nvSpPr>
        <dsp:cNvPr id="0" name=""/>
        <dsp:cNvSpPr/>
      </dsp:nvSpPr>
      <dsp:spPr>
        <a:xfrm>
          <a:off x="0" y="1031851"/>
          <a:ext cx="749935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11C17-78D0-4C06-8E90-81A75A13C10B}">
      <dsp:nvSpPr>
        <dsp:cNvPr id="0" name=""/>
        <dsp:cNvSpPr/>
      </dsp:nvSpPr>
      <dsp:spPr>
        <a:xfrm>
          <a:off x="374967" y="655549"/>
          <a:ext cx="4869215" cy="1070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Загальна частина</a:t>
          </a:r>
          <a:endParaRPr lang="ru-RU" sz="4500" kern="1200" dirty="0"/>
        </a:p>
      </dsp:txBody>
      <dsp:txXfrm>
        <a:off x="427201" y="707783"/>
        <a:ext cx="4764747" cy="965553"/>
      </dsp:txXfrm>
    </dsp:sp>
    <dsp:sp modelId="{BE3B6959-FB88-4D5C-AE00-3D575D46946B}">
      <dsp:nvSpPr>
        <dsp:cNvPr id="0" name=""/>
        <dsp:cNvSpPr/>
      </dsp:nvSpPr>
      <dsp:spPr>
        <a:xfrm>
          <a:off x="0" y="2960650"/>
          <a:ext cx="749935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033" tIns="937260" rIns="582033" bIns="32004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500" kern="1200" dirty="0"/>
        </a:p>
      </dsp:txBody>
      <dsp:txXfrm>
        <a:off x="0" y="2960650"/>
        <a:ext cx="7499350" cy="1184400"/>
      </dsp:txXfrm>
    </dsp:sp>
    <dsp:sp modelId="{A47A38D6-3966-4504-BB69-4F0A9D98DF25}">
      <dsp:nvSpPr>
        <dsp:cNvPr id="0" name=""/>
        <dsp:cNvSpPr/>
      </dsp:nvSpPr>
      <dsp:spPr>
        <a:xfrm>
          <a:off x="350819" y="2439957"/>
          <a:ext cx="5106652" cy="11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Особлива частина</a:t>
          </a:r>
          <a:endParaRPr lang="ru-RU" sz="4500" kern="1200" dirty="0"/>
        </a:p>
      </dsp:txBody>
      <dsp:txXfrm>
        <a:off x="408633" y="2497771"/>
        <a:ext cx="4991024" cy="106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235" y="1916832"/>
            <a:ext cx="6707765" cy="2286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СПІЛЬНА АГРАРНА ПОЛІТИКА ЄС </a:t>
            </a:r>
            <a:br>
              <a:rPr lang="ru-RU" sz="2400" dirty="0" smtClean="0">
                <a:solidFill>
                  <a:srgbClr val="C00000"/>
                </a:solidFill>
                <a:effectLst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</a:rPr>
              <a:t>ТА ЇЇ ВПЛИВ НА ОРГАНІЗАЦІЙНО-ПРАВОВИЙ МЕХАНІЗМ СІЛЬСЬКОГОСПОДАРСЬКОГО ЗЕМЛЕВИКОРИСТАННЯ В УКРАЇНІ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73819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Тема 1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6235" y="5867980"/>
            <a:ext cx="314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©  </a:t>
            </a:r>
            <a:r>
              <a:rPr lang="uk-UA" dirty="0"/>
              <a:t>Олександр Бондар, </a:t>
            </a:r>
            <a:r>
              <a:rPr lang="en-US" dirty="0" smtClean="0"/>
              <a:t>2022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2580"/>
            <a:ext cx="1697236" cy="16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46064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Ключові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Ґрунтової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Стратегії</a:t>
            </a:r>
            <a:r>
              <a:rPr lang="ru-RU" sz="2400" b="1" dirty="0" smtClean="0">
                <a:solidFill>
                  <a:srgbClr val="FF0000"/>
                </a:solidFill>
              </a:rPr>
              <a:t> ЄС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688632"/>
          </a:xfrm>
        </p:spPr>
        <p:txBody>
          <a:bodyPr>
            <a:noAutofit/>
          </a:bodyPr>
          <a:lstStyle/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Введення юридично </a:t>
            </a:r>
            <a:r>
              <a:rPr lang="uk-UA" sz="2200" dirty="0"/>
              <a:t>обов’язкового «паспорту ґрунту» для розвитку циркулярної економіки та покращення повторного використання чистого </a:t>
            </a:r>
            <a:r>
              <a:rPr lang="uk-UA" sz="2200" dirty="0" smtClean="0"/>
              <a:t>ґрунту.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Відновлення </a:t>
            </a:r>
            <a:r>
              <a:rPr lang="uk-UA" sz="2200" dirty="0"/>
              <a:t>деградованих ґрунтів та рекультивація забруднених </a:t>
            </a:r>
            <a:r>
              <a:rPr lang="uk-UA" sz="2200" dirty="0" smtClean="0"/>
              <a:t>ділянок.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Запобігання </a:t>
            </a:r>
            <a:r>
              <a:rPr lang="uk-UA" sz="2200" dirty="0" err="1"/>
              <a:t>опустелюванню</a:t>
            </a:r>
            <a:r>
              <a:rPr lang="uk-UA" sz="2200" dirty="0"/>
              <a:t> шляхом розробки загальної методології оцінювання </a:t>
            </a:r>
            <a:r>
              <a:rPr lang="uk-UA" sz="2200" dirty="0" err="1"/>
              <a:t>опустелювання</a:t>
            </a:r>
            <a:r>
              <a:rPr lang="uk-UA" sz="2200" dirty="0"/>
              <a:t> та деградації </a:t>
            </a:r>
            <a:r>
              <a:rPr lang="uk-UA" sz="2200" dirty="0" smtClean="0"/>
              <a:t>земель.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Збільшення </a:t>
            </a:r>
            <a:r>
              <a:rPr lang="uk-UA" sz="2200" dirty="0"/>
              <a:t>досліджень щодо збирання ґрунтових даних та моніторингу </a:t>
            </a:r>
            <a:r>
              <a:rPr lang="uk-UA" sz="2200" dirty="0" smtClean="0"/>
              <a:t>ґрунтів.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uk-UA" sz="2200" dirty="0" smtClean="0"/>
              <a:t>Мобілізація </a:t>
            </a:r>
            <a:r>
              <a:rPr lang="uk-UA" sz="2200" dirty="0"/>
              <a:t>участі суспільства та фінансових ресурсів для вирішення проблем сталого використання ґрунтів.</a:t>
            </a:r>
          </a:p>
        </p:txBody>
      </p:sp>
    </p:spTree>
    <p:extLst>
      <p:ext uri="{BB962C8B-B14F-4D97-AF65-F5344CB8AC3E}">
        <p14:creationId xmlns:p14="http://schemas.microsoft.com/office/powerpoint/2010/main" val="30148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Поняття земельного права України як галузі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24744"/>
            <a:ext cx="760204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Земельне право як галузь права</a:t>
            </a:r>
            <a:r>
              <a:rPr lang="uk-UA" dirty="0" smtClean="0"/>
              <a:t> – це система земельно-правових норм, що регулюють правовідносини щодо використання, відтворення та охорони земель, захисту прав і законних інтересів суб’єктів земельних відносин та дотримання встановленого земельного правопорядку у державі.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4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Передумови формування земельного права</a:t>
            </a:r>
            <a:r>
              <a:rPr lang="en-US" b="1" dirty="0" smtClean="0"/>
              <a:t> </a:t>
            </a:r>
            <a:r>
              <a:rPr lang="uk-UA" b="1" dirty="0" smtClean="0"/>
              <a:t>як галузі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uk-UA" b="1" dirty="0" smtClean="0"/>
              <a:t>суттєві зміни у соціально-економічному житті країни (проведення комплексної економічної, зокрема, й аграрної, реформи);</a:t>
            </a:r>
          </a:p>
          <a:p>
            <a:pPr marL="82296" lvl="0" indent="0">
              <a:spcBef>
                <a:spcPts val="0"/>
              </a:spcBef>
              <a:buNone/>
            </a:pPr>
            <a:endParaRPr lang="ru-RU" b="1" dirty="0" smtClean="0"/>
          </a:p>
          <a:p>
            <a:pPr lvl="0">
              <a:spcBef>
                <a:spcPts val="0"/>
              </a:spcBef>
            </a:pPr>
            <a:r>
              <a:rPr lang="uk-UA" b="1" dirty="0" smtClean="0"/>
              <a:t>необхідність проведення кардинальних змін у земельному ладі держави та їх належного правового забезпечення;</a:t>
            </a:r>
          </a:p>
          <a:p>
            <a:pPr lvl="0"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</a:pPr>
            <a:r>
              <a:rPr lang="uk-UA" b="1" dirty="0" smtClean="0"/>
              <a:t>законодавче закріплення принципів вільного підприємництва та поява на цій основі значної кількості різних організаційно-правових форм господарювання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Передумови формування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8072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 smtClean="0"/>
              <a:t>підвищення ролі права у забезпеченні раціонального використання та охорони землі та інших природних ресурсів;</a:t>
            </a:r>
          </a:p>
          <a:p>
            <a:pPr lvl="0"/>
            <a:endParaRPr lang="ru-RU" b="1" dirty="0" smtClean="0"/>
          </a:p>
          <a:p>
            <a:pPr lvl="0"/>
            <a:r>
              <a:rPr lang="uk-UA" b="1" dirty="0" smtClean="0"/>
              <a:t>необхідність правового забезпечення подолання негативних наслідків Чорнобильської катастрофи;</a:t>
            </a:r>
          </a:p>
          <a:p>
            <a:pPr lvl="0">
              <a:buNone/>
            </a:pPr>
            <a:endParaRPr lang="ru-RU" b="1" dirty="0" smtClean="0"/>
          </a:p>
          <a:p>
            <a:pPr lvl="0"/>
            <a:r>
              <a:rPr lang="uk-UA" b="1" dirty="0" smtClean="0"/>
              <a:t>нарощування негативних тенденцій щодо стану земель в Україні, у тому числі земель сільськогосподарського призначення.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Поняття земельної реформи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96646" indent="-514350">
              <a:buAutoNum type="arabicParenR"/>
            </a:pPr>
            <a:r>
              <a:rPr lang="uk-UA" sz="2600" dirty="0" smtClean="0"/>
              <a:t>врегульована спеціальним земельним законодавством </a:t>
            </a:r>
            <a:r>
              <a:rPr lang="uk-UA" sz="2600" b="1" dirty="0" smtClean="0"/>
              <a:t>система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організаційних, економічних, екологічних, науково-технічних, землевпорядних та державно-правових </a:t>
            </a:r>
            <a:r>
              <a:rPr lang="uk-UA" sz="2600" b="1" dirty="0" smtClean="0"/>
              <a:t>заходів</a:t>
            </a:r>
            <a:r>
              <a:rPr lang="uk-UA" sz="2600" dirty="0" smtClean="0"/>
              <a:t>, 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спрямованих на докорінне перетворення та вдосконалення земельних правовідносин відповідно до вимог Концепції сталого розвитку для забезпечення публічних і приватних земельних потреб та інтересів.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Ключові вектори сучасної земельної реформи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Економічний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Екологічний 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Нормативний (правотворчий)</a:t>
            </a:r>
          </a:p>
          <a:p>
            <a:pPr marL="596646" indent="-514350">
              <a:lnSpc>
                <a:spcPct val="200000"/>
              </a:lnSpc>
              <a:buFont typeface="+mj-lt"/>
              <a:buAutoNum type="arabicPeriod"/>
            </a:pPr>
            <a:r>
              <a:rPr lang="uk-UA" b="1" dirty="0" smtClean="0"/>
              <a:t>Інституційно-функціональний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469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Основні напрями земельної реформи в Україні 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uk-UA" dirty="0" smtClean="0"/>
              <a:t>забезпечення багатоманітності та рівноправності форм власності на землю;</a:t>
            </a:r>
            <a:endParaRPr lang="ru-RU" dirty="0" smtClean="0"/>
          </a:p>
          <a:p>
            <a:pPr lvl="0"/>
            <a:r>
              <a:rPr lang="uk-UA" dirty="0" smtClean="0"/>
              <a:t>забезпечення багатоманітності організаційно-правових форм господарювання на землі;</a:t>
            </a:r>
            <a:endParaRPr lang="ru-RU" dirty="0" smtClean="0"/>
          </a:p>
          <a:p>
            <a:pPr lvl="0"/>
            <a:r>
              <a:rPr lang="uk-UA" dirty="0" smtClean="0"/>
              <a:t>забезпечення раціонального використання та ефективної охорони земель;</a:t>
            </a:r>
            <a:endParaRPr lang="ru-RU" dirty="0" smtClean="0"/>
          </a:p>
          <a:p>
            <a:pPr lvl="0"/>
            <a:r>
              <a:rPr lang="uk-UA" dirty="0" smtClean="0"/>
              <a:t>формування ринку земельних ресурсів;</a:t>
            </a:r>
            <a:endParaRPr lang="ru-RU" dirty="0" smtClean="0"/>
          </a:p>
          <a:p>
            <a:pPr lvl="0"/>
            <a:r>
              <a:rPr lang="uk-UA" dirty="0" smtClean="0"/>
              <a:t>модернізація системи публічного управління у поземельній сфері ;</a:t>
            </a:r>
            <a:endParaRPr lang="ru-RU" dirty="0" smtClean="0"/>
          </a:p>
          <a:p>
            <a:pPr lvl="0"/>
            <a:r>
              <a:rPr lang="uk-UA" dirty="0" smtClean="0"/>
              <a:t>охорона земель як специфічних цілісних екосистем (ландшафтів);</a:t>
            </a:r>
            <a:endParaRPr lang="ru-RU" dirty="0" smtClean="0"/>
          </a:p>
          <a:p>
            <a:r>
              <a:rPr lang="uk-UA" dirty="0" smtClean="0"/>
              <a:t>гарантування та захист прав суб’єктів земельних правовідносин.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72808" cy="63408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«Землевпорядний вісник»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124744"/>
            <a:ext cx="3096344" cy="5239543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b="1" dirty="0" smtClean="0"/>
              <a:t>Науково-виробничий журнал під егідою Державної служби України з питань геодезії, картографії та кадастру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7330"/>
            <a:ext cx="4176464" cy="53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Офіційний сайт Державної служби України з питань геодезії, картографії та кадастру</a:t>
            </a:r>
            <a:endParaRPr lang="ru-RU" sz="3200" b="1" dirty="0"/>
          </a:p>
        </p:txBody>
      </p:sp>
      <p:pic>
        <p:nvPicPr>
          <p:cNvPr id="3074" name="Picture 2" descr="D:\Викладання\Лекц\Сайт Держгеокадастру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608" y="1717253"/>
            <a:ext cx="354772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3337" y="1524000"/>
            <a:ext cx="3950351" cy="466344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82296" indent="0">
              <a:buNone/>
            </a:pPr>
            <a:r>
              <a:rPr lang="en-US" sz="3600" dirty="0" smtClean="0"/>
              <a:t>http</a:t>
            </a:r>
            <a:r>
              <a:rPr lang="en-US" sz="3600" dirty="0"/>
              <a:t>://land.gov.ua/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37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Принципи земельного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sz="3600" b="1" dirty="0" smtClean="0"/>
              <a:t>вихідні засади, ідеї, положення</a:t>
            </a:r>
            <a:r>
              <a:rPr lang="uk-UA" sz="3600" dirty="0" smtClean="0"/>
              <a:t>, що:</a:t>
            </a:r>
          </a:p>
          <a:p>
            <a:pPr algn="just">
              <a:buNone/>
            </a:pPr>
            <a:r>
              <a:rPr lang="uk-UA" sz="3600" dirty="0" smtClean="0"/>
              <a:t> 1) характеризуються універсальністю, загальною значущістю та вищою імперативністю;</a:t>
            </a:r>
          </a:p>
          <a:p>
            <a:pPr algn="just">
              <a:buNone/>
            </a:pPr>
            <a:r>
              <a:rPr lang="uk-UA" sz="3600" dirty="0" smtClean="0"/>
              <a:t>2) визначають загальну спрямованість і найбільш суттєві риси правового регулювання земельних відносин та тенденції його розвитку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188640"/>
            <a:ext cx="7776864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СПІЛЬНА </a:t>
            </a:r>
            <a:r>
              <a:rPr lang="uk-UA" sz="2400" b="1" dirty="0">
                <a:solidFill>
                  <a:srgbClr val="C00000"/>
                </a:solidFill>
              </a:rPr>
              <a:t>АГРАРНА ПОЛІТИКА </a:t>
            </a:r>
            <a:r>
              <a:rPr lang="uk-UA" sz="2400" b="1" dirty="0" smtClean="0">
                <a:solidFill>
                  <a:srgbClr val="C00000"/>
                </a:solidFill>
              </a:rPr>
              <a:t>ЄС</a:t>
            </a:r>
          </a:p>
          <a:p>
            <a:pPr algn="ctr"/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Common Agricultural Policy of European </a:t>
            </a:r>
            <a:r>
              <a:rPr lang="en-US" sz="2400" b="1" dirty="0" smtClean="0">
                <a:solidFill>
                  <a:srgbClr val="00B050"/>
                </a:solidFill>
              </a:rPr>
              <a:t>Union</a:t>
            </a:r>
            <a:endParaRPr lang="uk-UA" sz="2400" b="1" dirty="0" smtClean="0">
              <a:solidFill>
                <a:srgbClr val="00B050"/>
              </a:solidFill>
            </a:endParaRPr>
          </a:p>
          <a:p>
            <a:pPr algn="just"/>
            <a:endParaRPr lang="ru-RU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600" b="1" dirty="0" err="1" smtClean="0">
                <a:solidFill>
                  <a:srgbClr val="002060"/>
                </a:solidFill>
              </a:rPr>
              <a:t>Головні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цілі</a:t>
            </a:r>
            <a:r>
              <a:rPr lang="ru-RU" sz="2600" b="1" dirty="0" smtClean="0">
                <a:solidFill>
                  <a:srgbClr val="002060"/>
                </a:solidFill>
              </a:rPr>
              <a:t> САП – </a:t>
            </a:r>
            <a:r>
              <a:rPr lang="ru-RU" sz="2600" b="1" dirty="0" err="1" smtClean="0">
                <a:solidFill>
                  <a:srgbClr val="002060"/>
                </a:solidFill>
              </a:rPr>
              <a:t>це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забезпечення</a:t>
            </a:r>
            <a:r>
              <a:rPr lang="ru-RU" sz="2600" b="1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err="1" smtClean="0"/>
              <a:t>сировинної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продовольчої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безпеки</a:t>
            </a:r>
            <a:r>
              <a:rPr lang="ru-RU" sz="2200" b="1" dirty="0" smtClean="0"/>
              <a:t>;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err="1" smtClean="0"/>
              <a:t>гідного</a:t>
            </a:r>
            <a:r>
              <a:rPr lang="ru-RU" sz="2200" b="1" dirty="0" smtClean="0"/>
              <a:t> </a:t>
            </a:r>
            <a:r>
              <a:rPr lang="ru-RU" sz="2200" b="1" dirty="0" err="1"/>
              <a:t>рівня</a:t>
            </a:r>
            <a:r>
              <a:rPr lang="ru-RU" sz="2200" b="1" dirty="0"/>
              <a:t> </a:t>
            </a:r>
            <a:r>
              <a:rPr lang="ru-RU" sz="2200" b="1" dirty="0" err="1"/>
              <a:t>життя</a:t>
            </a:r>
            <a:r>
              <a:rPr lang="ru-RU" sz="2200" b="1" dirty="0"/>
              <a:t> </a:t>
            </a:r>
            <a:r>
              <a:rPr lang="ru-RU" sz="2200" b="1" dirty="0" err="1"/>
              <a:t>осіб</a:t>
            </a:r>
            <a:r>
              <a:rPr lang="ru-RU" sz="2200" b="1" dirty="0"/>
              <a:t>, </a:t>
            </a:r>
            <a:r>
              <a:rPr lang="ru-RU" sz="2200" b="1" dirty="0" err="1"/>
              <a:t>зайнятих</a:t>
            </a:r>
            <a:r>
              <a:rPr lang="ru-RU" sz="2200" b="1" dirty="0"/>
              <a:t> у </a:t>
            </a:r>
            <a:r>
              <a:rPr lang="ru-RU" sz="2200" b="1" dirty="0" err="1"/>
              <a:t>сфері</a:t>
            </a:r>
            <a:r>
              <a:rPr lang="ru-RU" sz="2200" b="1" dirty="0"/>
              <a:t> </a:t>
            </a:r>
            <a:r>
              <a:rPr lang="ru-RU" sz="2200" b="1" dirty="0" err="1"/>
              <a:t>сільськогосподарського</a:t>
            </a:r>
            <a:r>
              <a:rPr lang="ru-RU" sz="2200" b="1" dirty="0"/>
              <a:t> </a:t>
            </a:r>
            <a:r>
              <a:rPr lang="ru-RU" sz="2200" b="1" dirty="0" err="1" smtClean="0"/>
              <a:t>виробництва</a:t>
            </a:r>
            <a:r>
              <a:rPr lang="ru-RU" sz="2200" b="1" dirty="0" smtClean="0"/>
              <a:t>;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 err="1" smtClean="0"/>
              <a:t>раціонального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ефективної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охорони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відновлення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природних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ресурсів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зокрема</a:t>
            </a:r>
            <a:r>
              <a:rPr lang="ru-RU" sz="2200" b="1" dirty="0" smtClean="0"/>
              <a:t> й </a:t>
            </a:r>
            <a:r>
              <a:rPr lang="ru-RU" sz="2200" b="1" dirty="0" err="1" smtClean="0"/>
              <a:t>земельних</a:t>
            </a:r>
            <a:r>
              <a:rPr lang="ru-RU" sz="2200" b="1" dirty="0" smtClean="0"/>
              <a:t>,  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процесі</a:t>
            </a:r>
            <a:r>
              <a:rPr lang="ru-RU" sz="2200" b="1" dirty="0" smtClean="0"/>
              <a:t> аграрного </a:t>
            </a:r>
            <a:r>
              <a:rPr lang="ru-RU" sz="2200" b="1" dirty="0" err="1" smtClean="0"/>
              <a:t>виробництва</a:t>
            </a:r>
            <a:r>
              <a:rPr lang="ru-RU" sz="2200" b="1" dirty="0" smtClean="0"/>
              <a:t>.</a:t>
            </a:r>
            <a:endParaRPr lang="en-US" sz="2200" b="1" dirty="0" smtClean="0"/>
          </a:p>
          <a:p>
            <a:pPr algn="ctr"/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The </a:t>
            </a:r>
            <a:r>
              <a:rPr lang="en-US" sz="2200" b="1" dirty="0">
                <a:solidFill>
                  <a:srgbClr val="00B050"/>
                </a:solidFill>
              </a:rPr>
              <a:t>common agricultural policy (CAP) is about 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food</a:t>
            </a:r>
            <a:r>
              <a:rPr lang="en-US" sz="2200" b="1" dirty="0">
                <a:solidFill>
                  <a:srgbClr val="00B050"/>
                </a:solidFill>
              </a:rPr>
              <a:t>, the environment and the countryside.</a:t>
            </a:r>
            <a:endParaRPr lang="ru-RU" sz="22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uk-UA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82352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Система принципів земельного права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208866" cy="483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85010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Конституційні принципи земельного права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indent="-514350">
              <a:buAutoNum type="arabicPeriod"/>
            </a:pPr>
            <a:r>
              <a:rPr lang="uk-UA" b="1" dirty="0" smtClean="0"/>
              <a:t>Пріоритету інтересів Українського народу як суб'єкта права власності на землю (ст. 13 Конституції України)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Забезпечення правового режиму землі як основного національного багатства, що перебуває під особливою охороною держави      (ст. 14)</a:t>
            </a:r>
            <a:r>
              <a:rPr lang="ru-RU" b="1" dirty="0" smtClean="0"/>
              <a:t>.</a:t>
            </a:r>
          </a:p>
          <a:p>
            <a:pPr marL="596646" indent="-514350">
              <a:buAutoNum type="arabicPeriod"/>
            </a:pPr>
            <a:r>
              <a:rPr lang="uk-UA" b="1" dirty="0" smtClean="0"/>
              <a:t>Гарантування права власності на землю (ст. 14).</a:t>
            </a:r>
            <a:endParaRPr lang="ru-RU" b="1" dirty="0" smtClean="0"/>
          </a:p>
          <a:p>
            <a:pPr marL="596646" indent="-514350">
              <a:buAutoNum type="arabicPeriod"/>
            </a:pPr>
            <a:endParaRPr lang="uk-UA" b="1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35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Галузеві принципи земельного права</a:t>
            </a:r>
            <a:br>
              <a:rPr lang="uk-UA" sz="3200" b="1" dirty="0" smtClean="0"/>
            </a:br>
            <a:r>
              <a:rPr lang="uk-UA" sz="3200" b="1" dirty="0" smtClean="0"/>
              <a:t>(ст. 5 Земельного кодексу України)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поєднання     особливостей     використання    землі    як територіального базису,  природного  ресурсу  і  основного  засобу виробництва;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забезпечення  рівності  права власності на землю громадян, юридичних осіб, територіальних громад та держави;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невтручання держави в здійснення  громадянами, юридичними особами  та  територіальними  громадами своїх прав щодо володіння, користування і розпорядження землею,  крім випадків,  передбачених законом;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забезпечення раціонального використання та охорони земель;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забезпечення гарантій та захисту прав на землю;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пріоритету вимог екологічної безпеки.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4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1439850"/>
          </a:xfrm>
        </p:spPr>
        <p:txBody>
          <a:bodyPr/>
          <a:lstStyle/>
          <a:p>
            <a:pPr algn="ctr"/>
            <a:r>
              <a:rPr lang="uk-UA" b="1" dirty="0" smtClean="0"/>
              <a:t>Система земельного права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Інститути Загальної частини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Права власності та інших речових прав на землю;</a:t>
            </a:r>
            <a:endParaRPr lang="ru-RU" sz="3800" b="1" dirty="0" smtClean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Права землекористування, у тому числі на умовах оренди;</a:t>
            </a:r>
            <a:endParaRPr lang="ru-RU" sz="3800" b="1" dirty="0" smtClean="0"/>
          </a:p>
          <a:p>
            <a:pPr marL="596646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/>
              <a:t>Правового регулювання ринкового обігу земель;</a:t>
            </a:r>
            <a:endParaRPr lang="ru-RU" sz="3800" b="1" dirty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Правового забезпечення земельної реформи;</a:t>
            </a:r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Правового регулювання публічного управління у галузі використання та охорони земель;</a:t>
            </a:r>
            <a:endParaRPr lang="ru-RU" sz="3800" b="1" dirty="0" smtClean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Плати за землю;</a:t>
            </a:r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Правової охорони земель;</a:t>
            </a:r>
            <a:endParaRPr lang="ru-RU" sz="3800" b="1" dirty="0" smtClean="0"/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Юридичної відповідальності за порушення земельного законодавства;</a:t>
            </a:r>
          </a:p>
          <a:p>
            <a:pPr marL="596646" lvl="0" indent="-514350">
              <a:lnSpc>
                <a:spcPct val="120000"/>
              </a:lnSpc>
              <a:buFont typeface="+mj-lt"/>
              <a:buAutoNum type="arabicPeriod"/>
            </a:pPr>
            <a:r>
              <a:rPr lang="uk-UA" sz="3800" b="1" dirty="0" smtClean="0"/>
              <a:t>Земельного процесу.</a:t>
            </a:r>
            <a:endParaRPr lang="ru-RU" sz="38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Інститути Особливої частини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сільськогосподарського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житлової та громадської забудови;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природно-заповідного фонду та іншого природоохоронного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оздоровчого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рекреаційного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історико-культурного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лісогосподарського призначення;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водного фонду;</a:t>
            </a:r>
            <a:endParaRPr lang="ru-RU" b="1" dirty="0" smtClean="0"/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Правового режиму земель промисловості, транспорту, електронних комунікацій, енергетики, оборони та іншого призначення.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err="1" smtClean="0"/>
              <a:t>Генеза</a:t>
            </a:r>
            <a:r>
              <a:rPr lang="uk-UA" sz="2600" b="1" dirty="0" smtClean="0"/>
              <a:t> Спільної аграрної політики ЄС</a:t>
            </a:r>
            <a:endParaRPr lang="uk-UA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5557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Витоки</a:t>
            </a:r>
            <a:r>
              <a:rPr lang="ru-RU" sz="2800" b="1" dirty="0" smtClean="0">
                <a:solidFill>
                  <a:srgbClr val="002060"/>
                </a:solidFill>
              </a:rPr>
              <a:t> САП – </a:t>
            </a:r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50-ті роки ХХ ст.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підготовці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Римського</a:t>
            </a:r>
            <a:r>
              <a:rPr lang="ru-RU" sz="2800" b="1" dirty="0" smtClean="0">
                <a:solidFill>
                  <a:srgbClr val="002060"/>
                </a:solidFill>
              </a:rPr>
              <a:t> Договору 1956 р. </a:t>
            </a:r>
            <a:r>
              <a:rPr lang="ru-RU" sz="2800" b="1" dirty="0" err="1" smtClean="0">
                <a:solidFill>
                  <a:srgbClr val="002060"/>
                </a:solidFill>
              </a:rPr>
              <a:t>країни-засновники</a:t>
            </a:r>
            <a:r>
              <a:rPr lang="ru-RU" sz="2800" b="1" dirty="0" smtClean="0">
                <a:solidFill>
                  <a:srgbClr val="002060"/>
                </a:solidFill>
              </a:rPr>
              <a:t> ЄС </a:t>
            </a:r>
            <a:r>
              <a:rPr lang="ru-RU" sz="2800" b="1" dirty="0" err="1" smtClean="0">
                <a:solidFill>
                  <a:srgbClr val="002060"/>
                </a:solidFill>
              </a:rPr>
              <a:t>спрямували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зусилля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розробку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цілей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принципів</a:t>
            </a:r>
            <a:r>
              <a:rPr lang="ru-RU" sz="2800" b="1" dirty="0" smtClean="0">
                <a:solidFill>
                  <a:srgbClr val="002060"/>
                </a:solidFill>
              </a:rPr>
              <a:t> САП, а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підвищити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стимулювання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прогресу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аграрного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справедливі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стандарти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стабілізувати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аграрні</a:t>
            </a:r>
            <a:r>
              <a:rPr lang="ru-RU" sz="2400" dirty="0" smtClean="0"/>
              <a:t> ринки;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обсяги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сільськогосподарської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;</a:t>
            </a:r>
          </a:p>
          <a:p>
            <a:pPr marL="806450" indent="-2730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потрапляння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споживачів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прийнятними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цінами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3958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Етапи формування та розвитку САП ЄС</a:t>
            </a:r>
            <a:endParaRPr lang="uk-UA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555704"/>
          </a:xfrm>
        </p:spPr>
        <p:txBody>
          <a:bodyPr>
            <a:normAutofit fontScale="92500"/>
          </a:bodyPr>
          <a:lstStyle/>
          <a:p>
            <a:pPr marL="539496" indent="-457200">
              <a:buFont typeface="+mj-lt"/>
              <a:buAutoNum type="arabicPeriod"/>
            </a:pPr>
            <a:r>
              <a:rPr lang="ru-RU" sz="2400" dirty="0" err="1" smtClean="0"/>
              <a:t>Римський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Договір</a:t>
            </a:r>
            <a:r>
              <a:rPr lang="ru-RU" sz="2400" dirty="0" smtClean="0"/>
              <a:t> </a:t>
            </a:r>
            <a:r>
              <a:rPr lang="ru-RU" sz="2400" dirty="0"/>
              <a:t>1956 </a:t>
            </a:r>
            <a:r>
              <a:rPr lang="ru-RU" sz="2400" dirty="0" smtClean="0"/>
              <a:t>р.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про САП, </a:t>
            </a:r>
            <a:r>
              <a:rPr lang="ru-RU" sz="2400" dirty="0" err="1" smtClean="0"/>
              <a:t>розробка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цілей</a:t>
            </a:r>
            <a:r>
              <a:rPr lang="ru-RU" sz="2400" dirty="0" smtClean="0"/>
              <a:t>.</a:t>
            </a:r>
            <a:endParaRPr lang="ru-RU" sz="2400" dirty="0"/>
          </a:p>
          <a:p>
            <a:pPr marL="539496" indent="-457200">
              <a:buFont typeface="+mj-lt"/>
              <a:buAutoNum type="arabicPeriod"/>
            </a:pP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аграрного ринку ЄС (</a:t>
            </a:r>
            <a:r>
              <a:rPr lang="ru-RU" sz="2400" dirty="0" err="1" smtClean="0"/>
              <a:t>кінець</a:t>
            </a:r>
            <a:r>
              <a:rPr lang="ru-RU" sz="2400" dirty="0" smtClean="0"/>
              <a:t> 1960-х </a:t>
            </a:r>
            <a:r>
              <a:rPr lang="ru-RU" sz="2400" dirty="0" err="1" smtClean="0"/>
              <a:t>рр</a:t>
            </a:r>
            <a:r>
              <a:rPr lang="ru-RU" sz="2400" dirty="0" smtClean="0"/>
              <a:t>. – середина 1980-х </a:t>
            </a:r>
            <a:r>
              <a:rPr lang="ru-RU" sz="2400" dirty="0" err="1" smtClean="0"/>
              <a:t>рр</a:t>
            </a:r>
            <a:r>
              <a:rPr lang="ru-RU" sz="2400" dirty="0" smtClean="0"/>
              <a:t>.). </a:t>
            </a:r>
            <a:r>
              <a:rPr lang="ru-RU" sz="2400" dirty="0" err="1" smtClean="0"/>
              <a:t>Єдина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митна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політика</a:t>
            </a:r>
            <a:r>
              <a:rPr lang="ru-RU" sz="2400" dirty="0" smtClean="0"/>
              <a:t>. </a:t>
            </a:r>
            <a:r>
              <a:rPr lang="ru-RU" sz="2400" dirty="0" err="1" smtClean="0"/>
              <a:t>Спільні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. "</a:t>
            </a:r>
            <a:r>
              <a:rPr lang="ru-RU" sz="2400" dirty="0" err="1" smtClean="0"/>
              <a:t>Зелений</a:t>
            </a:r>
            <a:r>
              <a:rPr lang="ru-RU" sz="2400" dirty="0" smtClean="0"/>
              <a:t> </a:t>
            </a:r>
            <a:r>
              <a:rPr lang="ru-RU" sz="2400" dirty="0"/>
              <a:t>курс</a:t>
            </a:r>
            <a:r>
              <a:rPr lang="ru-RU" sz="2400" dirty="0" smtClean="0"/>
              <a:t>". </a:t>
            </a:r>
            <a:r>
              <a:rPr lang="ru-RU" sz="2400" dirty="0" err="1" smtClean="0"/>
              <a:t>Цільове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субсидування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аграрній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земельній</a:t>
            </a:r>
            <a:r>
              <a:rPr lang="ru-RU" sz="2400" dirty="0" smtClean="0"/>
              <a:t> сферах.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/>
              <a:t>Квота на молоко 1984 </a:t>
            </a:r>
            <a:r>
              <a:rPr lang="ru-RU" sz="2400" dirty="0" smtClean="0"/>
              <a:t>р.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податкових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важелів</a:t>
            </a:r>
            <a:r>
              <a:rPr lang="ru-RU" sz="2400" dirty="0" smtClean="0"/>
              <a:t> та квот.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</a:t>
            </a:r>
            <a:r>
              <a:rPr lang="ru-RU" sz="2400" dirty="0" smtClean="0"/>
              <a:t>. </a:t>
            </a:r>
          </a:p>
          <a:p>
            <a:pPr marL="539496" indent="-457200">
              <a:buFont typeface="+mj-lt"/>
              <a:buAutoNum type="arabicPeriod"/>
            </a:pPr>
            <a:r>
              <a:rPr lang="ru-RU" sz="2400" dirty="0"/>
              <a:t>Реформа </a:t>
            </a:r>
            <a:r>
              <a:rPr lang="ru-RU" sz="2400" dirty="0" err="1" smtClean="0"/>
              <a:t>Макшеррі</a:t>
            </a:r>
            <a:r>
              <a:rPr lang="ru-RU" sz="2400" dirty="0" smtClean="0"/>
              <a:t> </a:t>
            </a:r>
            <a:r>
              <a:rPr lang="ru-RU" sz="2400" dirty="0"/>
              <a:t>(1992 </a:t>
            </a:r>
            <a:r>
              <a:rPr lang="ru-RU" sz="2400" dirty="0" smtClean="0"/>
              <a:t>р.). </a:t>
            </a:r>
            <a:r>
              <a:rPr lang="ru-RU" sz="2400" dirty="0" err="1" smtClean="0"/>
              <a:t>Зниження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цінової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підтрмки</a:t>
            </a:r>
            <a:r>
              <a:rPr lang="ru-RU" sz="2400" dirty="0" smtClean="0"/>
              <a:t>. </a:t>
            </a:r>
            <a:r>
              <a:rPr lang="ru-RU" sz="2400" dirty="0" err="1" smtClean="0"/>
              <a:t>Введення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компенсаційних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платежів</a:t>
            </a:r>
            <a:r>
              <a:rPr lang="ru-RU" sz="2400" dirty="0" smtClean="0"/>
              <a:t>. </a:t>
            </a:r>
            <a:r>
              <a:rPr lang="ru-RU" sz="2400" dirty="0" err="1" smtClean="0"/>
              <a:t>Жорсткий</a:t>
            </a:r>
            <a:r>
              <a:rPr lang="ru-RU" sz="2400" dirty="0" smtClean="0"/>
              <a:t> контроль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. Дотации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привязані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та до </a:t>
            </a:r>
            <a:r>
              <a:rPr lang="ru-RU" sz="2400" dirty="0" err="1" smtClean="0"/>
              <a:t>площ</a:t>
            </a:r>
            <a:r>
              <a:rPr lang="ru-RU" sz="2400" dirty="0" smtClean="0"/>
              <a:t> земель,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</a:t>
            </a:r>
            <a:r>
              <a:rPr lang="ru-RU" sz="2400" dirty="0" err="1" smtClean="0"/>
              <a:t>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обробітку</a:t>
            </a:r>
            <a:r>
              <a:rPr lang="ru-RU" sz="2400" dirty="0" smtClean="0"/>
              <a:t>. </a:t>
            </a:r>
            <a:r>
              <a:rPr lang="ru-RU" sz="2400" dirty="0" err="1" smtClean="0"/>
              <a:t>Ухил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екологічні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433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576064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Етапи формування та розвитку САП ЄС</a:t>
            </a:r>
            <a:endParaRPr lang="uk-UA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6"/>
            <a:ext cx="7746064" cy="5555704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 startAt="5"/>
            </a:pPr>
            <a:r>
              <a:rPr lang="ru-RU" sz="2400" dirty="0" smtClean="0"/>
              <a:t>План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/>
              <a:t>2000 (</a:t>
            </a:r>
            <a:r>
              <a:rPr lang="ru-RU" sz="2400" dirty="0" err="1"/>
              <a:t>Agenda</a:t>
            </a:r>
            <a:r>
              <a:rPr lang="ru-RU" sz="2400" dirty="0"/>
              <a:t> 2000) (1999 </a:t>
            </a:r>
            <a:r>
              <a:rPr lang="ru-RU" sz="2400" dirty="0" smtClean="0"/>
              <a:t>р.). Подальше </a:t>
            </a:r>
            <a:r>
              <a:rPr lang="ru-RU" sz="2400" dirty="0" err="1" smtClean="0"/>
              <a:t>скорочення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збільшення</a:t>
            </a:r>
            <a:r>
              <a:rPr lang="ru-RU" sz="2400" dirty="0" smtClean="0"/>
              <a:t> бюджету на </a:t>
            </a:r>
            <a:r>
              <a:rPr lang="ru-RU" sz="2400" dirty="0" err="1" smtClean="0"/>
              <a:t>компенсаційні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виплати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екологію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.</a:t>
            </a:r>
          </a:p>
          <a:p>
            <a:pPr marL="539496" indent="-457200">
              <a:buFont typeface="+mj-lt"/>
              <a:buAutoNum type="arabicPeriod" startAt="5"/>
            </a:pPr>
            <a:r>
              <a:rPr lang="ru-RU" sz="2400" dirty="0" smtClean="0"/>
              <a:t>Реформа </a:t>
            </a:r>
            <a:r>
              <a:rPr lang="ru-RU" sz="2400" dirty="0" err="1" smtClean="0"/>
              <a:t>Фішлера</a:t>
            </a:r>
            <a:r>
              <a:rPr lang="ru-RU" sz="2400" dirty="0" smtClean="0"/>
              <a:t> </a:t>
            </a:r>
            <a:r>
              <a:rPr lang="ru-RU" sz="2400" dirty="0"/>
              <a:t>(2003 </a:t>
            </a:r>
            <a:r>
              <a:rPr lang="ru-RU" sz="2400" dirty="0" smtClean="0"/>
              <a:t>р.). 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поставлено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субсидії</a:t>
            </a:r>
            <a:r>
              <a:rPr lang="ru-RU" sz="2400" dirty="0" smtClean="0"/>
              <a:t> такими,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 </a:t>
            </a:r>
            <a:r>
              <a:rPr lang="ru-RU" sz="2400" dirty="0" err="1" smtClean="0"/>
              <a:t>залежать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обсягів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, а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еколгічної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чистоти</a:t>
            </a:r>
            <a:r>
              <a:rPr lang="ru-RU" sz="240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324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Aims of the </a:t>
            </a:r>
            <a:r>
              <a:rPr lang="en-US" sz="3600" dirty="0" smtClean="0"/>
              <a:t>Common </a:t>
            </a:r>
            <a:r>
              <a:rPr lang="en-US" sz="3600" dirty="0"/>
              <a:t>agricultural policy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200" dirty="0" smtClean="0"/>
              <a:t>Launched </a:t>
            </a:r>
            <a:r>
              <a:rPr lang="en-US" sz="2200" dirty="0"/>
              <a:t>in 1962, the EU’s common agricultural policy (CAP) is a partnership between agriculture and society, and between Europe and its farmers. </a:t>
            </a:r>
            <a:endParaRPr lang="en-US" sz="2200" dirty="0" smtClean="0"/>
          </a:p>
          <a:p>
            <a:pPr marL="82296" indent="0">
              <a:buNone/>
            </a:pPr>
            <a:endParaRPr lang="en-US" sz="2200" dirty="0" smtClean="0"/>
          </a:p>
          <a:p>
            <a:pPr marL="82296" indent="0">
              <a:buNone/>
            </a:pPr>
            <a:r>
              <a:rPr lang="en-US" sz="2200" b="1" dirty="0" smtClean="0">
                <a:solidFill>
                  <a:srgbClr val="00B050"/>
                </a:solidFill>
              </a:rPr>
              <a:t>It </a:t>
            </a:r>
            <a:r>
              <a:rPr lang="en-US" sz="2200" b="1" dirty="0">
                <a:solidFill>
                  <a:srgbClr val="00B050"/>
                </a:solidFill>
              </a:rPr>
              <a:t>aims to:</a:t>
            </a:r>
          </a:p>
          <a:p>
            <a:r>
              <a:rPr lang="en-US" sz="2200" dirty="0" smtClean="0"/>
              <a:t>support </a:t>
            </a:r>
            <a:r>
              <a:rPr lang="en-US" sz="2200" dirty="0"/>
              <a:t>farmers and improve agricultural productivity, ensuring a stable supply of affordable food;</a:t>
            </a:r>
          </a:p>
          <a:p>
            <a:r>
              <a:rPr lang="en-US" sz="2200" dirty="0"/>
              <a:t>safeguard European Union farmers to make a reasonable living;</a:t>
            </a:r>
          </a:p>
          <a:p>
            <a:r>
              <a:rPr lang="en-US" sz="2200" dirty="0"/>
              <a:t>help tackle climate change and the sustainable management of natural resources;</a:t>
            </a:r>
          </a:p>
          <a:p>
            <a:r>
              <a:rPr lang="en-US" sz="2200" dirty="0"/>
              <a:t>maintain rural areas and landscapes across the EU;</a:t>
            </a:r>
          </a:p>
          <a:p>
            <a:r>
              <a:rPr lang="en-US" sz="2200" dirty="0"/>
              <a:t>keep the rural economy alive by promoting jobs in farming, </a:t>
            </a:r>
            <a:r>
              <a:rPr lang="en-US" sz="2200" dirty="0" err="1"/>
              <a:t>agri</a:t>
            </a:r>
            <a:r>
              <a:rPr lang="en-US" sz="2200" dirty="0"/>
              <a:t>-food industries and associated sectors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904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2413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 smtClean="0">
                <a:solidFill>
                  <a:srgbClr val="C00000"/>
                </a:solidFill>
              </a:rPr>
              <a:t>Ґрунтова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стратегія</a:t>
            </a:r>
            <a:r>
              <a:rPr lang="ru-RU" sz="2600" b="1" dirty="0" smtClean="0">
                <a:solidFill>
                  <a:srgbClr val="C00000"/>
                </a:solidFill>
              </a:rPr>
              <a:t> ЄС до 2030 року,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err="1" smtClean="0">
                <a:solidFill>
                  <a:srgbClr val="002060"/>
                </a:solidFill>
              </a:rPr>
              <a:t>ухвалена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Європейською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Комісією</a:t>
            </a:r>
            <a:r>
              <a:rPr lang="ru-RU" sz="2600" b="1" dirty="0" smtClean="0">
                <a:solidFill>
                  <a:srgbClr val="002060"/>
                </a:solidFill>
              </a:rPr>
              <a:t> 17 листопада 2021 р.  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602048" cy="49685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b="1" dirty="0" smtClean="0">
                <a:solidFill>
                  <a:srgbClr val="00B050"/>
                </a:solidFill>
              </a:rPr>
              <a:t>Ґрунтова стратегія </a:t>
            </a:r>
            <a:r>
              <a:rPr lang="uk-UA" sz="2400" b="1" dirty="0">
                <a:solidFill>
                  <a:srgbClr val="00B050"/>
                </a:solidFill>
              </a:rPr>
              <a:t>ЄС до 2030 </a:t>
            </a:r>
            <a:r>
              <a:rPr lang="uk-UA" sz="2400" b="1" dirty="0" smtClean="0">
                <a:solidFill>
                  <a:srgbClr val="00B050"/>
                </a:solidFill>
              </a:rPr>
              <a:t>року: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створює </a:t>
            </a:r>
            <a:r>
              <a:rPr lang="uk-UA" sz="2400" dirty="0"/>
              <a:t>фундамент та каркас дій для захисту, відновлення та стійкого використання ґрунтів у синергії з </a:t>
            </a:r>
            <a:r>
              <a:rPr lang="uk-UA" sz="2400" dirty="0">
                <a:solidFill>
                  <a:srgbClr val="FF0000"/>
                </a:solidFill>
              </a:rPr>
              <a:t>Європейським зеленим </a:t>
            </a:r>
            <a:r>
              <a:rPr lang="uk-UA" sz="2400" dirty="0" smtClean="0">
                <a:solidFill>
                  <a:srgbClr val="FF0000"/>
                </a:solidFill>
              </a:rPr>
              <a:t>курсом</a:t>
            </a:r>
            <a:r>
              <a:rPr lang="uk-UA" sz="24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встановлює </a:t>
            </a:r>
            <a:r>
              <a:rPr lang="uk-UA" sz="2400" dirty="0"/>
              <a:t>рамки та конкретні заходи для захисту, відновлення ґрунтів та забезпечення їх раціонального </a:t>
            </a:r>
            <a:r>
              <a:rPr lang="uk-UA" sz="2400" dirty="0" smtClean="0"/>
              <a:t>використання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визначає </a:t>
            </a:r>
            <a:r>
              <a:rPr lang="uk-UA" sz="2400" dirty="0"/>
              <a:t>бачення та цілі досягнення гарного стану здоров’я ґрунтів до 2050 року з конкретними діями до 2030 року та оголошує прийняття нового закону про здоров’я ґрунтів до 2023 року.</a:t>
            </a:r>
          </a:p>
        </p:txBody>
      </p:sp>
    </p:spTree>
    <p:extLst>
      <p:ext uri="{BB962C8B-B14F-4D97-AF65-F5344CB8AC3E}">
        <p14:creationId xmlns:p14="http://schemas.microsoft.com/office/powerpoint/2010/main" val="1410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24136"/>
          </a:xfrm>
        </p:spPr>
        <p:txBody>
          <a:bodyPr>
            <a:noAutofit/>
          </a:bodyPr>
          <a:lstStyle/>
          <a:p>
            <a:r>
              <a:rPr lang="ru-RU" sz="2600" b="1" dirty="0" err="1">
                <a:solidFill>
                  <a:srgbClr val="FF0000"/>
                </a:solidFill>
              </a:rPr>
              <a:t>Ґрунтова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Стратегія</a:t>
            </a:r>
            <a:r>
              <a:rPr lang="ru-RU" sz="2600" b="1" dirty="0">
                <a:solidFill>
                  <a:srgbClr val="FF0000"/>
                </a:solidFill>
              </a:rPr>
              <a:t> ЄС </a:t>
            </a:r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2600" b="1" dirty="0" err="1" smtClean="0">
                <a:solidFill>
                  <a:srgbClr val="002060"/>
                </a:solidFill>
              </a:rPr>
              <a:t>має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на </a:t>
            </a:r>
            <a:r>
              <a:rPr lang="ru-RU" sz="2600" b="1" dirty="0" err="1">
                <a:solidFill>
                  <a:srgbClr val="002060"/>
                </a:solidFill>
              </a:rPr>
              <a:t>меті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err="1">
                <a:solidFill>
                  <a:srgbClr val="002060"/>
                </a:solidFill>
              </a:rPr>
              <a:t>забезпечити</a:t>
            </a:r>
            <a:r>
              <a:rPr lang="ru-RU" sz="2600" b="1" dirty="0">
                <a:solidFill>
                  <a:srgbClr val="002060"/>
                </a:solidFill>
              </a:rPr>
              <a:t> до 2050 року: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28800"/>
            <a:ext cx="7602048" cy="489654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/>
              <a:t>здоров’я та більшу стійкість усіх ґрунтових екосистем ЄС, які зможуть продовжити надання важливих послуг</a:t>
            </a:r>
            <a:r>
              <a:rPr lang="uk-UA" sz="2400" dirty="0" smtClean="0"/>
              <a:t>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нейтральний </a:t>
            </a:r>
            <a:r>
              <a:rPr lang="uk-UA" sz="2400" dirty="0"/>
              <a:t>рівень вилучення землі; </a:t>
            </a:r>
            <a:endParaRPr lang="uk-UA" sz="2400" dirty="0" smtClean="0"/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зменшити </a:t>
            </a:r>
            <a:r>
              <a:rPr lang="uk-UA" sz="2400" dirty="0"/>
              <a:t>забруднення ґрунту до рівнів, які не завдають шкоди здоров’ю людей або </a:t>
            </a:r>
            <a:r>
              <a:rPr lang="uk-UA" sz="2400" dirty="0" smtClean="0"/>
              <a:t>екосистемам;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2400" dirty="0" smtClean="0"/>
              <a:t>захист </a:t>
            </a:r>
            <a:r>
              <a:rPr lang="uk-UA" sz="2400" dirty="0"/>
              <a:t>ґрунтів, раціональне управління ними та відновлення деградованих ґрунтів є загальними стандартами.</a:t>
            </a:r>
          </a:p>
        </p:txBody>
      </p:sp>
    </p:spTree>
    <p:extLst>
      <p:ext uri="{BB962C8B-B14F-4D97-AF65-F5344CB8AC3E}">
        <p14:creationId xmlns:p14="http://schemas.microsoft.com/office/powerpoint/2010/main" val="7093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746064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Ключові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Ґрунтової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Стратегії</a:t>
            </a:r>
            <a:r>
              <a:rPr lang="ru-RU" sz="2400" b="1" dirty="0" smtClean="0">
                <a:solidFill>
                  <a:srgbClr val="FF0000"/>
                </a:solidFill>
              </a:rPr>
              <a:t> ЄС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688632"/>
          </a:xfrm>
        </p:spPr>
        <p:txBody>
          <a:bodyPr>
            <a:noAutofit/>
          </a:bodyPr>
          <a:lstStyle/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Внесення </a:t>
            </a:r>
            <a:r>
              <a:rPr lang="uk-UA" sz="2200" dirty="0"/>
              <a:t>спеціальної законодавчої пропозиції щодо здоров’я ґрунтів до 2023 року, щоб забезпечити досягнення цілей Ґрунтової стратегії ЄС та досягнення хорошого стану здоров’я ґрунтів до 2050 </a:t>
            </a:r>
            <a:r>
              <a:rPr lang="uk-UA" sz="2200" dirty="0" smtClean="0"/>
              <a:t>року.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Забезпечення сталого </a:t>
            </a:r>
            <a:r>
              <a:rPr lang="uk-UA" sz="2200" dirty="0"/>
              <a:t>управління </a:t>
            </a:r>
            <a:r>
              <a:rPr lang="uk-UA" sz="2200" dirty="0" smtClean="0"/>
              <a:t>ґрунтами.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Запровадження схему </a:t>
            </a:r>
            <a:r>
              <a:rPr lang="uk-UA" sz="2200" dirty="0"/>
              <a:t>безкоштовного тестування </a:t>
            </a:r>
            <a:r>
              <a:rPr lang="uk-UA" sz="2200" dirty="0" smtClean="0"/>
              <a:t>ґрунтів їх власниками, </a:t>
            </a:r>
            <a:r>
              <a:rPr lang="uk-UA" sz="2200" dirty="0"/>
              <a:t>яка заохочує стале управління ґрунтами та обмін його найкращими </a:t>
            </a:r>
            <a:r>
              <a:rPr lang="uk-UA" sz="2200" dirty="0" smtClean="0"/>
              <a:t>практиками.</a:t>
            </a:r>
          </a:p>
          <a:p>
            <a:pPr marL="539496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uk-UA" sz="2200" dirty="0" smtClean="0"/>
              <a:t>Прийняття </a:t>
            </a:r>
            <a:r>
              <a:rPr lang="uk-UA" sz="2200" dirty="0"/>
              <a:t>юридично обов'язкових цілей з обмеження осушення водно-болотних угідь та органічних ґрунтів, а також відновлення осушених торфовищ для пом'якшення та адаптації до зміни </a:t>
            </a:r>
            <a:r>
              <a:rPr lang="uk-UA" sz="2200" dirty="0" smtClean="0"/>
              <a:t>клімату.</a:t>
            </a:r>
          </a:p>
        </p:txBody>
      </p:sp>
    </p:spTree>
    <p:extLst>
      <p:ext uri="{BB962C8B-B14F-4D97-AF65-F5344CB8AC3E}">
        <p14:creationId xmlns:p14="http://schemas.microsoft.com/office/powerpoint/2010/main" val="19333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2355</TotalTime>
  <Words>1313</Words>
  <Application>Microsoft Office PowerPoint</Application>
  <PresentationFormat>Екран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2" baseType="lpstr">
      <vt:lpstr>Arial</vt:lpstr>
      <vt:lpstr>Corbel</vt:lpstr>
      <vt:lpstr>Gill Sans MT</vt:lpstr>
      <vt:lpstr>Verdana</vt:lpstr>
      <vt:lpstr>Wingdings</vt:lpstr>
      <vt:lpstr>Wingdings 2</vt:lpstr>
      <vt:lpstr>Солнцестояние</vt:lpstr>
      <vt:lpstr>СПІЛЬНА АГРАРНА ПОЛІТИКА ЄС  ТА ЇЇ ВПЛИВ НА ОРГАНІЗАЦІЙНО-ПРАВОВИЙ МЕХАНІЗМ СІЛЬСЬКОГОСПОДАРСЬКОГО ЗЕМЛЕВИКОРИСТАННЯ В УКРАЇНІ</vt:lpstr>
      <vt:lpstr>Презентація PowerPoint</vt:lpstr>
      <vt:lpstr>Генеза Спільної аграрної політики ЄС</vt:lpstr>
      <vt:lpstr>Етапи формування та розвитку САП ЄС</vt:lpstr>
      <vt:lpstr>Етапи формування та розвитку САП ЄС</vt:lpstr>
      <vt:lpstr>Aims of the Common agricultural policy </vt:lpstr>
      <vt:lpstr>Ґрунтова стратегія ЄС до 2030 року, ухвалена Європейською Комісією 17 листопада 2021 р.  </vt:lpstr>
      <vt:lpstr>Ґрунтова Стратегія ЄС  має на меті забезпечити до 2050 року:</vt:lpstr>
      <vt:lpstr>Ключові завдання Ґрунтової Стратегії ЄС</vt:lpstr>
      <vt:lpstr>Ключові завдання Ґрунтової Стратегії ЄС</vt:lpstr>
      <vt:lpstr>Поняття земельного права України як галузі права</vt:lpstr>
      <vt:lpstr>Передумови формування земельного права як галузі </vt:lpstr>
      <vt:lpstr>Передумови формування земельного права</vt:lpstr>
      <vt:lpstr>Поняття земельної реформи</vt:lpstr>
      <vt:lpstr>Ключові вектори сучасної земельної реформи</vt:lpstr>
      <vt:lpstr>Основні напрями земельної реформи в Україні  </vt:lpstr>
      <vt:lpstr>«Землевпорядний вісник»</vt:lpstr>
      <vt:lpstr>Офіційний сайт Державної служби України з питань геодезії, картографії та кадастру</vt:lpstr>
      <vt:lpstr>Принципи земельного права</vt:lpstr>
      <vt:lpstr>Система принципів земельного права</vt:lpstr>
      <vt:lpstr>Конституційні принципи земельного права</vt:lpstr>
      <vt:lpstr>Галузеві принципи земельного права (ст. 5 Земельного кодексу України)</vt:lpstr>
      <vt:lpstr>Система земельного права</vt:lpstr>
      <vt:lpstr>Інститути Загальної частини</vt:lpstr>
      <vt:lpstr>Інститути Особливої частини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213</cp:revision>
  <dcterms:created xsi:type="dcterms:W3CDTF">2010-09-03T10:03:27Z</dcterms:created>
  <dcterms:modified xsi:type="dcterms:W3CDTF">2022-09-16T15:26:04Z</dcterms:modified>
</cp:coreProperties>
</file>