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-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9C34-B00E-43F9-898C-97EA0E38457B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272B-3F5E-40FB-903D-FEBD43BE6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816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9C34-B00E-43F9-898C-97EA0E38457B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272B-3F5E-40FB-903D-FEBD43BE6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42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9C34-B00E-43F9-898C-97EA0E38457B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272B-3F5E-40FB-903D-FEBD43BE6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45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9C34-B00E-43F9-898C-97EA0E38457B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272B-3F5E-40FB-903D-FEBD43BE6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13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9C34-B00E-43F9-898C-97EA0E38457B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272B-3F5E-40FB-903D-FEBD43BE6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047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9C34-B00E-43F9-898C-97EA0E38457B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272B-3F5E-40FB-903D-FEBD43BE6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57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9C34-B00E-43F9-898C-97EA0E38457B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272B-3F5E-40FB-903D-FEBD43BE6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12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9C34-B00E-43F9-898C-97EA0E38457B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272B-3F5E-40FB-903D-FEBD43BE6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511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9C34-B00E-43F9-898C-97EA0E38457B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272B-3F5E-40FB-903D-FEBD43BE6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9C34-B00E-43F9-898C-97EA0E38457B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272B-3F5E-40FB-903D-FEBD43BE6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3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29C34-B00E-43F9-898C-97EA0E38457B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272B-3F5E-40FB-903D-FEBD43BE6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79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29C34-B00E-43F9-898C-97EA0E38457B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0272B-3F5E-40FB-903D-FEBD43BE6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79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uk-UA" sz="3200" b="1" dirty="0"/>
              <a:t>Інновації в металургії: як «цифра» запобігає «втомі металу»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uk-UA" sz="3200" b="1" dirty="0"/>
              <a:t>Екологія, імідж чи продуктивність – що спонукає сталеварів до запровадження нових технологій</a:t>
            </a:r>
            <a:r>
              <a:rPr lang="uk-UA" sz="3200" b="1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76179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377072"/>
            <a:ext cx="10917025" cy="6193410"/>
          </a:xfrm>
        </p:spPr>
        <p:txBody>
          <a:bodyPr/>
          <a:lstStyle/>
          <a:p>
            <a:pPr marL="0" indent="442913" algn="just">
              <a:buNone/>
            </a:pPr>
            <a:r>
              <a:rPr lang="uk-UA" dirty="0"/>
              <a:t>«Запоріжсталь» провела модернізацію газоочисних систем </a:t>
            </a:r>
            <a:r>
              <a:rPr lang="uk-UA" dirty="0" err="1"/>
              <a:t>агломашин</a:t>
            </a:r>
            <a:r>
              <a:rPr lang="uk-UA" dirty="0"/>
              <a:t> №1-6 вартістю 1,2 млрд грн., що дало зниження викидів пилу на 90%, а оксидів сірки – на 50%. На кожній машині встановлено датчик контролю викидів та систему онлайн-моніторингу, завдяки яким є змога </a:t>
            </a:r>
            <a:r>
              <a:rPr lang="uk-UA" dirty="0" err="1"/>
              <a:t>оперативно</a:t>
            </a:r>
            <a:r>
              <a:rPr lang="uk-UA" dirty="0"/>
              <a:t> керувати процесом очищення. Також на заводі реалізовано інтелектуальну модель доменної печі із застосуванням технології лазерного сканування сегментів та </a:t>
            </a:r>
            <a:r>
              <a:rPr lang="uk-UA" dirty="0" err="1"/>
              <a:t>крупновузлової</a:t>
            </a:r>
            <a:r>
              <a:rPr lang="uk-UA" dirty="0"/>
              <a:t> збірки агрегатів. Нову піч збудували за вісім місяців замість «стандартних» двох років, а викиди пилу з неї становлять лише 20 мг на кубометр.</a:t>
            </a:r>
            <a:endParaRPr lang="ru-RU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115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4779"/>
            <a:ext cx="10954732" cy="6231118"/>
          </a:xfrm>
        </p:spPr>
        <p:txBody>
          <a:bodyPr>
            <a:normAutofit/>
          </a:bodyPr>
          <a:lstStyle/>
          <a:p>
            <a:pPr marL="0" indent="536575" algn="just" fontAlgn="base">
              <a:buNone/>
            </a:pPr>
            <a:r>
              <a:rPr lang="uk-UA" dirty="0"/>
              <a:t>Реконструкцію із встановленням сучасного обладнання провели і на комбінаті «Азовсталь»: доменна піч-3, система газоочищення установки піч-</a:t>
            </a:r>
            <a:r>
              <a:rPr lang="uk-UA" dirty="0" err="1"/>
              <a:t>ковш</a:t>
            </a:r>
            <a:r>
              <a:rPr lang="uk-UA" dirty="0"/>
              <a:t>-1,2; система </a:t>
            </a:r>
            <a:r>
              <a:rPr lang="uk-UA" dirty="0" err="1"/>
              <a:t>паровидалення</a:t>
            </a:r>
            <a:r>
              <a:rPr lang="uk-UA" dirty="0"/>
              <a:t> </a:t>
            </a:r>
            <a:r>
              <a:rPr lang="uk-UA" dirty="0" err="1"/>
              <a:t>МБЛЗ</a:t>
            </a:r>
            <a:r>
              <a:rPr lang="uk-UA" dirty="0"/>
              <a:t>-5. У Донецькій області діє екологічна програма обласної держадміністрації, яка слідкує за її виконанням.</a:t>
            </a:r>
            <a:endParaRPr lang="ru-RU" dirty="0"/>
          </a:p>
          <a:p>
            <a:pPr marL="0" indent="536575" algn="just" fontAlgn="base">
              <a:buNone/>
            </a:pPr>
            <a:r>
              <a:rPr lang="uk-UA" dirty="0"/>
              <a:t>Сьогодні металургійні підприємства змушені швидко реагувати на зміни кон’юнктури ринку. Тож, окрім вирішення екологічних завдань, реконструкція та модернізація обладнання дозволяють оптимізувати витрати на виробництво продукції і запровадити випуск нових видів.</a:t>
            </a:r>
            <a:endParaRPr lang="ru-RU" dirty="0"/>
          </a:p>
          <a:p>
            <a:pPr marL="0" indent="536575" algn="just" fontAlgn="base">
              <a:buNone/>
            </a:pPr>
            <a:r>
              <a:rPr lang="uk-UA" dirty="0"/>
              <a:t>Наприклад, «Азовсталь» заради цього провела заміну </a:t>
            </a:r>
            <a:r>
              <a:rPr lang="uk-UA" dirty="0" err="1"/>
              <a:t>корпуса</a:t>
            </a:r>
            <a:r>
              <a:rPr lang="uk-UA" dirty="0"/>
              <a:t> конвертера, збудувала установку для пило-вугільного палива, реконструювала міксерне та дробильне відділення у конвертерному цеху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6938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725864"/>
            <a:ext cx="10964159" cy="5929460"/>
          </a:xfrm>
        </p:spPr>
        <p:txBody>
          <a:bodyPr/>
          <a:lstStyle/>
          <a:p>
            <a:pPr marL="0" indent="442913" algn="just">
              <a:buNone/>
            </a:pPr>
            <a:r>
              <a:rPr lang="uk-UA" dirty="0"/>
              <a:t>Майже 3 млн грн вклав у капітальний ремонт конвертера №1 Дніпровський металургійний комбінат (</a:t>
            </a:r>
            <a:r>
              <a:rPr lang="uk-UA" dirty="0" err="1"/>
              <a:t>Кам’янське</a:t>
            </a:r>
            <a:r>
              <a:rPr lang="uk-UA" dirty="0"/>
              <a:t>, Дніпропетровської області). Головна задача – подовження терміну експлуатації. Також цієї осені в прокатному цеху почалося освоєння нового процесу – </a:t>
            </a:r>
            <a:r>
              <a:rPr lang="uk-UA" dirty="0" err="1"/>
              <a:t>сліттінгу</a:t>
            </a:r>
            <a:r>
              <a:rPr lang="uk-UA" dirty="0"/>
              <a:t> (</a:t>
            </a:r>
            <a:r>
              <a:rPr lang="uk-UA" dirty="0" err="1"/>
              <a:t>Slitting</a:t>
            </a:r>
            <a:r>
              <a:rPr lang="uk-UA" dirty="0"/>
              <a:t>). Ця технологія дозволяє інтенсифікувати випуск продукції, знизити витрати енергії на 10-30%, знизити витрати металу та на 25% підвищити продуктивність прокатного стану.</a:t>
            </a:r>
            <a:endParaRPr lang="ru-RU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190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32459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Як і де машини конкурують із людьми</a:t>
            </a:r>
            <a:r>
              <a:rPr lang="uk-UA" b="1" dirty="0" smtClean="0"/>
              <a:t>?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3192"/>
            <a:ext cx="11077280" cy="5382705"/>
          </a:xfrm>
        </p:spPr>
        <p:txBody>
          <a:bodyPr>
            <a:normAutofit/>
          </a:bodyPr>
          <a:lstStyle/>
          <a:p>
            <a:pPr marL="0" indent="442913" algn="just">
              <a:buNone/>
            </a:pPr>
            <a:r>
              <a:rPr lang="uk-UA" dirty="0"/>
              <a:t>Найцікавішими інноваціями на </a:t>
            </a:r>
            <a:r>
              <a:rPr lang="uk-UA" dirty="0" err="1"/>
              <a:t>метзаводах</a:t>
            </a:r>
            <a:r>
              <a:rPr lang="uk-UA" dirty="0"/>
              <a:t> є запровадження цифрових продуктів, які максимально скорочують вплив людського фактору. Так, на «Запоріжсталі» фінансова дирекція разом із ІТ-службою комбінату розробили універсальну платформу обробки документації: до інформаційної системи комбінату під’єднали високошвидкісні потокові сканери в комплексі з програмним продуктом </a:t>
            </a:r>
            <a:r>
              <a:rPr lang="uk-UA" dirty="0" err="1"/>
              <a:t>ABBYY</a:t>
            </a:r>
            <a:r>
              <a:rPr lang="uk-UA" dirty="0"/>
              <a:t> </a:t>
            </a:r>
            <a:r>
              <a:rPr lang="uk-UA" dirty="0" err="1"/>
              <a:t>FlexiCapture</a:t>
            </a:r>
            <a:r>
              <a:rPr lang="uk-UA" dirty="0"/>
              <a:t>. Відтак уся текстова та графічна інформація «</a:t>
            </a:r>
            <a:r>
              <a:rPr lang="uk-UA" dirty="0" err="1"/>
              <a:t>оцифровується</a:t>
            </a:r>
            <a:r>
              <a:rPr lang="uk-UA" dirty="0"/>
              <a:t>» в автоматизованому режимі, значно зменшивши ризик помилок при введенні даних вручну. Витрати на обробку документів скоротилися на 50%, а швидкість вводу даних в інформаційну систему зросла у 5-10 разів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366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7053" y="439884"/>
            <a:ext cx="10926451" cy="6130597"/>
          </a:xfrm>
        </p:spPr>
        <p:txBody>
          <a:bodyPr>
            <a:normAutofit lnSpcReduction="10000"/>
          </a:bodyPr>
          <a:lstStyle/>
          <a:p>
            <a:pPr marL="0" indent="442913" algn="just" fontAlgn="base">
              <a:buNone/>
            </a:pPr>
            <a:r>
              <a:rPr lang="uk-UA" dirty="0"/>
              <a:t>Також на «Запоріжсталі» запустили систему «Мобільний світлофор» – для оперативного моніторингу виробничих процесів. У цеху гарячої прокатки тонкого листа в пілотному режимі встановлено 2 000 датчиків, з яких можна зчитати 130 000 параметрів роботи обладнання. Програма дає можливість </a:t>
            </a:r>
            <a:r>
              <a:rPr lang="uk-UA" dirty="0" err="1"/>
              <a:t>оперативно</a:t>
            </a:r>
            <a:r>
              <a:rPr lang="uk-UA" dirty="0"/>
              <a:t> приймати рішення про своєчасне виконання необхідних ремонтних робіт. Враховується процент зношеності, періодичність заміни деталей, термін експлуатації, швидкість розвитку дефекту тощо. Принцип роботи системи передбачає збирання та занесення в єдину електронну базу даних про стан обладнання у всіх цехах.</a:t>
            </a:r>
            <a:endParaRPr lang="ru-RU" dirty="0"/>
          </a:p>
          <a:p>
            <a:pPr marL="0" indent="442913" algn="just" fontAlgn="base">
              <a:buNone/>
            </a:pPr>
            <a:r>
              <a:rPr lang="uk-UA" dirty="0"/>
              <a:t>Якщо раніше робітники спочатку проводили огляд обладнання, а потім вносили відомості у систему через персональний комп’ютер, то з мобільним управлінням (в рамках проекту «Мобільний світлофор») інформація передається безпосередньо під час огляду. При підтвердженні очікуваного ефекту проект планується реалізувати і в інших виробничих цехах комбінату – агломераційному, доменному, </a:t>
            </a:r>
            <a:r>
              <a:rPr lang="uk-UA" dirty="0" err="1"/>
              <a:t>мартеновскому</a:t>
            </a:r>
            <a:r>
              <a:rPr lang="uk-UA" dirty="0"/>
              <a:t>, </a:t>
            </a:r>
            <a:r>
              <a:rPr lang="uk-UA" dirty="0" err="1"/>
              <a:t>обжимному</a:t>
            </a:r>
            <a:r>
              <a:rPr lang="uk-UA" dirty="0"/>
              <a:t> і </a:t>
            </a:r>
            <a:r>
              <a:rPr lang="uk-UA" dirty="0" err="1"/>
              <a:t>ЦХП</a:t>
            </a:r>
            <a:r>
              <a:rPr lang="uk-UA" dirty="0"/>
              <a:t> №1.  </a:t>
            </a:r>
            <a:endParaRPr lang="ru-RU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929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311084"/>
            <a:ext cx="10917025" cy="6212263"/>
          </a:xfrm>
        </p:spPr>
        <p:txBody>
          <a:bodyPr>
            <a:normAutofit/>
          </a:bodyPr>
          <a:lstStyle/>
          <a:p>
            <a:pPr marL="0" indent="536575" algn="just" fontAlgn="base">
              <a:buNone/>
            </a:pPr>
            <a:r>
              <a:rPr lang="uk-UA" dirty="0"/>
              <a:t>Приблизно така ж система працює на заводі «Інтерпайп Сталь» з 2016 року. Це модуль </a:t>
            </a:r>
            <a:r>
              <a:rPr lang="uk-UA" dirty="0" err="1"/>
              <a:t>Smart.EAM</a:t>
            </a:r>
            <a:r>
              <a:rPr lang="uk-UA" dirty="0"/>
              <a:t> – для технічного обслуговування та ремонту обладнання. Його розробник – українська компанія </a:t>
            </a:r>
            <a:r>
              <a:rPr lang="uk-UA" dirty="0" err="1"/>
              <a:t>IT-Enterprise</a:t>
            </a:r>
            <a:r>
              <a:rPr lang="uk-UA" dirty="0"/>
              <a:t>. В систему </a:t>
            </a:r>
            <a:r>
              <a:rPr lang="uk-UA" dirty="0" err="1"/>
              <a:t>внесено</a:t>
            </a:r>
            <a:r>
              <a:rPr lang="uk-UA" dirty="0"/>
              <a:t> усю інформацію про основне обладнання заводу, включаючи креслення. Кожен великий агрегат розписаний до найдрібніших деталей. Стан важливих вузлів регулярно </a:t>
            </a:r>
            <a:r>
              <a:rPr lang="uk-UA" dirty="0" err="1"/>
              <a:t>моніториться</a:t>
            </a:r>
            <a:r>
              <a:rPr lang="uk-UA" dirty="0"/>
              <a:t> за допомогою контролерів та датчиків.</a:t>
            </a:r>
            <a:endParaRPr lang="ru-RU" dirty="0"/>
          </a:p>
          <a:p>
            <a:pPr marL="0" indent="536575" algn="just" fontAlgn="base">
              <a:buNone/>
            </a:pPr>
            <a:r>
              <a:rPr lang="uk-UA" dirty="0"/>
              <a:t>Система накопичує інформацію про стан кожного вузла, простої обладнання, зауваження персоналу, аналізує їх та прогнозує, коли деталь вийде з ладу. Це дозволяє швидко замінити проблемні деталі та не допустити простою обладнання, або ж – не витрачати кошти на заміну, якщо деталь не зношена і функціонує в нормальному режимі.</a:t>
            </a:r>
            <a:endParaRPr lang="ru-RU" dirty="0"/>
          </a:p>
          <a:p>
            <a:pPr marL="0" indent="536575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893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282804"/>
            <a:ext cx="10851037" cy="6363093"/>
          </a:xfrm>
        </p:spPr>
        <p:txBody>
          <a:bodyPr>
            <a:normAutofit/>
          </a:bodyPr>
          <a:lstStyle/>
          <a:p>
            <a:pPr marL="0" indent="442913" algn="just" fontAlgn="base">
              <a:buNone/>
            </a:pPr>
            <a:r>
              <a:rPr lang="uk-UA" dirty="0"/>
              <a:t>Модуль </a:t>
            </a:r>
            <a:r>
              <a:rPr lang="uk-UA" dirty="0" err="1"/>
              <a:t>Smart.EAM</a:t>
            </a:r>
            <a:r>
              <a:rPr lang="uk-UA" dirty="0"/>
              <a:t> допомагає не лише в обслуговуванні обладнання, а й у плануванні закупки </a:t>
            </a:r>
            <a:r>
              <a:rPr lang="uk-UA" dirty="0" err="1"/>
              <a:t>ТМЦ</a:t>
            </a:r>
            <a:r>
              <a:rPr lang="uk-UA" dirty="0"/>
              <a:t>. Зокрема, за його допомогою створено карти ремонтів кожного вузла, і спеціаліст може визначити, що й коли міняти. У результаті кількість аварій на виробництві знизилася з 2% до 0,3%, а обсяг бракованої продукції при аварійній зупинці обладнання зменшився усемеро. кількість. Запаси деталей на складі знизилися на 10%, а загальна ефективність роботи обладнання зросла на 10-15%.</a:t>
            </a:r>
            <a:endParaRPr lang="ru-RU" dirty="0"/>
          </a:p>
          <a:p>
            <a:pPr marL="0" indent="442913" algn="just" fontAlgn="base">
              <a:buNone/>
            </a:pPr>
            <a:r>
              <a:rPr lang="uk-UA" dirty="0"/>
              <a:t>Сьогодні «Інтерпайп» впроваджує ще одну систему – </a:t>
            </a:r>
            <a:r>
              <a:rPr lang="uk-UA" dirty="0" err="1"/>
              <a:t>Smart</a:t>
            </a:r>
            <a:r>
              <a:rPr lang="uk-UA" dirty="0"/>
              <a:t>. </a:t>
            </a:r>
            <a:r>
              <a:rPr lang="uk-UA" dirty="0" err="1"/>
              <a:t>Factory</a:t>
            </a:r>
            <a:r>
              <a:rPr lang="uk-UA" dirty="0"/>
              <a:t> – </a:t>
            </a:r>
            <a:r>
              <a:rPr lang="uk-UA" dirty="0" err="1"/>
              <a:t>проєкт</a:t>
            </a:r>
            <a:r>
              <a:rPr lang="uk-UA" dirty="0"/>
              <a:t> з наскрізного відслідковування та планування виробництва. Це важливо, коли завод виробляє спочатку заготовку, а потім і продукцію з різних марок сталі. Система будується на основі технології промислового інтернету речей (</a:t>
            </a:r>
            <a:r>
              <a:rPr lang="uk-UA" dirty="0" err="1"/>
              <a:t>ІоТ</a:t>
            </a:r>
            <a:r>
              <a:rPr lang="uk-UA" dirty="0"/>
              <a:t>) – інформація про кожен продукт (наприклад: номер плавки, марка сталі, номер замовлення і </a:t>
            </a:r>
            <a:r>
              <a:rPr lang="uk-UA" dirty="0" err="1"/>
              <a:t>т.д</a:t>
            </a:r>
            <a:r>
              <a:rPr lang="uk-UA" dirty="0"/>
              <a:t>.) зберігається в єдиній базі даних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50711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5078" y="329937"/>
            <a:ext cx="11294097" cy="6759019"/>
          </a:xfrm>
        </p:spPr>
        <p:txBody>
          <a:bodyPr>
            <a:normAutofit/>
          </a:bodyPr>
          <a:lstStyle/>
          <a:p>
            <a:pPr marL="0" indent="442913" algn="just" fontAlgn="base">
              <a:buNone/>
            </a:pPr>
            <a:r>
              <a:rPr lang="uk-UA" dirty="0"/>
              <a:t>Перед відвантаженням заготовки на кожну прикріплюють спеціальну </a:t>
            </a:r>
            <a:r>
              <a:rPr lang="uk-UA" dirty="0" err="1"/>
              <a:t>бірку</a:t>
            </a:r>
            <a:r>
              <a:rPr lang="uk-UA" dirty="0"/>
              <a:t> з </a:t>
            </a:r>
            <a:r>
              <a:rPr lang="uk-UA" dirty="0" err="1"/>
              <a:t>QR</a:t>
            </a:r>
            <a:r>
              <a:rPr lang="uk-UA" dirty="0"/>
              <a:t>-кодом, і спеціалісти таким чином ведуть облік на складі. При постачанні  заготовки у виробничі цехи </a:t>
            </a:r>
            <a:r>
              <a:rPr lang="uk-UA" dirty="0" err="1"/>
              <a:t>QR</a:t>
            </a:r>
            <a:r>
              <a:rPr lang="uk-UA" dirty="0"/>
              <a:t>-код сканується і автоматично завантажується в систему управління обладнанням, і формуються виробничі завдання. Готова продукція відвантажується також із </a:t>
            </a:r>
            <a:r>
              <a:rPr lang="uk-UA" dirty="0" err="1"/>
              <a:t>біркою</a:t>
            </a:r>
            <a:r>
              <a:rPr lang="uk-UA" dirty="0"/>
              <a:t> з </a:t>
            </a:r>
            <a:r>
              <a:rPr lang="uk-UA" dirty="0" err="1"/>
              <a:t>QR</a:t>
            </a:r>
            <a:r>
              <a:rPr lang="uk-UA" dirty="0"/>
              <a:t>-кодом, клієнт при скануванні може побачити онлайн всю інформацію.</a:t>
            </a:r>
            <a:endParaRPr lang="ru-RU" dirty="0"/>
          </a:p>
          <a:p>
            <a:pPr marL="0" indent="442913" algn="just" fontAlgn="base">
              <a:buNone/>
            </a:pPr>
            <a:r>
              <a:rPr lang="uk-UA" dirty="0"/>
              <a:t>«Інтерпайп» випробовує цю систему при виробництві труб, але її можна пристосувати до будь-якого підприємства. І, вірогідно, найближчим часом такі модулі з’являться й на інших металургійних заводах.</a:t>
            </a:r>
            <a:endParaRPr lang="ru-RU" dirty="0"/>
          </a:p>
          <a:p>
            <a:pPr marL="0" indent="442913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917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91472"/>
            <a:ext cx="10515600" cy="4885491"/>
          </a:xfrm>
        </p:spPr>
        <p:txBody>
          <a:bodyPr/>
          <a:lstStyle/>
          <a:p>
            <a:pPr marL="0" indent="536575" algn="just">
              <a:buNone/>
            </a:pPr>
            <a:r>
              <a:rPr lang="uk-UA" i="1" dirty="0"/>
              <a:t>Металургія, нарівні з агросектором і паливно-енергетичним комплексом, – одна з найбільш консервативних галузей економіки. Тому інновації тут запроваджуються лише </a:t>
            </a:r>
            <a:r>
              <a:rPr lang="uk-UA" i="1" dirty="0" err="1"/>
              <a:t>точково</a:t>
            </a:r>
            <a:r>
              <a:rPr lang="uk-UA" i="1" dirty="0"/>
              <a:t>, і спрямовані вони здебільшого на вдосконалення класичних процесів виробництва.</a:t>
            </a:r>
            <a:endParaRPr lang="ru-RU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54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730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Що нового в світі</a:t>
            </a:r>
            <a:r>
              <a:rPr lang="uk-UA" b="1" dirty="0" smtClean="0"/>
              <a:t>?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112362"/>
            <a:ext cx="10851037" cy="5505253"/>
          </a:xfrm>
        </p:spPr>
        <p:txBody>
          <a:bodyPr>
            <a:normAutofit/>
          </a:bodyPr>
          <a:lstStyle/>
          <a:p>
            <a:pPr marL="0" indent="442913" algn="just" fontAlgn="base">
              <a:buNone/>
            </a:pPr>
            <a:r>
              <a:rPr lang="uk-UA" dirty="0"/>
              <a:t>Виробництво металу не зазнало принципових змін відтоді, як людство його винайшло кілька тисяч років тому. Збагачення руди – виплавка чавуну в доменних печах – виробництво металу у мартенах або конвертерах – лиття заготовок на спеціальних прокатних станах – виробництво металургійної продукції з заготовок. Кожен з цих етапів шкідливий для довкілля, енергоємний, небезпечний для працівників відповідних підприємств.</a:t>
            </a:r>
            <a:endParaRPr lang="ru-RU" dirty="0"/>
          </a:p>
          <a:p>
            <a:pPr marL="0" indent="442913" algn="just" fontAlgn="base">
              <a:buNone/>
            </a:pPr>
            <a:r>
              <a:rPr lang="uk-UA" dirty="0"/>
              <a:t>У прогресивних металургійних колах вже давно обговорюють принципово нову технологію, а саме – виробництво залізорудної сировини та, власне, металу за допомогою водню. Подекуди, цю технологію вже застосовують при збагаченні руди, але запроваджувати її на комбінатах не поспішають через надмірну дорожнечу. І так буде ще років 25-30.</a:t>
            </a:r>
            <a:endParaRPr lang="ru-RU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012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05352"/>
            <a:ext cx="10766196" cy="6249972"/>
          </a:xfrm>
        </p:spPr>
        <p:txBody>
          <a:bodyPr>
            <a:normAutofit/>
          </a:bodyPr>
          <a:lstStyle/>
          <a:p>
            <a:pPr marL="0" indent="536575" algn="just" fontAlgn="base">
              <a:buNone/>
            </a:pPr>
            <a:r>
              <a:rPr lang="uk-UA" dirty="0"/>
              <a:t>Ще у 50-х роках минулого століття розвинені країни замінили старі </a:t>
            </a:r>
            <a:r>
              <a:rPr lang="uk-UA" dirty="0" err="1"/>
              <a:t>мартеновські</a:t>
            </a:r>
            <a:r>
              <a:rPr lang="uk-UA" dirty="0"/>
              <a:t> печі на більш прогресивні та </a:t>
            </a:r>
            <a:r>
              <a:rPr lang="uk-UA" dirty="0" err="1"/>
              <a:t>екологічніші</a:t>
            </a:r>
            <a:r>
              <a:rPr lang="uk-UA" dirty="0"/>
              <a:t> конвертери. На жаль, ця тенденція не стала домінуючою в Україні – майже всі вітчизняні </a:t>
            </a:r>
            <a:r>
              <a:rPr lang="uk-UA" dirty="0" err="1"/>
              <a:t>метзаводи</a:t>
            </a:r>
            <a:r>
              <a:rPr lang="uk-UA" dirty="0"/>
              <a:t> працюють одночасно як на тих, так і на інших. І позбуватися мартенів найближчим часом не планують.</a:t>
            </a:r>
            <a:endParaRPr lang="ru-RU" dirty="0"/>
          </a:p>
          <a:p>
            <a:pPr marL="0" indent="536575" algn="just" fontAlgn="base">
              <a:buNone/>
            </a:pPr>
            <a:r>
              <a:rPr lang="uk-UA" dirty="0"/>
              <a:t>Відповідно до рейтингу виробництва сталі, який складає Всесвітня асоціація виробників сталі (</a:t>
            </a:r>
            <a:r>
              <a:rPr lang="uk-UA" dirty="0" err="1"/>
              <a:t>Worldsteel</a:t>
            </a:r>
            <a:r>
              <a:rPr lang="uk-UA" dirty="0"/>
              <a:t>), абсолютним лідером є Китай – він за серпень поточного року виплавив 87,2 млн </a:t>
            </a:r>
            <a:r>
              <a:rPr lang="uk-UA" dirty="0" err="1"/>
              <a:t>тонн</a:t>
            </a:r>
            <a:r>
              <a:rPr lang="uk-UA" dirty="0"/>
              <a:t> цього металу. Усі інші країни навіть не наближаються до </a:t>
            </a:r>
            <a:r>
              <a:rPr lang="uk-UA" dirty="0" err="1"/>
              <a:t>КНР</a:t>
            </a:r>
            <a:r>
              <a:rPr lang="uk-UA" dirty="0"/>
              <a:t>. Індія, що посідає друге місце, виробила лише 9,3 млн </a:t>
            </a:r>
            <a:r>
              <a:rPr lang="uk-UA" dirty="0" err="1"/>
              <a:t>тонн</a:t>
            </a:r>
            <a:r>
              <a:rPr lang="uk-UA" dirty="0"/>
              <a:t>; США (4-те місце) – 7,5 млн </a:t>
            </a:r>
            <a:r>
              <a:rPr lang="uk-UA" dirty="0" err="1"/>
              <a:t>тонн</a:t>
            </a:r>
            <a:r>
              <a:rPr lang="uk-UA" dirty="0"/>
              <a:t>; Росія (6-те місце) – 5,9 млн </a:t>
            </a:r>
            <a:r>
              <a:rPr lang="uk-UA" dirty="0" err="1"/>
              <a:t>тонн</a:t>
            </a:r>
            <a:r>
              <a:rPr lang="uk-UA" dirty="0"/>
              <a:t>. До рейтингу включені 64 країни – основні світові виробники цієї продукції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8572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9531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Чи прижилися інновації в українській металургії</a:t>
            </a:r>
            <a:r>
              <a:rPr lang="uk-UA" b="1" dirty="0" smtClean="0"/>
              <a:t>?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8668"/>
            <a:ext cx="11049000" cy="5703217"/>
          </a:xfrm>
        </p:spPr>
        <p:txBody>
          <a:bodyPr>
            <a:normAutofit/>
          </a:bodyPr>
          <a:lstStyle/>
          <a:p>
            <a:pPr marL="0" indent="536575" algn="just" fontAlgn="base">
              <a:buNone/>
            </a:pPr>
            <a:r>
              <a:rPr lang="uk-UA" dirty="0"/>
              <a:t>Україна наразі піднялася на 11 місце у рейтингу </a:t>
            </a:r>
            <a:r>
              <a:rPr lang="uk-UA" dirty="0" err="1"/>
              <a:t>Worldsteel</a:t>
            </a:r>
            <a:r>
              <a:rPr lang="uk-UA" dirty="0"/>
              <a:t> з показником у 1,9 млн </a:t>
            </a:r>
            <a:r>
              <a:rPr lang="uk-UA" dirty="0" err="1"/>
              <a:t>тонн</a:t>
            </a:r>
            <a:r>
              <a:rPr lang="uk-UA" dirty="0"/>
              <a:t> виплавленої сталі. Тут варто зауважити, що до 2014 року вітчизняні металурги входили до першої десятки списку, та за роки війни на Донбасі «скотилися» аж на 13 місце, і лише у серпні 2019-го дещо покращили свої позиції.</a:t>
            </a:r>
            <a:endParaRPr lang="ru-RU" dirty="0"/>
          </a:p>
          <a:p>
            <a:pPr marL="0" indent="536575" algn="just" fontAlgn="base">
              <a:buNone/>
            </a:pPr>
            <a:r>
              <a:rPr lang="uk-UA" dirty="0"/>
              <a:t>Разом із тим, експорт чорних металів з України забезпечує понад 20% валютної виручки, або майже $10 млрд на рік. Та за вісім місяців нинішнього року країна знизила експорт на 10%, через погану кон’юнктуру на світових ринках металу. Ціни на прокат і металургійну продукцію знижуються, заводи втрачають рентабельність. Виходом із цієї ситуації є саме впровадження інновацій та модернізація, які зменшують собівартість продукції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9705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207390"/>
            <a:ext cx="11011293" cy="6495068"/>
          </a:xfrm>
        </p:spPr>
        <p:txBody>
          <a:bodyPr>
            <a:normAutofit/>
          </a:bodyPr>
          <a:lstStyle/>
          <a:p>
            <a:pPr marL="0" indent="536575" algn="just" fontAlgn="base">
              <a:buNone/>
            </a:pPr>
            <a:r>
              <a:rPr lang="uk-UA" dirty="0"/>
              <a:t>При цьому дійсно сучасний </a:t>
            </a:r>
            <a:r>
              <a:rPr lang="uk-UA" dirty="0" err="1"/>
              <a:t>метзавод</a:t>
            </a:r>
            <a:r>
              <a:rPr lang="uk-UA" dirty="0"/>
              <a:t> в Україні лише один – «Інтерпайп Сталь». Його було побудовано «з нуля» у 2012 році, вартість будівництва склала $700 млн. На заводі працюють виключно електродугові печі, а основна сировина – металобрухт. Усі процеси максимально автоматизовані, керуються та контролюються за допомогою </a:t>
            </a:r>
            <a:r>
              <a:rPr lang="uk-UA" dirty="0" err="1"/>
              <a:t>MES</a:t>
            </a:r>
            <a:r>
              <a:rPr lang="uk-UA" dirty="0"/>
              <a:t>-системи, програмного забезпечення італійської компанії </a:t>
            </a:r>
            <a:r>
              <a:rPr lang="uk-UA" dirty="0" err="1"/>
              <a:t>Danieli</a:t>
            </a:r>
            <a:r>
              <a:rPr lang="uk-UA" dirty="0"/>
              <a:t>, яке дозволяє оптимізувати процес виробництва і трудовитрати.</a:t>
            </a:r>
            <a:endParaRPr lang="ru-RU" dirty="0"/>
          </a:p>
          <a:p>
            <a:pPr marL="0" indent="536575" algn="just" fontAlgn="base">
              <a:buNone/>
            </a:pPr>
            <a:r>
              <a:rPr lang="uk-UA" dirty="0"/>
              <a:t>Усі інші українські металургійні заводи запроваджують інновації у трьох напрямках:</a:t>
            </a:r>
            <a:endParaRPr lang="ru-RU" dirty="0"/>
          </a:p>
          <a:p>
            <a:pPr algn="just" fontAlgn="base"/>
            <a:r>
              <a:rPr lang="uk-UA" dirty="0"/>
              <a:t>встановлюють нове сучасне обладнання;</a:t>
            </a:r>
            <a:endParaRPr lang="ru-RU" dirty="0"/>
          </a:p>
          <a:p>
            <a:pPr algn="just" fontAlgn="base"/>
            <a:r>
              <a:rPr lang="uk-UA" dirty="0"/>
              <a:t>модернізують старе з обов’язковим запровадженням нових екологічних систем і вдосконалюють виробничі процеси, щоб збільшити сортамент продукції;</a:t>
            </a:r>
            <a:endParaRPr lang="ru-RU" dirty="0"/>
          </a:p>
          <a:p>
            <a:pPr algn="just"/>
            <a:r>
              <a:rPr lang="uk-UA" dirty="0"/>
              <a:t>впроваджують цифрові технології на усіх етапах виробництва.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520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Скільки  коштує модернізація</a:t>
            </a:r>
            <a:r>
              <a:rPr lang="uk-UA" b="1" dirty="0" smtClean="0"/>
              <a:t>?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4"/>
            <a:ext cx="10917025" cy="4735431"/>
          </a:xfrm>
        </p:spPr>
        <p:txBody>
          <a:bodyPr/>
          <a:lstStyle/>
          <a:p>
            <a:pPr marL="0" indent="442913" algn="just">
              <a:buNone/>
            </a:pPr>
            <a:r>
              <a:rPr lang="uk-UA" dirty="0"/>
              <a:t>Усі українські підприємства, проводячи реконструкцію, звітують і про екологічні вдосконалення, оскільки постачають свою продукцію на західні ринки. Еко-складова для експорту дуже важлива: за викиди доводиться платити екологічний податок, тож, чим менше викидів – тим менша собівартість. А у взаєминах із зарубіжними партнерами це ще й іміджеве питання.</a:t>
            </a:r>
            <a:endParaRPr lang="ru-RU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573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6498"/>
            <a:ext cx="11049000" cy="6315959"/>
          </a:xfrm>
        </p:spPr>
        <p:txBody>
          <a:bodyPr/>
          <a:lstStyle/>
          <a:p>
            <a:pPr marL="0" indent="442913" algn="just">
              <a:buNone/>
            </a:pPr>
            <a:r>
              <a:rPr lang="uk-UA" dirty="0"/>
              <a:t>Цього року комбінат ім. Ілліча (Маріуполь) запустив нову машину безперервного лиття заготовок №4 (</a:t>
            </a:r>
            <a:r>
              <a:rPr lang="uk-UA" dirty="0" err="1"/>
              <a:t>МБЛЗ</a:t>
            </a:r>
            <a:r>
              <a:rPr lang="uk-UA" dirty="0"/>
              <a:t> №4), вартість проекту склала $150 млн. У певному сенсі ця новація стала «кроком на випередження»: фільтри, встановлені у цеху, вловлюють виробничий пил у чотири рази активніше, ніж вимагає українське законодавство. Це важливий аспект, адже Маріуполь – одне з найбруднішим міст України. У комплекс також входить установка позапічної обробки сталі, яка дозволяє зробити майже будь-яку марку цього металу, в тому числі і для виробництва труб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3105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1340"/>
            <a:ext cx="10935878" cy="6174557"/>
          </a:xfrm>
        </p:spPr>
        <p:txBody>
          <a:bodyPr/>
          <a:lstStyle/>
          <a:p>
            <a:pPr marL="0" indent="442913" algn="just">
              <a:buNone/>
            </a:pPr>
            <a:r>
              <a:rPr lang="uk-UA" dirty="0"/>
              <a:t>«</a:t>
            </a:r>
            <a:r>
              <a:rPr lang="uk-UA" dirty="0" err="1"/>
              <a:t>ArcelorMittal</a:t>
            </a:r>
            <a:r>
              <a:rPr lang="uk-UA" dirty="0"/>
              <a:t> Кривий Ріг» до кінця року планує добудувати дві машини безперервного лиття – №2 і №3. А поки що запустив гаряче випробування реконструйованого </a:t>
            </a:r>
            <a:r>
              <a:rPr lang="uk-UA" dirty="0" err="1"/>
              <a:t>дрібносортового</a:t>
            </a:r>
            <a:r>
              <a:rPr lang="uk-UA" dirty="0"/>
              <a:t> стану-250-4. Потужність стану зросте з 800 000 до 1,04 млн </a:t>
            </a:r>
            <a:r>
              <a:rPr lang="uk-UA" dirty="0" err="1"/>
              <a:t>тонн</a:t>
            </a:r>
            <a:r>
              <a:rPr lang="uk-UA" dirty="0"/>
              <a:t> на рік, а викиди знизяться на 131 тонну. Вартість реконструкції склала $50 млн. Загалом, у найближчі п’ять років </a:t>
            </a:r>
            <a:r>
              <a:rPr lang="uk-UA" dirty="0" err="1"/>
              <a:t>ArcelorMittal</a:t>
            </a:r>
            <a:r>
              <a:rPr lang="uk-UA" dirty="0"/>
              <a:t> планує скерувати на розвиток виробництва $1,8 млрд. Серед головних проектів – будівництво фабрики окатишів. Вона дозволить відмовитися від застарілого виробництва агломерату та зменшить небезпечні викиди на 50-55</a:t>
            </a:r>
            <a:r>
              <a:rPr lang="uk-UA" dirty="0" smtClean="0"/>
              <a:t>%.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3355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1436</Words>
  <Application>Microsoft Office PowerPoint</Application>
  <PresentationFormat>Широкоэкранный</PresentationFormat>
  <Paragraphs>34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Тема Office</vt:lpstr>
      <vt:lpstr>Інновації в металургії: як «цифра» запобігає «втомі металу» Екологія, імідж чи продуктивність – що спонукає сталеварів до запровадження нових технологій?</vt:lpstr>
      <vt:lpstr>Презентация PowerPoint</vt:lpstr>
      <vt:lpstr>Що нового в світі?</vt:lpstr>
      <vt:lpstr>Презентация PowerPoint</vt:lpstr>
      <vt:lpstr>Чи прижилися інновації в українській металургії?</vt:lpstr>
      <vt:lpstr>Презентация PowerPoint</vt:lpstr>
      <vt:lpstr>Скільки  коштує модернізація?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Як і де машини конкурують із людьми?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Інновації в металургії: як «цифра» запобігає «втомі металу» Екологія, імідж чи продуктивність – що спонукає сталеварів до запровадження нових технологій?</dc:title>
  <dc:creator>nazarkirichenko08@gmail.com</dc:creator>
  <cp:lastModifiedBy>nazarkirichenko08@gmail.com</cp:lastModifiedBy>
  <cp:revision>2</cp:revision>
  <dcterms:created xsi:type="dcterms:W3CDTF">2022-01-17T13:42:10Z</dcterms:created>
  <dcterms:modified xsi:type="dcterms:W3CDTF">2022-01-17T16:08:26Z</dcterms:modified>
</cp:coreProperties>
</file>