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301" r:id="rId5"/>
    <p:sldId id="279" r:id="rId6"/>
    <p:sldId id="296" r:id="rId7"/>
    <p:sldId id="300" r:id="rId8"/>
    <p:sldId id="298" r:id="rId9"/>
    <p:sldId id="303" r:id="rId10"/>
    <p:sldId id="295" r:id="rId11"/>
    <p:sldId id="297" r:id="rId12"/>
    <p:sldId id="304" r:id="rId13"/>
    <p:sldId id="305" r:id="rId14"/>
    <p:sldId id="306" r:id="rId15"/>
    <p:sldId id="307" r:id="rId16"/>
    <p:sldId id="308" r:id="rId17"/>
    <p:sldId id="302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D0BDE-AD2C-4258-9A9B-2919611741EB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7ED86-31ED-4F13-A18E-3A68ADF08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7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2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1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7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1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6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6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2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0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1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9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7ED86-31ED-4F13-A18E-3A68ADF083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0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encyclopedia.com.ua/article/2810/antibiotiki#lis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509"/>
            <a:ext cx="9143999" cy="1348782"/>
          </a:xfr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 ЗАСОБИ АНТИБІОТИКІВ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6457890"/>
            <a:ext cx="2232248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 - 2022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775" y="5000889"/>
            <a:ext cx="9143999" cy="1323439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 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магістратури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групи 8.1022, спеціальність «Хімія» Тоцький Д.С.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Перевірила: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фарм. наук, профессор, професор кафедри, декан біолог. факультету, академік НАН ВО України, Омельянчик Л.О.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77ACAD-97B9-4168-AE4F-A08FC7F5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" y="1398749"/>
            <a:ext cx="2387674" cy="346857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6481AB-8BA3-49BD-9455-B7F0CF729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377" y="1421954"/>
            <a:ext cx="4176464" cy="3445373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E1EB9F-148E-4B1A-9FFB-A81D20E82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461" y="1398748"/>
            <a:ext cx="2515763" cy="346857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56CAE-D1AC-42A8-AC46-11369005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66"/>
            <a:ext cx="9144000" cy="741537"/>
          </a:xfrm>
          <a:solidFill>
            <a:schemeClr val="bg1">
              <a:lumMod val="8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Ідентифікація: 1.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з кислотою сульфатною концентрованою – утворюються ангідропохідні тетрацикліну, які мають специфічне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310B9-DFA6-4A74-BE83-6D6176F4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" y="852368"/>
            <a:ext cx="9144000" cy="1728192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34148-BDD5-4CC8-A9B5-48B5118B4407}"/>
              </a:ext>
            </a:extLst>
          </p:cNvPr>
          <p:cNvSpPr txBox="1"/>
          <p:nvPr/>
        </p:nvSpPr>
        <p:spPr>
          <a:xfrm>
            <a:off x="31751" y="2570716"/>
            <a:ext cx="91440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експрес-аналізі лікарських засобів тетрациклінового ряду використовують кольорові реакції з натрію нітропрусидом, п-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диметиламінобензальдегідом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лужним розчином калію тетрайодмеркурату (реактивом Несслера), діазореактивом. Утворення азобарвника можливе за рахунок наявності фенольного гідроксилу: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8C53C6-91BD-424D-AEBE-D7AB845A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2" y="4201932"/>
            <a:ext cx="9091968" cy="1631216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172CC2-674D-452C-81D7-FAF56AFBD450}"/>
              </a:ext>
            </a:extLst>
          </p:cNvPr>
          <p:cNvSpPr txBox="1"/>
          <p:nvPr/>
        </p:nvSpPr>
        <p:spPr>
          <a:xfrm>
            <a:off x="31751" y="5661248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Кількісне визначення: 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тетрациклінового ряду кількісно визначають біологічним методом дифузії в агар. При цьому 1 мкг = 1 ОД, відтак 1,0 г речовини = 1000000 ОД.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Спектрофотометрія в УФ-області, фотоколориметрія і флуориметрія.</a:t>
            </a:r>
          </a:p>
        </p:txBody>
      </p:sp>
    </p:spTree>
    <p:extLst>
      <p:ext uri="{BB962C8B-B14F-4D97-AF65-F5344CB8AC3E}">
        <p14:creationId xmlns:p14="http://schemas.microsoft.com/office/powerpoint/2010/main" val="346398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A9B3612-2BBD-4007-8950-86ECCF91BBFA}"/>
              </a:ext>
            </a:extLst>
          </p:cNvPr>
          <p:cNvSpPr/>
          <p:nvPr/>
        </p:nvSpPr>
        <p:spPr>
          <a:xfrm>
            <a:off x="-4789" y="2685461"/>
            <a:ext cx="4216750" cy="88755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D-(–)-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трео-1-п-Нітрофеніл-2-дихлорацетиламінопропандіол-1,3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115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 ароматичного ряду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21922" y="484853"/>
            <a:ext cx="4608512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Левоміцетин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Laevomycetinum)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Хлорамфенікол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Chloramphenicolum)*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14DB7-CB59-48C0-80E3-A49F5C42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" y="1224150"/>
            <a:ext cx="4576790" cy="1412762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EC99B-1E5B-49BB-AB90-7716C0D9904E}"/>
              </a:ext>
            </a:extLst>
          </p:cNvPr>
          <p:cNvSpPr txBox="1"/>
          <p:nvPr/>
        </p:nvSpPr>
        <p:spPr>
          <a:xfrm>
            <a:off x="4660020" y="484853"/>
            <a:ext cx="44515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Левоміцетину стеарат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Laevomycetini stearas)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5E484B-1628-42E6-95BE-EF4A49D21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20" y="1224150"/>
            <a:ext cx="4451546" cy="1412761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95FD5A7-3D8A-4830-99A2-11415D565D2A}"/>
              </a:ext>
            </a:extLst>
          </p:cNvPr>
          <p:cNvSpPr/>
          <p:nvPr/>
        </p:nvSpPr>
        <p:spPr>
          <a:xfrm>
            <a:off x="4241547" y="2661186"/>
            <a:ext cx="4902453" cy="887555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D-(–)-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трео-1-п-Нітрофеніл-2-дихлорацетиламінопропандіолу1,3–3-стеарат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59054-39CD-4352-A69E-1D925AB58DA3}"/>
              </a:ext>
            </a:extLst>
          </p:cNvPr>
          <p:cNvSpPr txBox="1"/>
          <p:nvPr/>
        </p:nvSpPr>
        <p:spPr>
          <a:xfrm>
            <a:off x="-18365" y="3621565"/>
            <a:ext cx="433405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Левоміцетину сукцинат розчинний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Laevomycetini succinas solubile)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51B720-4B5E-4B07-B36A-535DDD761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2" y="4378000"/>
            <a:ext cx="4190039" cy="14270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B433EA-E822-400D-B932-8EFBE6674684}"/>
              </a:ext>
            </a:extLst>
          </p:cNvPr>
          <p:cNvSpPr txBox="1"/>
          <p:nvPr/>
        </p:nvSpPr>
        <p:spPr>
          <a:xfrm>
            <a:off x="5720" y="5848660"/>
            <a:ext cx="4190039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D-(–)-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трео-1-п-Нітрофеніл-2-дихлорацетиламінопропандіолу1,3–3-сукцинат натр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EE64B2C-FD2A-43D8-B084-438CABC5DA1E}"/>
              </a:ext>
            </a:extLst>
          </p:cNvPr>
          <p:cNvSpPr/>
          <p:nvPr/>
        </p:nvSpPr>
        <p:spPr>
          <a:xfrm>
            <a:off x="4211961" y="3637940"/>
            <a:ext cx="4899606" cy="321216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Левоміцетин і його стеарат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білі з жовтуватим або жовтувато-зеленим відтінком кристалічні речовини без запаху. Левоміцетин гіркий на смак. Малорозчинний у воді, легкорозчинний у спирті. Левоміцетину сукцинат розчинний – гіркий на смак. Дуже легко розчиняється у воді, малорозчинний у спирті,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гігроскопічний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20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623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 гетероциклічної структури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-18365" y="484853"/>
            <a:ext cx="9162365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молекули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пеніцилінів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лежить 6-амінопеніциланова кислота (6-АПК), яка складається з конденсованих тіазолідинового (А) і 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(В) циклів: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433EA-E822-400D-B932-8EFBE6674684}"/>
              </a:ext>
            </a:extLst>
          </p:cNvPr>
          <p:cNvSpPr txBox="1"/>
          <p:nvPr/>
        </p:nvSpPr>
        <p:spPr>
          <a:xfrm>
            <a:off x="1" y="2693790"/>
            <a:ext cx="916236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пеніциліни отримують мікробіологічним синтезом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штамів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notatum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 chrysogenum.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562FD-0248-425E-805E-60A7B905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" y="1227144"/>
            <a:ext cx="4046022" cy="1400547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300FF-1884-475F-ACB8-CBBDA406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242356"/>
            <a:ext cx="5043622" cy="140237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F858A-6BC5-44D8-8ED0-6FB870FE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2" y="3433087"/>
            <a:ext cx="4590686" cy="3424913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EF785-DB7C-4668-8825-EEFE9112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609" y="3468881"/>
            <a:ext cx="4531392" cy="3389119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462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6236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Цефалоспорини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-18365" y="484853"/>
            <a:ext cx="9162365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належать до антибіотиків гетероциклічної структури і є похідними 7-аміноцефалоспоранової кислоти (7-АЦК) і 7-амінодезацетоксицефалоспоранової кислоти (7-АДЦК)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433EA-E822-400D-B932-8EFBE6674684}"/>
              </a:ext>
            </a:extLst>
          </p:cNvPr>
          <p:cNvSpPr txBox="1"/>
          <p:nvPr/>
        </p:nvSpPr>
        <p:spPr>
          <a:xfrm>
            <a:off x="-18364" y="2657996"/>
            <a:ext cx="9162364" cy="40934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 речовини – білі, іноді з жовтуватим відтінком порошки. Малорозчинні у воді (за винятком натрієвих солей – цефалексину, цефтріаксону, цефотаксиму), важкорозчинні у спирті.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Фізико-хімічними методами: ІЧ- та УФ-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тонкошарова хроматографія. 2. Реакція з формальдегідом у присутності кислоти сульфатної концентрованої. 3. Наявність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лактамного циклу обумовлює реакцію утворення гідроксаматів купруму (ІІ) або феруму (ІІІ). 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сумішшю кислот сульфатної та нітратної цефалексин набуває жовтого забарвлення, цефалотин – оливково-зеленого, що переходить у червоно-коричневе. 5. Натрієві солі дають відповідні реакції на катіон натрію.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Кількісне визначення.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 рідинної хроматографії (ДФУ). 2. Хімічні методи (аналогічно пеніцилінам). 3. Біологічні методи. 4. Фізико-хімічні методи (спектрофотометрія, фотоколориметрія).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4D408E-AA36-4836-9BC7-5DD1DB37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0" y="1531927"/>
            <a:ext cx="4977364" cy="109465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E49AD0-56C8-4ACE-80A4-F31A59522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530554"/>
            <a:ext cx="4113761" cy="11632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55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623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Антибіотики-глікозиди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-18365" y="484853"/>
            <a:ext cx="9162365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велика група антибіотиків, які широко застосовуються в медичній практиці. До неї належать, зокрема, стрептоміцини.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Мікробіологічним синтезом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актиноміцета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Streptomyces griseus.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медичній практиці застосовується лікарський засіб стрептоміцину сульфат.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433EA-E822-400D-B932-8EFBE6674684}"/>
              </a:ext>
            </a:extLst>
          </p:cNvPr>
          <p:cNvSpPr txBox="1"/>
          <p:nvPr/>
        </p:nvSpPr>
        <p:spPr>
          <a:xfrm>
            <a:off x="-18365" y="4866857"/>
            <a:ext cx="920432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Порошок білого кольору. Гігроскопічний. Дуже легко розчинний у воді, практично нерозчинний в етанолі і ефірі. Стрептоміцин проявляє основні властивості завдяки наявності в молекулі нітрогеновмісних груп (дві гуанідинові й одна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метильна) і тому легко утворює солі.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Кількісне 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Мікробіологічний метод (ДФУ).       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Фотоколориметрія, яка ґрунтується на використанні мальтольної проби.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F66B83-E130-4979-9157-5FFDC0F7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" y="1874339"/>
            <a:ext cx="4846210" cy="299251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599D9-5E68-44AB-95F6-A42CA2CE8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39703"/>
            <a:ext cx="4278002" cy="3027154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92762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623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аміноглікозиди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12151" y="484853"/>
            <a:ext cx="9162365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медичній практиці використовують гентаміцину сульфат (ДФУ), канаміцину моносульфат (ДФУ), неоміцину сульфат, мономіцин, амікацину сульфат.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433EA-E822-400D-B932-8EFBE6674684}"/>
              </a:ext>
            </a:extLst>
          </p:cNvPr>
          <p:cNvSpPr txBox="1"/>
          <p:nvPr/>
        </p:nvSpPr>
        <p:spPr>
          <a:xfrm>
            <a:off x="2371691" y="1209518"/>
            <a:ext cx="6768259" cy="163121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фізичними властивостями порошки білого, жовтуватого або кремового кольору, без запаху, гігроскопічні. Легкорозчинні у більшості органічних розчинників, оптично активні.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герметичній упаковці, у захищеному від світла місці.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3F5394-CDA3-4CB2-AFF1-A1793E0D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" y="1224150"/>
            <a:ext cx="2335702" cy="1616584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065AC-AB2D-43B9-A521-CAABAC39433A}"/>
              </a:ext>
            </a:extLst>
          </p:cNvPr>
          <p:cNvSpPr txBox="1"/>
          <p:nvPr/>
        </p:nvSpPr>
        <p:spPr>
          <a:xfrm>
            <a:off x="0" y="2872145"/>
            <a:ext cx="474102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 – анзаміцини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5E3B3-F480-48FC-BE9F-921990C5B746}"/>
              </a:ext>
            </a:extLst>
          </p:cNvPr>
          <p:cNvSpPr txBox="1"/>
          <p:nvPr/>
        </p:nvSpPr>
        <p:spPr>
          <a:xfrm>
            <a:off x="3092" y="3390676"/>
            <a:ext cx="4741020" cy="3477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їх будови лежить ароматичне ядро, з’єднане з макроциклічним аліфатичним ланцюгом, названим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-ланцюгом. Аліфатичний ланцюг не містить характерних для антибіотиків-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макролідів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лактонних зв’язків і приєднується до ядра амідним атомом нітрогену. До анзаміцинів належать антибіотики рифаміцини, стрептоварицини, толіпоміцини, галоміцини, нафтоміцини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5F1C5-B9B3-4751-B962-0FF3C36D9068}"/>
              </a:ext>
            </a:extLst>
          </p:cNvPr>
          <p:cNvSpPr txBox="1"/>
          <p:nvPr/>
        </p:nvSpPr>
        <p:spPr>
          <a:xfrm>
            <a:off x="4741020" y="2885406"/>
            <a:ext cx="44029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Полієнові антибіотики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DF51A-77CB-41FC-9447-93443BCA2C6B}"/>
              </a:ext>
            </a:extLst>
          </p:cNvPr>
          <p:cNvSpPr txBox="1"/>
          <p:nvPr/>
        </p:nvSpPr>
        <p:spPr>
          <a:xfrm>
            <a:off x="4763434" y="3391038"/>
            <a:ext cx="4398930" cy="3477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 з протигрибковою дією,  в основному мають полієнову структуру. Це суміші речовин, дуже близьких за будовою. Молекула кожного з компонентів складається з аглікону, який має макроциклічну структуру, й аміноцукру, з’єднаних між собою глікозидним зв’язком. Полієнова структура аглікону має 6–7 подвійних зв’язків і 35–40 атомів карбону. </a:t>
            </a:r>
          </a:p>
        </p:txBody>
      </p:sp>
    </p:spTree>
    <p:extLst>
      <p:ext uri="{BB962C8B-B14F-4D97-AF65-F5344CB8AC3E}">
        <p14:creationId xmlns:p14="http://schemas.microsoft.com/office/powerpoint/2010/main" val="1369566305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29032"/>
            <a:ext cx="478802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863CA-9BF5-4DEA-914C-9D8411B4C38E}"/>
              </a:ext>
            </a:extLst>
          </p:cNvPr>
          <p:cNvSpPr txBox="1"/>
          <p:nvPr/>
        </p:nvSpPr>
        <p:spPr>
          <a:xfrm>
            <a:off x="1" y="484853"/>
            <a:ext cx="4788023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амінокислотним складом, хімічною структурою відрізняються від інших пептидів (білків, гормонів). Як лікарські засоби застосовуються граміцидин С, поліміксин М, ристоміцин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Зберігання: у сухому, захищеному від світла місці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0F87C-0C9A-42DE-80D1-282357A51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1392"/>
            <a:ext cx="4776091" cy="164671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F0F21F-BA2A-45B5-9749-563C03068231}"/>
              </a:ext>
            </a:extLst>
          </p:cNvPr>
          <p:cNvSpPr txBox="1"/>
          <p:nvPr/>
        </p:nvSpPr>
        <p:spPr>
          <a:xfrm>
            <a:off x="4788023" y="29033"/>
            <a:ext cx="436791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Протипухлинні антибіотики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A5063-C3AE-4922-B33F-44ACDD9C3CFB}"/>
              </a:ext>
            </a:extLst>
          </p:cNvPr>
          <p:cNvSpPr txBox="1"/>
          <p:nvPr/>
        </p:nvSpPr>
        <p:spPr>
          <a:xfrm>
            <a:off x="4788025" y="495307"/>
            <a:ext cx="4367909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поділити на: – похідні ауреолової кислоти (олівоміцин);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похідні антрацикліну (рубоміцин); – похідні хінолін-5,8-діону (брунеоміцин). Зберігання: у закупореній тарі, у сухому, захищеному від світла місці.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5AF54-F2F6-4180-9AB1-3511DD3BC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81" y="2742076"/>
            <a:ext cx="4355019" cy="1646714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BB060-6BC5-43DD-B37E-F24EB73396D3}"/>
              </a:ext>
            </a:extLst>
          </p:cNvPr>
          <p:cNvSpPr txBox="1"/>
          <p:nvPr/>
        </p:nvSpPr>
        <p:spPr>
          <a:xfrm>
            <a:off x="0" y="4408550"/>
            <a:ext cx="9155934" cy="461665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медицині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C883C5-8962-4488-BB2D-C84AEE9D0F30}"/>
              </a:ext>
            </a:extLst>
          </p:cNvPr>
          <p:cNvSpPr txBox="1"/>
          <p:nvPr/>
        </p:nvSpPr>
        <p:spPr>
          <a:xfrm>
            <a:off x="0" y="4889975"/>
            <a:ext cx="914400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при: лікуванні запальних процесів (пневмонія, перитоніт, фурункульоз), різних форм туберкульозу, при боротьбі з багатьма інфекційними захворюваннями, при лікуванні бактеріальних і протозойних інфекцій, паразитарних інвазій і ракових захворювань, системних мікозів, і хвороб. Деякі антибіотики використовують як інгібітори ферментів, а також як імуномодулятори.</a:t>
            </a:r>
          </a:p>
        </p:txBody>
      </p:sp>
    </p:spTree>
    <p:extLst>
      <p:ext uri="{BB962C8B-B14F-4D97-AF65-F5344CB8AC3E}">
        <p14:creationId xmlns:p14="http://schemas.microsoft.com/office/powerpoint/2010/main" val="316701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1A531-617C-4173-94EE-8C3E3355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79878"/>
            <a:ext cx="9144000" cy="6857999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537BF07-92A5-4BB3-A8D1-C9BBCA7DC6FD}"/>
              </a:ext>
            </a:extLst>
          </p:cNvPr>
          <p:cNvSpPr/>
          <p:nvPr/>
        </p:nvSpPr>
        <p:spPr>
          <a:xfrm>
            <a:off x="2663788" y="79878"/>
            <a:ext cx="3888432" cy="69269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9127C4E-6170-4EDE-95A2-2673100AC41F}"/>
              </a:ext>
            </a:extLst>
          </p:cNvPr>
          <p:cNvSpPr/>
          <p:nvPr/>
        </p:nvSpPr>
        <p:spPr>
          <a:xfrm>
            <a:off x="1871700" y="772574"/>
            <a:ext cx="5508612" cy="576546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розглянуті фізичні та хімічні властивості антибіотиків аліциклічної будови та їх напівсинтетичні аналоги, антибіотиків ароматичного ряду, антибіотиків гетероциклічної структури, антибіотиків-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аміноглікозидів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антибіотиків – анзаміцинів, полієнових антибіотиків, антибіотиків-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протипухлинних антибіотиків.</a:t>
            </a:r>
          </a:p>
        </p:txBody>
      </p:sp>
    </p:spTree>
    <p:extLst>
      <p:ext uri="{BB962C8B-B14F-4D97-AF65-F5344CB8AC3E}">
        <p14:creationId xmlns:p14="http://schemas.microsoft.com/office/powerpoint/2010/main" val="173164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" y="10229"/>
            <a:ext cx="9140908" cy="66074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ПОСИЛАНЬ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56" y="2812819"/>
            <a:ext cx="88362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Клініко-фармакологічна характеристика сучасних антимікробних засобів : навчально-методичний посібник для студентів 3-4 курсів медичних факультетів / І. С. Чекман, І. Ф. Бєленічев, Н. В. Бухтіярова [та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.].  Запоріжжя : ЗДМУ, 2019. 111 с.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257" y="3832049"/>
            <a:ext cx="883623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 лекцій з дисципліни «Технологія антибіотиків та лікарських препаратів» освітньо-професійної програми першого (бакалаврського) рівня вищої освіти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спеціальності 162 «Біотехнології та біоінженерія» усіх форм навчання / Укладач: Головей О.П.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</a:t>
            </a:r>
            <a:r>
              <a:rPr lang="el-G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᾽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ДДТУ, 2017. 121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954" y="813247"/>
            <a:ext cx="88605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URL:https://www.pharmencyclopedia.com.ua/article/2810/antibiotiki#list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звернення: 01.11.2022).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255" y="1536034"/>
            <a:ext cx="88362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Біотехнологія антибіотиків: Лабораторний практикум [Текст] : навч. посіб. для студ. спеціальності 162 «Біотехнології та біоінженерія», освітня програма «Біотехнології» / КПІ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Ігоря Сікорського ; уклад.: Л. Б. Орябінська, Л. П. Дзигун, В. Ю. Поліщук. Київ : КПІ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Ігоря Сікорського, 2020. 40 с.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835" y="5128278"/>
            <a:ext cx="88362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Чумак А.А., Мележик О.В., Цейслєр Ю.В. Антибіотики: опорний конспект лекцій / Чумак А.А., Мележик О.В., Цейс-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лєр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 К.: Університет «Україна», 2020. 74 с.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5954" y="5870509"/>
            <a:ext cx="883623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Фармацевтична хімія : підручник для студ. вищих фармац. навч. закладів і фармац. ф-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вищих мед. навч. закладів ІІІ – 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 акред. / за заг. ред. проф.  Безуглого П. О. Вид. 3-тє, випр., доопрац. Вінниця, Нова Книга, 2017. 456 с.</a:t>
            </a:r>
          </a:p>
        </p:txBody>
      </p:sp>
    </p:spTree>
    <p:extLst>
      <p:ext uri="{BB962C8B-B14F-4D97-AF65-F5344CB8AC3E}">
        <p14:creationId xmlns:p14="http://schemas.microsoft.com/office/powerpoint/2010/main" val="373967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1CF88-FE64-4A8F-B6BD-DD31C4C3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589425E-9C97-4B85-8859-6514F21D1412}"/>
              </a:ext>
            </a:extLst>
          </p:cNvPr>
          <p:cNvSpPr/>
          <p:nvPr/>
        </p:nvSpPr>
        <p:spPr>
          <a:xfrm>
            <a:off x="971600" y="476672"/>
            <a:ext cx="7560840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/>
                </a:solidFill>
              </a:rPr>
              <a:t>ДЯКУЮ ЗА УВАГУ!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6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9E2D10-AC04-4611-876E-AD24F1B6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1695"/>
            <a:ext cx="9143999" cy="6857999"/>
          </a:xfrm>
          <a:prstGeom prst="rect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DF290C-F606-48B3-BE13-67615751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18" y="137309"/>
            <a:ext cx="1828959" cy="859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9B1FB-564C-4496-BD5E-7322508C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500140"/>
            <a:ext cx="1792379" cy="536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8687C-6E26-4F04-850A-816AC7C22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795" y="6155247"/>
            <a:ext cx="2840982" cy="542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8AEDDA-9EA5-47D0-897C-5AB42F3D44E5}"/>
              </a:ext>
            </a:extLst>
          </p:cNvPr>
          <p:cNvSpPr txBox="1"/>
          <p:nvPr/>
        </p:nvSpPr>
        <p:spPr>
          <a:xfrm>
            <a:off x="1547664" y="1415853"/>
            <a:ext cx="621796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АНТИБІОТИКІВ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3A93C-8B05-409D-8C16-CA0FCF181E12}"/>
              </a:ext>
            </a:extLst>
          </p:cNvPr>
          <p:cNvSpPr txBox="1"/>
          <p:nvPr/>
        </p:nvSpPr>
        <p:spPr>
          <a:xfrm>
            <a:off x="1547664" y="2034841"/>
            <a:ext cx="621796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ЛІКАРСЬКОГО ЗАСОБУ: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ЛАТИНСЬКА, ХІМІЧНА, МІЖНАРОДНА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E17BF-C23F-43D8-9687-1CF51FA1FF8A}"/>
              </a:ext>
            </a:extLst>
          </p:cNvPr>
          <p:cNvSpPr txBox="1"/>
          <p:nvPr/>
        </p:nvSpPr>
        <p:spPr>
          <a:xfrm>
            <a:off x="1547664" y="2961605"/>
            <a:ext cx="621796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ДОБУВАННЯ, ДЖЕРЕЛА, СХЕМА СИНТЕЗУ, УМОВИ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B9677-D523-49ED-8A64-449B3B861BFB}"/>
              </a:ext>
            </a:extLst>
          </p:cNvPr>
          <p:cNvSpPr txBox="1"/>
          <p:nvPr/>
        </p:nvSpPr>
        <p:spPr>
          <a:xfrm>
            <a:off x="1979712" y="3936957"/>
            <a:ext cx="552410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ТА ХІМІЧНІ ВЛАСТИВОСТІ АНТИБІОТИКІВ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30932-AC92-4AED-A9D6-4A3D7E611250}"/>
              </a:ext>
            </a:extLst>
          </p:cNvPr>
          <p:cNvSpPr txBox="1"/>
          <p:nvPr/>
        </p:nvSpPr>
        <p:spPr>
          <a:xfrm>
            <a:off x="2321407" y="4852229"/>
            <a:ext cx="467047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МЕДИЦИНІ </a:t>
            </a:r>
          </a:p>
        </p:txBody>
      </p:sp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729F98-C095-485E-8938-A3EE7F6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" y="59537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86A0945-1B29-4EAE-AD6B-781190CE462C}"/>
              </a:ext>
            </a:extLst>
          </p:cNvPr>
          <p:cNvSpPr/>
          <p:nvPr/>
        </p:nvSpPr>
        <p:spPr>
          <a:xfrm>
            <a:off x="30763" y="768390"/>
            <a:ext cx="9082473" cy="608961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Антибіотики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лікарські засоби прямої дії, які пригнічують життєдіяльність бактерій, зупиняють процес їх розмноження й застосовуються для лікування захворювань, викликаних бактеріальними інфекціями.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сучасних знань про антибіотики залежав від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спостережень: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7A4932F-96C9-4AFA-AAC7-F923CE60BAC6}"/>
              </a:ext>
            </a:extLst>
          </p:cNvPr>
          <p:cNvSpPr/>
          <p:nvPr/>
        </p:nvSpPr>
        <p:spPr>
          <a:xfrm>
            <a:off x="3450635" y="131903"/>
            <a:ext cx="2304256" cy="543635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ВСТУП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88C410-40B1-4C2B-9DC8-2F14B0A22B4C}"/>
              </a:ext>
            </a:extLst>
          </p:cNvPr>
          <p:cNvSpPr/>
          <p:nvPr/>
        </p:nvSpPr>
        <p:spPr>
          <a:xfrm>
            <a:off x="179512" y="2827624"/>
            <a:ext cx="2952328" cy="200365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1872 р</a:t>
            </a:r>
            <a:r>
              <a:rPr lang="uk-UA" dirty="0"/>
              <a:t>. -А. Г. Полотебнов показав, що гриби з роду </a:t>
            </a:r>
            <a:r>
              <a:rPr lang="uk-UA" dirty="0" err="1"/>
              <a:t>Репісі</a:t>
            </a:r>
            <a:r>
              <a:rPr lang="en-US" dirty="0"/>
              <a:t>ll</a:t>
            </a:r>
            <a:r>
              <a:rPr lang="uk-UA" dirty="0" err="1"/>
              <a:t>іи</a:t>
            </a:r>
            <a:r>
              <a:rPr lang="en-US" dirty="0"/>
              <a:t>m </a:t>
            </a:r>
            <a:r>
              <a:rPr lang="uk-UA" dirty="0"/>
              <a:t>здатні затримувати в умовах </a:t>
            </a:r>
            <a:r>
              <a:rPr lang="en-US" dirty="0"/>
              <a:t>in vivo </a:t>
            </a:r>
            <a:r>
              <a:rPr lang="uk-UA" dirty="0"/>
              <a:t>розвиток збудників ряду шкірних захворювань людини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7BD962F-3D21-4C2F-8629-EC732B65CBB4}"/>
              </a:ext>
            </a:extLst>
          </p:cNvPr>
          <p:cNvSpPr/>
          <p:nvPr/>
        </p:nvSpPr>
        <p:spPr>
          <a:xfrm>
            <a:off x="3220034" y="2877090"/>
            <a:ext cx="3496019" cy="194421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1928 р. </a:t>
            </a:r>
            <a:r>
              <a:rPr lang="ru-RU" dirty="0"/>
              <a:t>- А. Флемінг зробив один з найзначніших вкладів в області антибіотиків, встановивши, що в культурі стафілокока, забрудненій цвіллю, не відбувається ріст мікроорганізмів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117DD61-B6C7-408C-9B9F-CEAD0D0E8071}"/>
              </a:ext>
            </a:extLst>
          </p:cNvPr>
          <p:cNvSpPr/>
          <p:nvPr/>
        </p:nvSpPr>
        <p:spPr>
          <a:xfrm>
            <a:off x="6804248" y="2877090"/>
            <a:ext cx="2308988" cy="187220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1937 р</a:t>
            </a:r>
            <a:r>
              <a:rPr lang="ru-RU" dirty="0"/>
              <a:t>. - М. Вельш описав перший антибіотик стрептоміцетного походження – актіноміцетин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466A18D-A41D-49C4-89C9-8B643F10570B}"/>
              </a:ext>
            </a:extLst>
          </p:cNvPr>
          <p:cNvSpPr/>
          <p:nvPr/>
        </p:nvSpPr>
        <p:spPr>
          <a:xfrm>
            <a:off x="323528" y="4913885"/>
            <a:ext cx="2808312" cy="180196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1939 р</a:t>
            </a:r>
            <a:r>
              <a:rPr lang="ru-RU" dirty="0"/>
              <a:t>. - Герхард Домагк отримав Нобелівську премію з фізіології і медицини «за відкриття антибактеріального ефекту пронтозилу»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0996B69-1275-47FB-8942-FC4AEFC223BC}"/>
              </a:ext>
            </a:extLst>
          </p:cNvPr>
          <p:cNvSpPr/>
          <p:nvPr/>
        </p:nvSpPr>
        <p:spPr>
          <a:xfrm>
            <a:off x="3220035" y="4935002"/>
            <a:ext cx="2360078" cy="178085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1940 р</a:t>
            </a:r>
            <a:r>
              <a:rPr lang="ru-RU" dirty="0"/>
              <a:t>. - Говарду Флорі і Ернсту Чейну вдалося виділити пеніцилін в кристалічному вигляді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9B3E137-5660-486C-9D25-87DB0D870BFA}"/>
              </a:ext>
            </a:extLst>
          </p:cNvPr>
          <p:cNvSpPr/>
          <p:nvPr/>
        </p:nvSpPr>
        <p:spPr>
          <a:xfrm>
            <a:off x="5668309" y="4935002"/>
            <a:ext cx="3080156" cy="178085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1952 р</a:t>
            </a:r>
            <a:r>
              <a:rPr lang="ru-RU" dirty="0"/>
              <a:t>. - 3ельман Ваксман отримав Нобелівську премію за відкриття стрептоміцину – першого антибіотика, ефективного при лікуванні туберкульозу </a:t>
            </a:r>
          </a:p>
        </p:txBody>
      </p:sp>
    </p:spTree>
    <p:extLst>
      <p:ext uri="{BB962C8B-B14F-4D97-AF65-F5344CB8AC3E}">
        <p14:creationId xmlns:p14="http://schemas.microsoft.com/office/powerpoint/2010/main" val="30209476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0CC181-6A58-4162-A44D-49B8BC07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" y="692696"/>
            <a:ext cx="9126100" cy="616530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ECB32-3675-46A3-8A8E-8D0FD3A36997}"/>
              </a:ext>
            </a:extLst>
          </p:cNvPr>
          <p:cNvSpPr txBox="1"/>
          <p:nvPr/>
        </p:nvSpPr>
        <p:spPr>
          <a:xfrm>
            <a:off x="0" y="0"/>
            <a:ext cx="9161900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 АНТИБІОТИКІВ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84D83F-EF2E-48F2-8025-3B5776BE0E69}"/>
              </a:ext>
            </a:extLst>
          </p:cNvPr>
          <p:cNvSpPr/>
          <p:nvPr/>
        </p:nvSpPr>
        <p:spPr>
          <a:xfrm>
            <a:off x="107504" y="1196752"/>
            <a:ext cx="3312370" cy="4464496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продукти життєдіяльності (або їхні синтетичні аналоги і гомологи) живих клітин (бактеріальних, грибкових, рослинного і тваринного походження), які вибірково пригнічують функціонування інших клітин – бактерій, грибів, водоростей, пухлин і т.п. аж до повного придушення розвитку.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49255A4-8E73-4343-890F-BADDB6027DE6}"/>
              </a:ext>
            </a:extLst>
          </p:cNvPr>
          <p:cNvSpPr/>
          <p:nvPr/>
        </p:nvSpPr>
        <p:spPr>
          <a:xfrm>
            <a:off x="5508104" y="1196752"/>
            <a:ext cx="3528392" cy="4464496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декілька принципів класификації антибіотиків: − за видами продуцента; − залежно від характеру біологічної дії; − за хімічною структурою.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досконала – хімічна класифікація, яка дозволяє вивчати залежність між хімічною структурою,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властивостями і дією антибіотиків. </a:t>
            </a:r>
          </a:p>
        </p:txBody>
      </p:sp>
    </p:spTree>
    <p:extLst>
      <p:ext uri="{BB962C8B-B14F-4D97-AF65-F5344CB8AC3E}">
        <p14:creationId xmlns:p14="http://schemas.microsoft.com/office/powerpoint/2010/main" val="129169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E12E20-E802-4D88-9854-19421D06C983}"/>
              </a:ext>
            </a:extLst>
          </p:cNvPr>
          <p:cNvSpPr txBox="1"/>
          <p:nvPr/>
        </p:nvSpPr>
        <p:spPr>
          <a:xfrm>
            <a:off x="0" y="49061"/>
            <a:ext cx="9144000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хімічною класифікацією виділяють: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C62A58B-5A22-49B6-8A62-D8085BBAED8F}"/>
              </a:ext>
            </a:extLst>
          </p:cNvPr>
          <p:cNvSpPr/>
          <p:nvPr/>
        </p:nvSpPr>
        <p:spPr>
          <a:xfrm>
            <a:off x="107504" y="764704"/>
            <a:ext cx="3168352" cy="1440160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аліциклічної будови (група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тетрациклінів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напівсинтетичні аналоги).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D66BCD-6567-40DF-9BE4-1FE76256471A}"/>
              </a:ext>
            </a:extLst>
          </p:cNvPr>
          <p:cNvSpPr/>
          <p:nvPr/>
        </p:nvSpPr>
        <p:spPr>
          <a:xfrm>
            <a:off x="3400084" y="764704"/>
            <a:ext cx="2520280" cy="1445209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ароматичного ряду (група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левоміцетину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386F8D3-545B-49F0-A3FA-73EFC3EC6CA1}"/>
              </a:ext>
            </a:extLst>
          </p:cNvPr>
          <p:cNvSpPr/>
          <p:nvPr/>
        </p:nvSpPr>
        <p:spPr>
          <a:xfrm>
            <a:off x="6084168" y="759655"/>
            <a:ext cx="2952328" cy="1445209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гетероциклічної структури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пеніциліни, цефалоспорини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622E26-F2D7-4175-8731-F393CF57AD62}"/>
              </a:ext>
            </a:extLst>
          </p:cNvPr>
          <p:cNvSpPr/>
          <p:nvPr/>
        </p:nvSpPr>
        <p:spPr>
          <a:xfrm>
            <a:off x="0" y="2374201"/>
            <a:ext cx="3518665" cy="2134919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глікозидної будови: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стрептоміцини; аміноглікозиди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(канаміцини, неоміцини, гентаміцини, мономіцини);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лінкоміцини; макроліди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(еритроміцини);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DDAED3B-A3D5-4097-826C-4E6D1A016ABC}"/>
              </a:ext>
            </a:extLst>
          </p:cNvPr>
          <p:cNvSpPr/>
          <p:nvPr/>
        </p:nvSpPr>
        <p:spPr>
          <a:xfrm>
            <a:off x="3597757" y="2433718"/>
            <a:ext cx="2322607" cy="100811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Àнзаміцини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(рифаміцини та їх аналоги).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B587E7-6399-439D-A160-5864B9D4FDB3}"/>
              </a:ext>
            </a:extLst>
          </p:cNvPr>
          <p:cNvSpPr/>
          <p:nvPr/>
        </p:nvSpPr>
        <p:spPr>
          <a:xfrm>
            <a:off x="6093967" y="2345837"/>
            <a:ext cx="2952328" cy="1936293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Полієнові антибіотики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глікозидоподібною структурою (ністатин, амфотерицин, мікогептин).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1479BAD-F57E-46FA-81DD-D6A9A8B20157}"/>
              </a:ext>
            </a:extLst>
          </p:cNvPr>
          <p:cNvSpPr/>
          <p:nvPr/>
        </p:nvSpPr>
        <p:spPr>
          <a:xfrm>
            <a:off x="2267744" y="4781481"/>
            <a:ext cx="5616623" cy="73827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поліпептидної будови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(граміцидини, поліміксини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C31C34F-2033-43CF-9DA9-23C0FDC44F1E}"/>
              </a:ext>
            </a:extLst>
          </p:cNvPr>
          <p:cNvSpPr/>
          <p:nvPr/>
        </p:nvSpPr>
        <p:spPr>
          <a:xfrm>
            <a:off x="107504" y="5628969"/>
            <a:ext cx="8928992" cy="92546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окрему групу виділяють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протипухлинні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похідні ауреолової кислоти; антрацикліни; похідні хінолін-5,8-діону; актиноміцини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3F51B8-2474-41AC-9C82-D2230CCF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664" y="3603667"/>
            <a:ext cx="2575303" cy="109638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9749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E12E20-E802-4D88-9854-19421D06C983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лікарського засобу: латинська, хімічна, міжнародна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110D76-3FD4-416B-BC00-5CFE9B6CB172}"/>
              </a:ext>
            </a:extLst>
          </p:cNvPr>
          <p:cNvSpPr/>
          <p:nvPr/>
        </p:nvSpPr>
        <p:spPr>
          <a:xfrm>
            <a:off x="683568" y="1095666"/>
            <a:ext cx="7920880" cy="962725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Antibiotics)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βιοτικος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життєвий).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термін антибіотик («проти життя») ввів у 1942 р. Ваксман.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8F424AC-813C-47AC-B20E-34677955EDA2}"/>
              </a:ext>
            </a:extLst>
          </p:cNvPr>
          <p:cNvSpPr/>
          <p:nvPr/>
        </p:nvSpPr>
        <p:spPr>
          <a:xfrm>
            <a:off x="467544" y="2204864"/>
            <a:ext cx="8352928" cy="78915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1965 році Міжнародний комітет з номенклатури антибіотиків рекомендував наступні правила: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0A9072-F182-43AF-B2AA-D46826EA2938}"/>
              </a:ext>
            </a:extLst>
          </p:cNvPr>
          <p:cNvSpPr/>
          <p:nvPr/>
        </p:nvSpPr>
        <p:spPr>
          <a:xfrm>
            <a:off x="53752" y="3373231"/>
            <a:ext cx="4302224" cy="1207897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Якщо відома хімічна структура антибіотика, назву слід вибирати з урахуванням того класу сполук, до якого він належить.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71E28B6-72C0-4D85-8998-33DD491EBADF}"/>
              </a:ext>
            </a:extLst>
          </p:cNvPr>
          <p:cNvSpPr/>
          <p:nvPr/>
        </p:nvSpPr>
        <p:spPr>
          <a:xfrm>
            <a:off x="5508104" y="3373231"/>
            <a:ext cx="3456384" cy="1207897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назві можна давати вказівку на спектр або спосіб дії.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D034819-6DF3-4FEF-B1B1-07EB2684AC34}"/>
              </a:ext>
            </a:extLst>
          </p:cNvPr>
          <p:cNvSpPr/>
          <p:nvPr/>
        </p:nvSpPr>
        <p:spPr>
          <a:xfrm>
            <a:off x="1043608" y="4901637"/>
            <a:ext cx="7344816" cy="176772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Якщо структура не відома, назва дається за найменуванням роду, родини або порядку (а якщо вони використані, то і виду), до якого належить продуцент. Суфікс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присвоюється тільки для антибіотиків, синтезованих бактеріями порядку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Actinomycetales.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B1CB2CC2-3601-4594-8984-F995DABFBB34}"/>
              </a:ext>
            </a:extLst>
          </p:cNvPr>
          <p:cNvSpPr/>
          <p:nvPr/>
        </p:nvSpPr>
        <p:spPr>
          <a:xfrm>
            <a:off x="4590004" y="3014911"/>
            <a:ext cx="486052" cy="1865838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43D666B-5E93-4833-A062-B93C714D8528}"/>
              </a:ext>
            </a:extLst>
          </p:cNvPr>
          <p:cNvSpPr/>
          <p:nvPr/>
        </p:nvSpPr>
        <p:spPr>
          <a:xfrm>
            <a:off x="1979712" y="3014911"/>
            <a:ext cx="288032" cy="358320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EFDD3FB9-C54C-4E36-B385-F07E5F33E3BC}"/>
              </a:ext>
            </a:extLst>
          </p:cNvPr>
          <p:cNvSpPr/>
          <p:nvPr/>
        </p:nvSpPr>
        <p:spPr>
          <a:xfrm>
            <a:off x="7308308" y="2994023"/>
            <a:ext cx="288032" cy="358320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214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E12E20-E802-4D88-9854-19421D06C98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Добування, джерела, схема синтезу, умови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38BF7D-207A-4A29-992C-CE8AE0F2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585351"/>
            <a:ext cx="9036496" cy="625435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D57F47F-06FB-42E5-B01C-D87781F806C7}"/>
              </a:ext>
            </a:extLst>
          </p:cNvPr>
          <p:cNvSpPr/>
          <p:nvPr/>
        </p:nvSpPr>
        <p:spPr>
          <a:xfrm>
            <a:off x="1043608" y="692696"/>
            <a:ext cx="7344816" cy="86409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 способи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антибіотиків можна поділити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групи: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F61B5AC-29AC-4286-8405-292E1930E881}"/>
              </a:ext>
            </a:extLst>
          </p:cNvPr>
          <p:cNvSpPr/>
          <p:nvPr/>
        </p:nvSpPr>
        <p:spPr>
          <a:xfrm>
            <a:off x="503548" y="1689152"/>
            <a:ext cx="8136904" cy="187220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Мікробіологічний синтез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плісняв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променистих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Streptomyces)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грибів. Цим способом отримують антибіотики тетрациклінового ряду,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пеніциліни, антибіотики глікозидної будови, макроліди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Добування антибіотиків мікробіологічним синтезом ґрунтується на біосинтезі, який здійснюється в клітині мікроорганізму.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4D0F7EF-19F4-4BDA-B1EC-3249BE2BBB2F}"/>
              </a:ext>
            </a:extLst>
          </p:cNvPr>
          <p:cNvSpPr/>
          <p:nvPr/>
        </p:nvSpPr>
        <p:spPr>
          <a:xfrm>
            <a:off x="1439652" y="3676836"/>
            <a:ext cx="6264696" cy="504056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Хімічний синтез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(левоміцетин і його похідні).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B9D953E-6290-475A-B3D0-D58DDFDA1596}"/>
              </a:ext>
            </a:extLst>
          </p:cNvPr>
          <p:cNvSpPr/>
          <p:nvPr/>
        </p:nvSpPr>
        <p:spPr>
          <a:xfrm>
            <a:off x="251520" y="4301160"/>
            <a:ext cx="8640960" cy="1584175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Сполучення мікробіологічного і хімічного синтезу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напівсинтетичних антибіотиків на основі трансформації молекул природних антибіотиків (напівсинтетичні тетрацикліни, пеніциліни, цефалоспорини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5228E38-C542-4009-B158-8F8E0D670A36}"/>
              </a:ext>
            </a:extLst>
          </p:cNvPr>
          <p:cNvSpPr/>
          <p:nvPr/>
        </p:nvSpPr>
        <p:spPr>
          <a:xfrm>
            <a:off x="1187624" y="6005602"/>
            <a:ext cx="7056784" cy="73576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аналізу антибіотиків використовують </a:t>
            </a: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хімічні, фізичні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</a:t>
            </a:r>
          </a:p>
        </p:txBody>
      </p:sp>
    </p:spTree>
    <p:extLst>
      <p:ext uri="{BB962C8B-B14F-4D97-AF65-F5344CB8AC3E}">
        <p14:creationId xmlns:p14="http://schemas.microsoft.com/office/powerpoint/2010/main" val="35713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E12E20-E802-4D88-9854-19421D06C983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 аліциклічної будови та їх напівсинтетичні аналоги (тетрацикліни)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CEFA1D-D635-44AC-9477-001822F8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4878"/>
            <a:ext cx="4499992" cy="126672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E8900-D537-405F-925C-60B889451641}"/>
              </a:ext>
            </a:extLst>
          </p:cNvPr>
          <p:cNvSpPr/>
          <p:nvPr/>
        </p:nvSpPr>
        <p:spPr>
          <a:xfrm>
            <a:off x="4572000" y="1041810"/>
            <a:ext cx="4572000" cy="175481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4-Диметиламіно-1,4,4а,5,5а,6,11,12а-октагідро-3,6,10,12,12а-пентагідрокси-6-метил-1,11-діоксонафтацен-2-карбоксамід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B5664-8CB1-42C7-8C44-3CADBFCE3798}"/>
              </a:ext>
            </a:extLst>
          </p:cNvPr>
          <p:cNvSpPr txBox="1"/>
          <p:nvPr/>
        </p:nvSpPr>
        <p:spPr>
          <a:xfrm>
            <a:off x="665040" y="930069"/>
            <a:ext cx="326430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Тетрациклін (</a:t>
            </a:r>
            <a:r>
              <a:rPr lang="en-US" sz="2000" b="1" dirty="0"/>
              <a:t>Tetracyclinum)</a:t>
            </a:r>
            <a:endParaRPr lang="ru-RU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B89DB-1AAC-4379-B8F8-92433521564D}"/>
              </a:ext>
            </a:extLst>
          </p:cNvPr>
          <p:cNvSpPr txBox="1"/>
          <p:nvPr/>
        </p:nvSpPr>
        <p:spPr>
          <a:xfrm>
            <a:off x="-33391" y="2746982"/>
            <a:ext cx="457200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Доксицикліну хіклат (</a:t>
            </a:r>
            <a:r>
              <a:rPr lang="en-US" sz="2000" b="1" dirty="0"/>
              <a:t>Doxycyclini hyclas) (</a:t>
            </a:r>
            <a:r>
              <a:rPr lang="ru-RU" sz="2000" b="1" dirty="0"/>
              <a:t>ДФУ) (</a:t>
            </a:r>
            <a:r>
              <a:rPr lang="en-US" sz="2000" b="1" dirty="0"/>
              <a:t>Doxycycline hyclate*) </a:t>
            </a:r>
            <a:r>
              <a:rPr lang="ru-RU" sz="2000" b="1" dirty="0"/>
              <a:t>Вібраміцин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9EC2C3-CC90-465A-9790-0EF753A5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4868"/>
            <a:ext cx="4499992" cy="144927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3A1879-56BD-4182-A1F6-0EF2566D058A}"/>
              </a:ext>
            </a:extLst>
          </p:cNvPr>
          <p:cNvSpPr txBox="1"/>
          <p:nvPr/>
        </p:nvSpPr>
        <p:spPr>
          <a:xfrm>
            <a:off x="4580829" y="2965153"/>
            <a:ext cx="4572000" cy="193899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Гідрохлорид геміетанолу гемігідрату (4</a:t>
            </a:r>
            <a:r>
              <a:rPr lang="en-US" sz="2000" dirty="0"/>
              <a:t>S,4aR,5S,5aR,6R,12aS)- 4-(</a:t>
            </a:r>
            <a:r>
              <a:rPr lang="ru-RU" sz="2000" dirty="0"/>
              <a:t>диметиламіно)-3,5,10,12,12а-пентагідрокси-6-метил-1,11-діоксо1,4,4а,5,5а,6,11,12а-октагідротетрацен-2-карбоксаміду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B7C33B2-2C04-498F-91C1-1DC1D8570EFB}"/>
              </a:ext>
            </a:extLst>
          </p:cNvPr>
          <p:cNvSpPr/>
          <p:nvPr/>
        </p:nvSpPr>
        <p:spPr>
          <a:xfrm>
            <a:off x="-9059" y="5012927"/>
            <a:ext cx="9144000" cy="18300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Кристалічний порошок жовтого кольору. Гігроскопічний. Легкорозчинний у воді, метанолі, помірно розчинний у 96 %-ному спирті, практично нерозчинний в ефірі.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Методом тонкошарової хроматографії. 2. За появою жовтого забарвлення при взаємодії з кислотою сульфатною концентрованою. 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Субстанція дає характерну реакцію на хлориди. </a:t>
            </a:r>
          </a:p>
        </p:txBody>
      </p:sp>
    </p:spTree>
    <p:extLst>
      <p:ext uri="{BB962C8B-B14F-4D97-AF65-F5344CB8AC3E}">
        <p14:creationId xmlns:p14="http://schemas.microsoft.com/office/powerpoint/2010/main" val="1644842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A9B3612-2BBD-4007-8950-86ECCF91BBFA}"/>
              </a:ext>
            </a:extLst>
          </p:cNvPr>
          <p:cNvSpPr/>
          <p:nvPr/>
        </p:nvSpPr>
        <p:spPr>
          <a:xfrm>
            <a:off x="4932040" y="894783"/>
            <a:ext cx="4158317" cy="22096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4-Диметиламіно-1,4,4а,5,5а,6,11,12а-октагідро-3,5,10,12,12а-пентаокси6-метилен-1,11-діоксонафтацен-2-карбоксаміду гідрохлорид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DFE75E2-63C9-4427-A2F1-008DEF02CA21}"/>
              </a:ext>
            </a:extLst>
          </p:cNvPr>
          <p:cNvSpPr/>
          <p:nvPr/>
        </p:nvSpPr>
        <p:spPr>
          <a:xfrm>
            <a:off x="32433" y="3249535"/>
            <a:ext cx="9111567" cy="3591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фізичними властивостями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тетрацикліни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кристалічні речовини жовтого або світло-жовтого кольору, без запаху, гіркі на смак. Їх розчини в кислоті хлористоводневій обертають площину поляризації променя вліво. Тетрацикліни-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малорозчинні у воді, а солі – добре розчинні. У спирті всі лікарські речовини групи тетрациклінів важкорозчинні, але, завдяки амфотерним властивостям, легкорозчинні в розведених мінеральних кислотах і розчинах гідроксидів лужних металів. Основні властивості зумовлені наявністю диметиламіногрупи в положенні 4, а кислі – фенольного гідроксилу в положенні 10 і енольних у 3 і 12.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AF02A-EE06-4A3E-B667-005332086B2A}"/>
              </a:ext>
            </a:extLst>
          </p:cNvPr>
          <p:cNvSpPr txBox="1"/>
          <p:nvPr/>
        </p:nvSpPr>
        <p:spPr>
          <a:xfrm>
            <a:off x="0" y="-8223"/>
            <a:ext cx="91115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Метацикліну гідрохлорид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Methacyclini hydrochloridum) (Methacyclin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hydrochlorid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е*) Рондоміцин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6F2760-0CC1-43F2-93C6-76A9EC3A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" y="931341"/>
            <a:ext cx="4778718" cy="2209627"/>
          </a:xfrm>
          <a:prstGeom prst="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9826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2094</Words>
  <Application>Microsoft Office PowerPoint</Application>
  <PresentationFormat>Экран (4:3)</PresentationFormat>
  <Paragraphs>130</Paragraphs>
  <Slides>19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Тема Office</vt:lpstr>
      <vt:lpstr>ЛІКАРСЬКІ ЗАСОБИ АНТИБІОТИКІВ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Ідентифікація: 1. Реакції з кислотою сульфатною концентрованою – утворюються ангідропохідні тетрацикліну, які мають специфічне забарвлення: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ПЕРЕЛІК ПОСИЛАНЬ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Julia</cp:lastModifiedBy>
  <cp:revision>138</cp:revision>
  <dcterms:created xsi:type="dcterms:W3CDTF">2014-07-22T11:28:51Z</dcterms:created>
  <dcterms:modified xsi:type="dcterms:W3CDTF">2022-11-12T20:50:29Z</dcterms:modified>
</cp:coreProperties>
</file>