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297" r:id="rId8"/>
    <p:sldId id="298" r:id="rId9"/>
    <p:sldId id="274" r:id="rId10"/>
    <p:sldId id="305" r:id="rId11"/>
    <p:sldId id="299" r:id="rId12"/>
    <p:sldId id="275" r:id="rId13"/>
    <p:sldId id="309" r:id="rId14"/>
    <p:sldId id="278" r:id="rId15"/>
    <p:sldId id="307" r:id="rId16"/>
    <p:sldId id="287" r:id="rId17"/>
    <p:sldId id="282" r:id="rId18"/>
    <p:sldId id="283" r:id="rId19"/>
    <p:sldId id="284" r:id="rId20"/>
    <p:sldId id="273" r:id="rId21"/>
    <p:sldId id="285" r:id="rId22"/>
    <p:sldId id="311" r:id="rId23"/>
    <p:sldId id="312" r:id="rId24"/>
    <p:sldId id="313" r:id="rId25"/>
    <p:sldId id="306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190625" y="1946672"/>
            <a:ext cx="9810750" cy="403621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9819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us.org.ua/articles/otsinyuvannya-po-novomu-yak-zakordonne-otsinyuvannya-v-pochatkovyh-klasah-mozhna-vykorystaty-v-ukrayini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Становлення </a:t>
            </a:r>
            <a:r>
              <a:rPr lang="ru-RU" sz="3200" b="1" dirty="0" err="1" smtClean="0"/>
              <a:t>інтегрованого</a:t>
            </a:r>
            <a:r>
              <a:rPr lang="ru-RU" sz="3200" b="1" dirty="0" smtClean="0"/>
              <a:t> </a:t>
            </a:r>
            <a:r>
              <a:rPr lang="ru-RU" sz="3200" b="1" dirty="0"/>
              <a:t>курсу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 err="1"/>
              <a:t>Природничі</a:t>
            </a:r>
            <a:r>
              <a:rPr lang="ru-RU" sz="3200" b="1" dirty="0"/>
              <a:t> науки»</a:t>
            </a:r>
            <a:endParaRPr lang="uk-UA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8920" y="4013201"/>
            <a:ext cx="9448800" cy="685800"/>
          </a:xfrm>
        </p:spPr>
        <p:txBody>
          <a:bodyPr>
            <a:noAutofit/>
          </a:bodyPr>
          <a:lstStyle/>
          <a:p>
            <a:r>
              <a:rPr lang="uk-UA" b="1" i="1" dirty="0" err="1"/>
              <a:t>Засєкіна</a:t>
            </a:r>
            <a:r>
              <a:rPr lang="uk-UA" b="1" i="1" dirty="0"/>
              <a:t> Тетяна Миколаївна</a:t>
            </a:r>
            <a:r>
              <a:rPr lang="uk-UA" i="1" dirty="0"/>
              <a:t>, кандидат педагогічних наук, старший науковий співробітник, заступник директора з науково-експериментальної роботи Інституту педагогіки НАПН України, керівник авторського колективу з розробки програми інтегрованого курсу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28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880" y="0"/>
            <a:ext cx="5194920" cy="1600200"/>
          </a:xfrm>
        </p:spPr>
        <p:txBody>
          <a:bodyPr/>
          <a:lstStyle/>
          <a:p>
            <a:r>
              <a:rPr lang="uk-UA" dirty="0" smtClean="0"/>
              <a:t>США </a:t>
            </a:r>
            <a:r>
              <a:rPr lang="uk-UA" dirty="0" smtClean="0">
                <a:solidFill>
                  <a:srgbClr val="FF0000"/>
                </a:solidFill>
              </a:rPr>
              <a:t>Європа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B050"/>
                </a:solidFill>
              </a:rPr>
              <a:t>Азія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7" y="2160443"/>
            <a:ext cx="8288814" cy="4648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533" y="1696447"/>
            <a:ext cx="4636681" cy="5112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353" y="-1272"/>
            <a:ext cx="36099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Навчальні програми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7680" y="2194559"/>
            <a:ext cx="5532120" cy="4343401"/>
          </a:xfrm>
        </p:spPr>
        <p:txBody>
          <a:bodyPr>
            <a:normAutofit/>
          </a:bodyPr>
          <a:lstStyle/>
          <a:p>
            <a:r>
              <a:rPr lang="uk-UA" b="1" dirty="0"/>
              <a:t>проект 1 –</a:t>
            </a:r>
            <a:r>
              <a:rPr lang="uk-UA" dirty="0"/>
              <a:t> «Природничі науки» для 10-11 класів гуманітарного профілю загальноосвітніх навчальних закладів. Інтегрований курс.          (</a:t>
            </a:r>
            <a:r>
              <a:rPr lang="uk-UA" dirty="0" err="1"/>
              <a:t>авт</a:t>
            </a:r>
            <a:r>
              <a:rPr lang="uk-UA" dirty="0"/>
              <a:t>. Дьоміна І. О., </a:t>
            </a:r>
            <a:r>
              <a:rPr lang="uk-UA" dirty="0" err="1"/>
              <a:t>Задоянний</a:t>
            </a:r>
            <a:r>
              <a:rPr lang="uk-UA" dirty="0"/>
              <a:t> В. А., Костик С. І.); </a:t>
            </a:r>
          </a:p>
          <a:p>
            <a:r>
              <a:rPr lang="uk-UA" b="1" dirty="0">
                <a:solidFill>
                  <a:srgbClr val="FF0000"/>
                </a:solidFill>
              </a:rPr>
              <a:t>проект 2 –</a:t>
            </a:r>
            <a:r>
              <a:rPr lang="uk-UA" dirty="0">
                <a:solidFill>
                  <a:srgbClr val="FF0000"/>
                </a:solidFill>
              </a:rPr>
              <a:t> «Природничі науки» 10-11 клас. Інтегрований курс.            (</a:t>
            </a:r>
            <a:r>
              <a:rPr lang="uk-UA" dirty="0" err="1">
                <a:solidFill>
                  <a:srgbClr val="FF0000"/>
                </a:solidFill>
              </a:rPr>
              <a:t>авт</a:t>
            </a:r>
            <a:r>
              <a:rPr lang="uk-UA" dirty="0">
                <a:solidFill>
                  <a:srgbClr val="FF0000"/>
                </a:solidFill>
              </a:rPr>
              <a:t>. </a:t>
            </a:r>
            <a:r>
              <a:rPr lang="uk-UA" dirty="0" err="1">
                <a:solidFill>
                  <a:srgbClr val="FF0000"/>
                </a:solidFill>
              </a:rPr>
              <a:t>Засєкіна</a:t>
            </a:r>
            <a:r>
              <a:rPr lang="uk-UA" dirty="0">
                <a:solidFill>
                  <a:srgbClr val="FF0000"/>
                </a:solidFill>
              </a:rPr>
              <a:t> Т. М., </a:t>
            </a:r>
            <a:r>
              <a:rPr lang="uk-UA" dirty="0" err="1">
                <a:solidFill>
                  <a:srgbClr val="FF0000"/>
                </a:solidFill>
              </a:rPr>
              <a:t>Буняк</a:t>
            </a:r>
            <a:r>
              <a:rPr lang="uk-UA" dirty="0">
                <a:solidFill>
                  <a:srgbClr val="FF0000"/>
                </a:solidFill>
              </a:rPr>
              <a:t> М. М., </a:t>
            </a:r>
            <a:r>
              <a:rPr lang="uk-UA" dirty="0" err="1">
                <a:solidFill>
                  <a:srgbClr val="FF0000"/>
                </a:solidFill>
              </a:rPr>
              <a:t>Бухтіяров</a:t>
            </a:r>
            <a:r>
              <a:rPr lang="uk-UA" dirty="0">
                <a:solidFill>
                  <a:srgbClr val="FF0000"/>
                </a:solidFill>
              </a:rPr>
              <a:t> В. К., Григорович О. В.,         </a:t>
            </a:r>
            <a:r>
              <a:rPr lang="uk-UA" dirty="0" err="1">
                <a:solidFill>
                  <a:srgbClr val="FF0000"/>
                </a:solidFill>
              </a:rPr>
              <a:t>Капіруліна</a:t>
            </a:r>
            <a:r>
              <a:rPr lang="uk-UA" dirty="0">
                <a:solidFill>
                  <a:srgbClr val="FF0000"/>
                </a:solidFill>
              </a:rPr>
              <a:t> С. Л., </a:t>
            </a:r>
            <a:r>
              <a:rPr lang="uk-UA" dirty="0" err="1">
                <a:solidFill>
                  <a:srgbClr val="FF0000"/>
                </a:solidFill>
              </a:rPr>
              <a:t>Козленко</a:t>
            </a:r>
            <a:r>
              <a:rPr lang="uk-UA" dirty="0">
                <a:solidFill>
                  <a:srgbClr val="FF0000"/>
                </a:solidFill>
              </a:rPr>
              <a:t> О. Г., </a:t>
            </a:r>
            <a:r>
              <a:rPr lang="uk-UA" dirty="0" err="1">
                <a:solidFill>
                  <a:srgbClr val="FF0000"/>
                </a:solidFill>
              </a:rPr>
              <a:t>Нюкало</a:t>
            </a:r>
            <a:r>
              <a:rPr lang="uk-UA" dirty="0">
                <a:solidFill>
                  <a:srgbClr val="FF0000"/>
                </a:solidFill>
              </a:rPr>
              <a:t> Т. Г., </a:t>
            </a:r>
            <a:r>
              <a:rPr lang="uk-UA" dirty="0" err="1">
                <a:solidFill>
                  <a:srgbClr val="FF0000"/>
                </a:solidFill>
              </a:rPr>
              <a:t>Семененко</a:t>
            </a:r>
            <a:r>
              <a:rPr lang="uk-UA" dirty="0">
                <a:solidFill>
                  <a:srgbClr val="FF0000"/>
                </a:solidFill>
              </a:rPr>
              <a:t> І. Б., </a:t>
            </a:r>
            <a:r>
              <a:rPr lang="uk-UA" dirty="0" err="1">
                <a:solidFill>
                  <a:srgbClr val="FF0000"/>
                </a:solidFill>
              </a:rPr>
              <a:t>Сокол</a:t>
            </a:r>
            <a:r>
              <a:rPr lang="uk-UA" dirty="0">
                <a:solidFill>
                  <a:srgbClr val="FF0000"/>
                </a:solidFill>
              </a:rPr>
              <a:t> Т. К., </a:t>
            </a:r>
            <a:r>
              <a:rPr lang="uk-UA" dirty="0" err="1">
                <a:solidFill>
                  <a:srgbClr val="FF0000"/>
                </a:solidFill>
              </a:rPr>
              <a:t>Шабанов</a:t>
            </a:r>
            <a:r>
              <a:rPr lang="uk-UA" dirty="0">
                <a:solidFill>
                  <a:srgbClr val="FF0000"/>
                </a:solidFill>
              </a:rPr>
              <a:t> Д. А., </a:t>
            </a:r>
            <a:r>
              <a:rPr lang="uk-UA" dirty="0" err="1">
                <a:solidFill>
                  <a:srgbClr val="FF0000"/>
                </a:solidFill>
              </a:rPr>
              <a:t>Шагієва</a:t>
            </a:r>
            <a:r>
              <a:rPr lang="uk-UA" dirty="0">
                <a:solidFill>
                  <a:srgbClr val="FF0000"/>
                </a:solidFill>
              </a:rPr>
              <a:t> Р. Р.);</a:t>
            </a:r>
          </a:p>
          <a:p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760720" cy="4343401"/>
          </a:xfrm>
        </p:spPr>
        <p:txBody>
          <a:bodyPr>
            <a:normAutofit/>
          </a:bodyPr>
          <a:lstStyle/>
          <a:p>
            <a:r>
              <a:rPr lang="uk-UA" b="1" dirty="0"/>
              <a:t>проект 3</a:t>
            </a:r>
            <a:r>
              <a:rPr lang="uk-UA" dirty="0"/>
              <a:t> – «Природничі науки. Минуле, сучасне та можливе майбутнє людства і біосфери» для 10-11 класів (</a:t>
            </a:r>
            <a:r>
              <a:rPr lang="uk-UA" dirty="0" err="1"/>
              <a:t>авт</a:t>
            </a:r>
            <a:r>
              <a:rPr lang="uk-UA" dirty="0"/>
              <a:t>. </a:t>
            </a:r>
            <a:r>
              <a:rPr lang="uk-UA" dirty="0" err="1"/>
              <a:t>Шабанов</a:t>
            </a:r>
            <a:r>
              <a:rPr lang="uk-UA" dirty="0"/>
              <a:t> Д .А., </a:t>
            </a:r>
            <a:r>
              <a:rPr lang="uk-UA" dirty="0" err="1"/>
              <a:t>Козленко</a:t>
            </a:r>
            <a:r>
              <a:rPr lang="uk-UA" dirty="0"/>
              <a:t> О. Г.);</a:t>
            </a:r>
          </a:p>
          <a:p>
            <a:r>
              <a:rPr lang="uk-UA" b="1" dirty="0"/>
              <a:t>проект 4</a:t>
            </a:r>
            <a:r>
              <a:rPr lang="uk-UA" dirty="0"/>
              <a:t> – «Природознавство» 10-11 класи. (</a:t>
            </a:r>
            <a:r>
              <a:rPr lang="uk-UA" dirty="0" err="1"/>
              <a:t>авт</a:t>
            </a:r>
            <a:r>
              <a:rPr lang="uk-UA" dirty="0"/>
              <a:t>. Ільченко В. Р.,       Булава Л. М., </a:t>
            </a:r>
            <a:r>
              <a:rPr lang="uk-UA" dirty="0" err="1"/>
              <a:t>Гринюк</a:t>
            </a:r>
            <a:r>
              <a:rPr lang="uk-UA" dirty="0"/>
              <a:t> О. С., </a:t>
            </a:r>
            <a:r>
              <a:rPr lang="uk-UA" dirty="0" err="1"/>
              <a:t>Гуз</a:t>
            </a:r>
            <a:r>
              <a:rPr lang="uk-UA" dirty="0"/>
              <a:t> К. Ж., Ільченко О. Г., Коваленко В. С.,                  Ляшенко А. Х.).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47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932" y="533408"/>
            <a:ext cx="8610600" cy="1295400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ТЕМА ЕКСПЕРИМЕНТУ  </a:t>
            </a:r>
            <a:r>
              <a:rPr lang="uk-UA" sz="2000" b="1" dirty="0" smtClean="0"/>
              <a:t>«Розроблення </a:t>
            </a:r>
            <a:r>
              <a:rPr lang="uk-UA" sz="2000" b="1" dirty="0"/>
              <a:t>і впровадження навчально-методичного забезпечення інтегрованого курсу «Природничі науки» для 10-11 класів закладів загальної середньої освіти»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9" y="1302090"/>
            <a:ext cx="5079991" cy="823912"/>
          </a:xfrm>
        </p:spPr>
        <p:txBody>
          <a:bodyPr/>
          <a:lstStyle/>
          <a:p>
            <a:r>
              <a:rPr lang="uk-UA" b="1" dirty="0" smtClean="0">
                <a:solidFill>
                  <a:schemeClr val="accent4"/>
                </a:solidFill>
              </a:rPr>
              <a:t>Завдання експерименту 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5943" y="2090074"/>
            <a:ext cx="6302827" cy="3638771"/>
          </a:xfrm>
        </p:spPr>
        <p:txBody>
          <a:bodyPr>
            <a:noAutofit/>
          </a:bodyPr>
          <a:lstStyle/>
          <a:p>
            <a:pPr lvl="0"/>
            <a:r>
              <a:rPr lang="uk-UA" sz="1600" b="1" dirty="0"/>
              <a:t>наукове обґрунтування дидактичних засад створення навчально-методичного забезпечення інтегрованих курсів;</a:t>
            </a:r>
            <a:endParaRPr lang="ru-RU" sz="1600" b="1" dirty="0"/>
          </a:p>
          <a:p>
            <a:pPr lvl="0"/>
            <a:r>
              <a:rPr lang="uk-UA" sz="1600" b="1" dirty="0"/>
              <a:t>проектування і розроблення навчально-методичного забезпечення інтегрованих курсів;</a:t>
            </a:r>
            <a:endParaRPr lang="ru-RU" sz="1600" b="1" dirty="0"/>
          </a:p>
          <a:p>
            <a:pPr lvl="0"/>
            <a:r>
              <a:rPr lang="uk-UA" sz="1600" b="1" dirty="0"/>
              <a:t>підготовка вчителів до впровадження курсу в освітню практику;</a:t>
            </a:r>
            <a:endParaRPr lang="ru-RU" sz="1600" b="1" dirty="0"/>
          </a:p>
          <a:p>
            <a:pPr lvl="0"/>
            <a:r>
              <a:rPr lang="uk-UA" sz="1600" b="1" dirty="0"/>
              <a:t>здійснення експериментального навчання; </a:t>
            </a:r>
            <a:endParaRPr lang="ru-RU" sz="1600" b="1" dirty="0"/>
          </a:p>
          <a:p>
            <a:pPr lvl="0"/>
            <a:r>
              <a:rPr lang="uk-UA" sz="1600" b="1" dirty="0"/>
              <a:t>забезпечення наставницької підтримки вчителів експериментальних закладів освіти;</a:t>
            </a:r>
            <a:endParaRPr lang="ru-RU" sz="1600" b="1" dirty="0"/>
          </a:p>
          <a:p>
            <a:pPr lvl="0"/>
            <a:r>
              <a:rPr lang="uk-UA" sz="1600" b="1" dirty="0"/>
              <a:t>моніторинг ефективності результатів експерименту;</a:t>
            </a:r>
            <a:endParaRPr lang="ru-RU" sz="1600" b="1" dirty="0"/>
          </a:p>
          <a:p>
            <a:pPr lvl="0"/>
            <a:r>
              <a:rPr lang="uk-UA" sz="1600" b="1" dirty="0"/>
              <a:t>узагальнення результатів експериментального навчання, коригування навчально-методичного забезпечення інтегрованого курсу;</a:t>
            </a:r>
            <a:endParaRPr lang="ru-RU" sz="1600" b="1" dirty="0"/>
          </a:p>
          <a:p>
            <a:pPr lvl="0"/>
            <a:r>
              <a:rPr lang="uk-UA" sz="1600" b="1" dirty="0"/>
              <a:t>інформування педагогічної спільноти і громадськості про хід та результати експерименту</a:t>
            </a:r>
            <a:r>
              <a:rPr lang="uk-UA" sz="1600" b="1" dirty="0" smtClean="0"/>
              <a:t>.</a:t>
            </a:r>
            <a:endParaRPr lang="ru-RU" sz="1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449042"/>
            <a:ext cx="5105400" cy="82391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4"/>
                </a:solidFill>
              </a:rPr>
              <a:t>Етапи експерименту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23251" y="2316267"/>
            <a:ext cx="5674179" cy="2476184"/>
          </a:xfrm>
        </p:spPr>
        <p:txBody>
          <a:bodyPr/>
          <a:lstStyle/>
          <a:p>
            <a:r>
              <a:rPr lang="uk-UA" b="1" dirty="0" smtClean="0"/>
              <a:t>І. Організаційно-підготовчий</a:t>
            </a:r>
            <a:r>
              <a:rPr lang="uk-UA" dirty="0" smtClean="0"/>
              <a:t> серпень 2018 р.</a:t>
            </a:r>
          </a:p>
          <a:p>
            <a:r>
              <a:rPr lang="uk-UA" b="1" dirty="0"/>
              <a:t>ІI. Формувальний етап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   </a:t>
            </a:r>
            <a:r>
              <a:rPr lang="uk-UA" dirty="0" smtClean="0"/>
              <a:t>(</a:t>
            </a:r>
            <a:r>
              <a:rPr lang="uk-UA" dirty="0"/>
              <a:t>вересень 2018 р. – травень 2021 р</a:t>
            </a:r>
            <a:r>
              <a:rPr lang="uk-UA" dirty="0" smtClean="0"/>
              <a:t>.)</a:t>
            </a:r>
          </a:p>
          <a:p>
            <a:r>
              <a:rPr lang="uk-UA" b="1" dirty="0"/>
              <a:t>IІІ. </a:t>
            </a:r>
            <a:r>
              <a:rPr lang="uk-UA" b="1" dirty="0" err="1"/>
              <a:t>Узагальнювальний</a:t>
            </a:r>
            <a:r>
              <a:rPr lang="uk-UA" b="1" dirty="0"/>
              <a:t> етап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dirty="0" smtClean="0"/>
              <a:t>  (червень </a:t>
            </a:r>
            <a:r>
              <a:rPr lang="uk-UA" dirty="0"/>
              <a:t>– жовтень 2022 р</a:t>
            </a:r>
            <a:r>
              <a:rPr lang="uk-UA" dirty="0" smtClean="0"/>
              <a:t>.)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6553200" y="4646614"/>
            <a:ext cx="5105400" cy="41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4"/>
                </a:solidFill>
              </a:rPr>
              <a:t>База експерименту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6675651" y="5570987"/>
            <a:ext cx="5674179" cy="58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675651" y="5260755"/>
            <a:ext cx="5674179" cy="1531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900" b="1" dirty="0" smtClean="0"/>
              <a:t>141 заклад загальної середньої освіти</a:t>
            </a:r>
          </a:p>
          <a:p>
            <a:r>
              <a:rPr lang="uk-UA" sz="2900" b="1" dirty="0"/>
              <a:t>Інститут педагогіки НАПН України; </a:t>
            </a:r>
            <a:endParaRPr lang="uk-UA" sz="2900" b="1" dirty="0" smtClean="0"/>
          </a:p>
          <a:p>
            <a:r>
              <a:rPr lang="uk-UA" sz="2900" b="1" dirty="0" smtClean="0"/>
              <a:t>інститути </a:t>
            </a:r>
            <a:r>
              <a:rPr lang="uk-UA" sz="2900" b="1" dirty="0"/>
              <a:t>післядипломної педагогічної </a:t>
            </a:r>
            <a:r>
              <a:rPr lang="uk-UA" sz="2900" b="1" dirty="0" smtClean="0"/>
              <a:t>освіти,</a:t>
            </a:r>
          </a:p>
          <a:p>
            <a:r>
              <a:rPr lang="uk-UA" sz="2900" b="1" dirty="0" smtClean="0"/>
              <a:t>Тернопільський </a:t>
            </a:r>
            <a:r>
              <a:rPr lang="uk-UA" sz="2900" b="1" dirty="0"/>
              <a:t>національний педагогічний університет імені Володимира Гнатюка. </a:t>
            </a:r>
            <a:endParaRPr lang="ru-RU" sz="2900" b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8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курсу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+mj-lt"/>
              </a:rPr>
              <a:t>На якісному й доступному рівні сформувати цілісну наукову картину світу</a:t>
            </a:r>
          </a:p>
          <a:p>
            <a:r>
              <a:rPr lang="uk-UA" sz="3200" dirty="0" smtClean="0">
                <a:latin typeface="+mj-lt"/>
              </a:rPr>
              <a:t>Забезпечити методологією наукових досліджень</a:t>
            </a:r>
          </a:p>
          <a:p>
            <a:r>
              <a:rPr lang="uk-UA" sz="3200" dirty="0" smtClean="0">
                <a:latin typeface="+mj-lt"/>
              </a:rPr>
              <a:t>Показати прикладний характер природничих наук</a:t>
            </a:r>
          </a:p>
          <a:p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Навчально-методичне забезпечення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167322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4"/>
                </a:solidFill>
              </a:rPr>
              <a:t>проект 2 – «Природничі науки» 10-11 клас. Інтегрований курс.            </a:t>
            </a:r>
            <a:endParaRPr lang="uk-UA" b="1" dirty="0" smtClean="0">
              <a:solidFill>
                <a:schemeClr val="accent4"/>
              </a:solidFill>
            </a:endParaRPr>
          </a:p>
          <a:p>
            <a:r>
              <a:rPr lang="uk-UA" b="1" dirty="0" smtClean="0">
                <a:solidFill>
                  <a:schemeClr val="accent4"/>
                </a:solidFill>
              </a:rPr>
              <a:t>(</a:t>
            </a:r>
            <a:r>
              <a:rPr lang="uk-UA" b="1" dirty="0" err="1">
                <a:solidFill>
                  <a:schemeClr val="accent4"/>
                </a:solidFill>
              </a:rPr>
              <a:t>авт</a:t>
            </a:r>
            <a:r>
              <a:rPr lang="uk-UA" b="1" dirty="0">
                <a:solidFill>
                  <a:schemeClr val="accent4"/>
                </a:solidFill>
              </a:rPr>
              <a:t>. </a:t>
            </a:r>
            <a:r>
              <a:rPr lang="uk-UA" b="1" dirty="0" err="1">
                <a:solidFill>
                  <a:schemeClr val="accent4"/>
                </a:solidFill>
              </a:rPr>
              <a:t>Засєкіна</a:t>
            </a:r>
            <a:r>
              <a:rPr lang="uk-UA" b="1" dirty="0">
                <a:solidFill>
                  <a:schemeClr val="accent4"/>
                </a:solidFill>
              </a:rPr>
              <a:t> Т. М., </a:t>
            </a:r>
            <a:r>
              <a:rPr lang="uk-UA" b="1" dirty="0" err="1">
                <a:solidFill>
                  <a:schemeClr val="accent4"/>
                </a:solidFill>
              </a:rPr>
              <a:t>Буняк</a:t>
            </a:r>
            <a:r>
              <a:rPr lang="uk-UA" b="1" dirty="0">
                <a:solidFill>
                  <a:schemeClr val="accent4"/>
                </a:solidFill>
              </a:rPr>
              <a:t> М. М., </a:t>
            </a:r>
            <a:r>
              <a:rPr lang="uk-UA" b="1" dirty="0" err="1">
                <a:solidFill>
                  <a:schemeClr val="accent4"/>
                </a:solidFill>
              </a:rPr>
              <a:t>Бухтіяров</a:t>
            </a:r>
            <a:r>
              <a:rPr lang="uk-UA" b="1" dirty="0">
                <a:solidFill>
                  <a:schemeClr val="accent4"/>
                </a:solidFill>
              </a:rPr>
              <a:t> В. К., Григорович О. В.,         </a:t>
            </a:r>
            <a:r>
              <a:rPr lang="uk-UA" b="1" dirty="0" err="1">
                <a:solidFill>
                  <a:schemeClr val="accent4"/>
                </a:solidFill>
              </a:rPr>
              <a:t>Капіруліна</a:t>
            </a:r>
            <a:r>
              <a:rPr lang="uk-UA" b="1" dirty="0">
                <a:solidFill>
                  <a:schemeClr val="accent4"/>
                </a:solidFill>
              </a:rPr>
              <a:t> С. Л., </a:t>
            </a:r>
            <a:r>
              <a:rPr lang="uk-UA" b="1" dirty="0" err="1">
                <a:solidFill>
                  <a:schemeClr val="accent4"/>
                </a:solidFill>
              </a:rPr>
              <a:t>Козленко</a:t>
            </a:r>
            <a:r>
              <a:rPr lang="uk-UA" b="1" dirty="0">
                <a:solidFill>
                  <a:schemeClr val="accent4"/>
                </a:solidFill>
              </a:rPr>
              <a:t> О. Г., </a:t>
            </a:r>
            <a:r>
              <a:rPr lang="uk-UA" b="1" dirty="0" err="1">
                <a:solidFill>
                  <a:schemeClr val="accent4"/>
                </a:solidFill>
              </a:rPr>
              <a:t>Нюкало</a:t>
            </a:r>
            <a:r>
              <a:rPr lang="uk-UA" b="1" dirty="0">
                <a:solidFill>
                  <a:schemeClr val="accent4"/>
                </a:solidFill>
              </a:rPr>
              <a:t> Т. Г., </a:t>
            </a:r>
            <a:r>
              <a:rPr lang="uk-UA" b="1" dirty="0" err="1">
                <a:solidFill>
                  <a:schemeClr val="accent4"/>
                </a:solidFill>
              </a:rPr>
              <a:t>Семененко</a:t>
            </a:r>
            <a:r>
              <a:rPr lang="uk-UA" b="1" dirty="0">
                <a:solidFill>
                  <a:schemeClr val="accent4"/>
                </a:solidFill>
              </a:rPr>
              <a:t> І. Б., </a:t>
            </a:r>
            <a:r>
              <a:rPr lang="uk-UA" b="1" dirty="0" err="1">
                <a:solidFill>
                  <a:schemeClr val="accent4"/>
                </a:solidFill>
              </a:rPr>
              <a:t>Сокол</a:t>
            </a:r>
            <a:r>
              <a:rPr lang="uk-UA" b="1" dirty="0">
                <a:solidFill>
                  <a:schemeClr val="accent4"/>
                </a:solidFill>
              </a:rPr>
              <a:t> Т. К., </a:t>
            </a:r>
            <a:r>
              <a:rPr lang="uk-UA" b="1" dirty="0" err="1">
                <a:solidFill>
                  <a:schemeClr val="accent4"/>
                </a:solidFill>
              </a:rPr>
              <a:t>Шабанов</a:t>
            </a:r>
            <a:r>
              <a:rPr lang="uk-UA" b="1" dirty="0">
                <a:solidFill>
                  <a:schemeClr val="accent4"/>
                </a:solidFill>
              </a:rPr>
              <a:t> Д. А., </a:t>
            </a:r>
            <a:r>
              <a:rPr lang="uk-UA" b="1" dirty="0" err="1">
                <a:solidFill>
                  <a:schemeClr val="accent4"/>
                </a:solidFill>
              </a:rPr>
              <a:t>Шагієва</a:t>
            </a:r>
            <a:r>
              <a:rPr lang="uk-UA" b="1" dirty="0">
                <a:solidFill>
                  <a:schemeClr val="accent4"/>
                </a:solidFill>
              </a:rPr>
              <a:t> Р. Р.)</a:t>
            </a:r>
            <a:endParaRPr lang="ru-RU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825" y="1471847"/>
            <a:ext cx="5524015" cy="2932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63333"/>
            <a:ext cx="8610600" cy="1293028"/>
          </a:xfrm>
        </p:spPr>
        <p:txBody>
          <a:bodyPr/>
          <a:lstStyle/>
          <a:p>
            <a:r>
              <a:rPr lang="ru-RU" dirty="0" err="1" smtClean="0"/>
              <a:t>Науково</a:t>
            </a:r>
            <a:r>
              <a:rPr lang="ru-RU" dirty="0" smtClean="0"/>
              <a:t>-популярна </a:t>
            </a:r>
            <a:r>
              <a:rPr lang="ru-RU" dirty="0" err="1" smtClean="0"/>
              <a:t>Література</a:t>
            </a:r>
            <a:r>
              <a:rPr lang="ru-RU" dirty="0" smtClean="0"/>
              <a:t>, САЙТИ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3" y="63333"/>
            <a:ext cx="2143124" cy="3200399"/>
          </a:xfrm>
        </p:spPr>
      </p:pic>
      <p:pic>
        <p:nvPicPr>
          <p:cNvPr id="1028" name="Picture 4" descr="ÐÐ°ÑÑÐ¸Ð½ÐºÐ¸ Ð¿Ð¾ Ð·Ð°Ð¿ÑÐ¾ÑÑ Ð°ÑÑÑÐ¾ÑÑÐ·Ð¸ÐºÐ° Ð´Ð»Ñ ÑÐ¸Ñ ÑÑÐ¾ ÑÑÐ½ÑÑ ÑÐ°Ñ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39" y="63333"/>
            <a:ext cx="2392642" cy="33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°ÑÑÑÐ¾ÑÑÐ·Ð¸ÐºÐ° Ð´Ð»Ñ ÑÐ¸Ñ ÑÑÐ¾ ÑÑÐ½ÑÑ ÑÐ°Ñ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4" y="3263732"/>
            <a:ext cx="2562795" cy="37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3263731"/>
            <a:ext cx="2727960" cy="36787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624251"/>
            <a:ext cx="4852851" cy="159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https</a:t>
            </a:r>
            <a:r>
              <a:rPr lang="en-US" sz="3200" b="1" dirty="0">
                <a:solidFill>
                  <a:srgbClr val="FF0000"/>
                </a:solidFill>
              </a:rPr>
              <a:t>://batrachos.com/sciense_library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www.orioncentr.com.ua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7" y="1521824"/>
            <a:ext cx="4290209" cy="55959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759" y="1930717"/>
            <a:ext cx="66198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68042" y="653144"/>
            <a:ext cx="6368144" cy="35106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4"/>
                </a:solidFill>
              </a:rPr>
              <a:t>ПРИНЦИПИ ПОБУДОВИ КУРСУ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353667"/>
            <a:ext cx="5334000" cy="4024125"/>
          </a:xfrm>
        </p:spPr>
        <p:txBody>
          <a:bodyPr/>
          <a:lstStyle/>
          <a:p>
            <a:r>
              <a:rPr lang="uk-UA" b="1" dirty="0" smtClean="0"/>
              <a:t>1</a:t>
            </a:r>
            <a:r>
              <a:rPr lang="uk-UA" dirty="0" smtClean="0"/>
              <a:t>. </a:t>
            </a:r>
            <a:r>
              <a:rPr lang="uk-UA" b="1" dirty="0" smtClean="0"/>
              <a:t>Базується на знаннях, отриманих на </a:t>
            </a:r>
            <a:r>
              <a:rPr lang="uk-UA" b="1" dirty="0" err="1" smtClean="0"/>
              <a:t>уроках</a:t>
            </a:r>
            <a:r>
              <a:rPr lang="uk-UA" b="1" dirty="0" smtClean="0"/>
              <a:t> біології, географії фізики, хімії в основній школі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76356" y="1387929"/>
            <a:ext cx="4729843" cy="4830755"/>
          </a:xfrm>
        </p:spPr>
        <p:txBody>
          <a:bodyPr/>
          <a:lstStyle/>
          <a:p>
            <a:r>
              <a:rPr lang="uk-UA" b="1" dirty="0" smtClean="0"/>
              <a:t>З точки </a:t>
            </a:r>
            <a:r>
              <a:rPr lang="uk-UA" b="1" dirty="0"/>
              <a:t>зору </a:t>
            </a:r>
            <a:r>
              <a:rPr lang="uk-UA" dirty="0"/>
              <a:t>астронома , 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біолога </a:t>
            </a:r>
            <a:r>
              <a:rPr lang="uk-UA" dirty="0"/>
              <a:t>, </a:t>
            </a:r>
            <a:r>
              <a:rPr lang="uk-UA" dirty="0" smtClean="0"/>
              <a:t>         географа 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фізика </a:t>
            </a:r>
            <a:r>
              <a:rPr lang="uk-UA" dirty="0"/>
              <a:t>, </a:t>
            </a:r>
            <a:r>
              <a:rPr lang="uk-UA" dirty="0" smtClean="0"/>
              <a:t>        хіміка </a:t>
            </a:r>
            <a:r>
              <a:rPr lang="uk-UA" dirty="0"/>
              <a:t>. </a:t>
            </a:r>
            <a:endParaRPr lang="uk-UA" dirty="0" smtClean="0"/>
          </a:p>
          <a:p>
            <a:endParaRPr lang="uk-UA" b="1" dirty="0" smtClean="0"/>
          </a:p>
          <a:p>
            <a:r>
              <a:rPr lang="uk-UA" b="1" dirty="0" smtClean="0"/>
              <a:t>з </a:t>
            </a:r>
            <a:r>
              <a:rPr lang="uk-UA" b="1" dirty="0"/>
              <a:t>точки зору потреб і стану:</a:t>
            </a:r>
            <a:r>
              <a:rPr lang="uk-UA" dirty="0"/>
              <a:t> людини, суспільства і навколишнього </a:t>
            </a:r>
            <a:r>
              <a:rPr lang="uk-UA" dirty="0" smtClean="0"/>
              <a:t>середовища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  <a:p>
            <a:r>
              <a:rPr lang="uk-UA" b="1" dirty="0"/>
              <a:t>з </a:t>
            </a:r>
            <a:r>
              <a:rPr lang="uk-UA" b="1" dirty="0" smtClean="0"/>
              <a:t>еволюційної </a:t>
            </a:r>
            <a:r>
              <a:rPr lang="uk-UA" b="1" dirty="0"/>
              <a:t>точки зору:  </a:t>
            </a:r>
            <a:r>
              <a:rPr lang="uk-UA" dirty="0"/>
              <a:t>минуле, сучасне, майбутнє.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9" y="3057525"/>
            <a:ext cx="594360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657" y="1189943"/>
            <a:ext cx="47879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11" y="1971332"/>
            <a:ext cx="674052" cy="67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780" y="1999568"/>
            <a:ext cx="51181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11" y="2914649"/>
            <a:ext cx="513397" cy="55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86" y="2914649"/>
            <a:ext cx="367393" cy="449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3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14409" y="1310254"/>
            <a:ext cx="5079991" cy="575696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FF0000"/>
                </a:solidFill>
              </a:rPr>
              <a:t>ВСТУП  12 год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b="1" dirty="0">
                <a:solidFill>
                  <a:srgbClr val="FF0000"/>
                </a:solidFill>
              </a:rPr>
              <a:t>Природничі науки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02092" y="2046854"/>
            <a:ext cx="4531179" cy="3086019"/>
          </a:xfrm>
        </p:spPr>
        <p:txBody>
          <a:bodyPr>
            <a:normAutofit fontScale="25000" lnSpcReduction="20000"/>
          </a:bodyPr>
          <a:lstStyle/>
          <a:p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sz="5600" b="1" dirty="0"/>
              <a:t>А.1. ПРИРОДНИЧІ НАУКИ 4 год</a:t>
            </a:r>
            <a:endParaRPr lang="ru-RU" sz="5600" dirty="0"/>
          </a:p>
          <a:p>
            <a:r>
              <a:rPr lang="uk-UA" sz="5600" dirty="0"/>
              <a:t>Чому виникли науки?</a:t>
            </a:r>
            <a:endParaRPr lang="ru-RU" sz="5600" dirty="0"/>
          </a:p>
          <a:p>
            <a:r>
              <a:rPr lang="ru-RU" sz="5600" dirty="0" err="1"/>
              <a:t>Скільки</a:t>
            </a:r>
            <a:r>
              <a:rPr lang="ru-RU" sz="5600" dirty="0"/>
              <a:t> </a:t>
            </a:r>
            <a:r>
              <a:rPr lang="ru-RU" sz="5600" dirty="0" err="1"/>
              <a:t>існує</a:t>
            </a:r>
            <a:r>
              <a:rPr lang="ru-RU" sz="5600" dirty="0"/>
              <a:t> </a:t>
            </a:r>
            <a:r>
              <a:rPr lang="ru-RU" sz="5600" dirty="0" err="1"/>
              <a:t>природничих</a:t>
            </a:r>
            <a:r>
              <a:rPr lang="ru-RU" sz="5600" dirty="0"/>
              <a:t> наук?</a:t>
            </a:r>
          </a:p>
          <a:p>
            <a:r>
              <a:rPr lang="uk-UA" sz="5600" dirty="0"/>
              <a:t>Людина частина природи чи господар планети?</a:t>
            </a:r>
            <a:endParaRPr lang="ru-RU" sz="5600" dirty="0"/>
          </a:p>
          <a:p>
            <a:r>
              <a:rPr lang="ru-RU" sz="5600" dirty="0"/>
              <a:t>Де </a:t>
            </a:r>
            <a:r>
              <a:rPr lang="ru-RU" sz="5600" dirty="0" err="1"/>
              <a:t>живе</a:t>
            </a:r>
            <a:r>
              <a:rPr lang="ru-RU" sz="5600" dirty="0"/>
              <a:t> наука і </a:t>
            </a:r>
            <a:r>
              <a:rPr lang="ru-RU" sz="5600" dirty="0" err="1"/>
              <a:t>чи</a:t>
            </a:r>
            <a:r>
              <a:rPr lang="ru-RU" sz="5600" dirty="0"/>
              <a:t> </a:t>
            </a:r>
            <a:r>
              <a:rPr lang="ru-RU" sz="5600" dirty="0" err="1"/>
              <a:t>можна</a:t>
            </a:r>
            <a:r>
              <a:rPr lang="ru-RU" sz="5600" dirty="0"/>
              <a:t> без </a:t>
            </a:r>
            <a:r>
              <a:rPr lang="ru-RU" sz="5600" dirty="0" err="1"/>
              <a:t>неї</a:t>
            </a:r>
            <a:r>
              <a:rPr lang="ru-RU" sz="5600" dirty="0"/>
              <a:t> </a:t>
            </a:r>
            <a:r>
              <a:rPr lang="ru-RU" sz="5600" dirty="0" err="1"/>
              <a:t>обійтися</a:t>
            </a:r>
            <a:r>
              <a:rPr lang="ru-RU" sz="5600" dirty="0"/>
              <a:t>?</a:t>
            </a:r>
          </a:p>
          <a:p>
            <a:pPr marL="0" indent="0">
              <a:buNone/>
            </a:pPr>
            <a:r>
              <a:rPr lang="uk-UA" sz="5600" b="1" dirty="0"/>
              <a:t>А.2. ВЕЛИКІ ВІДКРИТТЯ 4 год</a:t>
            </a:r>
            <a:endParaRPr lang="ru-RU" sz="5600" dirty="0"/>
          </a:p>
          <a:p>
            <a:r>
              <a:rPr lang="uk-UA" sz="5600" dirty="0"/>
              <a:t>Географія  до і після Колумба</a:t>
            </a:r>
            <a:endParaRPr lang="ru-RU" sz="5600" dirty="0"/>
          </a:p>
          <a:p>
            <a:r>
              <a:rPr lang="uk-UA" sz="5600" dirty="0"/>
              <a:t>Біологія до і після Дарвіна</a:t>
            </a:r>
            <a:endParaRPr lang="ru-RU" sz="5600" dirty="0"/>
          </a:p>
          <a:p>
            <a:r>
              <a:rPr lang="uk-UA" sz="5600" dirty="0"/>
              <a:t>Хімія до і після Менделєєва</a:t>
            </a:r>
            <a:endParaRPr lang="ru-RU" sz="5600" dirty="0"/>
          </a:p>
          <a:p>
            <a:r>
              <a:rPr lang="uk-UA" sz="5600" dirty="0"/>
              <a:t>Фізика від </a:t>
            </a:r>
            <a:r>
              <a:rPr lang="uk-UA" sz="5600" dirty="0" err="1"/>
              <a:t>Арістотеля</a:t>
            </a:r>
            <a:r>
              <a:rPr lang="uk-UA" sz="5600" dirty="0"/>
              <a:t> до Ейнштейна</a:t>
            </a:r>
            <a:endParaRPr lang="ru-RU" sz="5600" dirty="0"/>
          </a:p>
          <a:p>
            <a:pPr marL="0" indent="0">
              <a:buNone/>
            </a:pPr>
            <a:r>
              <a:rPr lang="uk-UA" sz="5600" b="1" dirty="0"/>
              <a:t>А.3. НАУКА І СВІТОГЛЯД 4 год</a:t>
            </a:r>
            <a:endParaRPr lang="ru-RU" sz="5600" dirty="0"/>
          </a:p>
          <a:p>
            <a:r>
              <a:rPr lang="uk-UA" sz="5600" dirty="0"/>
              <a:t>«Ми» – люди і «він» – світ</a:t>
            </a:r>
            <a:endParaRPr lang="ru-RU" sz="5600" dirty="0"/>
          </a:p>
          <a:p>
            <a:r>
              <a:rPr lang="uk-UA" sz="5600" dirty="0"/>
              <a:t>Наука і медіа.</a:t>
            </a:r>
            <a:endParaRPr lang="ru-RU" sz="5600" dirty="0"/>
          </a:p>
          <a:p>
            <a:r>
              <a:rPr lang="uk-UA" sz="5600" dirty="0"/>
              <a:t>Наука і мистецтво.</a:t>
            </a:r>
            <a:endParaRPr lang="ru-RU" sz="5600" dirty="0"/>
          </a:p>
          <a:p>
            <a:r>
              <a:rPr lang="uk-UA" sz="5600" dirty="0"/>
              <a:t>Наука і технології.</a:t>
            </a:r>
            <a:endParaRPr lang="ru-RU" sz="5600" dirty="0"/>
          </a:p>
          <a:p>
            <a:endParaRPr lang="ru-RU" sz="5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964136" y="461198"/>
            <a:ext cx="5050880" cy="483146"/>
          </a:xfrm>
        </p:spPr>
        <p:txBody>
          <a:bodyPr>
            <a:normAutofit fontScale="25000" lnSpcReduction="20000"/>
          </a:bodyPr>
          <a:lstStyle/>
          <a:p>
            <a:r>
              <a:rPr lang="uk-UA" sz="6200" dirty="0">
                <a:solidFill>
                  <a:schemeClr val="accent4"/>
                </a:solidFill>
              </a:rPr>
              <a:t>ВСЕСВІТ 48 год</a:t>
            </a:r>
            <a:endParaRPr lang="ru-RU" sz="6200" dirty="0">
              <a:solidFill>
                <a:schemeClr val="accent4"/>
              </a:solidFill>
            </a:endParaRPr>
          </a:p>
          <a:p>
            <a:r>
              <a:rPr lang="uk-UA" sz="6200" b="1" dirty="0">
                <a:solidFill>
                  <a:schemeClr val="accent4"/>
                </a:solidFill>
              </a:rPr>
              <a:t>Єдність </a:t>
            </a:r>
            <a:r>
              <a:rPr lang="uk-UA" sz="6200" b="1" dirty="0" smtClean="0">
                <a:solidFill>
                  <a:schemeClr val="accent4"/>
                </a:solidFill>
              </a:rPr>
              <a:t>різноманіття 24 год</a:t>
            </a:r>
            <a:endParaRPr lang="ru-RU" sz="6200" dirty="0">
              <a:solidFill>
                <a:schemeClr val="accent4"/>
              </a:solidFill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596525" y="906240"/>
            <a:ext cx="3747407" cy="55517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r>
              <a:rPr lang="uk-UA" sz="4800" b="1" dirty="0"/>
              <a:t>Б.1. ВЕЛИКИЙ ВИБУХ</a:t>
            </a:r>
            <a:r>
              <a:rPr lang="uk-UA" sz="4800" dirty="0"/>
              <a:t>     2 год</a:t>
            </a:r>
            <a:endParaRPr lang="ru-RU" sz="4800" dirty="0"/>
          </a:p>
          <a:p>
            <a:r>
              <a:rPr lang="uk-UA" sz="4800" dirty="0"/>
              <a:t>З чого все почалося?</a:t>
            </a:r>
            <a:endParaRPr lang="ru-RU" sz="4800" dirty="0"/>
          </a:p>
          <a:p>
            <a:r>
              <a:rPr lang="uk-UA" sz="4800" dirty="0"/>
              <a:t>Як вчені про це дізналися</a:t>
            </a:r>
            <a:r>
              <a:rPr lang="uk-UA" sz="4800" dirty="0" smtClean="0"/>
              <a:t>?</a:t>
            </a:r>
            <a:endParaRPr lang="ru-RU" sz="4800" dirty="0"/>
          </a:p>
          <a:p>
            <a:r>
              <a:rPr lang="uk-UA" sz="4800" b="1" dirty="0"/>
              <a:t>Б.2. МІКРО-, МАКРО- і МЕГАСВІТИ</a:t>
            </a:r>
            <a:r>
              <a:rPr lang="uk-UA" sz="4800" dirty="0"/>
              <a:t>   2 год</a:t>
            </a:r>
            <a:endParaRPr lang="ru-RU" sz="4800" dirty="0"/>
          </a:p>
          <a:p>
            <a:r>
              <a:rPr lang="uk-UA" sz="4800" dirty="0"/>
              <a:t>Від мега- до мікро.</a:t>
            </a:r>
            <a:endParaRPr lang="ru-RU" sz="4800" dirty="0"/>
          </a:p>
          <a:p>
            <a:r>
              <a:rPr lang="uk-UA" sz="4800" dirty="0"/>
              <a:t>Як вивчають мікро- і мегасвіт?</a:t>
            </a:r>
            <a:endParaRPr lang="ru-RU" sz="4800" dirty="0"/>
          </a:p>
          <a:p>
            <a:r>
              <a:rPr lang="uk-UA" sz="4800" dirty="0"/>
              <a:t>Рекорди «най» у живій і неживій </a:t>
            </a:r>
            <a:r>
              <a:rPr lang="uk-UA" sz="4800" dirty="0" smtClean="0"/>
              <a:t>природі</a:t>
            </a:r>
            <a:endParaRPr lang="ru-RU" sz="4800" dirty="0"/>
          </a:p>
          <a:p>
            <a:r>
              <a:rPr lang="uk-UA" sz="4800" b="1" dirty="0"/>
              <a:t>Б.3. ФУНДАМЕНТАЛЬНІ ВЗАЄМОДІЇ</a:t>
            </a:r>
            <a:r>
              <a:rPr lang="uk-UA" sz="4800" dirty="0"/>
              <a:t>    4 год</a:t>
            </a:r>
            <a:endParaRPr lang="ru-RU" sz="4800" dirty="0"/>
          </a:p>
          <a:p>
            <a:r>
              <a:rPr lang="uk-UA" sz="4800" dirty="0"/>
              <a:t>На чому все тримається?</a:t>
            </a:r>
            <a:endParaRPr lang="ru-RU" sz="4800" dirty="0"/>
          </a:p>
          <a:p>
            <a:r>
              <a:rPr lang="uk-UA" sz="4800" dirty="0"/>
              <a:t>Що  мене до тебе притягує?</a:t>
            </a:r>
            <a:endParaRPr lang="ru-RU" sz="4800" dirty="0"/>
          </a:p>
          <a:p>
            <a:r>
              <a:rPr lang="uk-UA" sz="4800" dirty="0"/>
              <a:t>Аж іскри від взаємодії </a:t>
            </a:r>
            <a:endParaRPr lang="ru-RU" sz="4800" dirty="0"/>
          </a:p>
          <a:p>
            <a:r>
              <a:rPr lang="uk-UA" sz="4800" dirty="0"/>
              <a:t>Найсильніша із найменших</a:t>
            </a:r>
            <a:endParaRPr lang="ru-RU" sz="4800" dirty="0"/>
          </a:p>
          <a:p>
            <a:r>
              <a:rPr lang="uk-UA" sz="4800" dirty="0"/>
              <a:t>Чому вона слабка, якщо така сильна? </a:t>
            </a:r>
            <a:endParaRPr lang="ru-RU" sz="4800" dirty="0"/>
          </a:p>
          <a:p>
            <a:r>
              <a:rPr lang="uk-UA" sz="4800" dirty="0"/>
              <a:t>«Велике об’єднання»</a:t>
            </a:r>
            <a:endParaRPr lang="ru-RU" sz="4800" dirty="0"/>
          </a:p>
          <a:p>
            <a:r>
              <a:rPr lang="uk-UA" sz="4800" b="1" dirty="0"/>
              <a:t>Б.4. ІЗ ДРІБНИХ ЧАСТИНОК  </a:t>
            </a:r>
            <a:r>
              <a:rPr lang="uk-UA" sz="4800" dirty="0"/>
              <a:t>4 год</a:t>
            </a:r>
            <a:endParaRPr lang="ru-RU" sz="4800" dirty="0"/>
          </a:p>
          <a:p>
            <a:r>
              <a:rPr lang="uk-UA" sz="4800" dirty="0"/>
              <a:t>Чи є межа поділу? </a:t>
            </a:r>
            <a:endParaRPr lang="ru-RU" sz="4800" dirty="0"/>
          </a:p>
          <a:p>
            <a:r>
              <a:rPr lang="uk-UA" sz="4800" dirty="0"/>
              <a:t>Як народжуються хімічні елементи?</a:t>
            </a:r>
            <a:endParaRPr lang="ru-RU" sz="4800" dirty="0"/>
          </a:p>
          <a:p>
            <a:r>
              <a:rPr lang="uk-UA" sz="4800" dirty="0"/>
              <a:t>Спроби класифікації хімічних елементів. </a:t>
            </a:r>
            <a:endParaRPr lang="ru-RU" sz="4800" dirty="0"/>
          </a:p>
          <a:p>
            <a:r>
              <a:rPr lang="uk-UA" sz="4800" dirty="0"/>
              <a:t>Між фізикою та хімією.</a:t>
            </a:r>
            <a:endParaRPr lang="ru-RU" sz="4800" dirty="0"/>
          </a:p>
          <a:p>
            <a:r>
              <a:rPr lang="uk-UA" sz="4800" dirty="0"/>
              <a:t>Як у них розібратися, якщо їх понад сотню?</a:t>
            </a:r>
            <a:endParaRPr lang="ru-RU" sz="4800" dirty="0"/>
          </a:p>
          <a:p>
            <a:r>
              <a:rPr lang="uk-UA" sz="4800" dirty="0"/>
              <a:t>Із дрібних частинок. </a:t>
            </a:r>
            <a:endParaRPr lang="ru-RU" sz="4800" dirty="0"/>
          </a:p>
          <a:p>
            <a:r>
              <a:rPr lang="uk-UA" sz="4800" dirty="0"/>
              <a:t>Теорія будови речовини</a:t>
            </a:r>
            <a:r>
              <a:rPr lang="uk-UA" sz="4800" dirty="0" smtClean="0"/>
              <a:t>.</a:t>
            </a:r>
            <a:endParaRPr lang="ru-RU" sz="4800" dirty="0"/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8490857" y="944344"/>
            <a:ext cx="3524159" cy="555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sz="4800" b="1" dirty="0" smtClean="0"/>
              <a:t>Б.5. ЗАКОНИ ПРИРОДИ 4 год</a:t>
            </a:r>
            <a:endParaRPr lang="ru-RU" sz="4800" dirty="0" smtClean="0"/>
          </a:p>
          <a:p>
            <a:r>
              <a:rPr lang="uk-UA" sz="4800" dirty="0" smtClean="0"/>
              <a:t>Усе тече, усе змінюється.</a:t>
            </a:r>
            <a:endParaRPr lang="ru-RU" sz="4800" dirty="0" smtClean="0"/>
          </a:p>
          <a:p>
            <a:r>
              <a:rPr lang="uk-UA" sz="4800" dirty="0" smtClean="0"/>
              <a:t>Хаос  порядок. </a:t>
            </a:r>
            <a:endParaRPr lang="ru-RU" sz="4800" dirty="0" smtClean="0"/>
          </a:p>
          <a:p>
            <a:r>
              <a:rPr lang="uk-UA" sz="4800" dirty="0" smtClean="0"/>
              <a:t>Простір  час. </a:t>
            </a:r>
            <a:endParaRPr lang="ru-RU" sz="4800" dirty="0" smtClean="0"/>
          </a:p>
          <a:p>
            <a:r>
              <a:rPr lang="uk-UA" sz="4800" dirty="0" smtClean="0"/>
              <a:t>Маса енергія</a:t>
            </a:r>
            <a:endParaRPr lang="ru-RU" sz="4800" dirty="0" smtClean="0"/>
          </a:p>
          <a:p>
            <a:r>
              <a:rPr lang="uk-UA" sz="4800" b="1" dirty="0" smtClean="0"/>
              <a:t> </a:t>
            </a:r>
            <a:endParaRPr lang="ru-RU" sz="4800" dirty="0" smtClean="0"/>
          </a:p>
          <a:p>
            <a:r>
              <a:rPr lang="uk-UA" sz="4800" b="1" dirty="0" smtClean="0"/>
              <a:t>Б.6. СВІТЛО: ЧАСТИНКА ХВИЛЯ</a:t>
            </a:r>
            <a:r>
              <a:rPr lang="uk-UA" sz="4800" dirty="0" smtClean="0"/>
              <a:t>   8 год </a:t>
            </a:r>
            <a:endParaRPr lang="ru-RU" sz="4800" dirty="0" smtClean="0"/>
          </a:p>
          <a:p>
            <a:r>
              <a:rPr lang="uk-UA" sz="4800" dirty="0" smtClean="0"/>
              <a:t>Суперечка віків: хвиля чи частинка? </a:t>
            </a:r>
            <a:r>
              <a:rPr lang="uk-UA" sz="4800" i="1" dirty="0" smtClean="0"/>
              <a:t> </a:t>
            </a:r>
            <a:endParaRPr lang="ru-RU" sz="4800" dirty="0" smtClean="0"/>
          </a:p>
          <a:p>
            <a:r>
              <a:rPr lang="uk-UA" sz="4800" dirty="0" smtClean="0"/>
              <a:t>Як народжується фотон?  </a:t>
            </a:r>
            <a:endParaRPr lang="ru-RU" sz="4800" dirty="0" smtClean="0"/>
          </a:p>
          <a:p>
            <a:r>
              <a:rPr lang="uk-UA" sz="4800" dirty="0" smtClean="0"/>
              <a:t>Про що може розповісти світло?</a:t>
            </a:r>
            <a:endParaRPr lang="ru-RU" sz="4800" dirty="0" smtClean="0"/>
          </a:p>
          <a:p>
            <a:r>
              <a:rPr lang="uk-UA" sz="4800" dirty="0" smtClean="0"/>
              <a:t>Про що можуть розповісти кольори?</a:t>
            </a:r>
            <a:endParaRPr lang="ru-RU" sz="4800" dirty="0" smtClean="0"/>
          </a:p>
          <a:p>
            <a:r>
              <a:rPr lang="uk-UA" sz="4800" dirty="0" smtClean="0"/>
              <a:t>Чим займається світло на Землі? Фотоефект.</a:t>
            </a:r>
            <a:endParaRPr lang="ru-RU" sz="4800" dirty="0" smtClean="0"/>
          </a:p>
          <a:p>
            <a:r>
              <a:rPr lang="uk-UA" sz="4800" dirty="0" smtClean="0"/>
              <a:t> </a:t>
            </a:r>
            <a:endParaRPr lang="ru-RU" sz="4800" dirty="0" smtClean="0"/>
          </a:p>
          <a:p>
            <a:r>
              <a:rPr lang="uk-UA" sz="4800" dirty="0" smtClean="0"/>
              <a:t>Чудернацька хвиля</a:t>
            </a:r>
            <a:endParaRPr lang="ru-RU" sz="4800" dirty="0" smtClean="0"/>
          </a:p>
          <a:p>
            <a:r>
              <a:rPr lang="uk-UA" sz="4800" dirty="0" smtClean="0"/>
              <a:t>То підсилює, то послаблює.</a:t>
            </a:r>
            <a:endParaRPr lang="ru-RU" sz="4800" dirty="0" smtClean="0"/>
          </a:p>
          <a:p>
            <a:r>
              <a:rPr lang="uk-UA" sz="4800" dirty="0" smtClean="0"/>
              <a:t>Чи завжди буває тінь?</a:t>
            </a:r>
            <a:endParaRPr lang="ru-RU" sz="4800" dirty="0" smtClean="0"/>
          </a:p>
          <a:p>
            <a:r>
              <a:rPr lang="uk-UA" sz="4800" dirty="0" smtClean="0"/>
              <a:t>Як послабити світло?</a:t>
            </a:r>
            <a:endParaRPr lang="ru-RU" sz="4800" dirty="0" smtClean="0"/>
          </a:p>
          <a:p>
            <a:r>
              <a:rPr lang="uk-UA" sz="4800" dirty="0" smtClean="0"/>
              <a:t>Таємниці кольорової смуги.</a:t>
            </a:r>
            <a:endParaRPr lang="ru-RU" sz="4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5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6069" y="959202"/>
            <a:ext cx="5079991" cy="575684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Всесвіт (продовження)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1434554"/>
            <a:ext cx="5311775" cy="30860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7200" b="1" dirty="0"/>
              <a:t>Б.7. СОНЦЕ</a:t>
            </a:r>
            <a:r>
              <a:rPr lang="uk-UA" sz="7200" dirty="0"/>
              <a:t> 4 год</a:t>
            </a:r>
            <a:endParaRPr lang="ru-RU" sz="7200" dirty="0"/>
          </a:p>
          <a:p>
            <a:r>
              <a:rPr lang="uk-UA" sz="7200" dirty="0"/>
              <a:t>Зоря під іменем Сонце</a:t>
            </a:r>
            <a:endParaRPr lang="ru-RU" sz="7200" dirty="0"/>
          </a:p>
          <a:p>
            <a:r>
              <a:rPr lang="uk-UA" sz="7200" dirty="0"/>
              <a:t>Із самого центра Сонця</a:t>
            </a:r>
            <a:endParaRPr lang="ru-RU" sz="7200" dirty="0"/>
          </a:p>
          <a:p>
            <a:r>
              <a:rPr lang="uk-UA" sz="7200" dirty="0"/>
              <a:t>Сонце і </a:t>
            </a:r>
            <a:r>
              <a:rPr lang="uk-UA" sz="7200" dirty="0" smtClean="0"/>
              <a:t>Земля</a:t>
            </a:r>
            <a:endParaRPr lang="ru-RU" sz="7200" dirty="0"/>
          </a:p>
          <a:p>
            <a:pPr marL="0" indent="0">
              <a:buNone/>
            </a:pPr>
            <a:r>
              <a:rPr lang="uk-UA" sz="7200" b="1" dirty="0"/>
              <a:t>Б.8. ЗОРІ</a:t>
            </a:r>
            <a:r>
              <a:rPr lang="uk-UA" sz="7200" dirty="0"/>
              <a:t> 4 год</a:t>
            </a:r>
            <a:endParaRPr lang="ru-RU" sz="7200" dirty="0"/>
          </a:p>
          <a:p>
            <a:r>
              <a:rPr lang="uk-UA" sz="7200" dirty="0"/>
              <a:t>Увіковічені на небі</a:t>
            </a:r>
            <a:endParaRPr lang="ru-RU" sz="7200" dirty="0"/>
          </a:p>
          <a:p>
            <a:r>
              <a:rPr lang="uk-UA" sz="7200" dirty="0"/>
              <a:t>Котра найяскравіша?</a:t>
            </a:r>
            <a:endParaRPr lang="ru-RU" sz="7200" dirty="0"/>
          </a:p>
          <a:p>
            <a:r>
              <a:rPr lang="uk-UA" sz="7200" dirty="0"/>
              <a:t>Чи всі однакові?</a:t>
            </a:r>
            <a:endParaRPr lang="ru-RU" sz="7200" dirty="0"/>
          </a:p>
          <a:p>
            <a:r>
              <a:rPr lang="uk-UA" sz="7200" dirty="0"/>
              <a:t>Як народжуються і живуть зорі?</a:t>
            </a:r>
            <a:endParaRPr lang="ru-RU" sz="7200" dirty="0"/>
          </a:p>
          <a:p>
            <a:r>
              <a:rPr lang="uk-UA" sz="7200" dirty="0"/>
              <a:t>Незвичайні </a:t>
            </a:r>
            <a:r>
              <a:rPr lang="uk-UA" sz="7200" dirty="0" smtClean="0"/>
              <a:t>зорі</a:t>
            </a:r>
            <a:endParaRPr lang="ru-RU" sz="7200" dirty="0"/>
          </a:p>
          <a:p>
            <a:pPr marL="0" indent="0">
              <a:buNone/>
            </a:pPr>
            <a:r>
              <a:rPr lang="uk-UA" sz="7200" b="1" dirty="0"/>
              <a:t>Б.9. СТРУКТУРА ВСЕСВІТУ</a:t>
            </a:r>
            <a:r>
              <a:rPr lang="uk-UA" sz="7200" dirty="0"/>
              <a:t> 4 год</a:t>
            </a:r>
            <a:endParaRPr lang="ru-RU" sz="7200" dirty="0"/>
          </a:p>
          <a:p>
            <a:r>
              <a:rPr lang="uk-UA" sz="7200" dirty="0"/>
              <a:t>Не лише зорі</a:t>
            </a:r>
            <a:endParaRPr lang="ru-RU" sz="7200" dirty="0"/>
          </a:p>
          <a:p>
            <a:r>
              <a:rPr lang="uk-UA" sz="7200" dirty="0"/>
              <a:t>Як живуть зоряні родини</a:t>
            </a:r>
            <a:endParaRPr lang="ru-RU" sz="7200" dirty="0"/>
          </a:p>
          <a:p>
            <a:r>
              <a:rPr lang="uk-UA" sz="7200" dirty="0"/>
              <a:t>Космічний марафон.</a:t>
            </a:r>
            <a:endParaRPr lang="ru-RU" sz="7200" dirty="0"/>
          </a:p>
          <a:p>
            <a:r>
              <a:rPr lang="uk-UA" sz="7200" dirty="0"/>
              <a:t>Таємнича темна матерія</a:t>
            </a:r>
            <a:endParaRPr lang="ru-RU" sz="7200" dirty="0"/>
          </a:p>
          <a:p>
            <a:r>
              <a:rPr lang="uk-UA" sz="7200" dirty="0"/>
              <a:t>Яким буде наш Всесвіт в майбутньому</a:t>
            </a:r>
            <a:r>
              <a:rPr lang="uk-UA" sz="7200" dirty="0" smtClean="0"/>
              <a:t>?</a:t>
            </a:r>
            <a:endParaRPr lang="ru-RU" sz="5600" dirty="0"/>
          </a:p>
          <a:p>
            <a:endParaRPr lang="ru-RU" sz="5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334000" cy="43898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400" b="1" dirty="0"/>
              <a:t>Б.10. СОНЯЧНА СИСТЕМА</a:t>
            </a:r>
            <a:r>
              <a:rPr lang="uk-UA" sz="2400" dirty="0"/>
              <a:t> 8 год</a:t>
            </a:r>
            <a:endParaRPr lang="ru-RU" sz="2400" dirty="0"/>
          </a:p>
          <a:p>
            <a:r>
              <a:rPr lang="uk-UA" sz="2400" dirty="0"/>
              <a:t>Ще одна таємниця народження</a:t>
            </a:r>
            <a:endParaRPr lang="ru-RU" sz="2400" dirty="0"/>
          </a:p>
          <a:p>
            <a:r>
              <a:rPr lang="uk-UA" sz="2400" dirty="0"/>
              <a:t>Будемо знайомі.  </a:t>
            </a:r>
            <a:endParaRPr lang="ru-RU" sz="2400" dirty="0"/>
          </a:p>
          <a:p>
            <a:r>
              <a:rPr lang="uk-UA" sz="2400" dirty="0"/>
              <a:t>Вічні каруселі</a:t>
            </a:r>
            <a:endParaRPr lang="ru-RU" sz="2400" dirty="0"/>
          </a:p>
          <a:p>
            <a:r>
              <a:rPr lang="uk-UA" sz="2400" dirty="0"/>
              <a:t>Наш супутник</a:t>
            </a:r>
            <a:endParaRPr lang="ru-RU" sz="2400" dirty="0"/>
          </a:p>
          <a:p>
            <a:r>
              <a:rPr lang="uk-UA" sz="2400" dirty="0"/>
              <a:t>Наші найближчі сусіди</a:t>
            </a:r>
            <a:endParaRPr lang="ru-RU" sz="2400" dirty="0"/>
          </a:p>
          <a:p>
            <a:r>
              <a:rPr lang="uk-UA" sz="2400" dirty="0"/>
              <a:t>Далекі гіганти</a:t>
            </a:r>
            <a:endParaRPr lang="ru-RU" sz="2400" dirty="0"/>
          </a:p>
          <a:p>
            <a:r>
              <a:rPr lang="uk-UA" sz="2400" dirty="0"/>
              <a:t>Очікувані і неочікувані гості</a:t>
            </a:r>
            <a:endParaRPr lang="ru-RU" sz="2400" dirty="0"/>
          </a:p>
          <a:p>
            <a:pPr marL="0" indent="0">
              <a:buNone/>
            </a:pPr>
            <a:r>
              <a:rPr lang="uk-UA" sz="2400" b="1" dirty="0"/>
              <a:t>Б.11. ДОСЛІДЖЕННЯ КОСМОСУ  2 год</a:t>
            </a:r>
            <a:endParaRPr lang="ru-RU" sz="2400" dirty="0"/>
          </a:p>
          <a:p>
            <a:r>
              <a:rPr lang="ru-RU" sz="2400" dirty="0" err="1"/>
              <a:t>Космічні</a:t>
            </a:r>
            <a:r>
              <a:rPr lang="ru-RU" sz="2400" dirty="0"/>
              <a:t> перегони</a:t>
            </a:r>
          </a:p>
          <a:p>
            <a:r>
              <a:rPr lang="uk-UA" sz="2400" dirty="0"/>
              <a:t>Про Сонячну систему із Землі і космосу</a:t>
            </a:r>
            <a:endParaRPr lang="ru-RU" sz="2400" dirty="0"/>
          </a:p>
          <a:p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єдині</a:t>
            </a:r>
            <a:r>
              <a:rPr lang="ru-RU" sz="2400" dirty="0"/>
              <a:t> ми у </a:t>
            </a:r>
            <a:r>
              <a:rPr lang="ru-RU" sz="2400" dirty="0" err="1"/>
              <a:t>Всесвіті</a:t>
            </a:r>
            <a:r>
              <a:rPr lang="ru-RU" sz="2400" dirty="0"/>
              <a:t>?</a:t>
            </a:r>
          </a:p>
          <a:p>
            <a:r>
              <a:rPr lang="ru-RU" sz="240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7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й очікування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/>
              <a:t>Розробити навчальну програму інтегрованого курсу «Людина і природа», бо:</a:t>
            </a:r>
          </a:p>
          <a:p>
            <a:r>
              <a:rPr lang="uk-UA" sz="2800" dirty="0" smtClean="0"/>
              <a:t>1. Базовим навчальним планом стандарту 2011 року передбачено 3 год. на тиждень на галузь «Природознавство»</a:t>
            </a:r>
          </a:p>
          <a:p>
            <a:r>
              <a:rPr lang="uk-UA" sz="2800" dirty="0" smtClean="0"/>
              <a:t>2. Щоб було більше часу на профільні предмети, «непрофільні» потрібно інтегрувати.</a:t>
            </a:r>
          </a:p>
          <a:p>
            <a:r>
              <a:rPr lang="uk-UA" sz="2800" dirty="0" smtClean="0"/>
              <a:t>3. В основній школі закладено базову освіту з природничих предметів (концентрична структура змісту цих предметів)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81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422773"/>
            <a:ext cx="6774588" cy="5786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244" y="2305050"/>
            <a:ext cx="58197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76" y="378824"/>
            <a:ext cx="6449837" cy="5674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506" y="1527130"/>
            <a:ext cx="58674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Визначення ядра змісту й вимог до його засвоєння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22) результати навчання - знання, уміння, навички, способи мислення, погляди, цінності, інші особисті якості, набуті у процесі навчання, виховання та розвитку, які можна ідентифікувати, спланувати, оцінити і виміряти та які особа здатна продемонструвати після завершення освітньої програми або окремих освітніх компонентів;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15) компетентність - динамічна комбінація знань, умінь, навичок, способів мислення, поглядів, цінностей, інших особистих якостей, що визначає здатність особи успішно соціалізуватися, провадити професійну та/або подальшу навчальну діяльність;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3" y="101449"/>
            <a:ext cx="9227128" cy="67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F:\AKozlenko\_IP_NAPN\modeling\trass_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19050"/>
            <a:ext cx="1083837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3255434" y="19050"/>
            <a:ext cx="6218767" cy="2211388"/>
          </a:xfrm>
          <a:custGeom>
            <a:avLst/>
            <a:gdLst>
              <a:gd name="connsiteX0" fmla="*/ 9144 w 4663440"/>
              <a:gd name="connsiteY0" fmla="*/ 2212848 h 2212848"/>
              <a:gd name="connsiteX1" fmla="*/ 2606040 w 4663440"/>
              <a:gd name="connsiteY1" fmla="*/ 2203704 h 2212848"/>
              <a:gd name="connsiteX2" fmla="*/ 2807208 w 4663440"/>
              <a:gd name="connsiteY2" fmla="*/ 1883664 h 2212848"/>
              <a:gd name="connsiteX3" fmla="*/ 4663440 w 4663440"/>
              <a:gd name="connsiteY3" fmla="*/ 1874520 h 2212848"/>
              <a:gd name="connsiteX4" fmla="*/ 4645152 w 4663440"/>
              <a:gd name="connsiteY4" fmla="*/ 0 h 2212848"/>
              <a:gd name="connsiteX5" fmla="*/ 1527048 w 4663440"/>
              <a:gd name="connsiteY5" fmla="*/ 0 h 2212848"/>
              <a:gd name="connsiteX6" fmla="*/ 0 w 4663440"/>
              <a:gd name="connsiteY6" fmla="*/ 1719072 h 2212848"/>
              <a:gd name="connsiteX7" fmla="*/ 9144 w 4663440"/>
              <a:gd name="connsiteY7" fmla="*/ 2212848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3440" h="2212848">
                <a:moveTo>
                  <a:pt x="9144" y="2212848"/>
                </a:moveTo>
                <a:lnTo>
                  <a:pt x="2606040" y="2203704"/>
                </a:lnTo>
                <a:lnTo>
                  <a:pt x="2807208" y="1883664"/>
                </a:lnTo>
                <a:lnTo>
                  <a:pt x="4663440" y="1874520"/>
                </a:lnTo>
                <a:lnTo>
                  <a:pt x="4645152" y="0"/>
                </a:lnTo>
                <a:lnTo>
                  <a:pt x="1527048" y="0"/>
                </a:lnTo>
                <a:lnTo>
                  <a:pt x="0" y="1719072"/>
                </a:lnTo>
                <a:lnTo>
                  <a:pt x="9144" y="2212848"/>
                </a:lnTo>
                <a:close/>
              </a:path>
            </a:pathLst>
          </a:cu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244600" y="1938338"/>
            <a:ext cx="10947400" cy="3840162"/>
          </a:xfrm>
          <a:custGeom>
            <a:avLst/>
            <a:gdLst>
              <a:gd name="connsiteX0" fmla="*/ 27432 w 8211312"/>
              <a:gd name="connsiteY0" fmla="*/ 338328 h 3840480"/>
              <a:gd name="connsiteX1" fmla="*/ 4270248 w 8211312"/>
              <a:gd name="connsiteY1" fmla="*/ 338328 h 3840480"/>
              <a:gd name="connsiteX2" fmla="*/ 4407408 w 8211312"/>
              <a:gd name="connsiteY2" fmla="*/ 0 h 3840480"/>
              <a:gd name="connsiteX3" fmla="*/ 8193024 w 8211312"/>
              <a:gd name="connsiteY3" fmla="*/ 0 h 3840480"/>
              <a:gd name="connsiteX4" fmla="*/ 8211312 w 8211312"/>
              <a:gd name="connsiteY4" fmla="*/ 3840480 h 3840480"/>
              <a:gd name="connsiteX5" fmla="*/ 3767328 w 8211312"/>
              <a:gd name="connsiteY5" fmla="*/ 3840480 h 3840480"/>
              <a:gd name="connsiteX6" fmla="*/ 2642616 w 8211312"/>
              <a:gd name="connsiteY6" fmla="*/ 2596896 h 3840480"/>
              <a:gd name="connsiteX7" fmla="*/ 64008 w 8211312"/>
              <a:gd name="connsiteY7" fmla="*/ 2606040 h 3840480"/>
              <a:gd name="connsiteX8" fmla="*/ 64008 w 8211312"/>
              <a:gd name="connsiteY8" fmla="*/ 2606040 h 3840480"/>
              <a:gd name="connsiteX9" fmla="*/ 64008 w 8211312"/>
              <a:gd name="connsiteY9" fmla="*/ 2606040 h 3840480"/>
              <a:gd name="connsiteX10" fmla="*/ 0 w 8211312"/>
              <a:gd name="connsiteY10" fmla="*/ 2596896 h 3840480"/>
              <a:gd name="connsiteX11" fmla="*/ 27432 w 8211312"/>
              <a:gd name="connsiteY11" fmla="*/ 338328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11312" h="3840480">
                <a:moveTo>
                  <a:pt x="27432" y="338328"/>
                </a:moveTo>
                <a:lnTo>
                  <a:pt x="4270248" y="338328"/>
                </a:lnTo>
                <a:lnTo>
                  <a:pt x="4407408" y="0"/>
                </a:lnTo>
                <a:lnTo>
                  <a:pt x="8193024" y="0"/>
                </a:lnTo>
                <a:lnTo>
                  <a:pt x="8211312" y="3840480"/>
                </a:lnTo>
                <a:lnTo>
                  <a:pt x="3767328" y="3840480"/>
                </a:lnTo>
                <a:lnTo>
                  <a:pt x="2642616" y="2596896"/>
                </a:lnTo>
                <a:lnTo>
                  <a:pt x="64008" y="2606040"/>
                </a:lnTo>
                <a:lnTo>
                  <a:pt x="64008" y="2606040"/>
                </a:lnTo>
                <a:lnTo>
                  <a:pt x="64008" y="2606040"/>
                </a:lnTo>
                <a:lnTo>
                  <a:pt x="0" y="2596896"/>
                </a:lnTo>
                <a:lnTo>
                  <a:pt x="27432" y="33832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27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182285" y="4645025"/>
            <a:ext cx="5353049" cy="2222500"/>
          </a:xfrm>
          <a:custGeom>
            <a:avLst/>
            <a:gdLst>
              <a:gd name="connsiteX0" fmla="*/ 18288 w 4014216"/>
              <a:gd name="connsiteY0" fmla="*/ 0 h 2221992"/>
              <a:gd name="connsiteX1" fmla="*/ 1965960 w 4014216"/>
              <a:gd name="connsiteY1" fmla="*/ 0 h 2221992"/>
              <a:gd name="connsiteX2" fmla="*/ 3044952 w 4014216"/>
              <a:gd name="connsiteY2" fmla="*/ 1188720 h 2221992"/>
              <a:gd name="connsiteX3" fmla="*/ 4005072 w 4014216"/>
              <a:gd name="connsiteY3" fmla="*/ 1188720 h 2221992"/>
              <a:gd name="connsiteX4" fmla="*/ 4014216 w 4014216"/>
              <a:gd name="connsiteY4" fmla="*/ 2221992 h 2221992"/>
              <a:gd name="connsiteX5" fmla="*/ 1773936 w 4014216"/>
              <a:gd name="connsiteY5" fmla="*/ 2212848 h 2221992"/>
              <a:gd name="connsiteX6" fmla="*/ 0 w 4014216"/>
              <a:gd name="connsiteY6" fmla="*/ 1115568 h 2221992"/>
              <a:gd name="connsiteX7" fmla="*/ 18288 w 4014216"/>
              <a:gd name="connsiteY7" fmla="*/ 0 h 22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216" h="2221992">
                <a:moveTo>
                  <a:pt x="18288" y="0"/>
                </a:moveTo>
                <a:lnTo>
                  <a:pt x="1965960" y="0"/>
                </a:lnTo>
                <a:lnTo>
                  <a:pt x="3044952" y="1188720"/>
                </a:lnTo>
                <a:lnTo>
                  <a:pt x="4005072" y="1188720"/>
                </a:lnTo>
                <a:lnTo>
                  <a:pt x="4014216" y="2221992"/>
                </a:lnTo>
                <a:lnTo>
                  <a:pt x="1773936" y="2212848"/>
                </a:lnTo>
                <a:lnTo>
                  <a:pt x="0" y="1115568"/>
                </a:lnTo>
                <a:lnTo>
                  <a:pt x="18288" y="0"/>
                </a:lnTo>
                <a:close/>
              </a:path>
            </a:pathLst>
          </a:custGeom>
          <a:solidFill>
            <a:srgbClr val="92D050">
              <a:alpha val="15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880" y="215733"/>
            <a:ext cx="8610600" cy="1293028"/>
          </a:xfrm>
        </p:spPr>
        <p:txBody>
          <a:bodyPr/>
          <a:lstStyle/>
          <a:p>
            <a:r>
              <a:rPr lang="uk-UA" dirty="0" smtClean="0"/>
              <a:t>Оцінювання навчальних досягнень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90852" y="1386840"/>
            <a:ext cx="8470668" cy="5608319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Оцінюванню підлягають результати навчання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якими є знання, уміння, навички, способи мислення, погляди, цінності, інші особисті якості, набуті у процесі навчання, виховання та розвитку, які можна ідентифікувати, спланувати, оцінити і виміряти, та які особа здатна продемонструвати після завершення навчання або в ході його.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Критерії, правила і процедури оцінювання є складовою системи забезпечення якості освіти в закладах освіти (внутрішньої системи забезпечення якості освіти).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 оцінювання навчальних досягнень здобувачів освіти здійснюються на суб’єкт-суб’єктних засадах, що передбачає  встановлення рівня досягнених і очікуваних результатів навчання, визначених навчальною програмою та  систематичне відстеження індивідуального розвитку учнів у процесі навчання.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критеріїв і процедур внутрішнього оцінювання належить до компетенції вчителя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У своїй діяльності учитель може користуватися приведеними нижче рекомендаціями, а також ініціювати інші способи оцінювання за умови, що вони прописані в освітній програмі закладу освіти.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761" y="416783"/>
            <a:ext cx="2743199" cy="42009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" y="4625519"/>
            <a:ext cx="3992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i="1" dirty="0">
                <a:solidFill>
                  <a:srgbClr val="010101"/>
                </a:solidFill>
                <a:latin typeface="ProximaNova"/>
                <a:ea typeface="Times New Roman" panose="02020603050405020304" pitchFamily="18" charset="0"/>
              </a:rPr>
              <a:t>Іванна Коберник, Вікторія </a:t>
            </a:r>
            <a:r>
              <a:rPr lang="uk-UA" b="1" i="1" dirty="0" err="1">
                <a:solidFill>
                  <a:srgbClr val="010101"/>
                </a:solidFill>
                <a:latin typeface="ProximaNova"/>
                <a:ea typeface="Times New Roman" panose="02020603050405020304" pitchFamily="18" charset="0"/>
              </a:rPr>
              <a:t>Топол</a:t>
            </a:r>
            <a:r>
              <a:rPr lang="uk-UA" b="1" i="1" dirty="0">
                <a:solidFill>
                  <a:srgbClr val="010101"/>
                </a:solidFill>
                <a:latin typeface="ProximaNova"/>
                <a:ea typeface="Times New Roman" panose="02020603050405020304" pitchFamily="18" charset="0"/>
              </a:rPr>
              <a:t>, “Нова українська школа”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http://nus.org.ua/articles/otsinyuvannya-po-novomu-yak-zakordonne-otsinyuvannya-v-pochatkovyh-klasah-mozhna-vykorystaty-v-ukrayini/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</a:t>
            </a:r>
            <a:r>
              <a:rPr lang="uk-UA" sz="3200" b="1" dirty="0">
                <a:solidFill>
                  <a:srgbClr val="FF0000"/>
                </a:solidFill>
              </a:rPr>
              <a:t>. Інтерактивні технології взаємодії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4308" y="2369127"/>
            <a:ext cx="7153379" cy="3879273"/>
          </a:xfrm>
        </p:spPr>
        <p:txBody>
          <a:bodyPr/>
          <a:lstStyle/>
          <a:p>
            <a:pPr>
              <a:buNone/>
              <a:defRPr/>
            </a:pPr>
            <a:r>
              <a:rPr lang="uk-UA" sz="2800" b="1" dirty="0"/>
              <a:t>1.1. робота в парах, </a:t>
            </a:r>
          </a:p>
          <a:p>
            <a:pPr>
              <a:buNone/>
              <a:defRPr/>
            </a:pPr>
            <a:r>
              <a:rPr lang="uk-UA" sz="2800" b="1" dirty="0"/>
              <a:t>1.2. ротаційні (змінювані) трійки, </a:t>
            </a:r>
          </a:p>
          <a:p>
            <a:pPr>
              <a:buNone/>
              <a:defRPr/>
            </a:pPr>
            <a:r>
              <a:rPr lang="uk-UA" sz="2800" b="1" dirty="0"/>
              <a:t>1.3. два – чотири – всі разом, </a:t>
            </a:r>
          </a:p>
          <a:p>
            <a:pPr>
              <a:buNone/>
              <a:defRPr/>
            </a:pPr>
            <a:r>
              <a:rPr lang="uk-UA" sz="2800" b="1" dirty="0"/>
              <a:t>1.4. карусель, </a:t>
            </a:r>
          </a:p>
          <a:p>
            <a:pPr>
              <a:buNone/>
              <a:defRPr/>
            </a:pPr>
            <a:r>
              <a:rPr lang="uk-UA" sz="2800" b="1" dirty="0"/>
              <a:t>1.5. робота в малих групах, </a:t>
            </a:r>
          </a:p>
          <a:p>
            <a:pPr>
              <a:buNone/>
              <a:defRPr/>
            </a:pPr>
            <a:r>
              <a:rPr lang="uk-UA" sz="2800" b="1" dirty="0"/>
              <a:t>1.6. акваріум.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6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2. </a:t>
            </a:r>
            <a:r>
              <a:rPr lang="uk-UA" sz="4400" b="1" dirty="0">
                <a:solidFill>
                  <a:srgbClr val="FF0000"/>
                </a:solidFill>
              </a:rPr>
              <a:t>Технології колективно-групового навчання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uk-UA" sz="2800" b="1" dirty="0"/>
              <a:t>2.1. обговорення проблеми в загальному колі, </a:t>
            </a:r>
          </a:p>
          <a:p>
            <a:pPr>
              <a:lnSpc>
                <a:spcPct val="80000"/>
              </a:lnSpc>
              <a:defRPr/>
            </a:pPr>
            <a:endParaRPr lang="uk-UA" sz="28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uk-UA" sz="2800" b="1" dirty="0"/>
              <a:t>2.2. мікрофон, </a:t>
            </a:r>
          </a:p>
          <a:p>
            <a:pPr>
              <a:lnSpc>
                <a:spcPct val="80000"/>
              </a:lnSpc>
              <a:defRPr/>
            </a:pPr>
            <a:endParaRPr lang="uk-UA" sz="28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uk-UA" sz="2800" b="1" dirty="0"/>
              <a:t>2.3. незакінчені речення, </a:t>
            </a:r>
          </a:p>
          <a:p>
            <a:pPr>
              <a:lnSpc>
                <a:spcPct val="80000"/>
              </a:lnSpc>
              <a:defRPr/>
            </a:pPr>
            <a:endParaRPr lang="uk-UA" sz="28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uk-UA" sz="2800" b="1" dirty="0"/>
              <a:t>2.4. мозковий штурм, </a:t>
            </a:r>
          </a:p>
          <a:p>
            <a:pPr>
              <a:lnSpc>
                <a:spcPct val="80000"/>
              </a:lnSpc>
              <a:defRPr/>
            </a:pPr>
            <a:endParaRPr lang="uk-UA" sz="28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uk-UA" sz="2800" b="1" dirty="0"/>
              <a:t>2.5. навчаючи – учусь, </a:t>
            </a:r>
          </a:p>
          <a:p>
            <a:pPr>
              <a:lnSpc>
                <a:spcPct val="80000"/>
              </a:lnSpc>
              <a:defRPr/>
            </a:pPr>
            <a:endParaRPr lang="uk-UA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uk-UA" sz="2800" b="1" dirty="0"/>
              <a:t>2.6. ажурна пилка, </a:t>
            </a:r>
          </a:p>
          <a:p>
            <a:pPr>
              <a:lnSpc>
                <a:spcPct val="80000"/>
              </a:lnSpc>
              <a:defRPr/>
            </a:pPr>
            <a:endParaRPr lang="uk-UA" sz="28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uk-UA" sz="2800" b="1" dirty="0"/>
              <a:t>2.7. аналіз ситуації, </a:t>
            </a:r>
          </a:p>
          <a:p>
            <a:pPr>
              <a:lnSpc>
                <a:spcPct val="80000"/>
              </a:lnSpc>
              <a:defRPr/>
            </a:pPr>
            <a:endParaRPr lang="uk-UA" sz="28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uk-UA" sz="2800" b="1" dirty="0"/>
              <a:t>2.8. вирішення проблем, </a:t>
            </a:r>
          </a:p>
          <a:p>
            <a:pPr>
              <a:lnSpc>
                <a:spcPct val="80000"/>
              </a:lnSpc>
              <a:defRPr/>
            </a:pPr>
            <a:endParaRPr lang="uk-UA" sz="28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uk-UA" sz="2800" b="1" dirty="0"/>
              <a:t>2.9. дерево рішень.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44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563" y="764704"/>
            <a:ext cx="7294419" cy="1008112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3. Технології ситуативного моделювання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uk-UA" sz="2400" b="1" dirty="0"/>
              <a:t>3.1. симуляції або імітаційні ігри, </a:t>
            </a:r>
          </a:p>
          <a:p>
            <a:pPr>
              <a:lnSpc>
                <a:spcPct val="90000"/>
              </a:lnSpc>
              <a:defRPr/>
            </a:pPr>
            <a:endParaRPr lang="uk-UA" sz="24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uk-UA" sz="2400" b="1" dirty="0"/>
              <a:t>3.2. спрощене судове слухання, </a:t>
            </a:r>
          </a:p>
          <a:p>
            <a:pPr>
              <a:lnSpc>
                <a:spcPct val="90000"/>
              </a:lnSpc>
              <a:defRPr/>
            </a:pPr>
            <a:endParaRPr lang="uk-UA" sz="24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uk-UA" sz="2400" b="1" dirty="0"/>
              <a:t>3.3. громадські слухання, </a:t>
            </a:r>
          </a:p>
          <a:p>
            <a:pPr>
              <a:lnSpc>
                <a:spcPct val="90000"/>
              </a:lnSpc>
              <a:defRPr/>
            </a:pPr>
            <a:endParaRPr lang="uk-UA" sz="24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uk-UA" sz="2400" b="1" dirty="0"/>
              <a:t>3.4. розігрування ситуацій за </a:t>
            </a:r>
            <a:r>
              <a:rPr lang="uk-UA" sz="2400" b="1" dirty="0" smtClean="0"/>
              <a:t>ролями</a:t>
            </a:r>
            <a:endParaRPr lang="ru-RU" sz="2400" b="1" dirty="0"/>
          </a:p>
          <a:p>
            <a:pPr>
              <a:lnSpc>
                <a:spcPct val="90000"/>
              </a:lnSpc>
              <a:buNone/>
              <a:defRPr/>
            </a:pPr>
            <a:endParaRPr lang="ru-RU" sz="24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uk-UA" sz="2400" b="1" dirty="0" smtClean="0"/>
              <a:t>3.5. дебати</a:t>
            </a:r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34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912" y="1143000"/>
            <a:ext cx="4906888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3.2.Топ-10 технологій навчання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81200" y="3212976"/>
            <a:ext cx="8229600" cy="364560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МАСОВЕ ВІДКРИТЕ СОЦІАЛЬНЕ НАВЧАННЯ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Це продовження історії з масовими відкритими </a:t>
            </a:r>
            <a:r>
              <a:rPr lang="uk-UA" dirty="0" err="1" smtClean="0"/>
              <a:t>онлайн-курсами</a:t>
            </a:r>
            <a:r>
              <a:rPr lang="uk-UA" dirty="0" smtClean="0"/>
              <a:t> (MOOC), але тепер акцент переноситься з </a:t>
            </a:r>
            <a:r>
              <a:rPr lang="uk-UA" dirty="0" err="1" smtClean="0"/>
              <a:t>відеолекцій</a:t>
            </a:r>
            <a:r>
              <a:rPr lang="uk-UA" dirty="0" smtClean="0"/>
              <a:t> та транслювання навчання величезній кількості людей, на те, як в процесі проходження MOOC утворювати спільноти, щоб організувати мережеве колегіальне навчання. Адже спілкування - невід'ємна частина будь-якого навчання.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Картинки по запросу інноваційні техн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0729"/>
            <a:ext cx="3498980" cy="19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реальність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Курс називається «Природничі науки» й збільшено кількість годин до 4 год. на тиждень</a:t>
            </a:r>
          </a:p>
          <a:p>
            <a:r>
              <a:rPr lang="uk-UA" sz="3200" dirty="0" smtClean="0"/>
              <a:t>Розроблено 4 проекти програм</a:t>
            </a:r>
          </a:p>
          <a:p>
            <a:r>
              <a:rPr lang="uk-UA" sz="3200" dirty="0" smtClean="0"/>
              <a:t>Курс віднесено в статус експериментального.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34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7035" y="714356"/>
            <a:ext cx="7172509" cy="5860180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ПЕРЕВЕРНУТИЙ КЛАС</a:t>
            </a:r>
          </a:p>
          <a:p>
            <a:pPr marL="109728" indent="0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uk-UA" sz="2800" dirty="0" smtClean="0"/>
              <a:t>Так називають метод навчання, при якому вся теоретична і лекційна програма вивчається будинку, а в класі з учителем детально розбираються завдання і вправи по темі. Тобто все в цьому класі навпаки: лекції - вдома, а </a:t>
            </a:r>
            <a:r>
              <a:rPr lang="uk-UA" sz="2800" dirty="0" err="1" smtClean="0"/>
              <a:t>домашка</a:t>
            </a:r>
            <a:r>
              <a:rPr lang="uk-UA" sz="2800" dirty="0" smtClean="0"/>
              <a:t> - в класі.</a:t>
            </a:r>
          </a:p>
          <a:p>
            <a:endParaRPr lang="uk-UA" sz="2800" b="1" dirty="0" smtClean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НАВЧАННЯ ПІД ЧАС ПОДІЙ</a:t>
            </a:r>
          </a:p>
          <a:p>
            <a:r>
              <a:rPr lang="uk-UA" sz="2800" dirty="0" smtClean="0"/>
              <a:t>З найбільшим завзяттям вчаться не під час щоденних і рутинних походів в школу, а під час освітніх фестивалів і свят. Треба влаштовувати такі заходи, щоб учні самі прибігли на них вчитися.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6" y="714356"/>
            <a:ext cx="2857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Картинки по запросу навчання на природ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86" y="3233758"/>
            <a:ext cx="33548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982" y="1267690"/>
            <a:ext cx="7765292" cy="5306845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BYOD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uk-UA" sz="2400" dirty="0" err="1"/>
              <a:t>Bring</a:t>
            </a:r>
            <a:r>
              <a:rPr lang="uk-UA" sz="2400" dirty="0"/>
              <a:t> </a:t>
            </a:r>
            <a:r>
              <a:rPr lang="uk-UA" sz="2400" dirty="0" err="1"/>
              <a:t>your</a:t>
            </a:r>
            <a:r>
              <a:rPr lang="uk-UA" sz="2400" dirty="0"/>
              <a:t> </a:t>
            </a:r>
            <a:r>
              <a:rPr lang="uk-UA" sz="2400" dirty="0" err="1"/>
              <a:t>own</a:t>
            </a:r>
            <a:r>
              <a:rPr lang="uk-UA" sz="2400" dirty="0"/>
              <a:t> </a:t>
            </a:r>
            <a:r>
              <a:rPr lang="uk-UA" sz="2400" dirty="0" err="1"/>
              <a:t>devices</a:t>
            </a:r>
            <a:r>
              <a:rPr lang="uk-UA" sz="2400" dirty="0"/>
              <a:t> (</a:t>
            </a:r>
            <a:r>
              <a:rPr lang="uk-UA" sz="2400" b="1" dirty="0">
                <a:solidFill>
                  <a:srgbClr val="FF0000"/>
                </a:solidFill>
              </a:rPr>
              <a:t>принесіть свої </a:t>
            </a:r>
            <a:r>
              <a:rPr lang="uk-UA" sz="2400" b="1" dirty="0" err="1">
                <a:solidFill>
                  <a:srgbClr val="FF0000"/>
                </a:solidFill>
              </a:rPr>
              <a:t>дивайси</a:t>
            </a:r>
            <a:r>
              <a:rPr lang="uk-UA" sz="2400" dirty="0"/>
              <a:t>) - це принцип, при якому для занять активно використовуються смартфони, ноутбуки, планшети і все що завгодно. Але пристрої ці не були надані державою або бізнесом. Мова йде про персональні телефони і комп'ютери, які вже є у самих учнів. </a:t>
            </a:r>
            <a:endParaRPr lang="uk-UA" sz="2400" b="1" dirty="0">
              <a:solidFill>
                <a:srgbClr val="FF0000"/>
              </a:solidFill>
            </a:endParaRPr>
          </a:p>
          <a:p>
            <a:r>
              <a:rPr lang="uk-UA" sz="2400" b="1" dirty="0">
                <a:solidFill>
                  <a:srgbClr val="FF0000"/>
                </a:solidFill>
              </a:rPr>
              <a:t>ДИНАМІЧНЕ ОЦІНЮВАННЯ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uk-UA" sz="2400" dirty="0"/>
              <a:t>Оцінки при такому підході ставляться не за одиничні завдання, а за прогрес у вивченні предмета в цілому. Оцінки учня порівнюють не з оцінками </a:t>
            </a:r>
            <a:r>
              <a:rPr lang="uk-UA" sz="2400" dirty="0" err="1"/>
              <a:t>одноклаників</a:t>
            </a:r>
            <a:r>
              <a:rPr lang="uk-UA" sz="2400" dirty="0"/>
              <a:t>, а з його власними.  І це мотивує.</a:t>
            </a:r>
          </a:p>
          <a:p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75" y="908719"/>
            <a:ext cx="3090711" cy="27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Картинки по запросу оценка в шк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69" y="4342287"/>
            <a:ext cx="33685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531" y="621764"/>
            <a:ext cx="2731932" cy="20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ментальні 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41" y="2670713"/>
            <a:ext cx="2736304" cy="19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1727" y="1267690"/>
            <a:ext cx="8488804" cy="5860474"/>
          </a:xfrm>
        </p:spPr>
        <p:txBody>
          <a:bodyPr>
            <a:normAutofit fontScale="62500" lnSpcReduction="2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НАВЧАННЯ, що дозволяє по-новому поглянути на свою ПОВСЯКДЕННІСТЬ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uk-UA" sz="3200" dirty="0" smtClean="0"/>
              <a:t>Щоб заразити інтересом учнів, їх треба здивувати. Найефективніший спосіб - показати, як, наприклад, фізичні або хімічні процеси проявляються кожен день у нас на кухні. Або провести досліди вдома.</a:t>
            </a:r>
          </a:p>
          <a:p>
            <a:endParaRPr lang="uk-UA" sz="3200" dirty="0" smtClean="0"/>
          </a:p>
          <a:p>
            <a:r>
              <a:rPr lang="uk-UA" sz="3200" b="1" dirty="0" smtClean="0">
                <a:solidFill>
                  <a:srgbClr val="FF0000"/>
                </a:solidFill>
              </a:rPr>
              <a:t>СТОРІТЕЛЛІНГ У НАВЧАННІ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uk-UA" sz="3200" dirty="0" smtClean="0"/>
              <a:t>Щоб правильно зрозуміти нову тему, вона повинна бути, як мінімум, добре і логічно структурування, а, як максимум, ефектно подана. І першим, і другим займається </a:t>
            </a:r>
            <a:r>
              <a:rPr lang="uk-UA" sz="3200" dirty="0" err="1" smtClean="0"/>
              <a:t>сторітеллінг</a:t>
            </a:r>
            <a:r>
              <a:rPr lang="uk-UA" sz="3200" dirty="0" smtClean="0"/>
              <a:t>. З'являється все більше додатків і сервісів, що дозволяють піднести нову тему не тільки у вигляді лекції та презентації, а й у вигляді коміксу або «ментальних карт».</a:t>
            </a:r>
          </a:p>
          <a:p>
            <a:endParaRPr lang="ru-RU" sz="3200" dirty="0" smtClean="0"/>
          </a:p>
          <a:p>
            <a:r>
              <a:rPr lang="uk-UA" sz="3200" b="1" dirty="0" smtClean="0">
                <a:solidFill>
                  <a:srgbClr val="FF0000"/>
                </a:solidFill>
              </a:rPr>
              <a:t>БРІКОЛАЖ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uk-UA" sz="3200" dirty="0" smtClean="0"/>
              <a:t>Останній і, мабуть, самий цікавий принцип. </a:t>
            </a:r>
            <a:r>
              <a:rPr lang="uk-UA" sz="3200" dirty="0" err="1" smtClean="0"/>
              <a:t>Бріколаж</a:t>
            </a:r>
            <a:r>
              <a:rPr lang="uk-UA" sz="3200" dirty="0" smtClean="0"/>
              <a:t> в освіті - це використання для навчання всього, що завгодно, крім спеціально створених інструментів на кшталт підручників.</a:t>
            </a: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5124" name="Picture 4" descr="Картинки по запросу фізика на кухн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41" y="4719662"/>
            <a:ext cx="2547597" cy="19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385" y="764373"/>
            <a:ext cx="2254469" cy="129302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Кейс-метод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0" y="908720"/>
            <a:ext cx="7499350" cy="29239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3632" y="4149080"/>
            <a:ext cx="6851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Кейс-метод</a:t>
            </a:r>
            <a:r>
              <a:rPr lang="ru-RU" sz="2400" dirty="0"/>
              <a:t> – </a:t>
            </a:r>
            <a:r>
              <a:rPr lang="ru-RU" sz="2400" dirty="0" err="1"/>
              <a:t>яскравий</a:t>
            </a:r>
            <a:r>
              <a:rPr lang="ru-RU" sz="2400" dirty="0"/>
              <a:t> приклад </a:t>
            </a:r>
            <a:r>
              <a:rPr lang="ru-RU" sz="2400" dirty="0" err="1"/>
              <a:t>інтерактивних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Надзвичайно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ефективним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такий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вид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, як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кейс-метод (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англ.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са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s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е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stud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у 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вивчення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ситуації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відомий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вітчизняній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як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метод ситуативного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конкретних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прикладах).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48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метод проектів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Метод </a:t>
            </a:r>
            <a:r>
              <a:rPr lang="ru-RU" sz="2800" dirty="0" err="1"/>
              <a:t>проектів</a:t>
            </a:r>
            <a:r>
              <a:rPr lang="ru-RU" sz="2800" dirty="0"/>
              <a:t> - </a:t>
            </a:r>
            <a:r>
              <a:rPr lang="ru-RU" sz="2800" dirty="0" err="1"/>
              <a:t>ефективна</a:t>
            </a:r>
            <a:r>
              <a:rPr lang="ru-RU" sz="2800" dirty="0"/>
              <a:t> </a:t>
            </a:r>
            <a:r>
              <a:rPr lang="ru-RU" sz="2800" dirty="0" err="1"/>
              <a:t>технологія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endParaRPr lang="ru-RU" sz="2800" dirty="0"/>
          </a:p>
          <a:p>
            <a:r>
              <a:rPr lang="ru-RU" sz="2800" dirty="0" err="1" smtClean="0"/>
              <a:t>Ідея</a:t>
            </a:r>
            <a:r>
              <a:rPr lang="ru-RU" sz="2800" dirty="0" smtClean="0"/>
              <a:t> </a:t>
            </a:r>
            <a:r>
              <a:rPr lang="ru-RU" sz="2800" dirty="0" err="1"/>
              <a:t>включення</a:t>
            </a:r>
            <a:r>
              <a:rPr lang="ru-RU" sz="2800" dirty="0"/>
              <a:t> </a:t>
            </a:r>
            <a:r>
              <a:rPr lang="ru-RU" sz="2800" dirty="0" err="1"/>
              <a:t>проектної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в </a:t>
            </a:r>
            <a:r>
              <a:rPr lang="ru-RU" sz="2800" dirty="0" err="1"/>
              <a:t>освітній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запропонована</a:t>
            </a:r>
            <a:r>
              <a:rPr lang="ru-RU" sz="2800" dirty="0"/>
              <a:t> </a:t>
            </a:r>
            <a:r>
              <a:rPr lang="ru-RU" sz="2800" dirty="0" err="1"/>
              <a:t>американським</a:t>
            </a:r>
            <a:r>
              <a:rPr lang="ru-RU" sz="2800" dirty="0"/>
              <a:t> педагогом і </a:t>
            </a:r>
            <a:r>
              <a:rPr lang="ru-RU" sz="2800" dirty="0" err="1"/>
              <a:t>філософом</a:t>
            </a:r>
            <a:r>
              <a:rPr lang="ru-RU" sz="2800" dirty="0"/>
              <a:t> </a:t>
            </a:r>
            <a:r>
              <a:rPr lang="ru-RU" sz="2800" dirty="0" smtClean="0"/>
              <a:t>Джоном </a:t>
            </a:r>
            <a:r>
              <a:rPr lang="ru-RU" sz="2800" dirty="0" err="1" smtClean="0"/>
              <a:t>Дьюї</a:t>
            </a:r>
            <a:r>
              <a:rPr lang="ru-RU" sz="2800" dirty="0" smtClean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століття</a:t>
            </a:r>
            <a:r>
              <a:rPr lang="ru-RU" sz="2800" dirty="0"/>
              <a:t> тому</a:t>
            </a:r>
            <a:r>
              <a:rPr lang="ru-RU" sz="2800" dirty="0" smtClean="0"/>
              <a:t>. </a:t>
            </a:r>
            <a:r>
              <a:rPr lang="ru-RU" sz="2800" dirty="0"/>
              <a:t>Метод </a:t>
            </a:r>
            <a:r>
              <a:rPr lang="ru-RU" sz="2800" dirty="0" err="1"/>
              <a:t>проектів</a:t>
            </a:r>
            <a:r>
              <a:rPr lang="ru-RU" sz="2800" dirty="0"/>
              <a:t> - </a:t>
            </a:r>
            <a:r>
              <a:rPr lang="ru-RU" sz="2800" dirty="0" err="1"/>
              <a:t>педагогічна</a:t>
            </a:r>
            <a:r>
              <a:rPr lang="ru-RU" sz="2800" dirty="0"/>
              <a:t> </a:t>
            </a:r>
            <a:r>
              <a:rPr lang="ru-RU" sz="2800" dirty="0" err="1"/>
              <a:t>технологія</a:t>
            </a:r>
            <a:r>
              <a:rPr lang="ru-RU" sz="2800" dirty="0"/>
              <a:t>, </a:t>
            </a:r>
            <a:r>
              <a:rPr lang="ru-RU" sz="2800" dirty="0" err="1"/>
              <a:t>зорієнтована</a:t>
            </a:r>
            <a:r>
              <a:rPr lang="ru-RU" sz="2800" dirty="0"/>
              <a:t> не на </a:t>
            </a:r>
            <a:r>
              <a:rPr lang="ru-RU" sz="2800" dirty="0" err="1"/>
              <a:t>інтеграцію</a:t>
            </a:r>
            <a:r>
              <a:rPr lang="ru-RU" sz="2800" dirty="0"/>
              <a:t> </a:t>
            </a:r>
            <a:r>
              <a:rPr lang="ru-RU" sz="2800" dirty="0" err="1"/>
              <a:t>фактичних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, а на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застосування</a:t>
            </a:r>
            <a:r>
              <a:rPr lang="ru-RU" sz="2800" dirty="0"/>
              <a:t> і </a:t>
            </a:r>
            <a:r>
              <a:rPr lang="ru-RU" sz="2800" dirty="0" err="1"/>
              <a:t>набуття</a:t>
            </a:r>
            <a:r>
              <a:rPr lang="ru-RU" sz="2800" dirty="0"/>
              <a:t> </a:t>
            </a:r>
            <a:r>
              <a:rPr lang="ru-RU" sz="2800" dirty="0" err="1"/>
              <a:t>нових</a:t>
            </a:r>
            <a:r>
              <a:rPr lang="ru-RU" sz="2800" dirty="0"/>
              <a:t> (часто шляхом </a:t>
            </a:r>
            <a:r>
              <a:rPr lang="ru-RU" sz="2800" dirty="0" err="1"/>
              <a:t>самоосвіти</a:t>
            </a:r>
            <a:r>
              <a:rPr lang="ru-RU" sz="2800" dirty="0"/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19428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</a:t>
            </a:r>
            <a:r>
              <a:rPr lang="uk-UA" smtClean="0"/>
              <a:t>за увагу!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5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Які Цілі і завдання курсу?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4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Інтеграція - 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18309" y="2313432"/>
            <a:ext cx="5128321" cy="3493008"/>
          </a:xfrm>
        </p:spPr>
        <p:txBody>
          <a:bodyPr>
            <a:normAutofit/>
          </a:bodyPr>
          <a:lstStyle/>
          <a:p>
            <a:r>
              <a:rPr lang="uk-UA" sz="2800" dirty="0"/>
              <a:t>У Великому тлумачному словнику сучасної української мови подано універсальне тлумачення поняття </a:t>
            </a:r>
            <a:r>
              <a:rPr lang="uk-UA" sz="2800" i="1" dirty="0"/>
              <a:t>інтеграція</a:t>
            </a:r>
            <a:r>
              <a:rPr lang="uk-UA" sz="2800" dirty="0"/>
              <a:t> – </a:t>
            </a:r>
            <a:r>
              <a:rPr lang="uk-UA" sz="2800" b="1" dirty="0"/>
              <a:t>«доцільне об’єднання та координація дій різних частин цілісної системи". 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685800" y="1797269"/>
            <a:ext cx="10820400" cy="46508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quarter" idx="4294967295"/>
          </p:nvPr>
        </p:nvSpPr>
        <p:spPr>
          <a:xfrm>
            <a:off x="6606439" y="2057401"/>
            <a:ext cx="4863795" cy="3470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dirty="0" err="1"/>
              <a:t>Інтеграція</a:t>
            </a:r>
            <a:r>
              <a:rPr lang="ru-RU" sz="2800" dirty="0"/>
              <a:t> (</a:t>
            </a:r>
            <a:r>
              <a:rPr lang="ru-RU" sz="2800" dirty="0" err="1"/>
              <a:t>від</a:t>
            </a:r>
            <a:r>
              <a:rPr lang="ru-RU" sz="2800" dirty="0"/>
              <a:t> лат. </a:t>
            </a:r>
            <a:r>
              <a:rPr lang="ru-RU" sz="2800" dirty="0" err="1"/>
              <a:t>integratio</a:t>
            </a:r>
            <a:r>
              <a:rPr lang="ru-RU" sz="2800" dirty="0"/>
              <a:t> – </a:t>
            </a:r>
            <a:r>
              <a:rPr lang="ru-RU" sz="2800" dirty="0" err="1"/>
              <a:t>поєднання</a:t>
            </a:r>
            <a:r>
              <a:rPr lang="ru-RU" sz="2800" dirty="0"/>
              <a:t>, </a:t>
            </a:r>
            <a:r>
              <a:rPr lang="ru-RU" sz="2800" dirty="0" err="1"/>
              <a:t>відновлення</a:t>
            </a:r>
            <a:r>
              <a:rPr lang="ru-RU" sz="2800" dirty="0"/>
              <a:t>) – </a:t>
            </a:r>
            <a:r>
              <a:rPr lang="ru-RU" sz="2800" dirty="0" err="1"/>
              <a:t>об’єднання</a:t>
            </a:r>
            <a:r>
              <a:rPr lang="ru-RU" sz="2800" dirty="0"/>
              <a:t> в </a:t>
            </a:r>
            <a:r>
              <a:rPr lang="ru-RU" sz="2800" dirty="0" err="1"/>
              <a:t>єдине</a:t>
            </a:r>
            <a:r>
              <a:rPr lang="ru-RU" sz="2800" dirty="0"/>
              <a:t> </a:t>
            </a:r>
            <a:r>
              <a:rPr lang="ru-RU" sz="2800" dirty="0" err="1"/>
              <a:t>ціле</a:t>
            </a:r>
            <a:r>
              <a:rPr lang="ru-RU" sz="2800" dirty="0"/>
              <a:t> </a:t>
            </a:r>
            <a:r>
              <a:rPr lang="ru-RU" sz="2800" dirty="0" err="1"/>
              <a:t>раніше</a:t>
            </a:r>
            <a:r>
              <a:rPr lang="ru-RU" sz="2800" dirty="0"/>
              <a:t> </a:t>
            </a:r>
            <a:r>
              <a:rPr lang="ru-RU" sz="2800" dirty="0" err="1"/>
              <a:t>розрізнених</a:t>
            </a:r>
            <a:r>
              <a:rPr lang="ru-RU" sz="2800" dirty="0"/>
              <a:t> </a:t>
            </a:r>
            <a:r>
              <a:rPr lang="ru-RU" sz="2800" dirty="0" err="1"/>
              <a:t>частин</a:t>
            </a:r>
            <a:r>
              <a:rPr lang="ru-RU" sz="2800" dirty="0"/>
              <a:t> та </a:t>
            </a:r>
            <a:r>
              <a:rPr lang="ru-RU" sz="2800" dirty="0" err="1"/>
              <a:t>елементів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взаємозалежності</a:t>
            </a:r>
            <a:r>
              <a:rPr lang="ru-RU" sz="2800" dirty="0"/>
              <a:t> і </a:t>
            </a:r>
            <a:r>
              <a:rPr lang="ru-RU" sz="2800" dirty="0" err="1"/>
              <a:t>взаємодоповнюваності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2602487" y="434977"/>
            <a:ext cx="7779748" cy="1785938"/>
          </a:xfrm>
          <a:prstGeom prst="rect">
            <a:avLst/>
          </a:prstGeom>
        </p:spPr>
        <p:txBody>
          <a:bodyPr/>
          <a:lstStyle>
            <a:lvl1pPr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uk-UA" dirty="0" smtClean="0"/>
              <a:t>Як можна </a:t>
            </a:r>
            <a:r>
              <a:rPr lang="uk-UA" dirty="0" err="1" smtClean="0"/>
              <a:t>ІНТЕГРувати</a:t>
            </a:r>
            <a:endParaRPr dirty="0"/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1587579" y="2701636"/>
            <a:ext cx="9232564" cy="2853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  <a:defRPr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uk-UA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ВСЕРЕДИНІ ПРЕДМЕТУ</a:t>
            </a:r>
          </a:p>
          <a:p>
            <a:pPr marL="0" indent="0" algn="ctr">
              <a:buNone/>
              <a:defRPr>
                <a:latin typeface="Chalkduster"/>
                <a:ea typeface="Chalkduster"/>
                <a:cs typeface="Chalkduster"/>
                <a:sym typeface="Chalkduster"/>
              </a:defRPr>
            </a:pPr>
            <a:endParaRPr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  <a:defRPr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uk-UA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МІЖ ПРЕДМЕТАМИ</a:t>
            </a:r>
          </a:p>
          <a:p>
            <a:pPr marL="0" indent="0" algn="ctr">
              <a:buNone/>
              <a:defRPr>
                <a:latin typeface="Chalkduster"/>
                <a:ea typeface="Chalkduster"/>
                <a:cs typeface="Chalkduster"/>
                <a:sym typeface="Chalkduster"/>
              </a:defRPr>
            </a:pPr>
            <a:endParaRPr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  <a:defRPr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uk-UA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У ПРАКТИЧНИХ ВИДАХ ДІЯЛЬНОСТІ</a:t>
            </a:r>
            <a:endParaRPr lang="uk-UA"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3840" y="321995"/>
            <a:ext cx="11475720" cy="61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243" y="2695111"/>
            <a:ext cx="6128072" cy="3919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088" y="68248"/>
            <a:ext cx="8229600" cy="1080120"/>
          </a:xfrm>
        </p:spPr>
        <p:txBody>
          <a:bodyPr/>
          <a:lstStyle/>
          <a:p>
            <a:r>
              <a:rPr lang="uk-UA" dirty="0" smtClean="0"/>
              <a:t>Технарі </a:t>
            </a:r>
            <a:r>
              <a:rPr lang="en-US" i="1" dirty="0" smtClean="0">
                <a:latin typeface="Algerian" panose="04020705040A02060702" pitchFamily="82" charset="0"/>
              </a:rPr>
              <a:t>vs</a:t>
            </a:r>
            <a:r>
              <a:rPr lang="uk-UA" dirty="0" smtClean="0"/>
              <a:t> гуманітарії</a:t>
            </a:r>
            <a:endParaRPr lang="uk-UA" dirty="0"/>
          </a:p>
        </p:txBody>
      </p:sp>
      <p:pic>
        <p:nvPicPr>
          <p:cNvPr id="4" name="Picture 2" descr="Результат пошуку зображень за запитом &quot;молоді бізнесмени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63" y="1148368"/>
            <a:ext cx="38957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езультат пошуку зображень за запитом &quot;технарі чи гуманітарії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54" y="1103376"/>
            <a:ext cx="3048347" cy="24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5" y="4147837"/>
            <a:ext cx="7191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Нормативна база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32361" y="1477221"/>
            <a:ext cx="5762039" cy="174427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Впровадження курсу передбачено Типовою освітньою програмою</a:t>
            </a:r>
          </a:p>
          <a:p>
            <a:r>
              <a:rPr lang="uk-UA" dirty="0" smtClean="0"/>
              <a:t>Призначено для класів гуманітарного, мистецького, спортивного профілів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2527" y="3057107"/>
            <a:ext cx="5311775" cy="277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992586" y="1979702"/>
            <a:ext cx="5513614" cy="82391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Експериментальне впровадження нормується окремим наказом МОН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44" y="3181864"/>
            <a:ext cx="5334000" cy="274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1268</TotalTime>
  <Words>1688</Words>
  <Application>Microsoft Office PowerPoint</Application>
  <PresentationFormat>Широкоэкранный</PresentationFormat>
  <Paragraphs>236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Algerian</vt:lpstr>
      <vt:lpstr>Arial</vt:lpstr>
      <vt:lpstr>Book Antiqua</vt:lpstr>
      <vt:lpstr>Calibri</vt:lpstr>
      <vt:lpstr>Century Gothic</vt:lpstr>
      <vt:lpstr>Chalkduster</vt:lpstr>
      <vt:lpstr>ProximaNova</vt:lpstr>
      <vt:lpstr>Times New Roman</vt:lpstr>
      <vt:lpstr>След самолета</vt:lpstr>
      <vt:lpstr>Становлення інтегрованого курсу  «Природничі науки»</vt:lpstr>
      <vt:lpstr>Завдання й очікування</vt:lpstr>
      <vt:lpstr>реальність</vt:lpstr>
      <vt:lpstr>Які Цілі і завдання курсу?</vt:lpstr>
      <vt:lpstr>Інтеграція - це</vt:lpstr>
      <vt:lpstr>Як можна ІНТЕГРувати</vt:lpstr>
      <vt:lpstr>Презентация PowerPoint</vt:lpstr>
      <vt:lpstr>Технарі vs гуманітарії</vt:lpstr>
      <vt:lpstr>Нормативна база</vt:lpstr>
      <vt:lpstr>США Європа Азія</vt:lpstr>
      <vt:lpstr>Навчальні програми</vt:lpstr>
      <vt:lpstr>ТЕМА ЕКСПЕРИМЕНТУ  «Розроблення і впровадження навчально-методичного забезпечення інтегрованого курсу «Природничі науки» для 10-11 класів закладів загальної середньої освіти» </vt:lpstr>
      <vt:lpstr>Завдання курсу</vt:lpstr>
      <vt:lpstr>Навчально-методичне забезпечення</vt:lpstr>
      <vt:lpstr>Науково-популярна Література, САЙТИ</vt:lpstr>
      <vt:lpstr>http://www.orioncentr.com.ua</vt:lpstr>
      <vt:lpstr>ПРИНЦИПИ ПОБУДОВИ КУРСУ</vt:lpstr>
      <vt:lpstr>Презентация PowerPoint</vt:lpstr>
      <vt:lpstr>Презентация PowerPoint</vt:lpstr>
      <vt:lpstr>Презентация PowerPoint</vt:lpstr>
      <vt:lpstr>Презентация PowerPoint</vt:lpstr>
      <vt:lpstr>Визначення ядра змісту й вимог до його засвоєння</vt:lpstr>
      <vt:lpstr>Презентация PowerPoint</vt:lpstr>
      <vt:lpstr>Презентация PowerPoint</vt:lpstr>
      <vt:lpstr>Оцінювання навчальних досягнень</vt:lpstr>
      <vt:lpstr>1. Інтерактивні технології взаємодії</vt:lpstr>
      <vt:lpstr>2. Технології колективно-групового навчання</vt:lpstr>
      <vt:lpstr>3. Технології ситуативного моделювання</vt:lpstr>
      <vt:lpstr>3.2.Топ-10 технологій навчання</vt:lpstr>
      <vt:lpstr>Презентация PowerPoint</vt:lpstr>
      <vt:lpstr>Презентация PowerPoint</vt:lpstr>
      <vt:lpstr>Презентация PowerPoint</vt:lpstr>
      <vt:lpstr>Кейс-метод</vt:lpstr>
      <vt:lpstr>метод проектів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наукового світогляду та основ природничо-наукової культури старшокласників засобами інтегрованого курсу «Природничі науки»</dc:title>
  <dc:creator>Пользователь Windows</dc:creator>
  <cp:lastModifiedBy>user</cp:lastModifiedBy>
  <cp:revision>56</cp:revision>
  <dcterms:created xsi:type="dcterms:W3CDTF">2018-06-09T04:08:15Z</dcterms:created>
  <dcterms:modified xsi:type="dcterms:W3CDTF">2018-10-30T07:18:47Z</dcterms:modified>
</cp:coreProperties>
</file>