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8"/>
  </p:notesMasterIdLst>
  <p:sldIdLst>
    <p:sldId id="256" r:id="rId4"/>
    <p:sldId id="273" r:id="rId5"/>
    <p:sldId id="272" r:id="rId6"/>
    <p:sldId id="265" r:id="rId7"/>
    <p:sldId id="257" r:id="rId8"/>
    <p:sldId id="263" r:id="rId9"/>
    <p:sldId id="266" r:id="rId10"/>
    <p:sldId id="258" r:id="rId11"/>
    <p:sldId id="269" r:id="rId12"/>
    <p:sldId id="268" r:id="rId13"/>
    <p:sldId id="270" r:id="rId14"/>
    <p:sldId id="259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9226-AA5C-4099-8E6B-ABAD68EC851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67AD-8F16-4AD9-9DCA-2BD1DABDF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5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9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18AE2C1-8404-47E5-836B-FCD93287C2A4}" type="datetimeFigureOut">
              <a:rPr lang="uk-UA" smtClean="0">
                <a:solidFill>
                  <a:prstClr val="white"/>
                </a:solidFill>
              </a:rPr>
              <a:pPr/>
              <a:t>26.03.2024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1" y="326492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8" y="292611"/>
            <a:ext cx="62864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5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8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677645"/>
            <a:ext cx="3263267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7"/>
            <a:ext cx="2816534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3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6" y="2603503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6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6" y="3179765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6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4" y="3179765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4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78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1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2895603"/>
            <a:ext cx="209486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4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26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44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063416"/>
            <a:ext cx="6619244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64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5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3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20"/>
            <a:ext cx="6340430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60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05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79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2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2" y="3193564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2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7" y="3193564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86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6" y="5109110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4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50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6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7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4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5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65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8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18AE2C1-8404-47E5-836B-FCD93287C2A4}" type="datetimeFigureOut">
              <a:rPr lang="uk-UA" smtClean="0">
                <a:solidFill>
                  <a:prstClr val="white"/>
                </a:solidFill>
              </a:rPr>
              <a:pPr/>
              <a:t>26.03.2024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0" y="326492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3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50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26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2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8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18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54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69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12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96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5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3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8"/>
            <a:ext cx="6340430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22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21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01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23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31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728B-6135-492E-B446-99AE69D6AF31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5" y="6394064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 defTabSz="457200"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70" y="6391841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endParaRPr lang="uk-UA">
              <a:solidFill>
                <a:srgbClr val="ACD4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7" y="295732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C1BC728B-6135-492E-B446-99AE69D6AF31}" type="slidenum">
              <a:rPr lang="uk-UA" smtClean="0">
                <a:solidFill>
                  <a:prstClr val="white"/>
                </a:solidFill>
              </a:rPr>
              <a:pPr defTabSz="457200"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062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18AE2C1-8404-47E5-836B-FCD93287C2A4}" type="datetimeFigureOut">
              <a:rPr lang="uk-UA" smtClean="0">
                <a:solidFill>
                  <a:srgbClr val="ACD433"/>
                </a:solidFill>
              </a:rPr>
              <a:pPr defTabSz="457200"/>
              <a:t>26.03.2024</a:t>
            </a:fld>
            <a:endParaRPr lang="uk-UA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endParaRPr lang="uk-UA">
              <a:solidFill>
                <a:srgbClr val="ACD4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C1BC728B-6135-492E-B446-99AE69D6AF31}" type="slidenum">
              <a:rPr lang="uk-UA" smtClean="0">
                <a:solidFill>
                  <a:prstClr val="white"/>
                </a:solidFill>
              </a:rPr>
              <a:pPr defTabSz="457200"/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4797154"/>
            <a:ext cx="7702624" cy="13681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12529"/>
                </a:solidFill>
                <a:latin typeface="+mn-lt"/>
                <a:ea typeface="Calibri"/>
              </a:rPr>
              <a:t/>
            </a:r>
            <a:br>
              <a:rPr lang="en-US" b="1" dirty="0" smtClean="0">
                <a:solidFill>
                  <a:srgbClr val="212529"/>
                </a:solidFill>
                <a:latin typeface="+mn-lt"/>
                <a:ea typeface="Calibri"/>
              </a:rPr>
            </a:br>
            <a:r>
              <a:rPr lang="en-US" b="1" dirty="0" smtClean="0">
                <a:solidFill>
                  <a:srgbClr val="212529"/>
                </a:solidFill>
                <a:latin typeface="+mn-lt"/>
                <a:ea typeface="Calibri"/>
              </a:rPr>
              <a:t>Change </a:t>
            </a:r>
            <a:r>
              <a:rPr lang="en-US" b="1" dirty="0">
                <a:solidFill>
                  <a:srgbClr val="212529"/>
                </a:solidFill>
                <a:latin typeface="+mn-lt"/>
                <a:ea typeface="Calibri"/>
              </a:rPr>
              <a:t>project </a:t>
            </a:r>
            <a:r>
              <a:rPr lang="en-US" b="1" dirty="0" smtClean="0">
                <a:solidFill>
                  <a:srgbClr val="212529"/>
                </a:solidFill>
                <a:latin typeface="+mn-lt"/>
                <a:ea typeface="Calibri"/>
              </a:rPr>
              <a:t/>
            </a:r>
            <a:br>
              <a:rPr lang="en-US" b="1" dirty="0" smtClean="0">
                <a:solidFill>
                  <a:srgbClr val="212529"/>
                </a:solidFill>
                <a:latin typeface="+mn-lt"/>
                <a:ea typeface="Calibri"/>
              </a:rPr>
            </a:br>
            <a:r>
              <a:rPr 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Polina</a:t>
            </a:r>
            <a:r>
              <a:rPr 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Stegantseva</a:t>
            </a:r>
            <a:r>
              <a:rPr lang="uk-UA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Zaporizhzhia</a:t>
            </a:r>
            <a:r>
              <a:rPr 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National University</a:t>
            </a:r>
            <a:r>
              <a:rPr lang="uk-UA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Ukraine</a:t>
            </a:r>
            <a:r>
              <a:rPr lang="uk-UA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6728792" cy="1152128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IMPLEMENTATION OF A PROJECT TO CHANGE THE ORGANIZATION OF TRAINING FOR SUSTAINABLE DEVELOPMENT</a:t>
            </a:r>
            <a:endParaRPr lang="uk-UA" b="1" i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Женины с рабочего столо 2022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7" y="2420890"/>
            <a:ext cx="1694576" cy="19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Женины с рабочего столо 2022\Pictures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89870"/>
            <a:ext cx="4891130" cy="14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9746" y="2728581"/>
            <a:ext cx="4603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The purpose of modern education is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prepare for the future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that we do not know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 smtClean="0">
                <a:latin typeface="Times New Roman"/>
              </a:rPr>
              <a:t>«</a:t>
            </a:r>
            <a:r>
              <a:rPr lang="en-US" sz="2800" b="1" dirty="0">
                <a:latin typeface="Times New Roman"/>
              </a:rPr>
              <a:t>Knowledge, behind which there is no generalizing work of thought, is formal knowledge</a:t>
            </a:r>
            <a:r>
              <a:rPr lang="uk-UA" sz="2400" b="1" i="1" dirty="0" smtClean="0">
                <a:latin typeface="Times New Roman"/>
              </a:rPr>
              <a:t>».</a:t>
            </a:r>
            <a:r>
              <a:rPr lang="ru-RU" sz="2400" dirty="0" smtClean="0"/>
              <a:t>                                                                                             </a:t>
            </a:r>
            <a:r>
              <a:rPr lang="uk-UA" sz="2400" b="1" i="1" dirty="0" smtClean="0">
                <a:latin typeface="Times New Roman"/>
              </a:rPr>
              <a:t>(</a:t>
            </a:r>
            <a:r>
              <a:rPr lang="fr-FR" sz="2000" b="1" i="1" dirty="0">
                <a:solidFill>
                  <a:srgbClr val="202122"/>
                </a:solidFill>
                <a:latin typeface="Arial"/>
              </a:rPr>
              <a:t>George Pólya</a:t>
            </a:r>
            <a:r>
              <a:rPr lang="uk-UA" sz="2400" b="1" i="1" dirty="0" smtClean="0">
                <a:latin typeface="Times New Roman"/>
              </a:rPr>
              <a:t>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2060850"/>
            <a:ext cx="8003232" cy="14401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Task 4.</a:t>
            </a:r>
          </a:p>
          <a:p>
            <a:pPr marL="0" indent="0">
              <a:buNone/>
            </a:pPr>
            <a:r>
              <a:rPr lang="en-US" b="1" dirty="0" smtClean="0"/>
              <a:t>Calculate </a:t>
            </a:r>
            <a:endParaRPr lang="ru-RU" b="1" dirty="0"/>
          </a:p>
        </p:txBody>
      </p:sp>
      <p:pic>
        <p:nvPicPr>
          <p:cNvPr id="4098" name="Picture 2" descr="C:\Users\user\Desktop\Женины с рабочего столо 2022\Pictures\Снимок.PN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61" y="2420890"/>
            <a:ext cx="5320742" cy="10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1" name="Picture 5" descr="C:\Users\user\Desktop\Женины с рабочего столо 2022\Pictures\Снимок.PNG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8" y="4331197"/>
            <a:ext cx="4929840" cy="10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214" y="4524695"/>
            <a:ext cx="2972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Generalization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6213" y="5364524"/>
            <a:ext cx="504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/>
              <a:t>gives the solution method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32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fr-FR" dirty="0"/>
              <a:t>Flexibility of thinking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988" y="141277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Task 5</a:t>
            </a:r>
          </a:p>
          <a:p>
            <a:pPr marL="0" indent="0">
              <a:buNone/>
            </a:pPr>
            <a:r>
              <a:rPr lang="en-US" b="1" dirty="0"/>
              <a:t>Choose from the shapes numbered from 1 to 5 the one that corresponds to shape C in the same way that shape B corresponds to shape A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8498"/>
            <a:ext cx="2847444" cy="14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6493" y="404666"/>
            <a:ext cx="2345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compare</a:t>
            </a:r>
          </a:p>
          <a:p>
            <a:pPr algn="ctr"/>
            <a:r>
              <a:rPr lang="fr-FR" sz="2400" b="1" dirty="0" smtClean="0"/>
              <a:t>apply </a:t>
            </a:r>
            <a:r>
              <a:rPr lang="fr-FR" sz="2400" b="1" dirty="0"/>
              <a:t>an analogy</a:t>
            </a:r>
            <a:endParaRPr lang="ru-RU" sz="2400" b="1" dirty="0"/>
          </a:p>
        </p:txBody>
      </p:sp>
      <p:pic>
        <p:nvPicPr>
          <p:cNvPr id="5122" name="Picture 2" descr="C:\Users\user\Desktop\Женины с рабочего столо 2022\Pictures\Снимок.PNG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76" y="4005066"/>
            <a:ext cx="4591790" cy="23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243428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dirty="0">
                <a:solidFill>
                  <a:prstClr val="black"/>
                </a:solidFill>
              </a:rPr>
              <a:t>Step </a:t>
            </a:r>
            <a:r>
              <a:rPr lang="fr-FR" dirty="0" smtClean="0">
                <a:solidFill>
                  <a:prstClr val="black"/>
                </a:solidFill>
              </a:rPr>
              <a:t>3</a:t>
            </a:r>
            <a:r>
              <a:rPr lang="fr-FR" sz="3600" dirty="0" smtClean="0">
                <a:solidFill>
                  <a:prstClr val="black"/>
                </a:solidFill>
              </a:rPr>
              <a:t> </a:t>
            </a:r>
            <a:br>
              <a:rPr lang="fr-FR" sz="3600" dirty="0" smtClean="0">
                <a:solidFill>
                  <a:prstClr val="black"/>
                </a:solidFill>
              </a:rPr>
            </a:br>
            <a:r>
              <a:rPr lang="fr-FR" sz="3600" dirty="0" smtClean="0">
                <a:solidFill>
                  <a:prstClr val="black"/>
                </a:solidFill>
              </a:rPr>
              <a:t>« </a:t>
            </a:r>
            <a:r>
              <a:rPr lang="en-US" sz="3600" dirty="0" smtClean="0">
                <a:solidFill>
                  <a:prstClr val="black"/>
                </a:solidFill>
              </a:rPr>
              <a:t>trust </a:t>
            </a:r>
            <a:r>
              <a:rPr lang="en-US" sz="3600" dirty="0">
                <a:solidFill>
                  <a:prstClr val="black"/>
                </a:solidFill>
              </a:rPr>
              <a:t>in students’ abilities and competences and a shared responsibility for learning are crucial for higher education and the democratic </a:t>
            </a:r>
            <a:r>
              <a:rPr lang="en-US" sz="3600" dirty="0" smtClean="0">
                <a:solidFill>
                  <a:prstClr val="black"/>
                </a:solidFill>
              </a:rPr>
              <a:t>university”</a:t>
            </a:r>
            <a:endParaRPr lang="ru-RU" sz="25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2"/>
            <a:ext cx="4114800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Whether my students are to act in a non-standard situation and apply operations of logical thinking?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0E854614-049F-7F7F-EC56-955E1B56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645026"/>
            <a:ext cx="2580560" cy="2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" y="360467"/>
            <a:ext cx="8869680" cy="6635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790" y="2830081"/>
            <a:ext cx="3964045" cy="3970318"/>
          </a:xfrm>
          <a:prstGeom prst="rect">
            <a:avLst/>
          </a:prstGeom>
          <a:gradFill>
            <a:gsLst>
              <a:gs pos="36000">
                <a:schemeClr val="accent1">
                  <a:lumMod val="5000"/>
                  <a:lumOff val="95000"/>
                  <a:alpha val="7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defTabSz="457200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shortage of specialists in high-tech industries capable of complex scientific and engineering activities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7223" y="2615357"/>
            <a:ext cx="4715153" cy="4031873"/>
          </a:xfrm>
          <a:prstGeom prst="rect">
            <a:avLst/>
          </a:prstGeom>
          <a:gradFill>
            <a:gsLst>
              <a:gs pos="36000">
                <a:schemeClr val="accent1">
                  <a:lumMod val="5000"/>
                  <a:lumOff val="95000"/>
                  <a:alpha val="7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reduction of students' interest in natural and mathematical sciences, necessary for the creation and development of modern technologies, techniques, socio-economic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processes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4168" y="2924414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uk-UA" sz="9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9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2100" y="4207353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uk-UA" sz="9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9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8849" y="3732100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uk-UA" sz="9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9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068" y="3593314"/>
            <a:ext cx="8257880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800" dirty="0">
                <a:solidFill>
                  <a:srgbClr val="0070C0"/>
                </a:solidFill>
              </a:rPr>
              <a:t>THANK YOU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8"/>
            <a:ext cx="8229600" cy="5073427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sz="9600" dirty="0" smtClean="0"/>
              <a:t> </a:t>
            </a:r>
            <a:r>
              <a:rPr lang="en-US" sz="9600" b="1" i="1" dirty="0"/>
              <a:t>Rethinking learning and self learning is the main aim of the project.  </a:t>
            </a:r>
          </a:p>
          <a:p>
            <a:pPr marL="0" indent="0" algn="just">
              <a:buNone/>
            </a:pPr>
            <a:r>
              <a:rPr lang="en-US" sz="9600" dirty="0"/>
              <a:t>Today, education is in a crisis, the consequences of which will explode in the near future if </a:t>
            </a:r>
            <a:r>
              <a:rPr lang="en-US" sz="9600" dirty="0" smtClean="0"/>
              <a:t>decisive  </a:t>
            </a:r>
            <a:r>
              <a:rPr lang="en-US" sz="9600" dirty="0"/>
              <a:t>steps are not taken. </a:t>
            </a:r>
            <a:r>
              <a:rPr lang="en-US" sz="9600" dirty="0" smtClean="0"/>
              <a:t>Traditional </a:t>
            </a:r>
            <a:r>
              <a:rPr lang="en-US" sz="9600" dirty="0"/>
              <a:t>education is based on </a:t>
            </a:r>
            <a:r>
              <a:rPr lang="en-US" sz="9600" dirty="0" smtClean="0"/>
              <a:t>the knowledge </a:t>
            </a:r>
            <a:r>
              <a:rPr lang="en-US" sz="9600" dirty="0"/>
              <a:t>of the world as it was, as it is, </a:t>
            </a:r>
            <a:r>
              <a:rPr lang="en-US" sz="9600" dirty="0" smtClean="0"/>
              <a:t>and </a:t>
            </a:r>
            <a:r>
              <a:rPr lang="en-US" sz="9600" dirty="0"/>
              <a:t>a very superficial knowledge of what the world will be like. So, our goal is </a:t>
            </a:r>
          </a:p>
          <a:p>
            <a:pPr algn="just"/>
            <a:r>
              <a:rPr lang="en-US" sz="9600" b="1" i="1" dirty="0" smtClean="0"/>
              <a:t>Preparing </a:t>
            </a:r>
            <a:r>
              <a:rPr lang="en-US" sz="9600" b="1" i="1" dirty="0"/>
              <a:t>students for a future we do not know. </a:t>
            </a:r>
          </a:p>
          <a:p>
            <a:pPr marL="0" indent="0" algn="just">
              <a:buNone/>
            </a:pPr>
            <a:r>
              <a:rPr lang="en-US" sz="9600" dirty="0"/>
              <a:t>T</a:t>
            </a:r>
            <a:r>
              <a:rPr lang="en-US" sz="9600" dirty="0" smtClean="0"/>
              <a:t>he </a:t>
            </a:r>
            <a:r>
              <a:rPr lang="en-US" sz="9600" dirty="0"/>
              <a:t>methods and technologies of education also need to be </a:t>
            </a:r>
            <a:r>
              <a:rPr lang="en-US" sz="9600" dirty="0" smtClean="0"/>
              <a:t>rethought.  </a:t>
            </a:r>
            <a:r>
              <a:rPr lang="en-US" sz="9600" dirty="0"/>
              <a:t>Ensuring  quality  education  is  not  a </a:t>
            </a:r>
            <a:r>
              <a:rPr lang="en-US" sz="9600" dirty="0" smtClean="0"/>
              <a:t>general </a:t>
            </a:r>
            <a:r>
              <a:rPr lang="en-US" sz="9600" dirty="0"/>
              <a:t>slogan, but specific actions of each specific teacher within each specific discipline. </a:t>
            </a:r>
            <a:r>
              <a:rPr lang="en-US" sz="9600" dirty="0" smtClean="0"/>
              <a:t>So</a:t>
            </a:r>
            <a:r>
              <a:rPr lang="en-US" sz="9600" dirty="0"/>
              <a:t>, the next goal is </a:t>
            </a:r>
          </a:p>
          <a:p>
            <a:pPr algn="just"/>
            <a:r>
              <a:rPr lang="en-US" sz="9600" dirty="0" smtClean="0"/>
              <a:t> </a:t>
            </a:r>
            <a:r>
              <a:rPr lang="en-US" sz="9600" b="1" i="1" dirty="0"/>
              <a:t>Show the possibilities of specific disciplines, in particular, mathematics, to ensure </a:t>
            </a:r>
            <a:r>
              <a:rPr lang="en-US" sz="9600" b="1" i="1" dirty="0" smtClean="0"/>
              <a:t>quality </a:t>
            </a:r>
            <a:r>
              <a:rPr lang="en-US" sz="9600" b="1" i="1" dirty="0"/>
              <a:t>education.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Aims </a:t>
            </a:r>
            <a:r>
              <a:rPr lang="en-US" sz="3200" b="1" dirty="0"/>
              <a:t>of the project: </a:t>
            </a:r>
          </a:p>
        </p:txBody>
      </p:sp>
    </p:spTree>
    <p:extLst>
      <p:ext uri="{BB962C8B-B14F-4D97-AF65-F5344CB8AC3E}">
        <p14:creationId xmlns:p14="http://schemas.microsoft.com/office/powerpoint/2010/main" val="42108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Skills </a:t>
            </a:r>
            <a:r>
              <a:rPr lang="en-US" b="1" dirty="0" smtClean="0"/>
              <a:t>for sustainable development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Digital literacy;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en-US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Analytical thinking;</a:t>
            </a:r>
            <a:endParaRPr lang="en-US" b="1" i="1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Critical thinking;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Emotional intelligence;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Creativity;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Cooperation;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Flexibility;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Leadership skills;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Time management;</a:t>
            </a:r>
          </a:p>
          <a:p>
            <a:pPr marL="631190" marR="92710" indent="-181610" algn="just">
              <a:lnSpc>
                <a:spcPct val="115000"/>
              </a:lnSpc>
              <a:spcAft>
                <a:spcPts val="70"/>
              </a:spcAft>
            </a:pPr>
            <a:r>
              <a:rPr lang="en-US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Curiosity and continuous learning.</a:t>
            </a:r>
            <a:endParaRPr lang="ru-RU" b="1" i="1" dirty="0"/>
          </a:p>
        </p:txBody>
      </p:sp>
      <p:pic>
        <p:nvPicPr>
          <p:cNvPr id="4" name="Picture 2" descr="C:\Users\user\Desktop\Женины с рабочего столо 2022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53" y="2636912"/>
            <a:ext cx="2736305" cy="11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1828" y="2636914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Skills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65" y="2142953"/>
            <a:ext cx="17922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user\Desktop\Женины с рабочего столо 2022\Pictures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0287">
            <a:off x="4600570" y="3291507"/>
            <a:ext cx="1493798" cy="18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91681" y="323443"/>
            <a:ext cx="5121748" cy="945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a typeface="Calibri"/>
              </a:rPr>
              <a:t>Can such skills be developed while studying mathematics?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3441"/>
            <a:ext cx="1008112" cy="90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1556793"/>
            <a:ext cx="781613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</a:rPr>
              <a:t>Planning this training, I will try to organize it like this: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the proposed material must be delivered by the proposed methods (no need to say </a:t>
            </a:r>
            <a:r>
              <a:rPr lang="en-US" sz="2400" b="1" dirty="0" smtClean="0">
                <a:solidFill>
                  <a:prstClr val="black"/>
                </a:solidFill>
              </a:rPr>
              <a:t>how </a:t>
            </a:r>
            <a:r>
              <a:rPr lang="en-US" sz="2400" b="1" dirty="0">
                <a:solidFill>
                  <a:prstClr val="black"/>
                </a:solidFill>
              </a:rPr>
              <a:t>is to do it, you need to do it that way). Listeners will see and appreciate it;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it is important to offer many simple examples;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the basic thesis of the course will be “The only way to knowledge is activity”;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ensure continuous work on the material (not from session to session); </a:t>
            </a:r>
          </a:p>
        </p:txBody>
      </p:sp>
    </p:spTree>
    <p:extLst>
      <p:ext uri="{BB962C8B-B14F-4D97-AF65-F5344CB8AC3E}">
        <p14:creationId xmlns:p14="http://schemas.microsoft.com/office/powerpoint/2010/main" val="419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dirty="0"/>
              <a:t>Step 1 - Rethinking </a:t>
            </a:r>
            <a:r>
              <a:rPr lang="fr-FR" dirty="0" smtClean="0"/>
              <a:t>Learning</a:t>
            </a:r>
            <a:br>
              <a:rPr lang="fr-FR" dirty="0" smtClean="0"/>
            </a:br>
            <a:r>
              <a:rPr lang="fr-FR" dirty="0" smtClean="0"/>
              <a:t> (</a:t>
            </a:r>
            <a:r>
              <a:rPr lang="en-GB" sz="3200" b="1" i="1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what </a:t>
            </a:r>
            <a:r>
              <a:rPr lang="en-GB" sz="3200" b="1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does the good teaching mean</a:t>
            </a:r>
            <a:r>
              <a:rPr lang="en-GB" sz="3200" b="1" i="1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???)</a:t>
            </a:r>
            <a:r>
              <a:rPr lang="en-GB" sz="3200" b="1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en-GB" sz="3200" b="1" i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b="1" i="1" dirty="0" smtClean="0">
                <a:latin typeface="Times New Roman"/>
                <a:ea typeface="Calibri"/>
                <a:cs typeface="Times New Roman"/>
              </a:rPr>
              <a:t>This </a:t>
            </a:r>
            <a:r>
              <a:rPr lang="en-GB" b="1" i="1" dirty="0">
                <a:latin typeface="Times New Roman"/>
                <a:ea typeface="Calibri"/>
                <a:cs typeface="Times New Roman"/>
              </a:rPr>
              <a:t>drawing encourages reflection on the nature of knowledge and theories of learning</a:t>
            </a:r>
            <a:r>
              <a:rPr lang="en-GB" dirty="0">
                <a:latin typeface="Gill Sans MT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4" y="3212976"/>
            <a:ext cx="3699466" cy="280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006434"/>
            <a:ext cx="8147248" cy="910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/>
              <a:t>Improve critical </a:t>
            </a:r>
            <a:r>
              <a:rPr lang="en-US" b="1" i="1" dirty="0" smtClean="0"/>
              <a:t>thinking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b="1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Task 1. 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i="1" dirty="0" smtClean="0">
                <a:latin typeface="Times New Roman"/>
                <a:ea typeface="Calibri"/>
                <a:cs typeface="Times New Roman"/>
              </a:rPr>
              <a:t>An </a:t>
            </a:r>
            <a:r>
              <a:rPr lang="en-US" sz="2400" b="1" i="1" dirty="0">
                <a:latin typeface="Times New Roman"/>
                <a:ea typeface="Calibri"/>
                <a:cs typeface="Times New Roman"/>
              </a:rPr>
              <a:t>equality </a:t>
            </a:r>
            <a:r>
              <a:rPr lang="uk-UA" sz="1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2+2*3=7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>
                <a:latin typeface="Times New Roman"/>
                <a:ea typeface="Calibri"/>
                <a:cs typeface="Times New Roman"/>
              </a:rPr>
              <a:t>was </a:t>
            </a:r>
            <a:r>
              <a:rPr lang="en-US" sz="2400" b="1" i="1" dirty="0" smtClean="0">
                <a:latin typeface="Times New Roman"/>
                <a:ea typeface="Calibri"/>
                <a:cs typeface="Times New Roman"/>
              </a:rPr>
              <a:t>written by student on the board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smtClean="0">
                <a:latin typeface="Times New Roman"/>
                <a:ea typeface="Calibri"/>
                <a:cs typeface="Times New Roman"/>
              </a:rPr>
              <a:t>The teacher crossed out 7, wrote 12 and advised “Be careful”. </a:t>
            </a:r>
            <a:endParaRPr lang="ru-RU" sz="1400" b="1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Can you explain this situation?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125631"/>
            <a:ext cx="1728192" cy="104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78" y="5013176"/>
            <a:ext cx="1728192" cy="104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332656"/>
            <a:ext cx="15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2+2=(4)</a:t>
            </a:r>
            <a:r>
              <a:rPr lang="en-US" sz="1400" dirty="0" smtClean="0"/>
              <a:t>10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5229200"/>
            <a:ext cx="15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2+2=(11)</a:t>
            </a:r>
            <a:r>
              <a:rPr lang="en-US" sz="1600" dirty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72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038" y="1519288"/>
            <a:ext cx="4965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/>
                <a:ea typeface="Calibri"/>
              </a:rPr>
              <a:t>Task 2</a:t>
            </a:r>
            <a:r>
              <a:rPr lang="uk-UA" sz="3200" b="1" dirty="0" smtClean="0">
                <a:latin typeface="Times New Roman"/>
                <a:ea typeface="Calibri"/>
              </a:rPr>
              <a:t>.</a:t>
            </a:r>
            <a:r>
              <a:rPr lang="uk-UA" sz="3200" dirty="0" smtClean="0">
                <a:latin typeface="Times New Roman"/>
                <a:ea typeface="Calibri"/>
              </a:rPr>
              <a:t> </a:t>
            </a:r>
            <a:endParaRPr lang="en-US" sz="3200" dirty="0">
              <a:latin typeface="Times New Roman"/>
              <a:ea typeface="Calibri"/>
            </a:endParaRPr>
          </a:p>
          <a:p>
            <a:pPr algn="just"/>
            <a:endParaRPr lang="uk-UA" sz="3200" dirty="0" smtClean="0">
              <a:latin typeface="Times New Roman"/>
              <a:ea typeface="Calibri"/>
            </a:endParaRPr>
          </a:p>
          <a:p>
            <a:pPr algn="just"/>
            <a:r>
              <a:rPr lang="en-US" sz="3200" dirty="0" smtClean="0">
                <a:latin typeface="Times New Roman"/>
                <a:ea typeface="Calibri"/>
              </a:rPr>
              <a:t>Which </a:t>
            </a:r>
            <a:r>
              <a:rPr lang="en-US" sz="3200" dirty="0">
                <a:latin typeface="Times New Roman"/>
                <a:ea typeface="Calibri"/>
              </a:rPr>
              <a:t>of the numbers 21, 25, 30 can equal the area of ​​a right triangle with hypotenuse 10?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46" y="332657"/>
            <a:ext cx="27305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5" y="332658"/>
            <a:ext cx="521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Analytical thinking</a:t>
            </a:r>
            <a:endParaRPr lang="ru-RU" sz="3200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 rot="1359983" flipV="1">
            <a:off x="4449537" y="4781815"/>
            <a:ext cx="3304084" cy="1521494"/>
          </a:xfrm>
          <a:prstGeom prst="rtTriangl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373962">
            <a:off x="4835588" y="4252676"/>
            <a:ext cx="164080" cy="293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72200" y="47667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a typeface="+mj-ea"/>
                <a:cs typeface="+mj-cs"/>
              </a:rPr>
              <a:t>Think outside the box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2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fr-FR" sz="4000" dirty="0" smtClean="0">
                <a:solidFill>
                  <a:prstClr val="black"/>
                </a:solidFill>
              </a:rPr>
              <a:t/>
            </a:r>
            <a:br>
              <a:rPr lang="fr-FR" sz="4000" dirty="0" smtClean="0">
                <a:solidFill>
                  <a:prstClr val="black"/>
                </a:solidFill>
              </a:rPr>
            </a:br>
            <a:r>
              <a:rPr lang="fr-FR" sz="4000" dirty="0" smtClean="0">
                <a:solidFill>
                  <a:prstClr val="black"/>
                </a:solidFill>
              </a:rPr>
              <a:t>Step 2 </a:t>
            </a:r>
            <a:r>
              <a:rPr lang="fr-FR" sz="4000" dirty="0">
                <a:solidFill>
                  <a:prstClr val="black"/>
                </a:solidFill>
              </a:rPr>
              <a:t>- </a:t>
            </a:r>
            <a:r>
              <a:rPr lang="en-GB" sz="4000" b="1" i="1" dirty="0">
                <a:ea typeface="Calibri"/>
                <a:cs typeface="Calibri Light"/>
              </a:rPr>
              <a:t>“The only way to knowledge is activity”.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uk-UA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50"/>
            <a:ext cx="8229600" cy="4065315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800100" indent="0" algn="ctr">
              <a:buNone/>
            </a:pPr>
            <a:r>
              <a:rPr lang="en-GB" dirty="0" smtClean="0">
                <a:latin typeface="Gill Sans MT"/>
                <a:ea typeface="Calibri"/>
                <a:cs typeface="Times New Roman"/>
              </a:rPr>
              <a:t>What </a:t>
            </a:r>
            <a:r>
              <a:rPr lang="en-GB" b="1" dirty="0">
                <a:latin typeface="Gill Sans MT"/>
                <a:ea typeface="Calibri"/>
                <a:cs typeface="Times New Roman"/>
              </a:rPr>
              <a:t>I</a:t>
            </a:r>
            <a:r>
              <a:rPr lang="en-GB" dirty="0">
                <a:latin typeface="Gill Sans MT"/>
                <a:ea typeface="Calibri"/>
                <a:cs typeface="Times New Roman"/>
              </a:rPr>
              <a:t> </a:t>
            </a:r>
            <a:r>
              <a:rPr lang="en-GB" b="1" dirty="0">
                <a:latin typeface="Gill Sans MT"/>
                <a:ea typeface="Calibri"/>
                <a:cs typeface="Times New Roman"/>
              </a:rPr>
              <a:t>hear</a:t>
            </a:r>
            <a:r>
              <a:rPr lang="en-GB" dirty="0">
                <a:latin typeface="Gill Sans MT"/>
                <a:ea typeface="Calibri"/>
                <a:cs typeface="Times New Roman"/>
              </a:rPr>
              <a:t>, I forget. What I </a:t>
            </a:r>
            <a:r>
              <a:rPr lang="en-GB" b="1" dirty="0">
                <a:latin typeface="Gill Sans MT"/>
                <a:ea typeface="Calibri"/>
                <a:cs typeface="Times New Roman"/>
              </a:rPr>
              <a:t>hear and see</a:t>
            </a:r>
            <a:r>
              <a:rPr lang="en-GB" dirty="0">
                <a:latin typeface="Gill Sans MT"/>
                <a:ea typeface="Calibri"/>
                <a:cs typeface="Times New Roman"/>
              </a:rPr>
              <a:t>, I remember a little. What </a:t>
            </a:r>
            <a:r>
              <a:rPr lang="en-GB" b="1" dirty="0">
                <a:latin typeface="Gill Sans MT"/>
                <a:ea typeface="Calibri"/>
                <a:cs typeface="Times New Roman"/>
              </a:rPr>
              <a:t>I hear, see and discuss</a:t>
            </a:r>
            <a:r>
              <a:rPr lang="en-GB" dirty="0">
                <a:latin typeface="Gill Sans MT"/>
                <a:ea typeface="Calibri"/>
                <a:cs typeface="Times New Roman"/>
              </a:rPr>
              <a:t>, I begin to understand. When </a:t>
            </a:r>
            <a:r>
              <a:rPr lang="en-GB" b="1" dirty="0">
                <a:latin typeface="Gill Sans MT"/>
                <a:ea typeface="Calibri"/>
                <a:cs typeface="Times New Roman"/>
              </a:rPr>
              <a:t>I hear, see, discuss and do</a:t>
            </a:r>
            <a:r>
              <a:rPr lang="en-GB" dirty="0">
                <a:latin typeface="Gill Sans MT"/>
                <a:ea typeface="Calibri"/>
                <a:cs typeface="Times New Roman"/>
              </a:rPr>
              <a:t>, I gain knowledge and skills. When </a:t>
            </a:r>
            <a:r>
              <a:rPr lang="en-GB" b="1" dirty="0">
                <a:latin typeface="Gill Sans MT"/>
                <a:ea typeface="Calibri"/>
                <a:cs typeface="Times New Roman"/>
              </a:rPr>
              <a:t>I impart</a:t>
            </a:r>
            <a:r>
              <a:rPr lang="en-GB" dirty="0">
                <a:latin typeface="Gill Sans MT"/>
                <a:ea typeface="Calibri"/>
                <a:cs typeface="Times New Roman"/>
              </a:rPr>
              <a:t> knowledge to others, I become a master.</a:t>
            </a:r>
            <a:endParaRPr lang="ru-RU" dirty="0"/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outside the box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3"/>
            <a:ext cx="8219256" cy="1972815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>Task 3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b="1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Find the volume of a triangular pyramid with a right trigonal angle at the top and side edges 3,4,5.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076" name="Picture 4" descr="C:\Users\user\Desktop\Женины с рабочего столо 2022\Pictures\Снимок.PNG 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39" y="3463652"/>
            <a:ext cx="3134163" cy="26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Женины с рабочего столо 2022\Pictures\Снимок.PN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5477"/>
            <a:ext cx="3672408" cy="23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43651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10219" y="48066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61781" y="30943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613238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56670" y="4365104"/>
            <a:ext cx="12389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09996" y="4503605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prstClr val="black"/>
                </a:solidFill>
                <a:ea typeface="Calibri"/>
                <a:cs typeface="Calibri Light"/>
              </a:rPr>
              <a:t>Do the activity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12544" y="3795479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model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866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1_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634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Зал засідань</vt:lpstr>
      <vt:lpstr>1_Зал засідань</vt:lpstr>
      <vt:lpstr> Change project  Polina Stegantseva Zaporizhzhia National University Ukraine </vt:lpstr>
      <vt:lpstr>Aims of the project: </vt:lpstr>
      <vt:lpstr>Skills for sustainable development</vt:lpstr>
      <vt:lpstr>Презентация PowerPoint</vt:lpstr>
      <vt:lpstr>Step 1 - Rethinking Learning  (what does the good teaching mean???) </vt:lpstr>
      <vt:lpstr> Improve critical thinking </vt:lpstr>
      <vt:lpstr>Презентация PowerPoint</vt:lpstr>
      <vt:lpstr> Step 2 - “The only way to knowledge is activity”. . </vt:lpstr>
      <vt:lpstr>Think outside the box</vt:lpstr>
      <vt:lpstr>«Knowledge, behind which there is no generalizing work of thought, is formal knowledge».                                                                                             (George Pólya) </vt:lpstr>
      <vt:lpstr>Flexibility of thinking</vt:lpstr>
      <vt:lpstr>Step 3  « trust in students’ abilities and competences and a shared responsibility for learning are crucial for higher education and the democratic university”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Гіпотеза Коллатца</dc:title>
  <dc:creator>Алина</dc:creator>
  <cp:lastModifiedBy>user</cp:lastModifiedBy>
  <cp:revision>80</cp:revision>
  <dcterms:created xsi:type="dcterms:W3CDTF">2020-10-20T13:20:42Z</dcterms:created>
  <dcterms:modified xsi:type="dcterms:W3CDTF">2024-03-26T11:12:02Z</dcterms:modified>
</cp:coreProperties>
</file>