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0"/>
  </p:handoutMasterIdLst>
  <p:sldIdLst>
    <p:sldId id="256" r:id="rId2"/>
    <p:sldId id="257" r:id="rId3"/>
    <p:sldId id="275"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2" r:id="rId18"/>
    <p:sldId id="276" r:id="rId19"/>
  </p:sldIdLst>
  <p:sldSz cx="12192000" cy="6858000"/>
  <p:notesSz cx="9144000" cy="6858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4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B647ED00-A8B1-4CB6-AC81-72F59826F338}" type="datetimeFigureOut">
              <a:rPr lang="uk-UA" smtClean="0"/>
              <a:t>27.01.2020</a:t>
            </a:fld>
            <a:endParaRPr lang="uk-UA"/>
          </a:p>
        </p:txBody>
      </p:sp>
      <p:sp>
        <p:nvSpPr>
          <p:cNvPr id="4" name="Нижний колонтитул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uk-UA"/>
          </a:p>
        </p:txBody>
      </p:sp>
      <p:sp>
        <p:nvSpPr>
          <p:cNvPr id="5" name="Номер слайда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371EA457-42F9-4419-857D-259B5534BD4F}" type="slidenum">
              <a:rPr lang="uk-UA" smtClean="0"/>
              <a:t>‹#›</a:t>
            </a:fld>
            <a:endParaRPr lang="uk-UA"/>
          </a:p>
        </p:txBody>
      </p:sp>
    </p:spTree>
    <p:extLst>
      <p:ext uri="{BB962C8B-B14F-4D97-AF65-F5344CB8AC3E}">
        <p14:creationId xmlns:p14="http://schemas.microsoft.com/office/powerpoint/2010/main" val="117935975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uk-UA"/>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395E5939-272B-4E5F-A039-41C7084A9265}" type="datetimeFigureOut">
              <a:rPr lang="uk-UA" smtClean="0"/>
              <a:t>27.01.2020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44D1502-F46B-4708-9C10-900CDA944B04}" type="slidenum">
              <a:rPr lang="uk-UA" smtClean="0"/>
              <a:t>‹#›</a:t>
            </a:fld>
            <a:endParaRPr lang="uk-UA"/>
          </a:p>
        </p:txBody>
      </p:sp>
    </p:spTree>
    <p:extLst>
      <p:ext uri="{BB962C8B-B14F-4D97-AF65-F5344CB8AC3E}">
        <p14:creationId xmlns:p14="http://schemas.microsoft.com/office/powerpoint/2010/main" val="2199665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395E5939-272B-4E5F-A039-41C7084A9265}" type="datetimeFigureOut">
              <a:rPr lang="uk-UA" smtClean="0"/>
              <a:t>27.01.2020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44D1502-F46B-4708-9C10-900CDA944B04}" type="slidenum">
              <a:rPr lang="uk-UA" smtClean="0"/>
              <a:t>‹#›</a:t>
            </a:fld>
            <a:endParaRPr lang="uk-UA"/>
          </a:p>
        </p:txBody>
      </p:sp>
    </p:spTree>
    <p:extLst>
      <p:ext uri="{BB962C8B-B14F-4D97-AF65-F5344CB8AC3E}">
        <p14:creationId xmlns:p14="http://schemas.microsoft.com/office/powerpoint/2010/main" val="2824581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395E5939-272B-4E5F-A039-41C7084A9265}" type="datetimeFigureOut">
              <a:rPr lang="uk-UA" smtClean="0"/>
              <a:t>27.01.2020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44D1502-F46B-4708-9C10-900CDA944B04}" type="slidenum">
              <a:rPr lang="uk-UA" smtClean="0"/>
              <a:t>‹#›</a:t>
            </a:fld>
            <a:endParaRPr lang="uk-UA"/>
          </a:p>
        </p:txBody>
      </p:sp>
    </p:spTree>
    <p:extLst>
      <p:ext uri="{BB962C8B-B14F-4D97-AF65-F5344CB8AC3E}">
        <p14:creationId xmlns:p14="http://schemas.microsoft.com/office/powerpoint/2010/main" val="1083235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395E5939-272B-4E5F-A039-41C7084A9265}" type="datetimeFigureOut">
              <a:rPr lang="uk-UA" smtClean="0"/>
              <a:t>27.01.2020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44D1502-F46B-4708-9C10-900CDA944B04}" type="slidenum">
              <a:rPr lang="uk-UA" smtClean="0"/>
              <a:t>‹#›</a:t>
            </a:fld>
            <a:endParaRPr lang="uk-UA"/>
          </a:p>
        </p:txBody>
      </p:sp>
    </p:spTree>
    <p:extLst>
      <p:ext uri="{BB962C8B-B14F-4D97-AF65-F5344CB8AC3E}">
        <p14:creationId xmlns:p14="http://schemas.microsoft.com/office/powerpoint/2010/main" val="75481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uk-UA"/>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95E5939-272B-4E5F-A039-41C7084A9265}" type="datetimeFigureOut">
              <a:rPr lang="uk-UA" smtClean="0"/>
              <a:t>27.01.2020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44D1502-F46B-4708-9C10-900CDA944B04}" type="slidenum">
              <a:rPr lang="uk-UA" smtClean="0"/>
              <a:t>‹#›</a:t>
            </a:fld>
            <a:endParaRPr lang="uk-UA"/>
          </a:p>
        </p:txBody>
      </p:sp>
    </p:spTree>
    <p:extLst>
      <p:ext uri="{BB962C8B-B14F-4D97-AF65-F5344CB8AC3E}">
        <p14:creationId xmlns:p14="http://schemas.microsoft.com/office/powerpoint/2010/main" val="2618165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395E5939-272B-4E5F-A039-41C7084A9265}" type="datetimeFigureOut">
              <a:rPr lang="uk-UA" smtClean="0"/>
              <a:t>27.01.2020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144D1502-F46B-4708-9C10-900CDA944B04}" type="slidenum">
              <a:rPr lang="uk-UA" smtClean="0"/>
              <a:t>‹#›</a:t>
            </a:fld>
            <a:endParaRPr lang="uk-UA"/>
          </a:p>
        </p:txBody>
      </p:sp>
    </p:spTree>
    <p:extLst>
      <p:ext uri="{BB962C8B-B14F-4D97-AF65-F5344CB8AC3E}">
        <p14:creationId xmlns:p14="http://schemas.microsoft.com/office/powerpoint/2010/main" val="36167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uk-UA"/>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395E5939-272B-4E5F-A039-41C7084A9265}" type="datetimeFigureOut">
              <a:rPr lang="uk-UA" smtClean="0"/>
              <a:t>27.01.2020</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144D1502-F46B-4708-9C10-900CDA944B04}" type="slidenum">
              <a:rPr lang="uk-UA" smtClean="0"/>
              <a:t>‹#›</a:t>
            </a:fld>
            <a:endParaRPr lang="uk-UA"/>
          </a:p>
        </p:txBody>
      </p:sp>
    </p:spTree>
    <p:extLst>
      <p:ext uri="{BB962C8B-B14F-4D97-AF65-F5344CB8AC3E}">
        <p14:creationId xmlns:p14="http://schemas.microsoft.com/office/powerpoint/2010/main" val="757504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395E5939-272B-4E5F-A039-41C7084A9265}" type="datetimeFigureOut">
              <a:rPr lang="uk-UA" smtClean="0"/>
              <a:t>27.01.2020</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144D1502-F46B-4708-9C10-900CDA944B04}" type="slidenum">
              <a:rPr lang="uk-UA" smtClean="0"/>
              <a:t>‹#›</a:t>
            </a:fld>
            <a:endParaRPr lang="uk-UA"/>
          </a:p>
        </p:txBody>
      </p:sp>
    </p:spTree>
    <p:extLst>
      <p:ext uri="{BB962C8B-B14F-4D97-AF65-F5344CB8AC3E}">
        <p14:creationId xmlns:p14="http://schemas.microsoft.com/office/powerpoint/2010/main" val="3827590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95E5939-272B-4E5F-A039-41C7084A9265}" type="datetimeFigureOut">
              <a:rPr lang="uk-UA" smtClean="0"/>
              <a:t>27.01.2020</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144D1502-F46B-4708-9C10-900CDA944B04}" type="slidenum">
              <a:rPr lang="uk-UA" smtClean="0"/>
              <a:t>‹#›</a:t>
            </a:fld>
            <a:endParaRPr lang="uk-UA"/>
          </a:p>
        </p:txBody>
      </p:sp>
    </p:spTree>
    <p:extLst>
      <p:ext uri="{BB962C8B-B14F-4D97-AF65-F5344CB8AC3E}">
        <p14:creationId xmlns:p14="http://schemas.microsoft.com/office/powerpoint/2010/main" val="1300859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95E5939-272B-4E5F-A039-41C7084A9265}" type="datetimeFigureOut">
              <a:rPr lang="uk-UA" smtClean="0"/>
              <a:t>27.01.2020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144D1502-F46B-4708-9C10-900CDA944B04}" type="slidenum">
              <a:rPr lang="uk-UA" smtClean="0"/>
              <a:t>‹#›</a:t>
            </a:fld>
            <a:endParaRPr lang="uk-UA"/>
          </a:p>
        </p:txBody>
      </p:sp>
    </p:spTree>
    <p:extLst>
      <p:ext uri="{BB962C8B-B14F-4D97-AF65-F5344CB8AC3E}">
        <p14:creationId xmlns:p14="http://schemas.microsoft.com/office/powerpoint/2010/main" val="2119135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95E5939-272B-4E5F-A039-41C7084A9265}" type="datetimeFigureOut">
              <a:rPr lang="uk-UA" smtClean="0"/>
              <a:t>27.01.2020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144D1502-F46B-4708-9C10-900CDA944B04}" type="slidenum">
              <a:rPr lang="uk-UA" smtClean="0"/>
              <a:t>‹#›</a:t>
            </a:fld>
            <a:endParaRPr lang="uk-UA"/>
          </a:p>
        </p:txBody>
      </p:sp>
    </p:spTree>
    <p:extLst>
      <p:ext uri="{BB962C8B-B14F-4D97-AF65-F5344CB8AC3E}">
        <p14:creationId xmlns:p14="http://schemas.microsoft.com/office/powerpoint/2010/main" val="3078534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5E5939-272B-4E5F-A039-41C7084A9265}" type="datetimeFigureOut">
              <a:rPr lang="uk-UA" smtClean="0"/>
              <a:t>27.01.2020</a:t>
            </a:fld>
            <a:endParaRPr lang="uk-UA"/>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4D1502-F46B-4708-9C10-900CDA944B04}" type="slidenum">
              <a:rPr lang="uk-UA" smtClean="0"/>
              <a:t>‹#›</a:t>
            </a:fld>
            <a:endParaRPr lang="uk-UA"/>
          </a:p>
        </p:txBody>
      </p:sp>
    </p:spTree>
    <p:extLst>
      <p:ext uri="{BB962C8B-B14F-4D97-AF65-F5344CB8AC3E}">
        <p14:creationId xmlns:p14="http://schemas.microsoft.com/office/powerpoint/2010/main" val="2297658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262743" y="1305342"/>
            <a:ext cx="9296400" cy="2862322"/>
          </a:xfrm>
          <a:prstGeom prst="rect">
            <a:avLst/>
          </a:prstGeom>
        </p:spPr>
        <p:txBody>
          <a:bodyPr wrap="square">
            <a:spAutoFit/>
          </a:bodyPr>
          <a:lstStyle/>
          <a:p>
            <a:r>
              <a:rPr lang="uk-UA" sz="2400" b="1" dirty="0" smtClean="0"/>
              <a:t>ТЕМА 1. ФІНАНСОВА СИСТЕМА ТА ПІДГОТОВКА КАДРІВ ДЛЯ  НЕЇ</a:t>
            </a:r>
          </a:p>
          <a:p>
            <a:endParaRPr lang="uk-UA" dirty="0" smtClean="0"/>
          </a:p>
          <a:p>
            <a:endParaRPr lang="uk-UA" dirty="0" smtClean="0"/>
          </a:p>
          <a:p>
            <a:r>
              <a:rPr lang="uk-UA" sz="2400" dirty="0" smtClean="0"/>
              <a:t>1.	 Спеціальність «Фінанси, банківська справа та страхування»</a:t>
            </a:r>
          </a:p>
          <a:p>
            <a:r>
              <a:rPr lang="uk-UA" sz="2400" dirty="0" smtClean="0"/>
              <a:t>2.	Законодавча і нормативна база підготовки фахівців.</a:t>
            </a:r>
          </a:p>
          <a:p>
            <a:r>
              <a:rPr lang="uk-UA" sz="2400" dirty="0" smtClean="0"/>
              <a:t>3.	Вимоги до підготовки фінансистів. Освітні програми.</a:t>
            </a:r>
          </a:p>
          <a:p>
            <a:r>
              <a:rPr lang="uk-UA" sz="2400" dirty="0" smtClean="0"/>
              <a:t>4.	Поняття фінансової системи та її місце в економіці держави</a:t>
            </a:r>
          </a:p>
          <a:p>
            <a:r>
              <a:rPr lang="uk-UA" sz="2400" dirty="0" smtClean="0"/>
              <a:t>5.	Сфери фінансових відносин.</a:t>
            </a:r>
          </a:p>
        </p:txBody>
      </p:sp>
    </p:spTree>
    <p:extLst>
      <p:ext uri="{BB962C8B-B14F-4D97-AF65-F5344CB8AC3E}">
        <p14:creationId xmlns:p14="http://schemas.microsoft.com/office/powerpoint/2010/main" val="586181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83179" y="2042556"/>
            <a:ext cx="7908966" cy="1384995"/>
          </a:xfrm>
          <a:prstGeom prst="rect">
            <a:avLst/>
          </a:prstGeom>
        </p:spPr>
        <p:txBody>
          <a:bodyPr wrap="square">
            <a:spAutoFit/>
          </a:bodyPr>
          <a:lstStyle/>
          <a:p>
            <a:r>
              <a:rPr lang="ru-RU" sz="2800" b="1" i="1" dirty="0" smtClean="0"/>
              <a:t>Кредит</a:t>
            </a:r>
            <a:r>
              <a:rPr lang="ru-RU" sz="2800" dirty="0" smtClean="0"/>
              <a:t> – </a:t>
            </a:r>
            <a:r>
              <a:rPr lang="ru-RU" sz="2800" dirty="0" err="1" smtClean="0"/>
              <a:t>це</a:t>
            </a:r>
            <a:r>
              <a:rPr lang="ru-RU" sz="2800" dirty="0" smtClean="0"/>
              <a:t> </a:t>
            </a:r>
            <a:r>
              <a:rPr lang="ru-RU" sz="2800" dirty="0" err="1" smtClean="0"/>
              <a:t>економічні</a:t>
            </a:r>
            <a:r>
              <a:rPr lang="ru-RU" sz="2800" dirty="0" smtClean="0"/>
              <a:t> </a:t>
            </a:r>
            <a:r>
              <a:rPr lang="ru-RU" sz="2800" dirty="0" err="1" smtClean="0"/>
              <a:t>відносини</a:t>
            </a:r>
            <a:r>
              <a:rPr lang="ru-RU" sz="2800" dirty="0" smtClean="0"/>
              <a:t> </a:t>
            </a:r>
            <a:r>
              <a:rPr lang="ru-RU" sz="2800" dirty="0" err="1" smtClean="0"/>
              <a:t>між</a:t>
            </a:r>
            <a:r>
              <a:rPr lang="ru-RU" sz="2800" dirty="0" smtClean="0"/>
              <a:t> </a:t>
            </a:r>
            <a:r>
              <a:rPr lang="ru-RU" sz="2800" dirty="0" err="1" smtClean="0"/>
              <a:t>суб’єктами</a:t>
            </a:r>
            <a:r>
              <a:rPr lang="ru-RU" sz="2800" dirty="0" smtClean="0"/>
              <a:t> ринку з приводу </a:t>
            </a:r>
            <a:r>
              <a:rPr lang="ru-RU" sz="2800" dirty="0" err="1" smtClean="0"/>
              <a:t>перерозподілу</a:t>
            </a:r>
            <a:r>
              <a:rPr lang="ru-RU" sz="2800" dirty="0" smtClean="0"/>
              <a:t> </a:t>
            </a:r>
            <a:r>
              <a:rPr lang="ru-RU" sz="2800" dirty="0" err="1" smtClean="0"/>
              <a:t>вартості</a:t>
            </a:r>
            <a:r>
              <a:rPr lang="ru-RU" sz="2800" dirty="0" smtClean="0"/>
              <a:t> на засадах </a:t>
            </a:r>
            <a:r>
              <a:rPr lang="ru-RU" sz="2800" dirty="0" err="1" smtClean="0"/>
              <a:t>повернення</a:t>
            </a:r>
            <a:r>
              <a:rPr lang="ru-RU" sz="2800" dirty="0" smtClean="0"/>
              <a:t>, </a:t>
            </a:r>
            <a:r>
              <a:rPr lang="ru-RU" sz="2800" dirty="0" err="1" smtClean="0"/>
              <a:t>строковості</a:t>
            </a:r>
            <a:r>
              <a:rPr lang="ru-RU" sz="2800" dirty="0" smtClean="0"/>
              <a:t> та </a:t>
            </a:r>
            <a:r>
              <a:rPr lang="ru-RU" sz="2800" dirty="0" err="1" smtClean="0"/>
              <a:t>платності</a:t>
            </a:r>
            <a:r>
              <a:rPr lang="ru-RU" sz="2800" dirty="0" smtClean="0"/>
              <a:t>.</a:t>
            </a:r>
            <a:endParaRPr lang="uk-UA" sz="2800" dirty="0"/>
          </a:p>
        </p:txBody>
      </p:sp>
    </p:spTree>
    <p:extLst>
      <p:ext uri="{BB962C8B-B14F-4D97-AF65-F5344CB8AC3E}">
        <p14:creationId xmlns:p14="http://schemas.microsoft.com/office/powerpoint/2010/main" val="246754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21278" y="819397"/>
            <a:ext cx="10497787" cy="5262979"/>
          </a:xfrm>
          <a:prstGeom prst="rect">
            <a:avLst/>
          </a:prstGeom>
        </p:spPr>
        <p:txBody>
          <a:bodyPr wrap="square">
            <a:spAutoFit/>
          </a:bodyPr>
          <a:lstStyle/>
          <a:p>
            <a:r>
              <a:rPr lang="uk-UA" sz="2800" dirty="0" smtClean="0"/>
              <a:t>Категорія </a:t>
            </a:r>
            <a:r>
              <a:rPr lang="uk-UA" sz="2800" i="1" dirty="0" smtClean="0"/>
              <a:t>фінансової системи </a:t>
            </a:r>
            <a:r>
              <a:rPr lang="uk-UA" sz="2800" dirty="0" smtClean="0"/>
              <a:t>є необхідною для розвитку поняття фінансів, для конкретизації змісту і видів прояву економічних відносин грошового характеру на різних рівнях економічної системи та у різних її сферах і ланках. </a:t>
            </a:r>
          </a:p>
          <a:p>
            <a:endParaRPr lang="uk-UA" sz="2800" dirty="0" smtClean="0"/>
          </a:p>
          <a:p>
            <a:r>
              <a:rPr lang="uk-UA" sz="2800" dirty="0" smtClean="0"/>
              <a:t>Інакше кажучи, якщо фінанси виражають економічні суспільні відносини, то вони виявляються по-різному в окремих сферах, мають свою специфіку у кожній </a:t>
            </a:r>
            <a:r>
              <a:rPr lang="uk-UA" sz="2800" u="sng" dirty="0" smtClean="0"/>
              <a:t>ланці фінансової системи</a:t>
            </a:r>
            <a:r>
              <a:rPr lang="uk-UA" sz="2800" dirty="0" smtClean="0"/>
              <a:t>. </a:t>
            </a:r>
          </a:p>
          <a:p>
            <a:endParaRPr lang="uk-UA" sz="2800" dirty="0" smtClean="0"/>
          </a:p>
          <a:p>
            <a:r>
              <a:rPr lang="uk-UA" sz="2800" dirty="0" smtClean="0"/>
              <a:t>Кожна сфера і кожна ланка фінансової системи певним чином впливають на процес відтворення, виконують свої притаманні їм функції.</a:t>
            </a:r>
            <a:endParaRPr lang="uk-UA" sz="2800" dirty="0"/>
          </a:p>
        </p:txBody>
      </p:sp>
    </p:spTree>
    <p:extLst>
      <p:ext uri="{BB962C8B-B14F-4D97-AF65-F5344CB8AC3E}">
        <p14:creationId xmlns:p14="http://schemas.microsoft.com/office/powerpoint/2010/main" val="3044538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08167" y="2268188"/>
            <a:ext cx="9975272" cy="1384995"/>
          </a:xfrm>
          <a:prstGeom prst="rect">
            <a:avLst/>
          </a:prstGeom>
        </p:spPr>
        <p:txBody>
          <a:bodyPr wrap="square">
            <a:spAutoFit/>
          </a:bodyPr>
          <a:lstStyle/>
          <a:p>
            <a:r>
              <a:rPr lang="ru-RU" sz="2800" b="1" i="1" dirty="0" err="1" smtClean="0"/>
              <a:t>Фінансова</a:t>
            </a:r>
            <a:r>
              <a:rPr lang="ru-RU" sz="2800" b="1" i="1" dirty="0" smtClean="0"/>
              <a:t> система </a:t>
            </a:r>
            <a:r>
              <a:rPr lang="ru-RU" sz="2800" dirty="0" err="1" smtClean="0"/>
              <a:t>загалом</a:t>
            </a:r>
            <a:r>
              <a:rPr lang="ru-RU" sz="2800" dirty="0" smtClean="0"/>
              <a:t> є </a:t>
            </a:r>
            <a:r>
              <a:rPr lang="ru-RU" sz="2800" dirty="0" err="1" smtClean="0"/>
              <a:t>сукупністю</a:t>
            </a:r>
            <a:r>
              <a:rPr lang="ru-RU" sz="2800" dirty="0" smtClean="0"/>
              <a:t> </a:t>
            </a:r>
            <a:r>
              <a:rPr lang="ru-RU" sz="2800" dirty="0" err="1" smtClean="0"/>
              <a:t>різних</a:t>
            </a:r>
            <a:r>
              <a:rPr lang="ru-RU" sz="2800" dirty="0" smtClean="0"/>
              <a:t> сфер </a:t>
            </a:r>
            <a:r>
              <a:rPr lang="ru-RU" sz="2800" dirty="0" err="1" smtClean="0"/>
              <a:t>фінансових</a:t>
            </a:r>
            <a:r>
              <a:rPr lang="ru-RU" sz="2800" dirty="0" smtClean="0"/>
              <a:t> </a:t>
            </a:r>
            <a:r>
              <a:rPr lang="ru-RU" sz="2800" dirty="0" err="1" smtClean="0"/>
              <a:t>відносин</a:t>
            </a:r>
            <a:r>
              <a:rPr lang="ru-RU" sz="2800" dirty="0" smtClean="0"/>
              <a:t>, в </a:t>
            </a:r>
            <a:r>
              <a:rPr lang="ru-RU" sz="2800" dirty="0" err="1" smtClean="0"/>
              <a:t>яких</a:t>
            </a:r>
            <a:r>
              <a:rPr lang="ru-RU" sz="2800" dirty="0" smtClean="0"/>
              <a:t> </a:t>
            </a:r>
            <a:r>
              <a:rPr lang="ru-RU" sz="2800" dirty="0" err="1" smtClean="0"/>
              <a:t>формуються</a:t>
            </a:r>
            <a:r>
              <a:rPr lang="ru-RU" sz="2800" dirty="0" smtClean="0"/>
              <a:t> та </a:t>
            </a:r>
            <a:r>
              <a:rPr lang="ru-RU" sz="2800" dirty="0" err="1" smtClean="0"/>
              <a:t>використовуються</a:t>
            </a:r>
            <a:r>
              <a:rPr lang="ru-RU" sz="2800" dirty="0" smtClean="0"/>
              <a:t> </a:t>
            </a:r>
            <a:r>
              <a:rPr lang="ru-RU" sz="2800" dirty="0" err="1" smtClean="0"/>
              <a:t>фонди</a:t>
            </a:r>
            <a:r>
              <a:rPr lang="ru-RU" sz="2800" dirty="0" smtClean="0"/>
              <a:t> </a:t>
            </a:r>
            <a:r>
              <a:rPr lang="ru-RU" sz="2800" dirty="0" err="1" smtClean="0"/>
              <a:t>грошових</a:t>
            </a:r>
            <a:r>
              <a:rPr lang="ru-RU" sz="2800" dirty="0" smtClean="0"/>
              <a:t> </a:t>
            </a:r>
            <a:r>
              <a:rPr lang="ru-RU" sz="2800" dirty="0" err="1" smtClean="0"/>
              <a:t>коштів</a:t>
            </a:r>
            <a:endParaRPr lang="uk-UA" sz="2800" dirty="0"/>
          </a:p>
        </p:txBody>
      </p:sp>
    </p:spTree>
    <p:extLst>
      <p:ext uri="{BB962C8B-B14F-4D97-AF65-F5344CB8AC3E}">
        <p14:creationId xmlns:p14="http://schemas.microsoft.com/office/powerpoint/2010/main" val="2618011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23157" y="1163782"/>
            <a:ext cx="9809019" cy="3539430"/>
          </a:xfrm>
          <a:prstGeom prst="rect">
            <a:avLst/>
          </a:prstGeom>
        </p:spPr>
        <p:txBody>
          <a:bodyPr wrap="square">
            <a:spAutoFit/>
          </a:bodyPr>
          <a:lstStyle/>
          <a:p>
            <a:r>
              <a:rPr lang="uk-UA" sz="2800" dirty="0" smtClean="0"/>
              <a:t>В.М. Опарін з цього приводу зазначає таке: </a:t>
            </a:r>
          </a:p>
          <a:p>
            <a:endParaRPr lang="uk-UA" sz="2800" dirty="0"/>
          </a:p>
          <a:p>
            <a:r>
              <a:rPr lang="uk-UA" sz="2800" dirty="0" smtClean="0"/>
              <a:t>"В основу виділення фінансових сфер покладено рівень економічної системи. </a:t>
            </a:r>
          </a:p>
          <a:p>
            <a:r>
              <a:rPr lang="uk-UA" sz="2800" dirty="0" smtClean="0"/>
              <a:t>Виділяють чотири сфери: рівню мікроекономіки відповідають фінанси суб'єктів господарювання, рівню макроекономіки - державні фінанси, рівню світового господарства - міжнародні фінанси, </a:t>
            </a:r>
            <a:r>
              <a:rPr lang="uk-UA" sz="2800" dirty="0" err="1" smtClean="0"/>
              <a:t>забезпечуючій</a:t>
            </a:r>
            <a:r>
              <a:rPr lang="uk-UA" sz="2800" dirty="0" smtClean="0"/>
              <a:t> сфері - фінансовий ринок"</a:t>
            </a:r>
            <a:endParaRPr lang="uk-UA" sz="2800" dirty="0"/>
          </a:p>
        </p:txBody>
      </p:sp>
    </p:spTree>
    <p:extLst>
      <p:ext uri="{BB962C8B-B14F-4D97-AF65-F5344CB8AC3E}">
        <p14:creationId xmlns:p14="http://schemas.microsoft.com/office/powerpoint/2010/main" val="41159844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85653" y="656204"/>
            <a:ext cx="9797142" cy="1384995"/>
          </a:xfrm>
          <a:prstGeom prst="rect">
            <a:avLst/>
          </a:prstGeom>
        </p:spPr>
        <p:txBody>
          <a:bodyPr wrap="square">
            <a:spAutoFit/>
          </a:bodyPr>
          <a:lstStyle/>
          <a:p>
            <a:r>
              <a:rPr lang="uk-UA" sz="2800" dirty="0" smtClean="0"/>
              <a:t>У фінансовій системі відповідно до обслуговуваного нею рівня економічної системи розглядають такі сфери фінансових відносин (табл. 1.).</a:t>
            </a:r>
            <a:endParaRPr lang="uk-UA" sz="2800" dirty="0"/>
          </a:p>
        </p:txBody>
      </p:sp>
      <p:pic>
        <p:nvPicPr>
          <p:cNvPr id="3" name="Рисунок 2"/>
          <p:cNvPicPr>
            <a:picLocks noChangeAspect="1"/>
          </p:cNvPicPr>
          <p:nvPr/>
        </p:nvPicPr>
        <p:blipFill>
          <a:blip r:embed="rId2"/>
          <a:stretch>
            <a:fillRect/>
          </a:stretch>
        </p:blipFill>
        <p:spPr>
          <a:xfrm>
            <a:off x="843149" y="2678442"/>
            <a:ext cx="10530279" cy="3116717"/>
          </a:xfrm>
          <a:prstGeom prst="rect">
            <a:avLst/>
          </a:prstGeom>
        </p:spPr>
      </p:pic>
    </p:spTree>
    <p:extLst>
      <p:ext uri="{BB962C8B-B14F-4D97-AF65-F5344CB8AC3E}">
        <p14:creationId xmlns:p14="http://schemas.microsoft.com/office/powerpoint/2010/main" val="3846143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28156" y="961901"/>
            <a:ext cx="10759044" cy="4401205"/>
          </a:xfrm>
          <a:prstGeom prst="rect">
            <a:avLst/>
          </a:prstGeom>
        </p:spPr>
        <p:txBody>
          <a:bodyPr wrap="square">
            <a:spAutoFit/>
          </a:bodyPr>
          <a:lstStyle/>
          <a:p>
            <a:r>
              <a:rPr lang="uk-UA" sz="2800" b="1" i="1" dirty="0" smtClean="0"/>
              <a:t>Сфера фінансових відносин </a:t>
            </a:r>
            <a:r>
              <a:rPr lang="uk-UA" sz="2800" dirty="0" smtClean="0"/>
              <a:t>– це певна сукупність ланок фінансової системи, що характеризується різноманітним складом фондів грошових коштів, а також відмінностями у формах та методах їх формування, розподілу та використання.</a:t>
            </a:r>
          </a:p>
          <a:p>
            <a:endParaRPr lang="uk-UA" sz="2800" dirty="0" smtClean="0"/>
          </a:p>
          <a:p>
            <a:r>
              <a:rPr lang="uk-UA" sz="2800" b="1" i="1" dirty="0" smtClean="0"/>
              <a:t>Ланка фінансової системи </a:t>
            </a:r>
            <a:r>
              <a:rPr lang="uk-UA" sz="2800" dirty="0" smtClean="0"/>
              <a:t>– це відносно відособлена частина фінансових відносин, склад фондів грошових коштів якої характеризується однаковим набором видів та ідентичним характером форм та методів їх формування, розподілу та використання.</a:t>
            </a:r>
            <a:endParaRPr lang="uk-UA" sz="2800" dirty="0"/>
          </a:p>
        </p:txBody>
      </p:sp>
    </p:spTree>
    <p:extLst>
      <p:ext uri="{BB962C8B-B14F-4D97-AF65-F5344CB8AC3E}">
        <p14:creationId xmlns:p14="http://schemas.microsoft.com/office/powerpoint/2010/main" val="1902300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stretch>
            <a:fillRect/>
          </a:stretch>
        </p:blipFill>
        <p:spPr>
          <a:xfrm>
            <a:off x="938151" y="903418"/>
            <a:ext cx="10119331" cy="4891740"/>
          </a:xfrm>
          <a:prstGeom prst="rect">
            <a:avLst/>
          </a:prstGeom>
        </p:spPr>
      </p:pic>
    </p:spTree>
    <p:extLst>
      <p:ext uri="{BB962C8B-B14F-4D97-AF65-F5344CB8AC3E}">
        <p14:creationId xmlns:p14="http://schemas.microsoft.com/office/powerpoint/2010/main" val="35146773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74421" y="1900053"/>
            <a:ext cx="9607138" cy="1384995"/>
          </a:xfrm>
          <a:prstGeom prst="rect">
            <a:avLst/>
          </a:prstGeom>
        </p:spPr>
        <p:txBody>
          <a:bodyPr wrap="square">
            <a:spAutoFit/>
          </a:bodyPr>
          <a:lstStyle/>
          <a:p>
            <a:r>
              <a:rPr lang="ru-RU" sz="2800" b="1" i="1" dirty="0" err="1" smtClean="0"/>
              <a:t>Фінансова</a:t>
            </a:r>
            <a:r>
              <a:rPr lang="ru-RU" sz="2800" b="1" i="1" dirty="0" smtClean="0"/>
              <a:t> система </a:t>
            </a:r>
            <a:r>
              <a:rPr lang="ru-RU" sz="2800" dirty="0" smtClean="0"/>
              <a:t>– </a:t>
            </a:r>
            <a:r>
              <a:rPr lang="ru-RU" sz="2800" dirty="0" err="1" smtClean="0"/>
              <a:t>це</a:t>
            </a:r>
            <a:r>
              <a:rPr lang="ru-RU" sz="2800" dirty="0" smtClean="0"/>
              <a:t> </a:t>
            </a:r>
            <a:r>
              <a:rPr lang="ru-RU" sz="2800" dirty="0" err="1" smtClean="0"/>
              <a:t>неподільний</a:t>
            </a:r>
            <a:r>
              <a:rPr lang="ru-RU" sz="2800" dirty="0" smtClean="0"/>
              <a:t> комплекс форм та </a:t>
            </a:r>
            <a:r>
              <a:rPr lang="ru-RU" sz="2800" dirty="0" err="1" smtClean="0"/>
              <a:t>методів</a:t>
            </a:r>
            <a:r>
              <a:rPr lang="ru-RU" sz="2800" dirty="0" smtClean="0"/>
              <a:t> </a:t>
            </a:r>
            <a:r>
              <a:rPr lang="ru-RU" sz="2800" dirty="0" err="1" smtClean="0"/>
              <a:t>утворення</a:t>
            </a:r>
            <a:r>
              <a:rPr lang="ru-RU" sz="2800" dirty="0" smtClean="0"/>
              <a:t>, </a:t>
            </a:r>
            <a:r>
              <a:rPr lang="ru-RU" sz="2800" dirty="0" err="1" smtClean="0"/>
              <a:t>розподілу</a:t>
            </a:r>
            <a:r>
              <a:rPr lang="ru-RU" sz="2800" dirty="0" smtClean="0"/>
              <a:t> та </a:t>
            </a:r>
            <a:r>
              <a:rPr lang="ru-RU" sz="2800" dirty="0" err="1" smtClean="0"/>
              <a:t>використання</a:t>
            </a:r>
            <a:r>
              <a:rPr lang="ru-RU" sz="2800" dirty="0" smtClean="0"/>
              <a:t> </a:t>
            </a:r>
            <a:r>
              <a:rPr lang="ru-RU" sz="2800" dirty="0" err="1" smtClean="0"/>
              <a:t>фондів</a:t>
            </a:r>
            <a:r>
              <a:rPr lang="ru-RU" sz="2800" dirty="0" smtClean="0"/>
              <a:t> </a:t>
            </a:r>
            <a:r>
              <a:rPr lang="ru-RU" sz="2800" dirty="0" err="1" smtClean="0"/>
              <a:t>грошових</a:t>
            </a:r>
            <a:r>
              <a:rPr lang="ru-RU" sz="2800" dirty="0" smtClean="0"/>
              <a:t> </a:t>
            </a:r>
            <a:r>
              <a:rPr lang="ru-RU" sz="2800" dirty="0" err="1" smtClean="0"/>
              <a:t>коштів</a:t>
            </a:r>
            <a:r>
              <a:rPr lang="ru-RU" sz="2800" dirty="0" smtClean="0"/>
              <a:t> </a:t>
            </a:r>
            <a:r>
              <a:rPr lang="ru-RU" sz="2800" dirty="0" err="1" smtClean="0"/>
              <a:t>держави</a:t>
            </a:r>
            <a:r>
              <a:rPr lang="ru-RU" sz="2800" dirty="0" smtClean="0"/>
              <a:t> та </a:t>
            </a:r>
            <a:r>
              <a:rPr lang="ru-RU" sz="2800" dirty="0" err="1" smtClean="0"/>
              <a:t>підприємств</a:t>
            </a:r>
            <a:r>
              <a:rPr lang="ru-RU" sz="2800" dirty="0" smtClean="0"/>
              <a:t>.</a:t>
            </a:r>
            <a:endParaRPr lang="uk-UA" sz="2800" dirty="0"/>
          </a:p>
        </p:txBody>
      </p:sp>
    </p:spTree>
    <p:extLst>
      <p:ext uri="{BB962C8B-B14F-4D97-AF65-F5344CB8AC3E}">
        <p14:creationId xmlns:p14="http://schemas.microsoft.com/office/powerpoint/2010/main" val="19712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28156" y="1983179"/>
            <a:ext cx="10343408" cy="2246769"/>
          </a:xfrm>
          <a:prstGeom prst="rect">
            <a:avLst/>
          </a:prstGeom>
        </p:spPr>
        <p:txBody>
          <a:bodyPr wrap="square">
            <a:spAutoFit/>
          </a:bodyPr>
          <a:lstStyle/>
          <a:p>
            <a:r>
              <a:rPr lang="uk-UA" sz="2800" b="1" i="1" dirty="0" err="1" smtClean="0"/>
              <a:t>Фіна́нсова</a:t>
            </a:r>
            <a:r>
              <a:rPr lang="uk-UA" sz="2800" b="1" i="1" dirty="0" smtClean="0"/>
              <a:t> </a:t>
            </a:r>
            <a:r>
              <a:rPr lang="uk-UA" sz="2800" b="1" i="1" dirty="0" err="1" smtClean="0"/>
              <a:t>систе́ма</a:t>
            </a:r>
            <a:r>
              <a:rPr lang="uk-UA" sz="2800" b="1" i="1" dirty="0" smtClean="0"/>
              <a:t> </a:t>
            </a:r>
            <a:r>
              <a:rPr lang="uk-UA" sz="2800" dirty="0" smtClean="0"/>
              <a:t>— це сукупність урегульованих фінансово-правовими нормами окремих ланок фінансових відносин і фінансових установ, за допомогою яких держава формує, розподіляє і використовує централізовані і децентралізовані грошові фонди. </a:t>
            </a:r>
            <a:endParaRPr lang="uk-UA" sz="2800" dirty="0"/>
          </a:p>
        </p:txBody>
      </p:sp>
    </p:spTree>
    <p:extLst>
      <p:ext uri="{BB962C8B-B14F-4D97-AF65-F5344CB8AC3E}">
        <p14:creationId xmlns:p14="http://schemas.microsoft.com/office/powerpoint/2010/main" val="3166021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26277" y="992416"/>
            <a:ext cx="10331532" cy="4585871"/>
          </a:xfrm>
          <a:prstGeom prst="rect">
            <a:avLst/>
          </a:prstGeom>
        </p:spPr>
        <p:txBody>
          <a:bodyPr wrap="square">
            <a:spAutoFit/>
          </a:bodyPr>
          <a:lstStyle/>
          <a:p>
            <a:pPr algn="r"/>
            <a:r>
              <a:rPr lang="uk-UA" i="1" dirty="0" smtClean="0"/>
              <a:t>Грошима треба управляти, а не служити їм</a:t>
            </a:r>
          </a:p>
          <a:p>
            <a:pPr algn="r"/>
            <a:r>
              <a:rPr lang="uk-UA" i="1" dirty="0" smtClean="0"/>
              <a:t> (Сенека </a:t>
            </a:r>
            <a:r>
              <a:rPr lang="uk-UA" i="1" dirty="0" err="1" smtClean="0"/>
              <a:t>Луций</a:t>
            </a:r>
            <a:r>
              <a:rPr lang="uk-UA" i="1" dirty="0" smtClean="0"/>
              <a:t> </a:t>
            </a:r>
            <a:r>
              <a:rPr lang="uk-UA" i="1" dirty="0" err="1" smtClean="0"/>
              <a:t>Анней</a:t>
            </a:r>
            <a:r>
              <a:rPr lang="uk-UA" i="1" dirty="0" smtClean="0"/>
              <a:t>)</a:t>
            </a:r>
          </a:p>
          <a:p>
            <a:endParaRPr lang="uk-UA" dirty="0" smtClean="0"/>
          </a:p>
          <a:p>
            <a:endParaRPr lang="uk-UA" dirty="0" smtClean="0"/>
          </a:p>
          <a:p>
            <a:r>
              <a:rPr lang="uk-UA" sz="2800" dirty="0" smtClean="0"/>
              <a:t>«Фінанси, банківська справа та страхування» - одна із провідних спеціальностей економічного напряму. Професія фінансиста є актуальною та престижною, оскільки в час постійного розвитку економіки кількість підприємств різних форм власності та сфер діяльності постійно зростає, а тому збільшується і потреба в фінансистах, аналітиках, фінансових консультантах та фінансових менеджерах.</a:t>
            </a:r>
          </a:p>
          <a:p>
            <a:endParaRPr lang="uk-UA" sz="2400" dirty="0" smtClean="0"/>
          </a:p>
        </p:txBody>
      </p:sp>
    </p:spTree>
    <p:extLst>
      <p:ext uri="{BB962C8B-B14F-4D97-AF65-F5344CB8AC3E}">
        <p14:creationId xmlns:p14="http://schemas.microsoft.com/office/powerpoint/2010/main" val="346283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97527" y="570015"/>
            <a:ext cx="10260280" cy="5693866"/>
          </a:xfrm>
          <a:prstGeom prst="rect">
            <a:avLst/>
          </a:prstGeom>
        </p:spPr>
        <p:txBody>
          <a:bodyPr wrap="square">
            <a:spAutoFit/>
          </a:bodyPr>
          <a:lstStyle/>
          <a:p>
            <a:r>
              <a:rPr lang="uk-UA" sz="2800" dirty="0" smtClean="0"/>
              <a:t>Фінанси – це мистецтво та професія водночас, що потребує таланту і терпіння. Це особливий дар бачити цифрами складний світ економіки у його взаємозв’язках і гармонії. </a:t>
            </a:r>
          </a:p>
          <a:p>
            <a:endParaRPr lang="uk-UA" sz="2800" dirty="0" smtClean="0"/>
          </a:p>
          <a:p>
            <a:r>
              <a:rPr lang="uk-UA" sz="2800" dirty="0" smtClean="0"/>
              <a:t>Спеціаліст у сфері фінансів – це фахівець з високим рівнем теоретичної і практичної економічної підготовки для виконання правової, фінансової та організаційно-управлінської діяльності. </a:t>
            </a:r>
          </a:p>
          <a:p>
            <a:endParaRPr lang="uk-UA" sz="2800" dirty="0" smtClean="0"/>
          </a:p>
          <a:p>
            <a:r>
              <a:rPr lang="uk-UA" sz="2800" dirty="0" smtClean="0"/>
              <a:t>Сучасні фінансові відносини потребують знання природи руху грошових потоків, акумуляції капіталу, вміння управляти фінансовими інструментами та адаптуватися до зміни умов внутрішнього та зовнішнього середовища. Вочевидь, постає гостра необхідність підготовки якісно нової плеяди фінансистів.</a:t>
            </a:r>
            <a:endParaRPr lang="uk-UA" sz="2800" dirty="0"/>
          </a:p>
        </p:txBody>
      </p:sp>
    </p:spTree>
    <p:extLst>
      <p:ext uri="{BB962C8B-B14F-4D97-AF65-F5344CB8AC3E}">
        <p14:creationId xmlns:p14="http://schemas.microsoft.com/office/powerpoint/2010/main" val="560491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75656" y="957943"/>
            <a:ext cx="10493829" cy="5262979"/>
          </a:xfrm>
          <a:prstGeom prst="rect">
            <a:avLst/>
          </a:prstGeom>
        </p:spPr>
        <p:txBody>
          <a:bodyPr wrap="square">
            <a:spAutoFit/>
          </a:bodyPr>
          <a:lstStyle/>
          <a:p>
            <a:r>
              <a:rPr lang="uk-UA" sz="2800" dirty="0" smtClean="0"/>
              <a:t>Специфіка діяльності фінансиста визначається конкретними умовами робочого місця, також можуть бути різні варіації, але основні професійні напрями і цілі такі:</a:t>
            </a:r>
          </a:p>
          <a:p>
            <a:endParaRPr lang="uk-UA" sz="2800" dirty="0" smtClean="0"/>
          </a:p>
          <a:p>
            <a:r>
              <a:rPr lang="uk-UA" sz="2800" b="1" dirty="0" smtClean="0"/>
              <a:t>Фінансово-кредитна:</a:t>
            </a:r>
            <a:r>
              <a:rPr lang="uk-UA" sz="2800" dirty="0" smtClean="0"/>
              <a:t> складання фінансових кошторисів, розробка кредитних операцій і контроль за ними; планування фінансів. </a:t>
            </a:r>
          </a:p>
          <a:p>
            <a:endParaRPr lang="uk-UA" sz="2800" dirty="0" smtClean="0"/>
          </a:p>
          <a:p>
            <a:r>
              <a:rPr lang="uk-UA" sz="2800" b="1" dirty="0" smtClean="0"/>
              <a:t>Податково-бюджетна: </a:t>
            </a:r>
            <a:r>
              <a:rPr lang="uk-UA" sz="2800" dirty="0" smtClean="0"/>
              <a:t>розрахунок податків, їх нарахування (контроль за кількістю) і відрахування; планування бюджету.</a:t>
            </a:r>
          </a:p>
          <a:p>
            <a:endParaRPr lang="uk-UA" sz="2800" dirty="0" smtClean="0"/>
          </a:p>
          <a:p>
            <a:r>
              <a:rPr lang="uk-UA" sz="2800" b="1" dirty="0" smtClean="0"/>
              <a:t>Інвестиційна:</a:t>
            </a:r>
            <a:r>
              <a:rPr lang="uk-UA" sz="2800" dirty="0" smtClean="0"/>
              <a:t> реалізується шляхом кредитування, прямих витрат грошових коштів і покупки цінних паперів.</a:t>
            </a:r>
          </a:p>
        </p:txBody>
      </p:sp>
    </p:spTree>
    <p:extLst>
      <p:ext uri="{BB962C8B-B14F-4D97-AF65-F5344CB8AC3E}">
        <p14:creationId xmlns:p14="http://schemas.microsoft.com/office/powerpoint/2010/main" val="2429820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01484" y="1221939"/>
            <a:ext cx="9949543" cy="4401205"/>
          </a:xfrm>
          <a:prstGeom prst="rect">
            <a:avLst/>
          </a:prstGeom>
        </p:spPr>
        <p:txBody>
          <a:bodyPr wrap="square">
            <a:spAutoFit/>
          </a:bodyPr>
          <a:lstStyle/>
          <a:p>
            <a:r>
              <a:rPr lang="uk-UA" sz="2800" b="1" dirty="0" smtClean="0"/>
              <a:t>Нормативно-методична:</a:t>
            </a:r>
            <a:r>
              <a:rPr lang="uk-UA" sz="2800" dirty="0" smtClean="0"/>
              <a:t> розробка і впровадження систем фінансової і статистичної звітності; складання фінансових звітів.</a:t>
            </a:r>
          </a:p>
          <a:p>
            <a:endParaRPr lang="uk-UA" sz="2800" dirty="0" smtClean="0"/>
          </a:p>
          <a:p>
            <a:r>
              <a:rPr lang="uk-UA" sz="2800" b="1" dirty="0" smtClean="0"/>
              <a:t>Страхова: </a:t>
            </a:r>
            <a:r>
              <a:rPr lang="uk-UA" sz="2800" dirty="0" smtClean="0"/>
              <a:t>система економічних стосунків, при яких за рахунок внесків підприємств і населення створюються страхові фонди, призначені для відшкодування збитків від стихійного лиха, а так само надання допомоги громадянам або їхнім сім’ям, робота зі страховими документами.</a:t>
            </a:r>
          </a:p>
          <a:p>
            <a:endParaRPr lang="uk-UA" sz="2800" dirty="0" smtClean="0"/>
          </a:p>
          <a:p>
            <a:r>
              <a:rPr lang="uk-UA" sz="2800" b="1" dirty="0" smtClean="0"/>
              <a:t>Зовнішньо-економічна: </a:t>
            </a:r>
            <a:r>
              <a:rPr lang="uk-UA" sz="2800" dirty="0" smtClean="0"/>
              <a:t>міжнародна економіка і фінанси.</a:t>
            </a:r>
            <a:endParaRPr lang="uk-UA" sz="2800" dirty="0"/>
          </a:p>
        </p:txBody>
      </p:sp>
    </p:spTree>
    <p:extLst>
      <p:ext uri="{BB962C8B-B14F-4D97-AF65-F5344CB8AC3E}">
        <p14:creationId xmlns:p14="http://schemas.microsoft.com/office/powerpoint/2010/main" val="2529520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03364" y="967838"/>
            <a:ext cx="9710057" cy="3539430"/>
          </a:xfrm>
          <a:prstGeom prst="rect">
            <a:avLst/>
          </a:prstGeom>
        </p:spPr>
        <p:txBody>
          <a:bodyPr wrap="square">
            <a:spAutoFit/>
          </a:bodyPr>
          <a:lstStyle/>
          <a:p>
            <a:r>
              <a:rPr lang="uk-UA" sz="2800" dirty="0" smtClean="0"/>
              <a:t>Підготовка фахівців усіх напрямів та спеціальностей в Україні регламентується:</a:t>
            </a:r>
          </a:p>
          <a:p>
            <a:pPr marL="457200" indent="-457200">
              <a:buFont typeface="Wingdings" panose="05000000000000000000" pitchFamily="2" charset="2"/>
              <a:buChar char="§"/>
            </a:pPr>
            <a:r>
              <a:rPr lang="uk-UA" sz="2800" dirty="0" smtClean="0"/>
              <a:t> Законом України «Про освіту»</a:t>
            </a:r>
          </a:p>
          <a:p>
            <a:pPr marL="457200" indent="-457200">
              <a:buFont typeface="Wingdings" panose="05000000000000000000" pitchFamily="2" charset="2"/>
              <a:buChar char="§"/>
            </a:pPr>
            <a:r>
              <a:rPr lang="uk-UA" sz="2800" dirty="0" smtClean="0"/>
              <a:t> Законом України «Про вищу освіту»</a:t>
            </a:r>
          </a:p>
          <a:p>
            <a:pPr marL="457200" indent="-457200">
              <a:buFont typeface="Wingdings" panose="05000000000000000000" pitchFamily="2" charset="2"/>
              <a:buChar char="§"/>
            </a:pPr>
            <a:r>
              <a:rPr lang="uk-UA" sz="2800" dirty="0" smtClean="0"/>
              <a:t>освітньо-кваліфікаційними характеристиками (ОКХ) </a:t>
            </a:r>
            <a:endParaRPr lang="uk-UA" sz="2800" dirty="0"/>
          </a:p>
          <a:p>
            <a:pPr marL="457200" indent="-457200">
              <a:buFont typeface="Wingdings" panose="05000000000000000000" pitchFamily="2" charset="2"/>
              <a:buChar char="§"/>
            </a:pPr>
            <a:r>
              <a:rPr lang="uk-UA" sz="2800" dirty="0" err="1" smtClean="0"/>
              <a:t>освітньо</a:t>
            </a:r>
            <a:r>
              <a:rPr lang="uk-UA" sz="2800" dirty="0" smtClean="0"/>
              <a:t>- професійними програмами (ОПП). </a:t>
            </a:r>
          </a:p>
          <a:p>
            <a:endParaRPr lang="uk-UA" sz="2800" dirty="0"/>
          </a:p>
          <a:p>
            <a:r>
              <a:rPr lang="uk-UA" sz="2800" dirty="0" smtClean="0"/>
              <a:t>ОКХ та ОПП складають галузеві стандарти вищої освіти (ГСВО).</a:t>
            </a:r>
            <a:endParaRPr lang="uk-UA" sz="2800" dirty="0"/>
          </a:p>
        </p:txBody>
      </p:sp>
    </p:spTree>
    <p:extLst>
      <p:ext uri="{BB962C8B-B14F-4D97-AF65-F5344CB8AC3E}">
        <p14:creationId xmlns:p14="http://schemas.microsoft.com/office/powerpoint/2010/main" val="354787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85257" y="2373087"/>
            <a:ext cx="7358743" cy="646331"/>
          </a:xfrm>
          <a:prstGeom prst="rect">
            <a:avLst/>
          </a:prstGeom>
        </p:spPr>
        <p:txBody>
          <a:bodyPr wrap="square">
            <a:spAutoFit/>
          </a:bodyPr>
          <a:lstStyle/>
          <a:p>
            <a:pPr algn="ctr"/>
            <a:r>
              <a:rPr lang="ru-RU" dirty="0" smtClean="0"/>
              <a:t> </a:t>
            </a:r>
            <a:r>
              <a:rPr lang="ru-RU" b="1" dirty="0" smtClean="0"/>
              <a:t>ОСВІТНЬО - ПРОФЕСІЙНА ПРОГРАМА</a:t>
            </a:r>
          </a:p>
          <a:p>
            <a:pPr algn="ctr"/>
            <a:r>
              <a:rPr lang="ru-RU" b="1" dirty="0" smtClean="0"/>
              <a:t>ФІНАНСИ І КРЕДИТ</a:t>
            </a:r>
            <a:endParaRPr lang="ru-RU" b="1" dirty="0"/>
          </a:p>
        </p:txBody>
      </p:sp>
    </p:spTree>
    <p:extLst>
      <p:ext uri="{BB962C8B-B14F-4D97-AF65-F5344CB8AC3E}">
        <p14:creationId xmlns:p14="http://schemas.microsoft.com/office/powerpoint/2010/main" val="2124019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70659" y="914400"/>
            <a:ext cx="9227128" cy="4832092"/>
          </a:xfrm>
          <a:prstGeom prst="rect">
            <a:avLst/>
          </a:prstGeom>
        </p:spPr>
        <p:txBody>
          <a:bodyPr wrap="square">
            <a:spAutoFit/>
          </a:bodyPr>
          <a:lstStyle/>
          <a:p>
            <a:r>
              <a:rPr lang="uk-UA" sz="2800" dirty="0" smtClean="0"/>
              <a:t>Як історична категорія фінанси з’явились одночасно з виникненням держави.</a:t>
            </a:r>
          </a:p>
          <a:p>
            <a:endParaRPr lang="uk-UA" sz="2800" dirty="0" smtClean="0"/>
          </a:p>
          <a:p>
            <a:r>
              <a:rPr lang="uk-UA" sz="2800" b="1" dirty="0" smtClean="0"/>
              <a:t>Фінанси</a:t>
            </a:r>
            <a:r>
              <a:rPr lang="uk-UA" sz="2800" dirty="0" smtClean="0"/>
              <a:t> являють собою економічні відносини, що пов’язані з формуванням, розподілом та використанням централізованих і децентралізованих фондів грошових коштів з метою виконання функцій та завдань держави і забезпечення умов розширеного відтворення.</a:t>
            </a:r>
          </a:p>
          <a:p>
            <a:endParaRPr lang="uk-UA" sz="2800" dirty="0" smtClean="0"/>
          </a:p>
          <a:p>
            <a:r>
              <a:rPr lang="uk-UA" sz="2800" dirty="0" smtClean="0"/>
              <a:t>Фінанси (</a:t>
            </a:r>
            <a:r>
              <a:rPr lang="uk-UA" sz="2800" dirty="0" err="1" smtClean="0"/>
              <a:t>франц</a:t>
            </a:r>
            <a:r>
              <a:rPr lang="uk-UA" sz="2800" dirty="0" smtClean="0"/>
              <a:t>. </a:t>
            </a:r>
            <a:r>
              <a:rPr lang="en-US" sz="2800" dirty="0" smtClean="0"/>
              <a:t>finance, </a:t>
            </a:r>
            <a:r>
              <a:rPr lang="uk-UA" sz="2800" dirty="0" smtClean="0"/>
              <a:t>від лат. </a:t>
            </a:r>
            <a:r>
              <a:rPr lang="en-US" sz="2800" dirty="0" err="1" smtClean="0"/>
              <a:t>finantia</a:t>
            </a:r>
            <a:r>
              <a:rPr lang="en-US" sz="2800" dirty="0" smtClean="0"/>
              <a:t> — </a:t>
            </a:r>
            <a:r>
              <a:rPr lang="uk-UA" sz="2800" dirty="0" smtClean="0"/>
              <a:t>платіж) — система грошових відносин тієї чи іншої держави</a:t>
            </a:r>
            <a:endParaRPr lang="uk-UA" sz="2800" dirty="0"/>
          </a:p>
        </p:txBody>
      </p:sp>
    </p:spTree>
    <p:extLst>
      <p:ext uri="{BB962C8B-B14F-4D97-AF65-F5344CB8AC3E}">
        <p14:creationId xmlns:p14="http://schemas.microsoft.com/office/powerpoint/2010/main" val="2470281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11283" y="1092530"/>
            <a:ext cx="9013371" cy="3970318"/>
          </a:xfrm>
          <a:prstGeom prst="rect">
            <a:avLst/>
          </a:prstGeom>
        </p:spPr>
        <p:txBody>
          <a:bodyPr wrap="square">
            <a:spAutoFit/>
          </a:bodyPr>
          <a:lstStyle/>
          <a:p>
            <a:r>
              <a:rPr lang="uk-UA" sz="2800" b="1" i="1" dirty="0" smtClean="0"/>
              <a:t>Під централізованими фінансами </a:t>
            </a:r>
            <a:r>
              <a:rPr lang="uk-UA" sz="2800" dirty="0" smtClean="0"/>
              <a:t>розуміють економічні грошові відносини, що пов’язані з формуванням та використанням фондів грошових коштів держави, які акумулюються у державній бюджетній системі та урядових позабюджетних фондах.</a:t>
            </a:r>
          </a:p>
          <a:p>
            <a:endParaRPr lang="uk-UA" sz="2800" dirty="0" smtClean="0"/>
          </a:p>
          <a:p>
            <a:r>
              <a:rPr lang="uk-UA" sz="2800" b="1" i="1" dirty="0" smtClean="0"/>
              <a:t>Під децентралізованими </a:t>
            </a:r>
            <a:r>
              <a:rPr lang="uk-UA" sz="2800" dirty="0" smtClean="0"/>
              <a:t>– грошові відносини, що опосередковують кругообіг грошових фондів підприємства.</a:t>
            </a:r>
            <a:endParaRPr lang="uk-UA" sz="2800" dirty="0"/>
          </a:p>
        </p:txBody>
      </p:sp>
    </p:spTree>
    <p:extLst>
      <p:ext uri="{BB962C8B-B14F-4D97-AF65-F5344CB8AC3E}">
        <p14:creationId xmlns:p14="http://schemas.microsoft.com/office/powerpoint/2010/main" val="314291113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776</Words>
  <Application>Microsoft Office PowerPoint</Application>
  <PresentationFormat>Широкоэкранный</PresentationFormat>
  <Paragraphs>64</Paragraphs>
  <Slides>18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18</vt:i4>
      </vt:variant>
    </vt:vector>
  </HeadingPairs>
  <TitlesOfParts>
    <vt:vector size="23" baseType="lpstr">
      <vt:lpstr>Arial</vt:lpstr>
      <vt:lpstr>Calibri</vt:lpstr>
      <vt:lpstr>Calibri Light</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H</dc:creator>
  <cp:lastModifiedBy>H</cp:lastModifiedBy>
  <cp:revision>6</cp:revision>
  <cp:lastPrinted>2020-01-27T09:03:10Z</cp:lastPrinted>
  <dcterms:created xsi:type="dcterms:W3CDTF">2020-01-27T08:15:27Z</dcterms:created>
  <dcterms:modified xsi:type="dcterms:W3CDTF">2020-01-27T09:06:43Z</dcterms:modified>
</cp:coreProperties>
</file>