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2" r:id="rId4"/>
    <p:sldId id="263" r:id="rId5"/>
    <p:sldId id="258" r:id="rId6"/>
    <p:sldId id="259" r:id="rId7"/>
    <p:sldId id="260" r:id="rId8"/>
    <p:sldId id="261" r:id="rId9"/>
    <p:sldId id="276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Соціальна інклюзія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996952"/>
            <a:ext cx="7272808" cy="26418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ТЕМА:</a:t>
            </a:r>
          </a:p>
          <a:p>
            <a:r>
              <a:rPr lang="ru-RU" b="1" i="1" dirty="0" err="1">
                <a:solidFill>
                  <a:schemeClr val="tx1"/>
                </a:solidFill>
              </a:rPr>
              <a:t>Інклюзія</a:t>
            </a:r>
            <a:r>
              <a:rPr lang="ru-RU" b="1" i="1" dirty="0">
                <a:solidFill>
                  <a:schemeClr val="tx1"/>
                </a:solidFill>
              </a:rPr>
              <a:t> як </a:t>
            </a:r>
            <a:r>
              <a:rPr lang="ru-RU" b="1" i="1" dirty="0" err="1">
                <a:solidFill>
                  <a:schemeClr val="tx1"/>
                </a:solidFill>
              </a:rPr>
              <a:t>стратегія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міжнародного</a:t>
            </a:r>
            <a:r>
              <a:rPr lang="ru-RU" b="1" i="1" dirty="0">
                <a:solidFill>
                  <a:schemeClr val="tx1"/>
                </a:solidFill>
              </a:rPr>
              <a:t> та </a:t>
            </a:r>
            <a:r>
              <a:rPr lang="ru-RU" b="1" i="1" dirty="0" err="1">
                <a:solidFill>
                  <a:schemeClr val="tx1"/>
                </a:solidFill>
              </a:rPr>
              <a:t>національного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розвитку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623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err="1"/>
              <a:t>Соціальна</a:t>
            </a:r>
            <a:r>
              <a:rPr lang="ru-RU" b="1" i="1" dirty="0"/>
              <a:t> </a:t>
            </a:r>
            <a:r>
              <a:rPr lang="ru-RU" b="1" i="1" dirty="0" err="1"/>
              <a:t>ізоляція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ізоляція</a:t>
            </a:r>
            <a:r>
              <a:rPr lang="ru-RU" dirty="0"/>
              <a:t> людей з </a:t>
            </a:r>
            <a:r>
              <a:rPr lang="ru-RU" dirty="0" err="1"/>
              <a:t>інвалідністю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умов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права на </a:t>
            </a:r>
            <a:r>
              <a:rPr lang="ru-RU" dirty="0" err="1"/>
              <a:t>освіту</a:t>
            </a:r>
            <a:r>
              <a:rPr lang="ru-RU" dirty="0"/>
              <a:t>, </a:t>
            </a:r>
            <a:r>
              <a:rPr lang="ru-RU" dirty="0" err="1"/>
              <a:t>працевлаштування</a:t>
            </a:r>
            <a:r>
              <a:rPr lang="ru-RU" dirty="0"/>
              <a:t>, </a:t>
            </a:r>
            <a:r>
              <a:rPr lang="ru-RU" dirty="0" err="1"/>
              <a:t>індивідуальну</a:t>
            </a:r>
            <a:r>
              <a:rPr lang="ru-RU" dirty="0"/>
              <a:t> </a:t>
            </a:r>
            <a:r>
              <a:rPr lang="ru-RU" dirty="0" err="1"/>
              <a:t>мобільність</a:t>
            </a:r>
            <a:r>
              <a:rPr lang="ru-RU" dirty="0"/>
              <a:t>,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участь у </a:t>
            </a:r>
            <a:r>
              <a:rPr lang="ru-RU" dirty="0" err="1"/>
              <a:t>політичному</a:t>
            </a:r>
            <a:r>
              <a:rPr lang="ru-RU" dirty="0"/>
              <a:t> та </a:t>
            </a:r>
            <a:r>
              <a:rPr lang="ru-RU" dirty="0" err="1"/>
              <a:t>громадському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, на доступ до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67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err="1"/>
              <a:t>Соціальна</a:t>
            </a:r>
            <a:r>
              <a:rPr lang="ru-RU" b="1" i="1" dirty="0"/>
              <a:t> </a:t>
            </a:r>
            <a:r>
              <a:rPr lang="ru-RU" b="1" i="1" dirty="0" err="1"/>
              <a:t>інклюзія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інклюзія</a:t>
            </a:r>
            <a:r>
              <a:rPr lang="ru-RU" dirty="0"/>
              <a:t> («</a:t>
            </a:r>
            <a:r>
              <a:rPr lang="ru-RU" dirty="0" err="1"/>
              <a:t>включення</a:t>
            </a:r>
            <a:r>
              <a:rPr lang="ru-RU" dirty="0"/>
              <a:t>, </a:t>
            </a:r>
            <a:r>
              <a:rPr lang="ru-RU" dirty="0" err="1"/>
              <a:t>долучення</a:t>
            </a:r>
            <a:r>
              <a:rPr lang="ru-RU" dirty="0"/>
              <a:t>») </a:t>
            </a:r>
            <a:r>
              <a:rPr lang="ru-RU" dirty="0" err="1"/>
              <a:t>з’явилась</a:t>
            </a:r>
            <a:r>
              <a:rPr lang="ru-RU" dirty="0"/>
              <a:t> як результат переходу </a:t>
            </a:r>
            <a:r>
              <a:rPr lang="ru-RU" dirty="0" err="1"/>
              <a:t>суспільства</a:t>
            </a:r>
            <a:r>
              <a:rPr lang="ru-RU" dirty="0"/>
              <a:t> до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яка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інвалідності</a:t>
            </a:r>
            <a:r>
              <a:rPr lang="ru-RU" dirty="0"/>
              <a:t>.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політичній</a:t>
            </a:r>
            <a:r>
              <a:rPr lang="ru-RU" dirty="0"/>
              <a:t>, </a:t>
            </a:r>
            <a:r>
              <a:rPr lang="ru-RU" dirty="0" err="1"/>
              <a:t>економічній</a:t>
            </a:r>
            <a:r>
              <a:rPr lang="ru-RU" dirty="0"/>
              <a:t>, </a:t>
            </a:r>
            <a:r>
              <a:rPr lang="ru-RU" dirty="0" err="1"/>
              <a:t>соціальній</a:t>
            </a:r>
            <a:r>
              <a:rPr lang="ru-RU" dirty="0"/>
              <a:t> сферах,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утвердження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таких умов, за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й </a:t>
            </a:r>
            <a:r>
              <a:rPr lang="ru-RU" dirty="0" err="1"/>
              <a:t>дорослі</a:t>
            </a:r>
            <a:r>
              <a:rPr lang="ru-RU" dirty="0"/>
              <a:t> могли б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як </a:t>
            </a:r>
            <a:r>
              <a:rPr lang="ru-RU" dirty="0" err="1"/>
              <a:t>рівноправні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члени,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поважають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у </a:t>
            </a:r>
            <a:r>
              <a:rPr lang="ru-RU" dirty="0" err="1"/>
              <a:t>суспільний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2530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err="1"/>
              <a:t>Соціальна</a:t>
            </a:r>
            <a:r>
              <a:rPr lang="ru-RU" b="1" i="1" dirty="0"/>
              <a:t> </a:t>
            </a:r>
            <a:r>
              <a:rPr lang="ru-RU" b="1" i="1" dirty="0" err="1"/>
              <a:t>інклюзія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людям,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зазнають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бідності</a:t>
            </a:r>
            <a:r>
              <a:rPr lang="ru-RU" dirty="0"/>
              <a:t> та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, </a:t>
            </a:r>
            <a:r>
              <a:rPr lang="ru-RU" dirty="0" err="1"/>
              <a:t>можливостей</a:t>
            </a:r>
            <a:r>
              <a:rPr lang="ru-RU" dirty="0"/>
              <a:t> та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в </a:t>
            </a:r>
            <a:r>
              <a:rPr lang="ru-RU" dirty="0" err="1"/>
              <a:t>економічному</a:t>
            </a:r>
            <a:r>
              <a:rPr lang="ru-RU" dirty="0"/>
              <a:t>, </a:t>
            </a:r>
            <a:r>
              <a:rPr lang="ru-RU" dirty="0" err="1"/>
              <a:t>соціальному</a:t>
            </a:r>
            <a:r>
              <a:rPr lang="ru-RU" dirty="0"/>
              <a:t> та культурному </a:t>
            </a:r>
            <a:r>
              <a:rPr lang="ru-RU" dirty="0" err="1"/>
              <a:t>житті</a:t>
            </a:r>
            <a:r>
              <a:rPr lang="ru-RU" dirty="0"/>
              <a:t> та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добробуту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6908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err="1"/>
              <a:t>Соціальна</a:t>
            </a:r>
            <a:r>
              <a:rPr lang="ru-RU" b="1" i="1" dirty="0"/>
              <a:t> </a:t>
            </a:r>
            <a:r>
              <a:rPr lang="ru-RU" b="1" i="1" dirty="0" err="1"/>
              <a:t>інклюзія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Наріжними</a:t>
            </a:r>
            <a:r>
              <a:rPr lang="ru-RU" dirty="0"/>
              <a:t> </a:t>
            </a:r>
            <a:r>
              <a:rPr lang="ru-RU" dirty="0" err="1"/>
              <a:t>каменями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інклюзії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є: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b="1" dirty="0" err="1"/>
              <a:t>цінування</a:t>
            </a:r>
            <a:r>
              <a:rPr lang="ru-RU" b="1" dirty="0"/>
              <a:t>, </a:t>
            </a:r>
            <a:r>
              <a:rPr lang="ru-RU" b="1" dirty="0" err="1"/>
              <a:t>визнання</a:t>
            </a:r>
            <a:r>
              <a:rPr lang="ru-RU" b="1" dirty="0"/>
              <a:t> і </a:t>
            </a:r>
            <a:r>
              <a:rPr lang="ru-RU" b="1" dirty="0" err="1"/>
              <a:t>повага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окремих</a:t>
            </a:r>
            <a:r>
              <a:rPr lang="ru-RU" b="1" dirty="0"/>
              <a:t> </a:t>
            </a:r>
            <a:r>
              <a:rPr lang="ru-RU" b="1" dirty="0" err="1"/>
              <a:t>осіб</a:t>
            </a:r>
            <a:r>
              <a:rPr lang="ru-RU" b="1" dirty="0"/>
              <a:t> і </a:t>
            </a:r>
            <a:r>
              <a:rPr lang="ru-RU" b="1" dirty="0" err="1"/>
              <a:t>цієї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групи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1185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i="1" dirty="0" err="1"/>
              <a:t>Соціальна</a:t>
            </a:r>
            <a:r>
              <a:rPr lang="ru-RU" sz="2400" b="1" i="1" dirty="0"/>
              <a:t> </a:t>
            </a:r>
            <a:r>
              <a:rPr lang="ru-RU" sz="2400" b="1" i="1" dirty="0" err="1"/>
              <a:t>інклюзія</a:t>
            </a:r>
            <a:r>
              <a:rPr lang="ru-RU" sz="2400" b="1" i="1" dirty="0"/>
              <a:t> </a:t>
            </a:r>
            <a:r>
              <a:rPr lang="ru-RU" sz="2400" b="1" i="1" dirty="0" err="1"/>
              <a:t>охоплює</a:t>
            </a:r>
            <a:r>
              <a:rPr lang="ru-RU" sz="2400" b="1" i="1" dirty="0"/>
              <a:t> широкий спектр </a:t>
            </a:r>
            <a:r>
              <a:rPr lang="ru-RU" sz="2400" b="1" i="1" dirty="0" err="1"/>
              <a:t>стратегій</a:t>
            </a:r>
            <a:r>
              <a:rPr lang="ru-RU" sz="2400" b="1" i="1" dirty="0"/>
              <a:t>, </a:t>
            </a:r>
            <a:r>
              <a:rPr lang="ru-RU" sz="2400" b="1" i="1" dirty="0" err="1"/>
              <a:t>ресурсів</a:t>
            </a:r>
            <a:r>
              <a:rPr lang="ru-RU" sz="2400" b="1" i="1" dirty="0"/>
              <a:t>, </a:t>
            </a:r>
            <a:r>
              <a:rPr lang="ru-RU" sz="2400" b="1" i="1" dirty="0" err="1"/>
              <a:t>орієнтованих</a:t>
            </a:r>
            <a:r>
              <a:rPr lang="ru-RU" sz="2400" b="1" i="1" dirty="0"/>
              <a:t> на </a:t>
            </a:r>
            <a:r>
              <a:rPr lang="ru-RU" sz="2400" b="1" i="1" dirty="0" err="1"/>
              <a:t>ті</a:t>
            </a:r>
            <a:r>
              <a:rPr lang="ru-RU" sz="2400" b="1" i="1" dirty="0"/>
              <a:t> </a:t>
            </a:r>
            <a:r>
              <a:rPr lang="ru-RU" sz="2400" b="1" i="1" dirty="0" err="1"/>
              <a:t>групи</a:t>
            </a:r>
            <a:r>
              <a:rPr lang="ru-RU" sz="2400" b="1" i="1" dirty="0"/>
              <a:t> </a:t>
            </a:r>
            <a:r>
              <a:rPr lang="ru-RU" sz="2400" b="1" i="1" dirty="0" err="1"/>
              <a:t>населення</a:t>
            </a:r>
            <a:r>
              <a:rPr lang="ru-RU" sz="2400" b="1" i="1" dirty="0"/>
              <a:t>, </a:t>
            </a:r>
            <a:r>
              <a:rPr lang="ru-RU" sz="2400" b="1" i="1" dirty="0" err="1"/>
              <a:t>які</a:t>
            </a:r>
            <a:r>
              <a:rPr lang="ru-RU" sz="2400" b="1" i="1" dirty="0"/>
              <a:t> </a:t>
            </a:r>
            <a:r>
              <a:rPr lang="ru-RU" sz="2400" b="1" i="1" dirty="0" err="1"/>
              <a:t>перебувають</a:t>
            </a:r>
            <a:r>
              <a:rPr lang="ru-RU" sz="2400" b="1" i="1" dirty="0"/>
              <a:t> у </a:t>
            </a:r>
            <a:r>
              <a:rPr lang="ru-RU" sz="2400" b="1" i="1" dirty="0" err="1"/>
              <a:t>несприятливому</a:t>
            </a:r>
            <a:r>
              <a:rPr lang="ru-RU" sz="2400" b="1" i="1" dirty="0"/>
              <a:t> </a:t>
            </a:r>
            <a:r>
              <a:rPr lang="ru-RU" sz="2400" b="1" i="1" dirty="0" err="1"/>
              <a:t>становищі</a:t>
            </a:r>
            <a:r>
              <a:rPr lang="ru-RU" sz="2400" b="1" i="1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err="1"/>
              <a:t>визнання</a:t>
            </a:r>
            <a:r>
              <a:rPr lang="ru-RU" b="1" dirty="0"/>
              <a:t> </a:t>
            </a:r>
            <a:r>
              <a:rPr lang="ru-RU" b="1" dirty="0" err="1"/>
              <a:t>відмінностей</a:t>
            </a:r>
            <a:r>
              <a:rPr lang="ru-RU" b="1" dirty="0"/>
              <a:t> </a:t>
            </a:r>
            <a:r>
              <a:rPr lang="ru-RU" dirty="0"/>
              <a:t>у </a:t>
            </a:r>
            <a:r>
              <a:rPr lang="ru-RU" dirty="0" err="1"/>
              <a:t>розвитку</a:t>
            </a:r>
            <a:r>
              <a:rPr lang="ru-RU" dirty="0"/>
              <a:t> людей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прирівнювання</a:t>
            </a:r>
            <a:r>
              <a:rPr lang="ru-RU" dirty="0"/>
              <a:t> «</a:t>
            </a:r>
            <a:r>
              <a:rPr lang="ru-RU" dirty="0" err="1"/>
              <a:t>інвалідності</a:t>
            </a:r>
            <a:r>
              <a:rPr lang="ru-RU" dirty="0"/>
              <a:t>» до </a:t>
            </a:r>
            <a:r>
              <a:rPr lang="ru-RU" dirty="0" err="1"/>
              <a:t>патології</a:t>
            </a:r>
            <a:r>
              <a:rPr lang="ru-RU" dirty="0"/>
              <a:t>, вади;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err="1"/>
              <a:t>причетність</a:t>
            </a:r>
            <a:r>
              <a:rPr lang="ru-RU" b="1" dirty="0"/>
              <a:t> та участь </a:t>
            </a:r>
            <a:r>
              <a:rPr lang="ru-RU" dirty="0"/>
              <a:t>–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кожного </a:t>
            </a:r>
            <a:r>
              <a:rPr lang="ru-RU" dirty="0" err="1"/>
              <a:t>особисто</a:t>
            </a:r>
            <a:r>
              <a:rPr lang="ru-RU" dirty="0"/>
              <a:t>, в </a:t>
            </a:r>
            <a:r>
              <a:rPr lang="ru-RU" dirty="0" err="1"/>
              <a:t>питаннях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 та </a:t>
            </a:r>
            <a:r>
              <a:rPr lang="ru-RU" dirty="0" err="1"/>
              <a:t>життя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37643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i="1" dirty="0" err="1"/>
              <a:t>Соціальна</a:t>
            </a:r>
            <a:r>
              <a:rPr lang="ru-RU" sz="2400" b="1" i="1" dirty="0"/>
              <a:t> </a:t>
            </a:r>
            <a:r>
              <a:rPr lang="ru-RU" sz="2400" b="1" i="1" dirty="0" err="1"/>
              <a:t>інклюзія</a:t>
            </a:r>
            <a:r>
              <a:rPr lang="ru-RU" sz="2400" b="1" i="1" dirty="0"/>
              <a:t> </a:t>
            </a:r>
            <a:r>
              <a:rPr lang="ru-RU" sz="2400" b="1" i="1" dirty="0" err="1"/>
              <a:t>охоплює</a:t>
            </a:r>
            <a:r>
              <a:rPr lang="ru-RU" sz="2400" b="1" i="1" dirty="0"/>
              <a:t> широкий спектр </a:t>
            </a:r>
            <a:r>
              <a:rPr lang="ru-RU" sz="2400" b="1" i="1" dirty="0" err="1"/>
              <a:t>стратегій</a:t>
            </a:r>
            <a:r>
              <a:rPr lang="ru-RU" sz="2400" b="1" i="1" dirty="0"/>
              <a:t>, </a:t>
            </a:r>
            <a:r>
              <a:rPr lang="ru-RU" sz="2400" b="1" i="1" dirty="0" err="1"/>
              <a:t>ресурсів</a:t>
            </a:r>
            <a:r>
              <a:rPr lang="ru-RU" sz="2400" b="1" i="1" dirty="0"/>
              <a:t>, </a:t>
            </a:r>
            <a:r>
              <a:rPr lang="ru-RU" sz="2400" b="1" i="1" dirty="0" err="1"/>
              <a:t>орієнтованих</a:t>
            </a:r>
            <a:r>
              <a:rPr lang="ru-RU" sz="2400" b="1" i="1" dirty="0"/>
              <a:t> на </a:t>
            </a:r>
            <a:r>
              <a:rPr lang="ru-RU" sz="2400" b="1" i="1" dirty="0" err="1"/>
              <a:t>ті</a:t>
            </a:r>
            <a:r>
              <a:rPr lang="ru-RU" sz="2400" b="1" i="1" dirty="0"/>
              <a:t> </a:t>
            </a:r>
            <a:r>
              <a:rPr lang="ru-RU" sz="2400" b="1" i="1" dirty="0" err="1"/>
              <a:t>групи</a:t>
            </a:r>
            <a:r>
              <a:rPr lang="ru-RU" sz="2400" b="1" i="1" dirty="0"/>
              <a:t> </a:t>
            </a:r>
            <a:r>
              <a:rPr lang="ru-RU" sz="2400" b="1" i="1" dirty="0" err="1"/>
              <a:t>населення</a:t>
            </a:r>
            <a:r>
              <a:rPr lang="ru-RU" sz="2400" b="1" i="1" dirty="0"/>
              <a:t>, </a:t>
            </a:r>
            <a:r>
              <a:rPr lang="ru-RU" sz="2400" b="1" i="1" dirty="0" err="1"/>
              <a:t>які</a:t>
            </a:r>
            <a:r>
              <a:rPr lang="ru-RU" sz="2400" b="1" i="1" dirty="0"/>
              <a:t> </a:t>
            </a:r>
            <a:r>
              <a:rPr lang="ru-RU" sz="2400" b="1" i="1" dirty="0" err="1"/>
              <a:t>перебувають</a:t>
            </a:r>
            <a:r>
              <a:rPr lang="ru-RU" sz="2400" b="1" i="1" dirty="0"/>
              <a:t> у </a:t>
            </a:r>
            <a:r>
              <a:rPr lang="ru-RU" sz="2400" b="1" i="1" dirty="0" err="1"/>
              <a:t>несприятливому</a:t>
            </a:r>
            <a:r>
              <a:rPr lang="ru-RU" sz="2400" b="1" i="1" dirty="0"/>
              <a:t> </a:t>
            </a:r>
            <a:r>
              <a:rPr lang="ru-RU" sz="2400" b="1" i="1" dirty="0" err="1"/>
              <a:t>становищі</a:t>
            </a:r>
            <a:r>
              <a:rPr lang="ru-RU" sz="2400" b="1" i="1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err="1"/>
              <a:t>територіальна</a:t>
            </a:r>
            <a:r>
              <a:rPr lang="ru-RU" b="1" dirty="0"/>
              <a:t> </a:t>
            </a:r>
            <a:r>
              <a:rPr lang="ru-RU" b="1" dirty="0" err="1"/>
              <a:t>близькість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і </a:t>
            </a:r>
            <a:r>
              <a:rPr lang="ru-RU" dirty="0" err="1"/>
              <a:t>соціальним</a:t>
            </a:r>
            <a:r>
              <a:rPr lang="ru-RU" dirty="0"/>
              <a:t> простором;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err="1"/>
              <a:t>матеріальний</a:t>
            </a:r>
            <a:r>
              <a:rPr lang="ru-RU" b="1" dirty="0"/>
              <a:t> </a:t>
            </a:r>
            <a:r>
              <a:rPr lang="ru-RU" b="1" dirty="0" err="1"/>
              <a:t>добробут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і,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так </a:t>
            </a:r>
            <a:r>
              <a:rPr lang="ru-RU" dirty="0" err="1"/>
              <a:t>щоб</a:t>
            </a:r>
            <a:r>
              <a:rPr lang="ru-RU" dirty="0"/>
              <a:t> люди з </a:t>
            </a:r>
            <a:r>
              <a:rPr lang="ru-RU" dirty="0" err="1"/>
              <a:t>інвалідністю</a:t>
            </a:r>
            <a:r>
              <a:rPr lang="ru-RU" dirty="0"/>
              <a:t> могли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, </a:t>
            </a:r>
            <a:r>
              <a:rPr lang="ru-RU" dirty="0" err="1"/>
              <a:t>нарівні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,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46072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i="1" dirty="0" err="1"/>
              <a:t>Цінності</a:t>
            </a:r>
            <a:r>
              <a:rPr lang="ru-RU" sz="3200" b="1" i="1" dirty="0"/>
              <a:t>, </a:t>
            </a:r>
            <a:r>
              <a:rPr lang="ru-RU" sz="3200" b="1" i="1" dirty="0" err="1"/>
              <a:t>які</a:t>
            </a:r>
            <a:r>
              <a:rPr lang="ru-RU" sz="3200" b="1" i="1" dirty="0"/>
              <a:t> лежать в </a:t>
            </a:r>
            <a:r>
              <a:rPr lang="ru-RU" sz="3200" b="1" i="1" dirty="0" err="1"/>
              <a:t>основі</a:t>
            </a:r>
            <a:r>
              <a:rPr lang="ru-RU" sz="3200" b="1" i="1" dirty="0"/>
              <a:t> </a:t>
            </a:r>
            <a:r>
              <a:rPr lang="ru-RU" sz="3200" b="1" i="1" dirty="0" err="1"/>
              <a:t>соціальної</a:t>
            </a:r>
            <a:r>
              <a:rPr lang="ru-RU" sz="3200" b="1" i="1" dirty="0"/>
              <a:t> </a:t>
            </a:r>
            <a:r>
              <a:rPr lang="ru-RU" sz="3200" b="1" i="1" dirty="0" err="1"/>
              <a:t>інклюзії</a:t>
            </a:r>
            <a:r>
              <a:rPr lang="ru-RU" sz="3200" b="1" i="1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готовий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навчатись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спілкуватись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Разом ми </a:t>
            </a:r>
            <a:r>
              <a:rPr lang="ru-RU" dirty="0" err="1"/>
              <a:t>кращі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942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i="1" dirty="0" err="1"/>
              <a:t>Соціальна</a:t>
            </a:r>
            <a:r>
              <a:rPr lang="ru-RU" sz="3600" b="1" i="1" dirty="0"/>
              <a:t> </a:t>
            </a:r>
            <a:r>
              <a:rPr lang="ru-RU" sz="3600" b="1" i="1" dirty="0" err="1"/>
              <a:t>інтеграція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інтеграція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, </a:t>
            </a:r>
            <a:r>
              <a:rPr lang="ru-RU" dirty="0" err="1"/>
              <a:t>слабко</a:t>
            </a:r>
            <a:r>
              <a:rPr lang="ru-RU" dirty="0"/>
              <a:t>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об’єктів</a:t>
            </a:r>
            <a:r>
              <a:rPr lang="ru-RU" dirty="0"/>
              <a:t> (</a:t>
            </a:r>
            <a:r>
              <a:rPr lang="ru-RU" dirty="0" err="1"/>
              <a:t>індивідів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, держав) у </a:t>
            </a:r>
            <a:r>
              <a:rPr lang="ru-RU" dirty="0" err="1"/>
              <a:t>єдину</a:t>
            </a:r>
            <a:r>
              <a:rPr lang="ru-RU" dirty="0"/>
              <a:t>, </a:t>
            </a:r>
            <a:r>
              <a:rPr lang="ru-RU" dirty="0" err="1"/>
              <a:t>цілісну</a:t>
            </a:r>
            <a:r>
              <a:rPr lang="ru-RU" dirty="0"/>
              <a:t> систему,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узгодженістю</a:t>
            </a:r>
            <a:r>
              <a:rPr lang="ru-RU" dirty="0"/>
              <a:t> та </a:t>
            </a:r>
            <a:r>
              <a:rPr lang="ru-RU" dirty="0" err="1"/>
              <a:t>взаємозалежністю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інтересів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оптимальних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інститутами</a:t>
            </a:r>
            <a:r>
              <a:rPr lang="ru-RU" dirty="0"/>
              <a:t>, </a:t>
            </a:r>
            <a:r>
              <a:rPr lang="ru-RU" dirty="0" err="1"/>
              <a:t>групами</a:t>
            </a:r>
            <a:r>
              <a:rPr lang="ru-RU" dirty="0"/>
              <a:t>, </a:t>
            </a:r>
            <a:r>
              <a:rPr lang="ru-RU" dirty="0" err="1"/>
              <a:t>гілками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й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3122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i="1" dirty="0"/>
              <a:t>Таким чином,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стабільного</a:t>
            </a:r>
            <a:r>
              <a:rPr lang="ru-RU" dirty="0"/>
              <a:t>, </a:t>
            </a:r>
            <a:r>
              <a:rPr lang="ru-RU" dirty="0" err="1"/>
              <a:t>безпечного</a:t>
            </a:r>
            <a:r>
              <a:rPr lang="ru-RU" dirty="0"/>
              <a:t> та справедливого </a:t>
            </a:r>
            <a:r>
              <a:rPr lang="ru-RU" dirty="0" err="1"/>
              <a:t>суспільства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повільний</a:t>
            </a:r>
            <a:r>
              <a:rPr lang="ru-RU" dirty="0"/>
              <a:t> і </a:t>
            </a:r>
            <a:r>
              <a:rPr lang="ru-RU" dirty="0" err="1"/>
              <a:t>кропіткий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найкращий</a:t>
            </a:r>
            <a:r>
              <a:rPr lang="ru-RU" dirty="0"/>
              <a:t> шлях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соціальним</a:t>
            </a:r>
            <a:r>
              <a:rPr lang="ru-RU" dirty="0"/>
              <a:t> </a:t>
            </a:r>
            <a:r>
              <a:rPr lang="ru-RU" dirty="0" err="1"/>
              <a:t>конфліктам</a:t>
            </a:r>
            <a:r>
              <a:rPr lang="ru-RU" dirty="0"/>
              <a:t> та </a:t>
            </a:r>
            <a:r>
              <a:rPr lang="ru-RU" dirty="0" err="1"/>
              <a:t>розбудови</a:t>
            </a:r>
            <a:r>
              <a:rPr lang="ru-RU" dirty="0"/>
              <a:t> </a:t>
            </a:r>
            <a:r>
              <a:rPr lang="ru-RU" dirty="0" err="1"/>
              <a:t>життєздатного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i="1" u="sng" dirty="0"/>
              <a:t>P.S. </a:t>
            </a:r>
            <a:r>
              <a:rPr lang="uk-UA" i="1" u="sng" dirty="0"/>
              <a:t>Завдання для практичних занять на сторінці курсу в </a:t>
            </a:r>
            <a:r>
              <a:rPr lang="en-US" i="1" u="sng" dirty="0"/>
              <a:t>Moodle</a:t>
            </a:r>
            <a:endParaRPr lang="ru-RU" i="1" u="sng" dirty="0"/>
          </a:p>
        </p:txBody>
      </p:sp>
    </p:spTree>
    <p:extLst>
      <p:ext uri="{BB962C8B-B14F-4D97-AF65-F5344CB8AC3E}">
        <p14:creationId xmlns:p14="http://schemas.microsoft.com/office/powerpoint/2010/main" val="303408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Актуалізація теми</a:t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996952"/>
            <a:ext cx="7272808" cy="26418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u="sng" dirty="0">
                <a:solidFill>
                  <a:schemeClr val="tx1"/>
                </a:solidFill>
              </a:rPr>
              <a:t>Дискусія</a:t>
            </a:r>
            <a:endParaRPr lang="ru-RU" b="1" i="1" u="sng" dirty="0">
              <a:solidFill>
                <a:schemeClr val="tx1"/>
              </a:solidFill>
            </a:endParaRPr>
          </a:p>
          <a:p>
            <a:r>
              <a:rPr lang="uk-UA" b="1" i="1" dirty="0">
                <a:solidFill>
                  <a:schemeClr val="tx1"/>
                </a:solidFill>
              </a:rPr>
              <a:t>Інклюзія в Україні </a:t>
            </a:r>
          </a:p>
          <a:p>
            <a:r>
              <a:rPr lang="uk-UA" b="1" i="1" dirty="0">
                <a:solidFill>
                  <a:schemeClr val="tx1"/>
                </a:solidFill>
              </a:rPr>
              <a:t>Досвід, перспективи, переваги, недоліки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0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Актуалізація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800" dirty="0"/>
              <a:t>                                                      Що ви бачите?</a:t>
            </a:r>
          </a:p>
          <a:p>
            <a:pPr marL="0" indent="0" algn="r">
              <a:buNone/>
            </a:pPr>
            <a:endParaRPr lang="uk-UA" sz="2800" dirty="0"/>
          </a:p>
          <a:p>
            <a:pPr marL="0" indent="0" algn="r">
              <a:buNone/>
            </a:pPr>
            <a:r>
              <a:rPr lang="uk-UA" sz="2800" dirty="0"/>
              <a:t>Які емоції виникають?</a:t>
            </a:r>
          </a:p>
          <a:p>
            <a:pPr marL="0" indent="0" algn="r">
              <a:buNone/>
            </a:pPr>
            <a:endParaRPr lang="uk-UA" sz="2800" dirty="0"/>
          </a:p>
          <a:p>
            <a:pPr marL="0" indent="0" algn="r">
              <a:buNone/>
            </a:pPr>
            <a:r>
              <a:rPr lang="uk-UA" sz="2800" dirty="0"/>
              <a:t>Які виникають думки?</a:t>
            </a:r>
          </a:p>
          <a:p>
            <a:pPr marL="0" indent="0" algn="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/>
              <a:t>ДАЙТЕ НАЗВУ ТОГО, ЩО БАЧИТЕ</a:t>
            </a:r>
          </a:p>
          <a:p>
            <a:pPr marL="0" indent="0">
              <a:buNone/>
            </a:pPr>
            <a:r>
              <a:rPr lang="uk-UA" dirty="0"/>
              <a:t>                                                     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6"/>
            <a:ext cx="4576086" cy="265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0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Актуалізація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/>
              <a:t>Соціальне виключення…</a:t>
            </a:r>
          </a:p>
          <a:p>
            <a:pPr marL="0" indent="0">
              <a:buNone/>
            </a:pPr>
            <a:r>
              <a:rPr lang="uk-UA" dirty="0"/>
              <a:t>Соціальна нерівність….</a:t>
            </a:r>
          </a:p>
          <a:p>
            <a:pPr marL="0" indent="0">
              <a:buNone/>
            </a:pPr>
            <a:r>
              <a:rPr lang="uk-UA" dirty="0"/>
              <a:t>Соціальна дискримінація…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49953"/>
            <a:ext cx="3897139" cy="260621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33056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45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Актуалізація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/>
              <a:t>Соціальне виключення…</a:t>
            </a:r>
          </a:p>
          <a:p>
            <a:pPr marL="0" indent="0">
              <a:buNone/>
            </a:pPr>
            <a:r>
              <a:rPr lang="uk-UA" dirty="0"/>
              <a:t>Соціальна нерівність….</a:t>
            </a:r>
          </a:p>
          <a:p>
            <a:pPr marL="0" indent="0">
              <a:buNone/>
            </a:pPr>
            <a:r>
              <a:rPr lang="uk-UA" dirty="0"/>
              <a:t>Соціальна дискримінація…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511295"/>
            <a:ext cx="4464496" cy="255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91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Актуалізація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uk-UA" dirty="0"/>
              <a:t>Соціальне виключення…</a:t>
            </a:r>
          </a:p>
          <a:p>
            <a:pPr marL="0" indent="0">
              <a:buNone/>
            </a:pPr>
            <a:r>
              <a:rPr lang="uk-UA" dirty="0"/>
              <a:t>Соціальна нерівність….</a:t>
            </a:r>
          </a:p>
          <a:p>
            <a:pPr marL="0" indent="0">
              <a:buNone/>
            </a:pPr>
            <a:r>
              <a:rPr lang="uk-UA" dirty="0"/>
              <a:t>Соціальна дискримінація…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3016"/>
            <a:ext cx="3915725" cy="257785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375571"/>
            <a:ext cx="3528392" cy="277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28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/>
              <a:t>Актуалізація 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i="1" dirty="0"/>
              <a:t>ЗАПИТАННЯ:</a:t>
            </a:r>
          </a:p>
          <a:p>
            <a:pPr marL="0" indent="0" algn="ctr">
              <a:buNone/>
            </a:pPr>
            <a:r>
              <a:rPr lang="uk-UA" b="1" i="1" dirty="0"/>
              <a:t>Які категорії населення входять до групи ризику щодо «виключення» із соціального життя?</a:t>
            </a:r>
          </a:p>
          <a:p>
            <a:pPr marL="0" indent="0" algn="ctr">
              <a:buNone/>
            </a:pPr>
            <a:endParaRPr lang="uk-UA" b="1" i="1" dirty="0"/>
          </a:p>
          <a:p>
            <a:pPr marL="0" indent="0" algn="ctr">
              <a:buNone/>
            </a:pPr>
            <a:r>
              <a:rPr lang="en-US" b="1" i="1" dirty="0"/>
              <a:t>Go to </a:t>
            </a:r>
            <a:endParaRPr lang="uk-UA" b="1" i="1" dirty="0"/>
          </a:p>
          <a:p>
            <a:pPr marL="0" indent="0" algn="ctr">
              <a:buNone/>
            </a:pPr>
            <a:r>
              <a:rPr lang="en-US" b="1" i="1" dirty="0"/>
              <a:t>www.menti.com </a:t>
            </a:r>
            <a:endParaRPr lang="uk-UA" b="1" i="1" dirty="0"/>
          </a:p>
          <a:p>
            <a:pPr marL="0" indent="0" algn="ctr">
              <a:buNone/>
            </a:pPr>
            <a:r>
              <a:rPr lang="en-US" b="1" i="1" dirty="0"/>
              <a:t>and use the code </a:t>
            </a:r>
            <a:endParaRPr lang="uk-UA" b="1" i="1" dirty="0"/>
          </a:p>
          <a:p>
            <a:pPr marL="0" indent="0" algn="ctr">
              <a:buNone/>
            </a:pPr>
            <a:r>
              <a:rPr lang="en-US" b="1" i="1" dirty="0"/>
              <a:t>8800 1723</a:t>
            </a:r>
            <a:endParaRPr lang="uk-UA" b="1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89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i="1" dirty="0" err="1"/>
              <a:t>Соціальна</a:t>
            </a:r>
            <a:r>
              <a:rPr lang="ru-RU" b="1" i="1" dirty="0"/>
              <a:t> </a:t>
            </a:r>
            <a:r>
              <a:rPr lang="ru-RU" b="1" i="1" dirty="0" err="1"/>
              <a:t>ізоляція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багатосторонній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прогресуючого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вилучає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та </a:t>
            </a:r>
            <a:r>
              <a:rPr lang="ru-RU" dirty="0" err="1"/>
              <a:t>установ</a:t>
            </a:r>
            <a:r>
              <a:rPr lang="ru-RU" dirty="0"/>
              <a:t> і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</a:t>
            </a:r>
            <a:r>
              <a:rPr lang="ru-RU" dirty="0" err="1"/>
              <a:t>повноцінну</a:t>
            </a:r>
            <a:r>
              <a:rPr lang="ru-RU" dirty="0"/>
              <a:t> участь у </a:t>
            </a:r>
            <a:r>
              <a:rPr lang="ru-RU" dirty="0" err="1"/>
              <a:t>визначеній</a:t>
            </a:r>
            <a:r>
              <a:rPr lang="ru-RU" dirty="0"/>
              <a:t> </a:t>
            </a:r>
            <a:r>
              <a:rPr lang="ru-RU" dirty="0" err="1"/>
              <a:t>законодавчими</a:t>
            </a:r>
            <a:r>
              <a:rPr lang="ru-RU" dirty="0"/>
              <a:t> та </a:t>
            </a:r>
            <a:r>
              <a:rPr lang="ru-RU" dirty="0" err="1"/>
              <a:t>регуляторними</a:t>
            </a:r>
            <a:r>
              <a:rPr lang="ru-RU" dirty="0"/>
              <a:t> нормами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вони </a:t>
            </a:r>
            <a:r>
              <a:rPr lang="ru-RU" dirty="0" err="1"/>
              <a:t>мешкають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067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err="1"/>
              <a:t>Інклюзія</a:t>
            </a:r>
            <a:r>
              <a:rPr lang="ru-RU" b="1" i="1" dirty="0"/>
              <a:t> як </a:t>
            </a:r>
            <a:r>
              <a:rPr lang="ru-RU" b="1" i="1" dirty="0" err="1"/>
              <a:t>протидія</a:t>
            </a:r>
            <a:r>
              <a:rPr lang="ru-RU" b="1" i="1" dirty="0"/>
              <a:t> </a:t>
            </a:r>
            <a:r>
              <a:rPr lang="ru-RU" b="1" i="1" dirty="0" err="1"/>
              <a:t>соціальній</a:t>
            </a:r>
            <a:r>
              <a:rPr lang="ru-RU" b="1" i="1" dirty="0"/>
              <a:t> </a:t>
            </a:r>
            <a:r>
              <a:rPr lang="ru-RU" b="1" i="1" dirty="0" err="1"/>
              <a:t>ізоляції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b="1" i="1" dirty="0"/>
              <a:t>Інклюзія у сучасній українській школі….</a:t>
            </a:r>
          </a:p>
          <a:p>
            <a:pPr marL="0" indent="0" algn="ctr">
              <a:buNone/>
            </a:pPr>
            <a:r>
              <a:rPr lang="en-US" dirty="0"/>
              <a:t>Go to </a:t>
            </a:r>
            <a:endParaRPr lang="uk-UA" dirty="0"/>
          </a:p>
          <a:p>
            <a:pPr marL="0" indent="0" algn="ctr">
              <a:buNone/>
            </a:pPr>
            <a:r>
              <a:rPr lang="en-US" dirty="0"/>
              <a:t>www.menti.com </a:t>
            </a:r>
            <a:endParaRPr lang="uk-UA" dirty="0"/>
          </a:p>
          <a:p>
            <a:pPr marL="0" indent="0" algn="ctr">
              <a:buNone/>
            </a:pPr>
            <a:r>
              <a:rPr lang="en-US" dirty="0"/>
              <a:t>and use the code </a:t>
            </a:r>
            <a:endParaRPr lang="uk-UA" dirty="0"/>
          </a:p>
          <a:p>
            <a:pPr marL="0" indent="0" algn="ctr">
              <a:buNone/>
            </a:pPr>
            <a:r>
              <a:rPr lang="en-US" dirty="0"/>
              <a:t>7534 4790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3250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620</Words>
  <Application>Microsoft Office PowerPoint</Application>
  <PresentationFormat>Екран (4:3)</PresentationFormat>
  <Paragraphs>73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Тема Office</vt:lpstr>
      <vt:lpstr>Соціальна інклюзія</vt:lpstr>
      <vt:lpstr>Актуалізація теми </vt:lpstr>
      <vt:lpstr>Актуалізація </vt:lpstr>
      <vt:lpstr>Актуалізація теми</vt:lpstr>
      <vt:lpstr>Актуалізація теми</vt:lpstr>
      <vt:lpstr>Актуалізація теми</vt:lpstr>
      <vt:lpstr>Актуалізація теми</vt:lpstr>
      <vt:lpstr>Соціальна ізоляція</vt:lpstr>
      <vt:lpstr>Інклюзія як протидія соціальній ізоляції</vt:lpstr>
      <vt:lpstr>Соціальна ізоляція</vt:lpstr>
      <vt:lpstr>Соціальна інклюзія</vt:lpstr>
      <vt:lpstr>Соціальна інклюзія</vt:lpstr>
      <vt:lpstr>Соціальна інклюзія</vt:lpstr>
      <vt:lpstr>Соціальна інклюзія охоплює широкий спектр стратегій, ресурсів, орієнтованих на ті групи населення, які перебувають у несприятливому становищі.</vt:lpstr>
      <vt:lpstr>Соціальна інклюзія охоплює широкий спектр стратегій, ресурсів, орієнтованих на ті групи населення, які перебувають у несприятливому становищі.</vt:lpstr>
      <vt:lpstr>Цінності, які лежать в основі соціальної інклюзії: </vt:lpstr>
      <vt:lpstr>Соціальна інтеграція</vt:lpstr>
      <vt:lpstr>Таким чином,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Соціальна інклюзія</dc:title>
  <dc:creator>user</dc:creator>
  <cp:lastModifiedBy>Тетяна</cp:lastModifiedBy>
  <cp:revision>18</cp:revision>
  <dcterms:created xsi:type="dcterms:W3CDTF">2020-10-12T13:54:28Z</dcterms:created>
  <dcterms:modified xsi:type="dcterms:W3CDTF">2024-02-01T10:34:03Z</dcterms:modified>
</cp:coreProperties>
</file>