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7" r:id="rId10"/>
  </p:sldIdLst>
  <p:sldSz cx="10693400" cy="7562850"/>
  <p:notesSz cx="10693400" cy="756285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930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1548" y="2773046"/>
            <a:ext cx="7718861" cy="2495345"/>
          </a:xfrm>
        </p:spPr>
        <p:txBody>
          <a:bodyPr anchor="b">
            <a:normAutofit/>
          </a:bodyPr>
          <a:lstStyle>
            <a:lvl1pPr>
              <a:defRPr sz="595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71548" y="5268389"/>
            <a:ext cx="7718861" cy="1242040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4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2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6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1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5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9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3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8"/>
          <p:cNvSpPr/>
          <p:nvPr/>
        </p:nvSpPr>
        <p:spPr bwMode="auto">
          <a:xfrm>
            <a:off x="-37093" y="4765277"/>
            <a:ext cx="1631928" cy="86213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5066" y="4995078"/>
            <a:ext cx="684099" cy="402652"/>
          </a:xfrm>
        </p:spPr>
        <p:txBody>
          <a:bodyPr/>
          <a:lstStyle/>
          <a:p>
            <a:fld id="{B6F15528-21DE-4FAA-801E-634DDDAF4B2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903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1547" y="672254"/>
            <a:ext cx="7708960" cy="3437402"/>
          </a:xfrm>
        </p:spPr>
        <p:txBody>
          <a:bodyPr anchor="ctr">
            <a:normAutofit/>
          </a:bodyPr>
          <a:lstStyle>
            <a:lvl1pPr algn="l">
              <a:defRPr sz="5293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1547" y="4801545"/>
            <a:ext cx="7708960" cy="1715772"/>
          </a:xfrm>
        </p:spPr>
        <p:txBody>
          <a:bodyPr anchor="ctr">
            <a:normAutofit/>
          </a:bodyPr>
          <a:lstStyle>
            <a:lvl1pPr marL="0" indent="0" algn="l">
              <a:buNone/>
              <a:defRPr sz="198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4200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2pPr>
            <a:lvl3pPr marL="1008400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600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4pPr>
            <a:lvl5pPr marL="20168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5pPr>
            <a:lvl6pPr marL="25210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6pPr>
            <a:lvl7pPr marL="30252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7pPr>
            <a:lvl8pPr marL="35294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8pPr>
            <a:lvl9pPr marL="40336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8" y="3491976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7853" y="3577566"/>
            <a:ext cx="684099" cy="402652"/>
          </a:xfrm>
        </p:spPr>
        <p:txBody>
          <a:bodyPr/>
          <a:lstStyle/>
          <a:p>
            <a:fld id="{B6F15528-21DE-4FAA-801E-634DDDAF4B2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3119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8889" y="672254"/>
            <a:ext cx="7144823" cy="3193203"/>
          </a:xfrm>
        </p:spPr>
        <p:txBody>
          <a:bodyPr anchor="ctr">
            <a:normAutofit/>
          </a:bodyPr>
          <a:lstStyle>
            <a:lvl1pPr algn="l">
              <a:defRPr sz="5293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825345" y="3865457"/>
            <a:ext cx="6611908" cy="420158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76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4200" indent="0">
              <a:buFontTx/>
              <a:buNone/>
              <a:defRPr/>
            </a:lvl2pPr>
            <a:lvl3pPr marL="1008400" indent="0">
              <a:buFontTx/>
              <a:buNone/>
              <a:defRPr/>
            </a:lvl3pPr>
            <a:lvl4pPr marL="1512600" indent="0">
              <a:buFontTx/>
              <a:buNone/>
              <a:defRPr/>
            </a:lvl4pPr>
            <a:lvl5pPr marL="2016801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1547" y="4801545"/>
            <a:ext cx="7708960" cy="1715772"/>
          </a:xfrm>
        </p:spPr>
        <p:txBody>
          <a:bodyPr anchor="ctr">
            <a:normAutofit/>
          </a:bodyPr>
          <a:lstStyle>
            <a:lvl1pPr marL="0" indent="0" algn="l">
              <a:buNone/>
              <a:defRPr sz="198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4200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2pPr>
            <a:lvl3pPr marL="1008400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600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4pPr>
            <a:lvl5pPr marL="20168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5pPr>
            <a:lvl6pPr marL="25210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6pPr>
            <a:lvl7pPr marL="30252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7pPr>
            <a:lvl8pPr marL="35294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8pPr>
            <a:lvl9pPr marL="40336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68" y="3491976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7853" y="3577566"/>
            <a:ext cx="684099" cy="402652"/>
          </a:xfrm>
        </p:spPr>
        <p:txBody>
          <a:bodyPr/>
          <a:lstStyle/>
          <a:p>
            <a:fld id="{B6F15528-21DE-4FAA-801E-634DDDAF4B2B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114726" y="714606"/>
            <a:ext cx="534809" cy="644878"/>
          </a:xfrm>
          <a:prstGeom prst="rect">
            <a:avLst/>
          </a:prstGeom>
        </p:spPr>
        <p:txBody>
          <a:bodyPr vert="horz" lIns="100838" tIns="50419" rIns="100838" bIns="50419" rtlCol="0" anchor="ctr">
            <a:noAutofit/>
          </a:bodyPr>
          <a:lstStyle/>
          <a:p>
            <a:pPr lvl="0"/>
            <a:r>
              <a:rPr lang="en-US" sz="8822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553816" y="3203907"/>
            <a:ext cx="534809" cy="644878"/>
          </a:xfrm>
          <a:prstGeom prst="rect">
            <a:avLst/>
          </a:prstGeom>
        </p:spPr>
        <p:txBody>
          <a:bodyPr vert="horz" lIns="100838" tIns="50419" rIns="100838" bIns="50419" rtlCol="0" anchor="ctr">
            <a:noAutofit/>
          </a:bodyPr>
          <a:lstStyle/>
          <a:p>
            <a:pPr lvl="0"/>
            <a:r>
              <a:rPr lang="en-US" sz="8822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1243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1547" y="2689015"/>
            <a:ext cx="7708960" cy="3004899"/>
          </a:xfrm>
        </p:spPr>
        <p:txBody>
          <a:bodyPr anchor="b">
            <a:normAutofit/>
          </a:bodyPr>
          <a:lstStyle>
            <a:lvl1pPr algn="l">
              <a:defRPr sz="5293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71547" y="5714153"/>
            <a:ext cx="7708960" cy="804611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8" y="5415367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97853" y="5495239"/>
            <a:ext cx="684099" cy="402652"/>
          </a:xfrm>
        </p:spPr>
        <p:txBody>
          <a:bodyPr/>
          <a:lstStyle/>
          <a:p>
            <a:fld id="{B6F15528-21DE-4FAA-801E-634DDDAF4B2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8222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58889" y="672254"/>
            <a:ext cx="7144823" cy="3193203"/>
          </a:xfrm>
        </p:spPr>
        <p:txBody>
          <a:bodyPr anchor="ctr">
            <a:normAutofit/>
          </a:bodyPr>
          <a:lstStyle>
            <a:lvl1pPr algn="l">
              <a:defRPr sz="5293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271546" y="4789805"/>
            <a:ext cx="7821586" cy="9243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7">
                <a:solidFill>
                  <a:schemeClr val="accent1"/>
                </a:solidFill>
              </a:defRPr>
            </a:lvl1pPr>
            <a:lvl2pPr marL="504200" indent="0">
              <a:buFontTx/>
              <a:buNone/>
              <a:defRPr/>
            </a:lvl2pPr>
            <a:lvl3pPr marL="1008400" indent="0">
              <a:buFontTx/>
              <a:buNone/>
              <a:defRPr/>
            </a:lvl3pPr>
            <a:lvl4pPr marL="1512600" indent="0">
              <a:buFontTx/>
              <a:buNone/>
              <a:defRPr/>
            </a:lvl4pPr>
            <a:lvl5pPr marL="2016801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71546" y="5714153"/>
            <a:ext cx="7821586" cy="804611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68" y="5415367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97853" y="5495239"/>
            <a:ext cx="684099" cy="402652"/>
          </a:xfrm>
        </p:spPr>
        <p:txBody>
          <a:bodyPr/>
          <a:lstStyle/>
          <a:p>
            <a:fld id="{B6F15528-21DE-4FAA-801E-634DDDAF4B2B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TextBox 10"/>
          <p:cNvSpPr txBox="1"/>
          <p:nvPr/>
        </p:nvSpPr>
        <p:spPr>
          <a:xfrm>
            <a:off x="2114726" y="714606"/>
            <a:ext cx="534809" cy="644878"/>
          </a:xfrm>
          <a:prstGeom prst="rect">
            <a:avLst/>
          </a:prstGeom>
        </p:spPr>
        <p:txBody>
          <a:bodyPr vert="horz" lIns="100838" tIns="50419" rIns="100838" bIns="50419" rtlCol="0" anchor="ctr">
            <a:noAutofit/>
          </a:bodyPr>
          <a:lstStyle/>
          <a:p>
            <a:pPr lvl="0"/>
            <a:r>
              <a:rPr lang="en-US" sz="8822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553816" y="3203907"/>
            <a:ext cx="534809" cy="644878"/>
          </a:xfrm>
          <a:prstGeom prst="rect">
            <a:avLst/>
          </a:prstGeom>
        </p:spPr>
        <p:txBody>
          <a:bodyPr vert="horz" lIns="100838" tIns="50419" rIns="100838" bIns="50419" rtlCol="0" anchor="ctr">
            <a:noAutofit/>
          </a:bodyPr>
          <a:lstStyle/>
          <a:p>
            <a:pPr lvl="0"/>
            <a:r>
              <a:rPr lang="en-US" sz="8822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046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1548" y="691891"/>
            <a:ext cx="7708959" cy="3176022"/>
          </a:xfrm>
        </p:spPr>
        <p:txBody>
          <a:bodyPr anchor="ctr">
            <a:normAutofit/>
          </a:bodyPr>
          <a:lstStyle>
            <a:lvl1pPr algn="l">
              <a:defRPr sz="5293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271547" y="4789805"/>
            <a:ext cx="7708960" cy="9243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7">
                <a:solidFill>
                  <a:schemeClr val="accent1"/>
                </a:solidFill>
              </a:defRPr>
            </a:lvl1pPr>
            <a:lvl2pPr marL="504200" indent="0">
              <a:buFontTx/>
              <a:buNone/>
              <a:defRPr/>
            </a:lvl2pPr>
            <a:lvl3pPr marL="1008400" indent="0">
              <a:buFontTx/>
              <a:buNone/>
              <a:defRPr/>
            </a:lvl3pPr>
            <a:lvl4pPr marL="1512600" indent="0">
              <a:buFontTx/>
              <a:buNone/>
              <a:defRPr/>
            </a:lvl4pPr>
            <a:lvl5pPr marL="2016801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71547" y="5714153"/>
            <a:ext cx="7708960" cy="804611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8" y="5415367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97853" y="5495239"/>
            <a:ext cx="684099" cy="402652"/>
          </a:xfrm>
        </p:spPr>
        <p:txBody>
          <a:bodyPr/>
          <a:lstStyle/>
          <a:p>
            <a:fld id="{B6F15528-21DE-4FAA-801E-634DDDAF4B2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9606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8" y="784289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495903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44065" y="691890"/>
            <a:ext cx="1936754" cy="5826876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71548" y="691890"/>
            <a:ext cx="5515507" cy="582687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8" y="784289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0561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22451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4805" y="688255"/>
            <a:ext cx="7705702" cy="14125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1547" y="2352886"/>
            <a:ext cx="7708960" cy="41658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8" y="784289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0292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1547" y="2287781"/>
            <a:ext cx="7708960" cy="1619760"/>
          </a:xfrm>
        </p:spPr>
        <p:txBody>
          <a:bodyPr anchor="b"/>
          <a:lstStyle>
            <a:lvl1pPr algn="l">
              <a:defRPr sz="4411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1547" y="3949488"/>
            <a:ext cx="7708960" cy="948830"/>
          </a:xfrm>
        </p:spPr>
        <p:txBody>
          <a:bodyPr anchor="t"/>
          <a:lstStyle>
            <a:lvl1pPr marL="0" indent="0" algn="l">
              <a:buNone/>
              <a:defRPr sz="2206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4200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2pPr>
            <a:lvl3pPr marL="1008400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600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4pPr>
            <a:lvl5pPr marL="20168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5pPr>
            <a:lvl6pPr marL="25210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6pPr>
            <a:lvl7pPr marL="30252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7pPr>
            <a:lvl8pPr marL="35294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8pPr>
            <a:lvl9pPr marL="40336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8" y="3491976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7853" y="3577566"/>
            <a:ext cx="684099" cy="402652"/>
          </a:xfrm>
        </p:spPr>
        <p:txBody>
          <a:bodyPr/>
          <a:lstStyle/>
          <a:p>
            <a:fld id="{B6F15528-21DE-4FAA-801E-634DDDAF4B2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1151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71548" y="2356312"/>
            <a:ext cx="3739335" cy="415460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1684" y="2356312"/>
            <a:ext cx="3738823" cy="415460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68" y="784289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7853" y="868750"/>
            <a:ext cx="684099" cy="402652"/>
          </a:xfrm>
        </p:spPr>
        <p:txBody>
          <a:bodyPr/>
          <a:lstStyle/>
          <a:p>
            <a:fld id="{B6F15528-21DE-4FAA-801E-634DDDAF4B2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8026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9203" y="2455474"/>
            <a:ext cx="3361680" cy="635489"/>
          </a:xfrm>
        </p:spPr>
        <p:txBody>
          <a:bodyPr anchor="b">
            <a:noAutofit/>
          </a:bodyPr>
          <a:lstStyle>
            <a:lvl1pPr marL="0" indent="0">
              <a:buNone/>
              <a:defRPr sz="2647" b="0"/>
            </a:lvl1pPr>
            <a:lvl2pPr marL="504200" indent="0">
              <a:buNone/>
              <a:defRPr sz="2206" b="1"/>
            </a:lvl2pPr>
            <a:lvl3pPr marL="1008400" indent="0">
              <a:buNone/>
              <a:defRPr sz="1985" b="1"/>
            </a:lvl3pPr>
            <a:lvl4pPr marL="1512600" indent="0">
              <a:buNone/>
              <a:defRPr sz="1764" b="1"/>
            </a:lvl4pPr>
            <a:lvl5pPr marL="2016801" indent="0">
              <a:buNone/>
              <a:defRPr sz="1764" b="1"/>
            </a:lvl5pPr>
            <a:lvl6pPr marL="2521001" indent="0">
              <a:buNone/>
              <a:defRPr sz="1764" b="1"/>
            </a:lvl6pPr>
            <a:lvl7pPr marL="3025201" indent="0">
              <a:buNone/>
              <a:defRPr sz="1764" b="1"/>
            </a:lvl7pPr>
            <a:lvl8pPr marL="3529401" indent="0">
              <a:buNone/>
              <a:defRPr sz="1764" b="1"/>
            </a:lvl8pPr>
            <a:lvl9pPr marL="4033601" indent="0">
              <a:buNone/>
              <a:defRPr sz="176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71546" y="3090963"/>
            <a:ext cx="3739336" cy="34249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14559" y="2451914"/>
            <a:ext cx="3360093" cy="635489"/>
          </a:xfrm>
        </p:spPr>
        <p:txBody>
          <a:bodyPr anchor="b">
            <a:noAutofit/>
          </a:bodyPr>
          <a:lstStyle>
            <a:lvl1pPr marL="0" indent="0">
              <a:buNone/>
              <a:defRPr sz="2647" b="0"/>
            </a:lvl1pPr>
            <a:lvl2pPr marL="504200" indent="0">
              <a:buNone/>
              <a:defRPr sz="2206" b="1"/>
            </a:lvl2pPr>
            <a:lvl3pPr marL="1008400" indent="0">
              <a:buNone/>
              <a:defRPr sz="1985" b="1"/>
            </a:lvl3pPr>
            <a:lvl4pPr marL="1512600" indent="0">
              <a:buNone/>
              <a:defRPr sz="1764" b="1"/>
            </a:lvl4pPr>
            <a:lvl5pPr marL="2016801" indent="0">
              <a:buNone/>
              <a:defRPr sz="1764" b="1"/>
            </a:lvl5pPr>
            <a:lvl6pPr marL="2521001" indent="0">
              <a:buNone/>
              <a:defRPr sz="1764" b="1"/>
            </a:lvl6pPr>
            <a:lvl7pPr marL="3025201" indent="0">
              <a:buNone/>
              <a:defRPr sz="1764" b="1"/>
            </a:lvl7pPr>
            <a:lvl8pPr marL="3529401" indent="0">
              <a:buNone/>
              <a:defRPr sz="1764" b="1"/>
            </a:lvl8pPr>
            <a:lvl9pPr marL="4033601" indent="0">
              <a:buNone/>
              <a:defRPr sz="176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7483" y="3087404"/>
            <a:ext cx="3737170" cy="34249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8" y="784289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7853" y="868750"/>
            <a:ext cx="684099" cy="402652"/>
          </a:xfrm>
        </p:spPr>
        <p:txBody>
          <a:bodyPr/>
          <a:lstStyle/>
          <a:p>
            <a:fld id="{B6F15528-21DE-4FAA-801E-634DDDAF4B2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6248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4804" y="688255"/>
            <a:ext cx="7705703" cy="14125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68" y="784289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6061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68" y="784289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1836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1547" y="491936"/>
            <a:ext cx="3075152" cy="1076655"/>
          </a:xfrm>
        </p:spPr>
        <p:txBody>
          <a:bodyPr anchor="b"/>
          <a:lstStyle>
            <a:lvl1pPr algn="l">
              <a:defRPr sz="2206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7253" y="491938"/>
            <a:ext cx="4433254" cy="5971501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71547" y="1762915"/>
            <a:ext cx="3075152" cy="4700520"/>
          </a:xfrm>
        </p:spPr>
        <p:txBody>
          <a:bodyPr/>
          <a:lstStyle>
            <a:lvl1pPr marL="0" indent="0">
              <a:buNone/>
              <a:defRPr sz="1544"/>
            </a:lvl1pPr>
            <a:lvl2pPr marL="504200" indent="0">
              <a:buNone/>
              <a:defRPr sz="1323"/>
            </a:lvl2pPr>
            <a:lvl3pPr marL="1008400" indent="0">
              <a:buNone/>
              <a:defRPr sz="1103"/>
            </a:lvl3pPr>
            <a:lvl4pPr marL="1512600" indent="0">
              <a:buNone/>
              <a:defRPr sz="993"/>
            </a:lvl4pPr>
            <a:lvl5pPr marL="2016801" indent="0">
              <a:buNone/>
              <a:defRPr sz="993"/>
            </a:lvl5pPr>
            <a:lvl6pPr marL="2521001" indent="0">
              <a:buNone/>
              <a:defRPr sz="993"/>
            </a:lvl6pPr>
            <a:lvl7pPr marL="3025201" indent="0">
              <a:buNone/>
              <a:defRPr sz="993"/>
            </a:lvl7pPr>
            <a:lvl8pPr marL="3529401" indent="0">
              <a:buNone/>
              <a:defRPr sz="993"/>
            </a:lvl8pPr>
            <a:lvl9pPr marL="4033601" indent="0">
              <a:buNone/>
              <a:defRPr sz="99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8" y="784289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8781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1547" y="5293995"/>
            <a:ext cx="7708960" cy="624986"/>
          </a:xfrm>
        </p:spPr>
        <p:txBody>
          <a:bodyPr anchor="b">
            <a:normAutofit/>
          </a:bodyPr>
          <a:lstStyle>
            <a:lvl1pPr algn="l">
              <a:defRPr sz="2647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71547" y="700225"/>
            <a:ext cx="7708960" cy="4251175"/>
          </a:xfrm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4200" indent="0">
              <a:buNone/>
              <a:defRPr sz="1764"/>
            </a:lvl2pPr>
            <a:lvl3pPr marL="1008400" indent="0">
              <a:buNone/>
              <a:defRPr sz="1764"/>
            </a:lvl3pPr>
            <a:lvl4pPr marL="1512600" indent="0">
              <a:buNone/>
              <a:defRPr sz="1764"/>
            </a:lvl4pPr>
            <a:lvl5pPr marL="2016801" indent="0">
              <a:buNone/>
              <a:defRPr sz="1764"/>
            </a:lvl5pPr>
            <a:lvl6pPr marL="2521001" indent="0">
              <a:buNone/>
              <a:defRPr sz="1764"/>
            </a:lvl6pPr>
            <a:lvl7pPr marL="3025201" indent="0">
              <a:buNone/>
              <a:defRPr sz="1764"/>
            </a:lvl7pPr>
            <a:lvl8pPr marL="3529401" indent="0">
              <a:buNone/>
              <a:defRPr sz="1764"/>
            </a:lvl8pPr>
            <a:lvl9pPr marL="4033601" indent="0">
              <a:buNone/>
              <a:defRPr sz="1764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71547" y="5918981"/>
            <a:ext cx="7708960" cy="544455"/>
          </a:xfrm>
        </p:spPr>
        <p:txBody>
          <a:bodyPr>
            <a:normAutofit/>
          </a:bodyPr>
          <a:lstStyle>
            <a:lvl1pPr marL="0" indent="0">
              <a:buNone/>
              <a:defRPr sz="1323"/>
            </a:lvl1pPr>
            <a:lvl2pPr marL="504200" indent="0">
              <a:buNone/>
              <a:defRPr sz="1323"/>
            </a:lvl2pPr>
            <a:lvl3pPr marL="1008400" indent="0">
              <a:buNone/>
              <a:defRPr sz="1103"/>
            </a:lvl3pPr>
            <a:lvl4pPr marL="1512600" indent="0">
              <a:buNone/>
              <a:defRPr sz="993"/>
            </a:lvl4pPr>
            <a:lvl5pPr marL="2016801" indent="0">
              <a:buNone/>
              <a:defRPr sz="993"/>
            </a:lvl5pPr>
            <a:lvl6pPr marL="2521001" indent="0">
              <a:buNone/>
              <a:defRPr sz="993"/>
            </a:lvl6pPr>
            <a:lvl7pPr marL="3025201" indent="0">
              <a:buNone/>
              <a:defRPr sz="993"/>
            </a:lvl7pPr>
            <a:lvl8pPr marL="3529401" indent="0">
              <a:buNone/>
              <a:defRPr sz="993"/>
            </a:lvl8pPr>
            <a:lvl9pPr marL="4033601" indent="0">
              <a:buNone/>
              <a:defRPr sz="99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8" y="5415367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97853" y="5495239"/>
            <a:ext cx="684099" cy="402652"/>
          </a:xfrm>
        </p:spPr>
        <p:txBody>
          <a:bodyPr/>
          <a:lstStyle/>
          <a:p>
            <a:fld id="{B6F15528-21DE-4FAA-801E-634DDDAF4B2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29232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52095"/>
            <a:ext cx="2316903" cy="7320931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3881" y="226"/>
            <a:ext cx="2283074" cy="7557390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213868" cy="75628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4804" y="688255"/>
            <a:ext cx="7705703" cy="14125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1547" y="2352887"/>
            <a:ext cx="7708960" cy="42856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89390" y="6765641"/>
            <a:ext cx="896239" cy="4082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546" y="6766434"/>
            <a:ext cx="6685115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97853" y="868750"/>
            <a:ext cx="684099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6">
                <a:solidFill>
                  <a:srgbClr val="FEFFFF"/>
                </a:solidFill>
              </a:defRPr>
            </a:lvl1pPr>
          </a:lstStyle>
          <a:p>
            <a:fld id="{B6F15528-21DE-4FAA-801E-634DDDAF4B2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5511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504200" rtl="0" eaLnBrk="1" latinLnBrk="0" hangingPunct="1">
        <a:spcBef>
          <a:spcPct val="0"/>
        </a:spcBef>
        <a:buNone/>
        <a:defRPr sz="397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8150" indent="-378150" algn="l" defTabSz="504200" rtl="0" eaLnBrk="1" latinLnBrk="0" hangingPunct="1">
        <a:spcBef>
          <a:spcPts val="1103"/>
        </a:spcBef>
        <a:spcAft>
          <a:spcPts val="0"/>
        </a:spcAft>
        <a:buClr>
          <a:schemeClr val="accent1"/>
        </a:buClr>
        <a:buFont typeface="Wingdings 3" charset="2"/>
        <a:buChar char=""/>
        <a:defRPr sz="198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19325" indent="-315125" algn="l" defTabSz="504200" rtl="0" eaLnBrk="1" latinLnBrk="0" hangingPunct="1">
        <a:spcBef>
          <a:spcPts val="1103"/>
        </a:spcBef>
        <a:spcAft>
          <a:spcPts val="0"/>
        </a:spcAft>
        <a:buClr>
          <a:schemeClr val="accent1"/>
        </a:buClr>
        <a:buFont typeface="Wingdings 3" charset="2"/>
        <a:buChar char=""/>
        <a:defRPr sz="176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60500" indent="-252100" algn="l" defTabSz="504200" rtl="0" eaLnBrk="1" latinLnBrk="0" hangingPunct="1">
        <a:spcBef>
          <a:spcPts val="1103"/>
        </a:spcBef>
        <a:spcAft>
          <a:spcPts val="0"/>
        </a:spcAft>
        <a:buClr>
          <a:schemeClr val="accent1"/>
        </a:buClr>
        <a:buFont typeface="Wingdings 3" charset="2"/>
        <a:buChar char=""/>
        <a:defRPr sz="154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764701" indent="-252100" algn="l" defTabSz="504200" rtl="0" eaLnBrk="1" latinLnBrk="0" hangingPunct="1">
        <a:spcBef>
          <a:spcPts val="1103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268901" indent="-252100" algn="l" defTabSz="504200" rtl="0" eaLnBrk="1" latinLnBrk="0" hangingPunct="1">
        <a:spcBef>
          <a:spcPts val="1103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773101" indent="-252100" algn="l" defTabSz="504200" rtl="0" eaLnBrk="1" latinLnBrk="0" hangingPunct="1">
        <a:spcBef>
          <a:spcPts val="1103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277301" indent="-252100" algn="l" defTabSz="504200" rtl="0" eaLnBrk="1" latinLnBrk="0" hangingPunct="1">
        <a:spcBef>
          <a:spcPts val="1103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781501" indent="-252100" algn="l" defTabSz="504200" rtl="0" eaLnBrk="1" latinLnBrk="0" hangingPunct="1">
        <a:spcBef>
          <a:spcPts val="1103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285701" indent="-252100" algn="l" defTabSz="504200" rtl="0" eaLnBrk="1" latinLnBrk="0" hangingPunct="1">
        <a:spcBef>
          <a:spcPts val="1103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200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400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600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801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1001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5201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9401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3601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dspace/" TargetMode="External"/><Relationship Id="rId3" Type="http://schemas.openxmlformats.org/officeDocument/2006/relationships/hyperlink" Target="https://elibrary.kubg.edu.ua/id/eprint/13305/13/I_Zelisko_YFS_2_IS.pdf" TargetMode="External"/><Relationship Id="rId7" Type="http://schemas.openxmlformats.org/officeDocument/2006/relationships/hyperlink" Target="https://scholar.google.com.ua/citations?view_op=view_citation&amp;hl=uk&amp;user=FvWD_VkAAAAJ&amp;citation_for_view=FvWD_VkAAAAJ:u-x6o8ySG0sC" TargetMode="External"/><Relationship Id="rId2" Type="http://schemas.openxmlformats.org/officeDocument/2006/relationships/hyperlink" Target="https://essuir.sumdu.edu.ua/bitstream-download/123456789/87783/3/Boronos.pdf;jsessionid=7C75841BF86BD46D2E0B45591FFF7619" TargetMode="External"/><Relationship Id="rId1" Type="http://schemas.openxmlformats.org/officeDocument/2006/relationships/slideLayout" Target="../slideLayouts/slideLayout17.xml"/><Relationship Id="rId6" Type="http://schemas.openxmlformats.org/officeDocument/2006/relationships/hyperlink" Target="https://elartu.tntu.edu.ua/bitstream/lib/25466/2/%20MNTK_2018_2018_Trach_O-Financial_stability_as_a_336-337.pdf" TargetMode="External"/><Relationship Id="rId11" Type="http://schemas.openxmlformats.org/officeDocument/2006/relationships/hyperlink" Target="http://www.tranzit-as.kz/" TargetMode="External"/><Relationship Id="rId5" Type="http://schemas.openxmlformats.org/officeDocument/2006/relationships/hyperlink" Target="https://confmanagement-proc.kpi.ua/article/view/279792" TargetMode="External"/><Relationship Id="rId10" Type="http://schemas.openxmlformats.org/officeDocument/2006/relationships/hyperlink" Target="https://library.nusta.edu.ua/depository/%D0%95%D0%BB%BD%D0%BD%D1%25%208F/10.pd" TargetMode="External"/><Relationship Id="rId4" Type="http://schemas.openxmlformats.org/officeDocument/2006/relationships/hyperlink" Target="https://elartu.tntu.edu.ua/bitstream/lib/42618/1/16962689825744.pdf" TargetMode="External"/><Relationship Id="rId9" Type="http://schemas.openxmlformats.org/officeDocument/2006/relationships/hyperlink" Target="https://library.znu.edu.ua/2493.ukr.html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minjust.gov.ua/m/normativno-pravovi-aktiz-pitan-bankrutstva%203" TargetMode="External"/><Relationship Id="rId3" Type="http://schemas.openxmlformats.org/officeDocument/2006/relationships/hyperlink" Target="http://www.ukrbook.net/litopys/Knigki/2020/L_k_05_2020.pdf" TargetMode="External"/><Relationship Id="rId7" Type="http://schemas.openxmlformats.org/officeDocument/2006/relationships/hyperlink" Target="https://zakon.rada.gov.ua/laws/show/2755-17#Text" TargetMode="External"/><Relationship Id="rId2" Type="http://schemas.openxmlformats.org/officeDocument/2006/relationships/hyperlink" Target="https://library.znu.edu.ua/2493.ukr.html" TargetMode="External"/><Relationship Id="rId1" Type="http://schemas.openxmlformats.org/officeDocument/2006/relationships/slideLayout" Target="../slideLayouts/slideLayout17.xml"/><Relationship Id="rId6" Type="http://schemas.openxmlformats.org/officeDocument/2006/relationships/hyperlink" Target="https://zakon.rada.gov.ua/laws/show/2597-19#Text" TargetMode="External"/><Relationship Id="rId11" Type="http://schemas.openxmlformats.org/officeDocument/2006/relationships/hyperlink" Target="http://www.minfin.gov.ua/" TargetMode="External"/><Relationship Id="rId5" Type="http://schemas.openxmlformats.org/officeDocument/2006/relationships/hyperlink" Target="https://zakon.rada.gov.ua/laws/show/436-15#Text" TargetMode="External"/><Relationship Id="rId10" Type="http://schemas.openxmlformats.org/officeDocument/2006/relationships/hyperlink" Target="http://www.ukrstat.gov.ua/" TargetMode="External"/><Relationship Id="rId4" Type="http://schemas.openxmlformats.org/officeDocument/2006/relationships/hyperlink" Target="https://www.google.com/search?q=%D0%A7%D0%B5%D1%25%2080%D0%B5%D0%BF%2B%D0%90.%2B%D08F" TargetMode="External"/><Relationship Id="rId9" Type="http://schemas.openxmlformats.org/officeDocument/2006/relationships/hyperlink" Target="http://www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19145" y="510032"/>
            <a:ext cx="5335270" cy="794448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R="5080" algn="ctr">
              <a:lnSpc>
                <a:spcPts val="1380"/>
              </a:lnSpc>
              <a:spcBef>
                <a:spcPts val="195"/>
              </a:spcBef>
            </a:pPr>
            <a:r>
              <a:rPr lang="uk-UA" sz="1200" b="1" spc="-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ЗАПОРІЗЬКИЙ НАЦІОНАЛЬНИЙ </a:t>
            </a:r>
            <a:r>
              <a:rPr lang="uk-UA" sz="1200" b="1" spc="-5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</a:t>
            </a:r>
          </a:p>
          <a:p>
            <a:pPr marR="5080" algn="ctr">
              <a:lnSpc>
                <a:spcPts val="1380"/>
              </a:lnSpc>
              <a:spcBef>
                <a:spcPts val="195"/>
              </a:spcBef>
            </a:pPr>
            <a:r>
              <a:rPr lang="uk-UA" sz="1200" b="1" spc="-5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ЕКОНОМІЧНИЙ </a:t>
            </a:r>
            <a:r>
              <a:rPr sz="1200" b="1" spc="-5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</a:t>
            </a:r>
            <a:endParaRPr lang="uk-UA" sz="1200" b="1" spc="-5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5080" algn="ctr">
              <a:lnSpc>
                <a:spcPts val="1380"/>
              </a:lnSpc>
              <a:spcBef>
                <a:spcPts val="195"/>
              </a:spcBef>
            </a:pPr>
            <a:r>
              <a:rPr 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ФІНАНСІВ, БАНКІВСЬКОЇ СПРАВИ, СТРАХУВАННЯ ТА  ФОНДОВОГО РИНКУ</a:t>
            </a:r>
            <a:endParaRPr lang="uk-UA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34132"/>
              </p:ext>
            </p:extLst>
          </p:nvPr>
        </p:nvGraphicFramePr>
        <p:xfrm>
          <a:off x="637031" y="1761998"/>
          <a:ext cx="9221470" cy="52433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3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8787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90727">
                <a:tc>
                  <a:txBody>
                    <a:bodyPr/>
                    <a:lstStyle/>
                    <a:p>
                      <a:pPr marL="76200">
                        <a:lnSpc>
                          <a:spcPts val="1430"/>
                        </a:lnSpc>
                        <a:spcBef>
                          <a:spcPts val="455"/>
                        </a:spcBef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Назва</a:t>
                      </a:r>
                      <a:r>
                        <a:rPr sz="12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курсу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76200">
                        <a:lnSpc>
                          <a:spcPts val="1190"/>
                        </a:lnSpc>
                      </a:pPr>
                      <a:r>
                        <a:rPr sz="1000" i="1" spc="-5" dirty="0">
                          <a:latin typeface="Calibri"/>
                          <a:cs typeface="Calibri"/>
                        </a:rPr>
                        <a:t>Нормативний/вибірковий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uk-UA" sz="1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Презентація курсу</a:t>
                      </a:r>
                      <a:br>
                        <a:rPr lang="uk-UA" sz="1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"УПРАВЛІННЯ ФІНАНСОВОЮ САНАЦІЄЮ ТА БАНКРУТСТВОМ ПІДПРИЄМСТВ"</a:t>
                      </a:r>
                      <a:endParaRPr lang="uk-UA" sz="12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6360" algn="l">
                        <a:lnSpc>
                          <a:spcPts val="1400"/>
                        </a:lnSpc>
                      </a:pPr>
                      <a:r>
                        <a:rPr lang="uk-UA" sz="1200" spc="-5" dirty="0" smtClean="0">
                          <a:latin typeface="Times New Roman"/>
                          <a:cs typeface="Times New Roman"/>
                        </a:rPr>
                        <a:t>Нормативний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40104">
                <a:tc>
                  <a:txBody>
                    <a:bodyPr/>
                    <a:lstStyle/>
                    <a:p>
                      <a:pPr marL="76200" marR="29845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Ступінь </a:t>
                      </a:r>
                      <a:r>
                        <a:rPr sz="1200" b="1" spc="-5" dirty="0" err="1">
                          <a:latin typeface="Times New Roman"/>
                          <a:cs typeface="Times New Roman"/>
                        </a:rPr>
                        <a:t>освіти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 </a:t>
                      </a:r>
                      <a:endParaRPr lang="uk-UA" sz="1200" b="1" dirty="0" smtClean="0">
                        <a:latin typeface="Times New Roman"/>
                        <a:cs typeface="Times New Roman"/>
                      </a:endParaRPr>
                    </a:p>
                    <a:p>
                      <a:pPr marL="76200" marR="29845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uk-UA" sz="1200" b="1" dirty="0" smtClean="0">
                          <a:latin typeface="Times New Roman"/>
                          <a:cs typeface="Times New Roman"/>
                        </a:rPr>
                        <a:t>Освітньо-професійна</a:t>
                      </a:r>
                      <a:r>
                        <a:rPr lang="uk-UA" sz="1200" b="1" baseline="0" dirty="0" smtClean="0">
                          <a:latin typeface="Times New Roman"/>
                          <a:cs typeface="Times New Roman"/>
                        </a:rPr>
                        <a:t> програма</a:t>
                      </a:r>
                      <a:endParaRPr lang="uk-UA" sz="1200" b="1" dirty="0" smtClean="0">
                        <a:latin typeface="Times New Roman"/>
                        <a:cs typeface="Times New Roman"/>
                      </a:endParaRPr>
                    </a:p>
                    <a:p>
                      <a:pPr marL="76200" marR="298450">
                        <a:lnSpc>
                          <a:spcPts val="1380"/>
                        </a:lnSpc>
                        <a:spcBef>
                          <a:spcPts val="555"/>
                        </a:spcBef>
                      </a:pPr>
                      <a:r>
                        <a:rPr lang="uk-UA" sz="1200" b="1" spc="-5" dirty="0" smtClean="0">
                          <a:latin typeface="Times New Roman"/>
                          <a:cs typeface="Times New Roman"/>
                        </a:rPr>
                        <a:t>Спеціальність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76200">
                        <a:lnSpc>
                          <a:spcPts val="1345"/>
                        </a:lnSpc>
                      </a:pPr>
                      <a:r>
                        <a:rPr lang="uk-UA" sz="1200" b="1" dirty="0" smtClean="0">
                          <a:latin typeface="Times New Roman"/>
                          <a:cs typeface="Times New Roman"/>
                        </a:rPr>
                        <a:t>Галузь знань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ts val="1410"/>
                        </a:lnSpc>
                        <a:spcBef>
                          <a:spcPts val="434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Магістр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42875">
                        <a:lnSpc>
                          <a:spcPts val="1380"/>
                        </a:lnSpc>
                      </a:pPr>
                      <a:endParaRPr lang="uk-UA" sz="1200" dirty="0" smtClean="0">
                        <a:latin typeface="Times New Roman"/>
                        <a:cs typeface="Times New Roman"/>
                      </a:endParaRPr>
                    </a:p>
                    <a:p>
                      <a:pPr marL="142875">
                        <a:lnSpc>
                          <a:spcPts val="1380"/>
                        </a:lnSpc>
                      </a:pP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Фінанси і кредит</a:t>
                      </a:r>
                    </a:p>
                    <a:p>
                      <a:pPr marL="142875">
                        <a:lnSpc>
                          <a:spcPts val="1380"/>
                        </a:lnSpc>
                      </a:pPr>
                      <a:endParaRPr lang="uk-UA" sz="1200" dirty="0" smtClean="0">
                        <a:latin typeface="Times New Roman"/>
                        <a:cs typeface="Times New Roman"/>
                      </a:endParaRPr>
                    </a:p>
                    <a:p>
                      <a:pPr marL="142875">
                        <a:lnSpc>
                          <a:spcPts val="1380"/>
                        </a:lnSpc>
                      </a:pP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72</a:t>
                      </a:r>
                      <a:r>
                        <a:rPr sz="1200" spc="-4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uk-UA" sz="1200" spc="0" dirty="0" smtClean="0">
                          <a:latin typeface="Times New Roman"/>
                          <a:cs typeface="Times New Roman"/>
                        </a:rPr>
                        <a:t>Фінанси,</a:t>
                      </a:r>
                      <a:r>
                        <a:rPr lang="uk-UA" sz="1200" spc="0" baseline="0" dirty="0" smtClean="0">
                          <a:latin typeface="Times New Roman"/>
                          <a:cs typeface="Times New Roman"/>
                        </a:rPr>
                        <a:t> банківська справа, страхування та фондовий ринок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04775" marR="2540" indent="38100">
                        <a:lnSpc>
                          <a:spcPts val="1380"/>
                        </a:lnSpc>
                        <a:spcBef>
                          <a:spcPts val="65"/>
                        </a:spcBef>
                        <a:tabLst>
                          <a:tab pos="1664335" algn="l"/>
                          <a:tab pos="2414270" algn="l"/>
                          <a:tab pos="3449320" algn="l"/>
                          <a:tab pos="4358640" algn="l"/>
                          <a:tab pos="4636135" algn="l"/>
                          <a:tab pos="5436870" algn="l"/>
                          <a:tab pos="6042660" algn="l"/>
                          <a:tab pos="6943090" algn="l"/>
                        </a:tabLst>
                      </a:pPr>
                      <a:r>
                        <a:rPr lang="uk-UA" sz="1200" spc="-5" dirty="0" smtClean="0">
                          <a:latin typeface="Times New Roman"/>
                          <a:cs typeface="Times New Roman"/>
                        </a:rPr>
                        <a:t>Управління та адміністрування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90728">
                <a:tc>
                  <a:txBody>
                    <a:bodyPr/>
                    <a:lstStyle/>
                    <a:p>
                      <a:pPr marL="76200" marR="257175">
                        <a:lnSpc>
                          <a:spcPts val="1380"/>
                        </a:lnSpc>
                        <a:spcBef>
                          <a:spcPts val="550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Рік</a:t>
                      </a:r>
                      <a:r>
                        <a:rPr sz="12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викладання/</a:t>
                      </a:r>
                      <a:r>
                        <a:rPr sz="12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Семестр/ </a:t>
                      </a:r>
                      <a:r>
                        <a:rPr sz="1200" b="1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Курс</a:t>
                      </a: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(рік</a:t>
                      </a:r>
                      <a:r>
                        <a:rPr sz="12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навчання)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9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spc="-5" dirty="0" smtClean="0">
                          <a:latin typeface="Times New Roman"/>
                          <a:cs typeface="Times New Roman"/>
                        </a:rPr>
                        <a:t>2024-2025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90981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</a:pPr>
                      <a:r>
                        <a:rPr sz="1200" b="1" dirty="0" err="1" smtClean="0">
                          <a:latin typeface="Times New Roman"/>
                          <a:cs typeface="Times New Roman"/>
                        </a:rPr>
                        <a:t>Викладач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Череп Алла Василівна</a:t>
                      </a:r>
                      <a:endParaRPr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5591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Профайл</a:t>
                      </a:r>
                      <a:r>
                        <a:rPr sz="12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викладача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100" dirty="0" smtClean="0">
                          <a:latin typeface="Times New Roman"/>
                          <a:cs typeface="Times New Roman"/>
                        </a:rPr>
                        <a:t>https://www.znu.edu.ua/ukr/university/departments/economy/kafedri/kafedra_finansiv_ta_kreditu</a:t>
                      </a:r>
                      <a:endParaRPr lang="uk-UA" sz="1100" dirty="0" smtClean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Контактний</a:t>
                      </a:r>
                      <a:r>
                        <a:rPr sz="12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тел.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(061) 228-76-24 (кафедра)</a:t>
                      </a:r>
                      <a:endParaRPr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E-mail: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cherep.av.znu@gmail.com</a:t>
                      </a:r>
                      <a:endParaRPr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89584">
                <a:tc>
                  <a:txBody>
                    <a:bodyPr/>
                    <a:lstStyle/>
                    <a:p>
                      <a:pPr marL="76200">
                        <a:lnSpc>
                          <a:spcPts val="1410"/>
                        </a:lnSpc>
                        <a:spcBef>
                          <a:spcPts val="455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Сторінка</a:t>
                      </a:r>
                      <a:r>
                        <a:rPr sz="12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 err="1">
                          <a:latin typeface="Times New Roman"/>
                          <a:cs typeface="Times New Roman"/>
                        </a:rPr>
                        <a:t>курсу</a:t>
                      </a:r>
                      <a:r>
                        <a:rPr sz="12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200" b="1" dirty="0" smtClean="0">
                          <a:latin typeface="Times New Roman"/>
                          <a:cs typeface="Times New Roman"/>
                        </a:rPr>
                        <a:t>Moodle </a:t>
                      </a:r>
                      <a:r>
                        <a:rPr lang="uk-UA" sz="1200" b="1" dirty="0" smtClean="0">
                          <a:latin typeface="Times New Roman"/>
                          <a:cs typeface="Times New Roman"/>
                        </a:rPr>
                        <a:t>ЗНУ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100" dirty="0" smtClean="0">
                          <a:latin typeface="Times New Roman"/>
                          <a:cs typeface="Times New Roman"/>
                        </a:rPr>
                        <a:t>https://moodle.znu.edu.ua/course/view.php?id=9078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611073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Консультації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410"/>
                        </a:lnSpc>
                        <a:spcBef>
                          <a:spcPts val="430"/>
                        </a:spcBef>
                      </a:pP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Онлайн-консультації: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94945">
                        <a:lnSpc>
                          <a:spcPts val="141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через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latin typeface="Times New Roman"/>
                          <a:cs typeface="Times New Roman"/>
                        </a:rPr>
                        <a:t>систему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200" spc="-5" dirty="0" err="1" smtClean="0">
                          <a:latin typeface="Times New Roman"/>
                          <a:cs typeface="Times New Roman"/>
                        </a:rPr>
                        <a:t>Moodle</a:t>
                      </a:r>
                      <a:r>
                        <a:rPr lang="ru-RU" sz="1200" spc="-5" dirty="0" smtClean="0">
                          <a:latin typeface="Times New Roman"/>
                          <a:cs typeface="Times New Roman"/>
                        </a:rPr>
                        <a:t> (форум курсу, </a:t>
                      </a:r>
                      <a:r>
                        <a:rPr lang="ru-RU" sz="1200" spc="-5" dirty="0" err="1" smtClean="0">
                          <a:latin typeface="Times New Roman"/>
                          <a:cs typeface="Times New Roman"/>
                        </a:rPr>
                        <a:t>приватні</a:t>
                      </a:r>
                      <a:r>
                        <a:rPr lang="ru-RU" sz="1200" spc="-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200" spc="-5" dirty="0" err="1" smtClean="0">
                          <a:latin typeface="Times New Roman"/>
                          <a:cs typeface="Times New Roman"/>
                        </a:rPr>
                        <a:t>повідомлення</a:t>
                      </a:r>
                      <a:r>
                        <a:rPr lang="ru-RU" sz="12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6627" y="334771"/>
            <a:ext cx="9281795" cy="6309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400"/>
              </a:lnSpc>
              <a:spcBef>
                <a:spcPts val="100"/>
              </a:spcBef>
              <a:buFontTx/>
              <a:buAutoNum type="arabicPeriod"/>
              <a:tabLst>
                <a:tab pos="0" algn="l"/>
              </a:tabLst>
            </a:pPr>
            <a:r>
              <a:rPr sz="1200" b="1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АНОТАЦІЯ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 НАВЧАЛЬНОЇ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</a:p>
          <a:p>
            <a:pPr algn="ctr">
              <a:lnSpc>
                <a:spcPts val="1400"/>
              </a:lnSpc>
              <a:spcBef>
                <a:spcPts val="100"/>
              </a:spcBef>
              <a:tabLst>
                <a:tab pos="0" algn="l"/>
              </a:tabLst>
            </a:pPr>
            <a:endParaRPr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61963">
              <a:lnSpc>
                <a:spcPts val="1370"/>
              </a:lnSpc>
            </a:pPr>
            <a:r>
              <a:rPr lang="uk-UA" sz="1200" spc="-5" dirty="0" smtClean="0">
                <a:latin typeface="Times New Roman"/>
                <a:cs typeface="Times New Roman"/>
              </a:rPr>
              <a:t>Трансформація </a:t>
            </a:r>
            <a:r>
              <a:rPr lang="uk-UA" sz="1200" spc="-5" dirty="0">
                <a:latin typeface="Times New Roman"/>
                <a:cs typeface="Times New Roman"/>
              </a:rPr>
              <a:t>сучасної ринкової економіки, політики та соціальних відносин в Україні, особливо зважаючи на війну в країні та її наслідки, на сьогоднішній день виявляє потребу в нових підходах до сприйняття економічних понять, висуває вимоги до не тільки кількісних, а й якісних перетворень бізнесу, вказує на необхідність забезпечення високої якості нововведень, втримання та підтримки конкурентоздатності підприємств, що неможливо без використання передової техніки, технологій в галузі антикризового управління підприємством, безперервне розвивання науково- дослідницької бази.</a:t>
            </a:r>
          </a:p>
          <a:p>
            <a:pPr indent="461963">
              <a:lnSpc>
                <a:spcPts val="1370"/>
              </a:lnSpc>
            </a:pPr>
            <a:r>
              <a:rPr lang="uk-UA" sz="1200" spc="-5" dirty="0">
                <a:latin typeface="Times New Roman"/>
                <a:cs typeface="Times New Roman"/>
              </a:rPr>
              <a:t>Одним із напрямів інтеграції вітчизняної економіки у міжнародний економічний простір є опанування та вдосконалення практичних навичок з діагностики загрози банкрутства, оцінки можливостей відновлення платоспроможності, підготовки та реалізації програми фінансового оздоровлення. Тому вивчення антикризового клімату країни та чинників, які його формують, позитивних і негативних сторін інвестиційної діяльності, аналіз </a:t>
            </a:r>
            <a:r>
              <a:rPr lang="uk-UA" sz="1200" spc="-5" dirty="0" err="1">
                <a:latin typeface="Times New Roman"/>
                <a:cs typeface="Times New Roman"/>
              </a:rPr>
              <a:t>проєктів</a:t>
            </a:r>
            <a:r>
              <a:rPr lang="uk-UA" sz="1200" spc="-5" dirty="0">
                <a:latin typeface="Times New Roman"/>
                <a:cs typeface="Times New Roman"/>
              </a:rPr>
              <a:t>, підбір напрямків фінансування набуває все більшої актуальності, що дасть змогу вигідно використати надані переваги, мінімізувати ризики та нейтралізувати недоліки бізнесу.</a:t>
            </a: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 dirty="0">
              <a:latin typeface="Times New Roman"/>
              <a:cs typeface="Times New Roman"/>
            </a:endParaRPr>
          </a:p>
          <a:p>
            <a:pPr marL="3021330" indent="-153035">
              <a:lnSpc>
                <a:spcPct val="100000"/>
              </a:lnSpc>
              <a:buAutoNum type="arabicPeriod" startAt="2"/>
              <a:tabLst>
                <a:tab pos="302196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МЕТА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ТА</a:t>
            </a:r>
            <a:r>
              <a:rPr sz="1200" b="1" spc="-5" dirty="0">
                <a:latin typeface="Times New Roman"/>
                <a:cs typeface="Times New Roman"/>
              </a:rPr>
              <a:t> ЗАВДАННЯ ОСВІТНЬОЇ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КОМПОНЕНТИ</a:t>
            </a:r>
            <a:endParaRPr sz="1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12700" marR="5715" indent="449580" algn="just">
              <a:lnSpc>
                <a:spcPts val="1380"/>
              </a:lnSpc>
            </a:pPr>
            <a:r>
              <a:rPr lang="uk-UA" sz="1200" spc="-5" dirty="0">
                <a:latin typeface="Times New Roman"/>
                <a:cs typeface="Times New Roman"/>
              </a:rPr>
              <a:t>Метою даної дисципліни є формування у студентів сучасного економічного мислення та систем спеціальних знань в галузі антикризового управління підприємством, практичних навичок з діагностики загрози банкрутства, оцінки можливостей відновлення платоспроможності, підготовки та реалізації програми фінансового оздоровлення.</a:t>
            </a:r>
          </a:p>
          <a:p>
            <a:pPr marL="12700" marR="5715" indent="449580" algn="just">
              <a:lnSpc>
                <a:spcPts val="1380"/>
              </a:lnSpc>
            </a:pPr>
            <a:r>
              <a:rPr lang="uk-UA" sz="1200" spc="-5" dirty="0">
                <a:latin typeface="Times New Roman"/>
                <a:cs typeface="Times New Roman"/>
              </a:rPr>
              <a:t>Зміст і структура курсу націлена на формування у студентів знань стосовно методичних аспектів антикризового управління підприємством та банкрутства підприємств в Україні. Практичні заняття сприяють формуванню практичних навичок щодо аналізу </a:t>
            </a:r>
            <a:r>
              <a:rPr lang="uk-UA" sz="1200" spc="-5" dirty="0" err="1">
                <a:latin typeface="Times New Roman"/>
                <a:cs typeface="Times New Roman"/>
              </a:rPr>
              <a:t>фінансовогостану</a:t>
            </a:r>
            <a:r>
              <a:rPr lang="uk-UA" sz="1200" spc="-5" dirty="0">
                <a:latin typeface="Times New Roman"/>
                <a:cs typeface="Times New Roman"/>
              </a:rPr>
              <a:t> підприємства при проведенні фінансової санації.</a:t>
            </a:r>
          </a:p>
          <a:p>
            <a:pPr marL="12700" marR="5715" indent="449580" algn="just">
              <a:lnSpc>
                <a:spcPts val="1380"/>
              </a:lnSpc>
            </a:pPr>
            <a:r>
              <a:rPr lang="uk-UA" sz="1200" spc="-5" dirty="0">
                <a:latin typeface="Times New Roman"/>
                <a:cs typeface="Times New Roman"/>
              </a:rPr>
              <a:t>Використання новітніх програмних засобів під час виконання практичних завдань розвине як загальні, так і професійні компетенції студентів.</a:t>
            </a:r>
          </a:p>
          <a:p>
            <a:pPr marL="12700" marR="5715" indent="449580" algn="just">
              <a:lnSpc>
                <a:spcPts val="1380"/>
              </a:lnSpc>
            </a:pPr>
            <a:r>
              <a:rPr lang="uk-UA" sz="1200" spc="-5" dirty="0">
                <a:latin typeface="Times New Roman"/>
                <a:cs typeface="Times New Roman"/>
              </a:rPr>
              <a:t>Завданнями вивчення курсу є:</a:t>
            </a:r>
          </a:p>
          <a:p>
            <a:pPr marL="12700" marR="5715" indent="449580" algn="just">
              <a:lnSpc>
                <a:spcPts val="1380"/>
              </a:lnSpc>
            </a:pPr>
            <a:r>
              <a:rPr lang="uk-UA" sz="1200" spc="-5" dirty="0">
                <a:latin typeface="Times New Roman"/>
                <a:cs typeface="Times New Roman"/>
              </a:rPr>
              <a:t>–	засвоєння оцінки санаційної спроможності підприємства;</a:t>
            </a:r>
          </a:p>
          <a:p>
            <a:pPr marL="12700" marR="5715" indent="449580" algn="just">
              <a:lnSpc>
                <a:spcPts val="1380"/>
              </a:lnSpc>
            </a:pPr>
            <a:r>
              <a:rPr lang="uk-UA" sz="1200" spc="-5" dirty="0">
                <a:latin typeface="Times New Roman"/>
                <a:cs typeface="Times New Roman"/>
              </a:rPr>
              <a:t>–	опанування проведення аналізу господарської діяльності підприємств та їх </a:t>
            </a:r>
            <a:r>
              <a:rPr lang="uk-UA" sz="1200" spc="-5" dirty="0" smtClean="0">
                <a:latin typeface="Times New Roman"/>
                <a:cs typeface="Times New Roman"/>
              </a:rPr>
              <a:t>фінансового  стану</a:t>
            </a:r>
            <a:r>
              <a:rPr lang="uk-UA" sz="1200" spc="-5" dirty="0">
                <a:latin typeface="Times New Roman"/>
                <a:cs typeface="Times New Roman"/>
              </a:rPr>
              <a:t>;</a:t>
            </a:r>
          </a:p>
          <a:p>
            <a:pPr marL="12700" marR="5715" indent="449580" algn="just">
              <a:lnSpc>
                <a:spcPts val="1380"/>
              </a:lnSpc>
            </a:pPr>
            <a:r>
              <a:rPr lang="uk-UA" sz="1200" spc="-5" dirty="0">
                <a:latin typeface="Times New Roman"/>
                <a:cs typeface="Times New Roman"/>
              </a:rPr>
              <a:t> </a:t>
            </a:r>
            <a:r>
              <a:rPr lang="uk-UA" sz="1200" spc="-5" dirty="0" smtClean="0">
                <a:latin typeface="Times New Roman"/>
                <a:cs typeface="Times New Roman"/>
              </a:rPr>
              <a:t>–</a:t>
            </a:r>
            <a:r>
              <a:rPr lang="uk-UA" sz="1200" spc="-5" dirty="0">
                <a:latin typeface="Times New Roman"/>
                <a:cs typeface="Times New Roman"/>
              </a:rPr>
              <a:t>	ознайомлення з визначенням причини кризи сильних та слабких місць на підприємстві. </a:t>
            </a:r>
            <a:r>
              <a:rPr lang="uk-UA" sz="1200" spc="-5" dirty="0" err="1">
                <a:latin typeface="Times New Roman"/>
                <a:cs typeface="Times New Roman"/>
              </a:rPr>
              <a:t>Вивченняя</a:t>
            </a:r>
            <a:r>
              <a:rPr lang="uk-UA" sz="1200" spc="-5" dirty="0">
                <a:latin typeface="Times New Roman"/>
                <a:cs typeface="Times New Roman"/>
              </a:rPr>
              <a:t> курсу передбачає ознайомлення з законодавчо-нормативними актами, </a:t>
            </a:r>
            <a:r>
              <a:rPr lang="uk-UA" sz="1200" spc="-5" dirty="0" smtClean="0">
                <a:latin typeface="Times New Roman"/>
                <a:cs typeface="Times New Roman"/>
              </a:rPr>
              <a:t>які регулюють </a:t>
            </a:r>
            <a:r>
              <a:rPr lang="uk-UA" sz="1200" spc="-5" dirty="0">
                <a:latin typeface="Times New Roman"/>
                <a:cs typeface="Times New Roman"/>
              </a:rPr>
              <a:t>питання, пов'язані з статистичними, аналітичними матеріалами.</a:t>
            </a:r>
          </a:p>
          <a:p>
            <a:pPr marL="12700" marR="5715" indent="449580" algn="just">
              <a:lnSpc>
                <a:spcPts val="1380"/>
              </a:lnSpc>
            </a:pPr>
            <a:r>
              <a:rPr lang="uk-UA" sz="1200" spc="-5" dirty="0">
                <a:latin typeface="Times New Roman"/>
                <a:cs typeface="Times New Roman"/>
              </a:rPr>
              <a:t>Відповідно до структурно-логічної схеми освітньо-професійної програми «Фінанси і кредит» курс «Управління фінансовою санацією та банкрутством підприємств» пов’язаний з такими дисциплінами: «Фінансовий менеджмент», «Ринок фінансових послуг».</a:t>
            </a:r>
          </a:p>
          <a:p>
            <a:pPr marL="12700" marR="5715" indent="449580" algn="just">
              <a:lnSpc>
                <a:spcPts val="1380"/>
              </a:lnSpc>
            </a:pPr>
            <a:r>
              <a:rPr lang="uk-UA" sz="1200" spc="-5" dirty="0">
                <a:latin typeface="Times New Roman"/>
                <a:cs typeface="Times New Roman"/>
              </a:rPr>
              <a:t>Для студентів ступеня вищої освіти «магістр» спеціальності «Фінанси, банківська справа, страхування та фондовий ринок» курс «Управління фінансовою санацією та банкрутством підприємств» є базовим та після нього вивчаються обов’язкові дисципліни: «</a:t>
            </a:r>
            <a:r>
              <a:rPr lang="uk-UA" sz="1200" spc="-5" dirty="0" err="1">
                <a:latin typeface="Times New Roman"/>
                <a:cs typeface="Times New Roman"/>
              </a:rPr>
              <a:t>Професійно</a:t>
            </a:r>
            <a:r>
              <a:rPr lang="uk-UA" sz="1200" spc="-5" dirty="0">
                <a:latin typeface="Times New Roman"/>
                <a:cs typeface="Times New Roman"/>
              </a:rPr>
              <a:t>- орієнтований практикум іноземною мовою», «Актуальні проблеми теорії та практики фінансів</a:t>
            </a:r>
            <a:r>
              <a:rPr lang="uk-UA" sz="1200" spc="-5" dirty="0" smtClean="0">
                <a:latin typeface="Times New Roman"/>
                <a:cs typeface="Times New Roman"/>
              </a:rPr>
              <a:t>», «</a:t>
            </a:r>
            <a:r>
              <a:rPr lang="uk-UA" sz="1200" spc="-5" dirty="0">
                <a:latin typeface="Times New Roman"/>
                <a:cs typeface="Times New Roman"/>
              </a:rPr>
              <a:t>Фінансовий менеджмент», «Ринок фінансових послуг».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6627" y="331723"/>
            <a:ext cx="9281795" cy="50972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4825" algn="just">
              <a:lnSpc>
                <a:spcPts val="1400"/>
              </a:lnSpc>
              <a:spcBef>
                <a:spcPts val="100"/>
              </a:spcBef>
            </a:pPr>
            <a:r>
              <a:rPr lang="uk-UA" sz="1200" b="1" spc="-5" dirty="0">
                <a:latin typeface="Times New Roman"/>
                <a:cs typeface="Times New Roman"/>
              </a:rPr>
              <a:t>3.</a:t>
            </a:r>
            <a:r>
              <a:rPr lang="uk-UA" sz="1200" b="1" spc="5" dirty="0">
                <a:latin typeface="Times New Roman"/>
                <a:cs typeface="Times New Roman"/>
              </a:rPr>
              <a:t> </a:t>
            </a:r>
            <a:r>
              <a:rPr lang="uk-UA" sz="1200" b="1" spc="-5" dirty="0">
                <a:latin typeface="Times New Roman"/>
                <a:cs typeface="Times New Roman"/>
              </a:rPr>
              <a:t>ПЕРЕЛІК</a:t>
            </a:r>
            <a:r>
              <a:rPr lang="uk-UA" sz="1200" b="1" spc="15" dirty="0">
                <a:latin typeface="Times New Roman"/>
                <a:cs typeface="Times New Roman"/>
              </a:rPr>
              <a:t> </a:t>
            </a:r>
            <a:r>
              <a:rPr lang="uk-UA" sz="1200" b="1" spc="-5" dirty="0">
                <a:latin typeface="Times New Roman"/>
                <a:cs typeface="Times New Roman"/>
              </a:rPr>
              <a:t>КОМПЕТЕНТНОСТЕЙ,</a:t>
            </a:r>
            <a:r>
              <a:rPr lang="uk-UA" sz="1200" b="1" spc="10" dirty="0">
                <a:latin typeface="Times New Roman"/>
                <a:cs typeface="Times New Roman"/>
              </a:rPr>
              <a:t> </a:t>
            </a:r>
            <a:r>
              <a:rPr lang="uk-UA" sz="1200" b="1" spc="-5" dirty="0">
                <a:latin typeface="Times New Roman"/>
                <a:cs typeface="Times New Roman"/>
              </a:rPr>
              <a:t>ЯКІ НАБУВАЮТЬСЯ</a:t>
            </a:r>
            <a:r>
              <a:rPr lang="uk-UA" sz="1200" b="1" spc="5" dirty="0">
                <a:latin typeface="Times New Roman"/>
                <a:cs typeface="Times New Roman"/>
              </a:rPr>
              <a:t> </a:t>
            </a:r>
            <a:r>
              <a:rPr lang="uk-UA" sz="1200" b="1" spc="-5" dirty="0">
                <a:latin typeface="Times New Roman"/>
                <a:cs typeface="Times New Roman"/>
              </a:rPr>
              <a:t>ПІД</a:t>
            </a:r>
            <a:r>
              <a:rPr lang="uk-UA" sz="1200" b="1" spc="10" dirty="0">
                <a:latin typeface="Times New Roman"/>
                <a:cs typeface="Times New Roman"/>
              </a:rPr>
              <a:t> </a:t>
            </a:r>
            <a:r>
              <a:rPr lang="uk-UA" sz="1200" b="1" spc="-5" dirty="0">
                <a:latin typeface="Times New Roman"/>
                <a:cs typeface="Times New Roman"/>
              </a:rPr>
              <a:t>ЧАС</a:t>
            </a:r>
            <a:r>
              <a:rPr lang="uk-UA" sz="1200" b="1" spc="5" dirty="0">
                <a:latin typeface="Times New Roman"/>
                <a:cs typeface="Times New Roman"/>
              </a:rPr>
              <a:t> </a:t>
            </a:r>
            <a:r>
              <a:rPr lang="uk-UA" sz="1200" b="1" dirty="0">
                <a:latin typeface="Times New Roman"/>
                <a:cs typeface="Times New Roman"/>
              </a:rPr>
              <a:t>ОПАНУВАННЯ</a:t>
            </a:r>
            <a:r>
              <a:rPr lang="uk-UA" sz="1200" b="1" spc="5" dirty="0">
                <a:latin typeface="Times New Roman"/>
                <a:cs typeface="Times New Roman"/>
              </a:rPr>
              <a:t> </a:t>
            </a:r>
            <a:r>
              <a:rPr lang="uk-UA" sz="1200" b="1" dirty="0">
                <a:latin typeface="Times New Roman"/>
                <a:cs typeface="Times New Roman"/>
              </a:rPr>
              <a:t>ОСВІТНЬОЮ </a:t>
            </a:r>
            <a:r>
              <a:rPr lang="uk-UA" sz="1200" b="1" spc="-5" dirty="0">
                <a:latin typeface="Times New Roman"/>
                <a:cs typeface="Times New Roman"/>
              </a:rPr>
              <a:t>КОМПОНЕНТОЮ</a:t>
            </a:r>
            <a:endParaRPr lang="uk-UA" sz="1200" dirty="0">
              <a:latin typeface="Times New Roman"/>
              <a:cs typeface="Times New Roman"/>
            </a:endParaRPr>
          </a:p>
          <a:p>
            <a:pPr marL="12700" marR="5080" algn="ctr">
              <a:lnSpc>
                <a:spcPct val="95900"/>
              </a:lnSpc>
              <a:spcBef>
                <a:spcPts val="15"/>
              </a:spcBef>
              <a:tabLst>
                <a:tab pos="912494" algn="l"/>
              </a:tabLst>
            </a:pPr>
            <a:r>
              <a:rPr lang="uk-UA" sz="1200" b="1" spc="-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</a:t>
            </a:r>
          </a:p>
          <a:p>
            <a:pPr marL="12700" marR="5080" algn="just">
              <a:lnSpc>
                <a:spcPct val="95900"/>
              </a:lnSpc>
              <a:spcBef>
                <a:spcPts val="15"/>
              </a:spcBef>
              <a:tabLst>
                <a:tab pos="912494" algn="l"/>
              </a:tabLst>
            </a:pPr>
            <a:r>
              <a:rPr lang="uk-UA" sz="1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ЗК01. Здатність до абстрактного мислення, аналізу та синтезу.</a:t>
            </a:r>
          </a:p>
          <a:p>
            <a:pPr marL="12700" marR="5080" algn="just">
              <a:lnSpc>
                <a:spcPct val="95900"/>
              </a:lnSpc>
              <a:spcBef>
                <a:spcPts val="15"/>
              </a:spcBef>
              <a:tabLst>
                <a:tab pos="912494" algn="l"/>
              </a:tabLst>
            </a:pPr>
            <a:r>
              <a:rPr lang="uk-UA" sz="1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ЗК03. Здатність проведення досліджень на відповідному рівні.</a:t>
            </a:r>
          </a:p>
          <a:p>
            <a:pPr marL="12700" marR="5080" algn="just">
              <a:lnSpc>
                <a:spcPct val="95900"/>
              </a:lnSpc>
              <a:spcBef>
                <a:spcPts val="15"/>
              </a:spcBef>
              <a:tabLst>
                <a:tab pos="912494" algn="l"/>
              </a:tabLst>
            </a:pPr>
            <a:r>
              <a:rPr lang="uk-UA" sz="1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ЗК05.	Здатність	приймати	обґрунтовані рішення.</a:t>
            </a:r>
          </a:p>
          <a:p>
            <a:pPr marL="12700" marR="5080" algn="just">
              <a:lnSpc>
                <a:spcPct val="95900"/>
              </a:lnSpc>
              <a:spcBef>
                <a:spcPts val="15"/>
              </a:spcBef>
              <a:tabLst>
                <a:tab pos="912494" algn="l"/>
              </a:tabLst>
            </a:pPr>
            <a:r>
              <a:rPr lang="uk-UA" sz="1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</a:t>
            </a:r>
          </a:p>
          <a:p>
            <a:pPr marL="12700" marR="5080" algn="just">
              <a:lnSpc>
                <a:spcPct val="95900"/>
              </a:lnSpc>
              <a:spcBef>
                <a:spcPts val="15"/>
              </a:spcBef>
              <a:tabLst>
                <a:tab pos="912494" algn="l"/>
              </a:tabLst>
            </a:pPr>
            <a:r>
              <a:rPr lang="uk-UA" sz="1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СК02. Здатність використовувати теоретичний та методичний інструментарій для діагностики і моделювання фінансової діяльності суб’єктів господарювання.</a:t>
            </a:r>
          </a:p>
          <a:p>
            <a:pPr marL="12700" marR="5080" algn="just">
              <a:lnSpc>
                <a:spcPct val="95900"/>
              </a:lnSpc>
              <a:spcBef>
                <a:spcPts val="15"/>
              </a:spcBef>
              <a:tabLst>
                <a:tab pos="912494" algn="l"/>
              </a:tabLst>
            </a:pPr>
            <a:r>
              <a:rPr lang="uk-UA" sz="1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СК04. Здатність оцінювати дієвість наукового, аналітичного і методичного інструментарію для обґрунтування управлінських рішень у сфері фінансів, банківської справи та страхування.</a:t>
            </a:r>
          </a:p>
          <a:p>
            <a:pPr marL="12700" marR="5080" algn="just">
              <a:lnSpc>
                <a:spcPct val="95900"/>
              </a:lnSpc>
              <a:spcBef>
                <a:spcPts val="15"/>
              </a:spcBef>
              <a:tabLst>
                <a:tab pos="912494" algn="l"/>
              </a:tabLst>
            </a:pPr>
            <a:r>
              <a:rPr lang="uk-UA" sz="1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СК06.	Здатність	застосовувати міждисциплінарні підходи при розв’язанні складних задач і проблем у сфері фінансів,</a:t>
            </a:r>
          </a:p>
          <a:p>
            <a:pPr marL="12700" marR="5080" algn="just">
              <a:lnSpc>
                <a:spcPct val="95900"/>
              </a:lnSpc>
              <a:spcBef>
                <a:spcPts val="15"/>
              </a:spcBef>
              <a:tabLst>
                <a:tab pos="912494" algn="l"/>
              </a:tabLst>
            </a:pPr>
            <a:r>
              <a:rPr lang="uk-UA" sz="1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 справи та страхування</a:t>
            </a:r>
            <a:r>
              <a:rPr lang="uk-UA" sz="12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СК07. Здатність до пошуку, використання та інтерпретації інформації, необхідної для вирішення професійних і наукових завдань в сфері фінансів, банківської справи та страхування.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СК09. Здатність розробляти технічні завдання для проектування інформаційних систем у сфері фінансів, банківської справи та страхування.</a:t>
            </a:r>
          </a:p>
          <a:p>
            <a:pPr algn="ctr"/>
            <a:r>
              <a:rPr lang="uk-UA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</a:t>
            </a:r>
            <a:endParaRPr lang="uk-UA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ПР02.	Знати	на рівні новітніх досягнень основні концепції і методології наукового пізнання		у сфері фінансів, банківської справи та страхування.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ПР03. Здійснювати адаптацію та модифікацію існуючих наукових підходів і методів до конкретних ситуацій професійної діяльності.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ПР04.	Відшуковувати,	обробляти, систематизувати та аналізувати інформацію, необхідну для вирішення професійних та наукових завдань в сфері фінансів, банківської справи та страхування.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ПР06. Доступно і аргументовано представляти результати досліджень усно і письмово, брати участь у фахових дискусіях.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ПР10. Здійснювати діагностику і моделювання фінансової	діяльності	суб’єктів господарювання.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ПР11. Застосовувати поглиблені знання в сфері фінансового, банківського та страхового менеджменту для прийняття рішень.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ПР12. Обґрунтувати вибір варіантів управлінських рішень у сфері фінансів, банківської справи та страхування та оцінювати їх ефективність з урахуванням цілей, наявних обмежень, законодавчих та етичних аспектів.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ПР13. Оцінювати ступінь складності завдань при плануванні діяльності та опрацюванні її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результатів.</a:t>
            </a: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1066441" y="504825"/>
            <a:ext cx="882332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 навчальної дисципліни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026823"/>
              </p:ext>
            </p:extLst>
          </p:nvPr>
        </p:nvGraphicFramePr>
        <p:xfrm>
          <a:off x="241300" y="885825"/>
          <a:ext cx="10210799" cy="647699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374603"/>
                <a:gridCol w="3264616"/>
                <a:gridCol w="3571580"/>
              </a:tblGrid>
              <a:tr h="971660">
                <a:tc>
                  <a:txBody>
                    <a:bodyPr/>
                    <a:lstStyle/>
                    <a:p>
                      <a:pPr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401955">
                        <a:spcAft>
                          <a:spcPts val="0"/>
                        </a:spcAft>
                      </a:pPr>
                      <a:r>
                        <a:rPr lang="uk-UA" sz="16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Нормативні</a:t>
                      </a:r>
                      <a:r>
                        <a:rPr lang="uk-UA" sz="16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показники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8255" marR="7620"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денна</a:t>
                      </a:r>
                      <a:r>
                        <a:rPr lang="uk-UA" sz="1600" spc="-7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</a:t>
                      </a:r>
                      <a:r>
                        <a:rPr lang="uk-UA" sz="1600" spc="-7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здобуття</a:t>
                      </a:r>
                      <a:r>
                        <a:rPr lang="uk-UA" sz="16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освіти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46355" marR="46990" algn="ctr">
                        <a:spcAft>
                          <a:spcPts val="0"/>
                        </a:spcAft>
                      </a:pPr>
                      <a:r>
                        <a:rPr lang="uk-UA" sz="16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заочна</a:t>
                      </a:r>
                      <a:r>
                        <a:rPr lang="uk-UA" sz="160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</a:t>
                      </a:r>
                      <a:r>
                        <a:rPr lang="uk-UA" sz="160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здобуття</a:t>
                      </a:r>
                      <a:r>
                        <a:rPr lang="uk-UA" sz="1600" spc="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освіти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400548">
                <a:tc>
                  <a:txBody>
                    <a:bodyPr/>
                    <a:lstStyle/>
                    <a:p>
                      <a:pPr marL="69850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6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</a:t>
                      </a:r>
                      <a:r>
                        <a:rPr lang="uk-UA" sz="160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дисципліни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0160" marR="3810" algn="ctr"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uk-UA" sz="16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Обов’язкова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04813">
                <a:tc>
                  <a:txBody>
                    <a:bodyPr/>
                    <a:lstStyle/>
                    <a:p>
                      <a:pPr marL="69850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uk-UA" sz="16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Семестр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marR="190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uk-UA" sz="1600" spc="1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uk-UA" sz="16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6990" marR="63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</a:t>
                      </a:r>
                      <a:r>
                        <a:rPr lang="uk-UA" sz="1600" spc="-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95046">
                <a:tc>
                  <a:txBody>
                    <a:bodyPr/>
                    <a:lstStyle/>
                    <a:p>
                      <a:pPr marL="69850"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</a:t>
                      </a:r>
                      <a:r>
                        <a:rPr lang="uk-UA" sz="1600" spc="-5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кредитів</a:t>
                      </a:r>
                      <a:r>
                        <a:rPr lang="uk-UA" sz="1600" spc="-3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ECTS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0160" algn="ctr">
                        <a:spcBef>
                          <a:spcPts val="195"/>
                        </a:spcBef>
                        <a:spcAft>
                          <a:spcPts val="0"/>
                        </a:spcAft>
                      </a:pPr>
                      <a:r>
                        <a:rPr lang="uk-UA" sz="16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95046">
                <a:tc>
                  <a:txBody>
                    <a:bodyPr/>
                    <a:lstStyle/>
                    <a:p>
                      <a:pPr marL="69850"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</a:t>
                      </a:r>
                      <a:r>
                        <a:rPr lang="uk-UA" sz="1600" spc="-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годин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0160" algn="ctr"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r>
                        <a:rPr lang="uk-UA" sz="160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05913">
                <a:tc>
                  <a:txBody>
                    <a:bodyPr/>
                    <a:lstStyle/>
                    <a:p>
                      <a:pPr marL="69850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  <a:r>
                        <a:rPr lang="uk-UA" sz="1600" spc="-4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заняття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marR="317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uk-UA" sz="1600" spc="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6355" marR="4381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uk-UA" sz="16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749378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  <a:r>
                        <a:rPr lang="uk-UA" sz="1600" spc="18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uk-UA" sz="1600" spc="-4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  <a:r>
                        <a:rPr lang="uk-UA" sz="1600" spc="-7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Лабораторні заняття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marR="3175" algn="ctr">
                        <a:spcBef>
                          <a:spcPts val="965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r>
                        <a:rPr lang="uk-UA" sz="1600" spc="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6355" marR="43815" algn="ctr">
                        <a:spcBef>
                          <a:spcPts val="965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uk-UA" sz="16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47729">
                <a:tc>
                  <a:txBody>
                    <a:bodyPr/>
                    <a:lstStyle/>
                    <a:p>
                      <a:pPr marL="69850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</a:t>
                      </a:r>
                      <a:r>
                        <a:rPr lang="uk-UA" sz="16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робота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r>
                        <a:rPr lang="uk-UA" sz="1600" spc="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6355" marR="43815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</a:t>
                      </a:r>
                      <a:r>
                        <a:rPr lang="uk-UA" sz="16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009074">
                <a:tc>
                  <a:txBody>
                    <a:bodyPr/>
                    <a:lstStyle/>
                    <a:p>
                      <a:pPr>
                        <a:spcBef>
                          <a:spcPts val="185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69850">
                        <a:spcAft>
                          <a:spcPts val="0"/>
                        </a:spcAft>
                      </a:pPr>
                      <a:r>
                        <a:rPr lang="uk-UA" sz="16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Консультації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0485">
                        <a:lnSpc>
                          <a:spcPts val="1125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Четвер</a:t>
                      </a:r>
                      <a:r>
                        <a:rPr lang="uk-UA" sz="1600" spc="-4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14.30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0485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Дистанційно</a:t>
                      </a:r>
                      <a:r>
                        <a:rPr lang="uk-UA" sz="160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</a:t>
                      </a:r>
                      <a:r>
                        <a:rPr lang="uk-UA" sz="16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посиланням: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048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6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ідентифікатор</a:t>
                      </a:r>
                      <a:r>
                        <a:rPr lang="uk-UA" sz="1600" spc="3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7450351614,</a:t>
                      </a:r>
                      <a:r>
                        <a:rPr lang="uk-UA" sz="1600" spc="1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  <a:r>
                        <a:rPr lang="uk-UA" sz="1600" spc="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доступу</a:t>
                      </a:r>
                      <a:r>
                        <a:rPr lang="uk-UA" sz="16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1234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616228">
                <a:tc>
                  <a:txBody>
                    <a:bodyPr/>
                    <a:lstStyle/>
                    <a:p>
                      <a:pPr marL="69850" marR="43815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підсумкового </a:t>
                      </a:r>
                      <a:r>
                        <a:rPr lang="uk-UA" sz="16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семестрового</a:t>
                      </a:r>
                      <a:r>
                        <a:rPr lang="uk-UA" sz="1600" spc="-2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контролю: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0160" marR="2540" algn="ctr">
                        <a:spcBef>
                          <a:spcPts val="560"/>
                        </a:spcBef>
                        <a:spcAft>
                          <a:spcPts val="0"/>
                        </a:spcAft>
                      </a:pPr>
                      <a:r>
                        <a:rPr lang="uk-UA" sz="16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екзамен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981564">
                <a:tc>
                  <a:txBody>
                    <a:bodyPr/>
                    <a:lstStyle/>
                    <a:p>
                      <a:pPr marL="69850" marR="43815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Посилання на електронний курс</a:t>
                      </a:r>
                      <a:r>
                        <a:rPr lang="uk-UA" sz="1600" spc="-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r>
                        <a:rPr lang="uk-UA" sz="1600" spc="-7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СЕЗН</a:t>
                      </a:r>
                      <a:r>
                        <a:rPr lang="uk-UA" sz="1600" spc="-5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ЗНУ</a:t>
                      </a:r>
                      <a:r>
                        <a:rPr lang="uk-UA" sz="1600" spc="-6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(платформа </a:t>
                      </a:r>
                      <a:r>
                        <a:rPr lang="uk-UA" sz="16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Moodle)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7048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6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https://moodle.znu.edu.ua/course/view.php?id=9078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46346" y="334771"/>
            <a:ext cx="2753995" cy="383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2605">
              <a:lnSpc>
                <a:spcPts val="141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7.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СТРУКТУРА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КУРСУ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sz="1200" b="1" dirty="0">
                <a:latin typeface="Times New Roman"/>
                <a:cs typeface="Times New Roman"/>
              </a:rPr>
              <a:t>7.1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СТРУКТУРА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КУРСУ (ЗАГАЛЬНА)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194258"/>
              </p:ext>
            </p:extLst>
          </p:nvPr>
        </p:nvGraphicFramePr>
        <p:xfrm>
          <a:off x="601980" y="885698"/>
          <a:ext cx="9497059" cy="60674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01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71513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9542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489204">
                <a:tc>
                  <a:txBody>
                    <a:bodyPr/>
                    <a:lstStyle/>
                    <a:p>
                      <a:pPr marL="200660" marR="55244" indent="-137160">
                        <a:lnSpc>
                          <a:spcPts val="1380"/>
                        </a:lnSpc>
                        <a:spcBef>
                          <a:spcPts val="525"/>
                        </a:spcBef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Кіль</a:t>
                      </a:r>
                      <a:r>
                        <a:rPr sz="1200" b="1" spc="5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і</a:t>
                      </a:r>
                      <a:r>
                        <a:rPr sz="1200" b="1" spc="-1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b="1" spc="5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ь 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годин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666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Тема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marL="459740" marR="73025" indent="-378460">
                        <a:lnSpc>
                          <a:spcPts val="1380"/>
                        </a:lnSpc>
                        <a:spcBef>
                          <a:spcPts val="525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Форма діяльності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(заняття, </a:t>
                      </a:r>
                      <a:r>
                        <a:rPr sz="1200" b="1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кількість годин)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66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Література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marL="13208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Завдання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Термін</a:t>
                      </a:r>
                      <a:r>
                        <a:rPr sz="12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виконання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50519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БЛОК</a:t>
                      </a:r>
                      <a:r>
                        <a:rPr sz="12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sz="12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ОСНОВИ</a:t>
                      </a:r>
                      <a:r>
                        <a:rPr sz="12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ФІНАНСОВОЇ</a:t>
                      </a:r>
                      <a:r>
                        <a:rPr sz="12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САНАЦІЇ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ПІДПРИЄМСТВА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845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R="315595" algn="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  <a:p>
                      <a:pPr marL="63500" marR="57150">
                        <a:lnSpc>
                          <a:spcPts val="1380"/>
                        </a:lnSpc>
                        <a:spcBef>
                          <a:spcPts val="5"/>
                        </a:spcBef>
                      </a:pPr>
                      <a:r>
                        <a:rPr sz="1200" spc="-5" dirty="0" err="1">
                          <a:latin typeface="Times New Roman"/>
                          <a:cs typeface="Times New Roman"/>
                        </a:rPr>
                        <a:t>Тема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sz="1200" spc="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200" spc="-5" dirty="0" err="1" smtClean="0">
                          <a:latin typeface="Times New Roman"/>
                          <a:cs typeface="Times New Roman"/>
                        </a:rPr>
                        <a:t>Фінансова</a:t>
                      </a:r>
                      <a:r>
                        <a:rPr lang="ru-RU" sz="1200" spc="-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200" spc="-5" dirty="0" err="1" smtClean="0">
                          <a:latin typeface="Times New Roman"/>
                          <a:cs typeface="Times New Roman"/>
                        </a:rPr>
                        <a:t>санація</a:t>
                      </a:r>
                      <a:r>
                        <a:rPr lang="ru-RU" sz="1200" spc="-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200" spc="-5" dirty="0" err="1" smtClean="0">
                          <a:latin typeface="Times New Roman"/>
                          <a:cs typeface="Times New Roman"/>
                        </a:rPr>
                        <a:t>підприємства</a:t>
                      </a:r>
                      <a:r>
                        <a:rPr lang="ru-RU" sz="1200" spc="-5" dirty="0" smtClean="0">
                          <a:latin typeface="Times New Roman"/>
                          <a:cs typeface="Times New Roman"/>
                        </a:rPr>
                        <a:t>. </a:t>
                      </a:r>
                      <a:r>
                        <a:rPr lang="ru-RU" sz="1200" spc="-5" dirty="0" err="1" smtClean="0">
                          <a:latin typeface="Times New Roman"/>
                          <a:cs typeface="Times New Roman"/>
                        </a:rPr>
                        <a:t>Економічний</a:t>
                      </a:r>
                      <a:r>
                        <a:rPr lang="ru-RU" sz="1200" spc="-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200" spc="-5" dirty="0" err="1" smtClean="0">
                          <a:latin typeface="Times New Roman"/>
                          <a:cs typeface="Times New Roman"/>
                        </a:rPr>
                        <a:t>зміст</a:t>
                      </a:r>
                      <a:r>
                        <a:rPr lang="ru-RU" sz="1200" spc="-5" dirty="0" smtClean="0">
                          <a:latin typeface="Times New Roman"/>
                          <a:cs typeface="Times New Roman"/>
                        </a:rPr>
                        <a:t> та порядок </a:t>
                      </a:r>
                      <a:r>
                        <a:rPr lang="ru-RU" sz="1200" spc="-5" dirty="0" err="1" smtClean="0">
                          <a:latin typeface="Times New Roman"/>
                          <a:cs typeface="Times New Roman"/>
                        </a:rPr>
                        <a:t>проведення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L="63500">
                        <a:lnSpc>
                          <a:spcPts val="1410"/>
                        </a:lnSpc>
                        <a:spcBef>
                          <a:spcPts val="975"/>
                        </a:spcBef>
                      </a:pPr>
                      <a:r>
                        <a:rPr sz="1200" spc="-5" dirty="0" err="1">
                          <a:latin typeface="Times New Roman"/>
                          <a:cs typeface="Times New Roman"/>
                        </a:rPr>
                        <a:t>Лекція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200" spc="-3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год.)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63500" marR="249554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Практичне </a:t>
                      </a:r>
                      <a:r>
                        <a:rPr sz="1200" spc="-5" dirty="0" err="1">
                          <a:latin typeface="Times New Roman"/>
                          <a:cs typeface="Times New Roman"/>
                        </a:rPr>
                        <a:t>заняття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год)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Самостійна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latin typeface="Times New Roman"/>
                          <a:cs typeface="Times New Roman"/>
                        </a:rPr>
                        <a:t>робота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15</a:t>
                      </a:r>
                      <a:r>
                        <a:rPr sz="1200" spc="-5" dirty="0" err="1" smtClean="0">
                          <a:latin typeface="Times New Roman"/>
                          <a:cs typeface="Times New Roman"/>
                        </a:rPr>
                        <a:t>год</a:t>
                      </a:r>
                      <a:r>
                        <a:rPr sz="12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95885" marR="86995" indent="-1270" algn="ctr">
                        <a:lnSpc>
                          <a:spcPct val="9590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Основна,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додаткова 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та і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терн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ресурси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 marR="57785" algn="ctr">
                        <a:lnSpc>
                          <a:spcPct val="95900"/>
                        </a:lnSpc>
                        <a:spcBef>
                          <a:spcPts val="46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Под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ит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ь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презентаці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ю, 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виконати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тестові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завдання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90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marR="55880">
                        <a:lnSpc>
                          <a:spcPct val="95900"/>
                        </a:lnSpc>
                        <a:spcBef>
                          <a:spcPts val="1150"/>
                        </a:spcBef>
                        <a:tabLst>
                          <a:tab pos="874394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продовж	п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ршого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навчального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сем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200" spc="25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у	(перший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періодичний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контроль)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460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85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R="353695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20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L="6350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Тема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2. </a:t>
                      </a:r>
                      <a:r>
                        <a:rPr lang="ru-RU" sz="1200" spc="-5" dirty="0" err="1" smtClean="0">
                          <a:latin typeface="Times New Roman"/>
                          <a:cs typeface="Times New Roman"/>
                        </a:rPr>
                        <a:t>Контролінг</a:t>
                      </a:r>
                      <a:r>
                        <a:rPr lang="ru-RU" sz="1200" spc="-5" dirty="0" smtClean="0">
                          <a:latin typeface="Times New Roman"/>
                          <a:cs typeface="Times New Roman"/>
                        </a:rPr>
                        <a:t> та </a:t>
                      </a:r>
                      <a:r>
                        <a:rPr lang="ru-RU" sz="1200" spc="-5" dirty="0" err="1" smtClean="0">
                          <a:latin typeface="Times New Roman"/>
                          <a:cs typeface="Times New Roman"/>
                        </a:rPr>
                        <a:t>його</a:t>
                      </a:r>
                      <a:r>
                        <a:rPr lang="ru-RU" sz="1200" spc="-5" dirty="0" smtClean="0">
                          <a:latin typeface="Times New Roman"/>
                          <a:cs typeface="Times New Roman"/>
                        </a:rPr>
                        <a:t> роль у </a:t>
                      </a:r>
                      <a:r>
                        <a:rPr lang="ru-RU" sz="1200" spc="-5" dirty="0" err="1" smtClean="0">
                          <a:latin typeface="Times New Roman"/>
                          <a:cs typeface="Times New Roman"/>
                        </a:rPr>
                        <a:t>фінансовій</a:t>
                      </a:r>
                      <a:r>
                        <a:rPr lang="ru-RU" sz="1200" spc="-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200" spc="-5" dirty="0" err="1" smtClean="0">
                          <a:latin typeface="Times New Roman"/>
                          <a:cs typeface="Times New Roman"/>
                        </a:rPr>
                        <a:t>санації</a:t>
                      </a:r>
                      <a:r>
                        <a:rPr lang="ru-RU" sz="1200" spc="-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200" spc="-5" dirty="0" err="1" smtClean="0">
                          <a:latin typeface="Times New Roman"/>
                          <a:cs typeface="Times New Roman"/>
                        </a:rPr>
                        <a:t>підприємств</a:t>
                      </a:r>
                      <a:r>
                        <a:rPr lang="ru-RU" sz="1200" spc="-5" dirty="0" smtClean="0">
                          <a:latin typeface="Times New Roman"/>
                          <a:cs typeface="Times New Roman"/>
                        </a:rPr>
                        <a:t>. </a:t>
                      </a:r>
                      <a:r>
                        <a:rPr lang="ru-RU" sz="1200" spc="-5" dirty="0" err="1" smtClean="0">
                          <a:latin typeface="Times New Roman"/>
                          <a:cs typeface="Times New Roman"/>
                        </a:rPr>
                        <a:t>Санаційний</a:t>
                      </a:r>
                      <a:r>
                        <a:rPr lang="ru-RU" sz="1200" spc="-5" dirty="0" smtClean="0">
                          <a:latin typeface="Times New Roman"/>
                          <a:cs typeface="Times New Roman"/>
                        </a:rPr>
                        <a:t> аудит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L="63500">
                        <a:lnSpc>
                          <a:spcPts val="1410"/>
                        </a:lnSpc>
                        <a:spcBef>
                          <a:spcPts val="990"/>
                        </a:spcBef>
                      </a:pPr>
                      <a:r>
                        <a:rPr sz="1200" spc="-5" dirty="0" err="1">
                          <a:latin typeface="Times New Roman"/>
                          <a:cs typeface="Times New Roman"/>
                        </a:rPr>
                        <a:t>Лекція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200" spc="-2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год.)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63500" marR="249554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Практичне </a:t>
                      </a:r>
                      <a:r>
                        <a:rPr sz="1200" spc="-5" dirty="0" err="1">
                          <a:latin typeface="Times New Roman"/>
                          <a:cs typeface="Times New Roman"/>
                        </a:rPr>
                        <a:t>заняття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год.)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Самостійна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latin typeface="Times New Roman"/>
                          <a:cs typeface="Times New Roman"/>
                        </a:rPr>
                        <a:t>робота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15</a:t>
                      </a:r>
                      <a:r>
                        <a:rPr sz="1200" spc="-5" dirty="0" err="1" smtClean="0">
                          <a:latin typeface="Times New Roman"/>
                          <a:cs typeface="Times New Roman"/>
                        </a:rPr>
                        <a:t>год</a:t>
                      </a:r>
                      <a:r>
                        <a:rPr sz="12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95885" marR="86995" indent="-1270" algn="ctr">
                        <a:lnSpc>
                          <a:spcPts val="138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Основна,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додаткова 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та і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терн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ресурси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 marR="57785" algn="ctr">
                        <a:lnSpc>
                          <a:spcPts val="1380"/>
                        </a:lnSpc>
                        <a:spcBef>
                          <a:spcPts val="50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Под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ит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ь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презентаці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ю, 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виконати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тестові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завдання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641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00" marR="54610">
                        <a:lnSpc>
                          <a:spcPts val="1380"/>
                        </a:lnSpc>
                        <a:tabLst>
                          <a:tab pos="873760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продовж	п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ш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ого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навчального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сем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200" spc="25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у	(перший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періодичний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контроль)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1841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R="315595" algn="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19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  <a:p>
                      <a:pPr marL="63500" marR="397510">
                        <a:lnSpc>
                          <a:spcPts val="138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Тема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3. </a:t>
                      </a:r>
                      <a:r>
                        <a:rPr lang="uk-UA" sz="1200" spc="-5" dirty="0" smtClean="0">
                          <a:latin typeface="Times New Roman"/>
                          <a:cs typeface="Times New Roman"/>
                        </a:rPr>
                        <a:t>Форми, правила та умови фінансування санації підприємств Внутрішні фінансові джерела санації підприємства. Зовнішні фінансові джерела санації підприємств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 dirty="0">
                        <a:latin typeface="Times New Roman"/>
                        <a:cs typeface="Times New Roman"/>
                      </a:endParaRPr>
                    </a:p>
                    <a:p>
                      <a:pPr marL="63500">
                        <a:lnSpc>
                          <a:spcPct val="100000"/>
                        </a:lnSpc>
                      </a:pPr>
                      <a:r>
                        <a:rPr sz="1200" spc="-5" dirty="0" err="1">
                          <a:latin typeface="Times New Roman"/>
                          <a:cs typeface="Times New Roman"/>
                        </a:rPr>
                        <a:t>Лекція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200" spc="-2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год.)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63500" marR="249554">
                        <a:lnSpc>
                          <a:spcPct val="14330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Практичне </a:t>
                      </a:r>
                      <a:r>
                        <a:rPr sz="1200" spc="-5" dirty="0" err="1">
                          <a:latin typeface="Times New Roman"/>
                          <a:cs typeface="Times New Roman"/>
                        </a:rPr>
                        <a:t>заняття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год.)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Самостійна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latin typeface="Times New Roman"/>
                          <a:cs typeface="Times New Roman"/>
                        </a:rPr>
                        <a:t>робота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13</a:t>
                      </a:r>
                      <a:r>
                        <a:rPr sz="1200" spc="-5" dirty="0" err="1" smtClean="0">
                          <a:latin typeface="Times New Roman"/>
                          <a:cs typeface="Times New Roman"/>
                        </a:rPr>
                        <a:t>год</a:t>
                      </a:r>
                      <a:r>
                        <a:rPr sz="12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  <a:p>
                      <a:pPr marL="95885" marR="86995" indent="-1270" algn="ctr">
                        <a:lnSpc>
                          <a:spcPts val="138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Основна,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додаткова 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та і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терн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ресурси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 marR="57785" algn="ctr">
                        <a:lnSpc>
                          <a:spcPts val="1380"/>
                        </a:lnSpc>
                        <a:spcBef>
                          <a:spcPts val="50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Под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ит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ь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презентаці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ю, 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виконати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тестові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завдання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641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63500" marR="54610">
                        <a:lnSpc>
                          <a:spcPts val="1380"/>
                        </a:lnSpc>
                        <a:tabLst>
                          <a:tab pos="873760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продовж	п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ш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ого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навчального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сем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200" spc="25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у	(перший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періодичний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контроль)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1860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R="315595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9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L="63500" marR="57150" algn="just">
                        <a:lnSpc>
                          <a:spcPts val="1380"/>
                        </a:lnSpc>
                        <a:spcBef>
                          <a:spcPts val="1085"/>
                        </a:spcBef>
                        <a:tabLst>
                          <a:tab pos="868044" algn="l"/>
                          <a:tab pos="1999614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Тема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4.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uk-UA" sz="1200" spc="-5" dirty="0" smtClean="0">
                          <a:latin typeface="Times New Roman"/>
                          <a:cs typeface="Times New Roman"/>
                        </a:rPr>
                        <a:t>Санація балансу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L="63500">
                        <a:lnSpc>
                          <a:spcPts val="1410"/>
                        </a:lnSpc>
                        <a:spcBef>
                          <a:spcPts val="990"/>
                        </a:spcBef>
                      </a:pPr>
                      <a:r>
                        <a:rPr sz="1200" spc="-5" dirty="0" err="1">
                          <a:latin typeface="Times New Roman"/>
                          <a:cs typeface="Times New Roman"/>
                        </a:rPr>
                        <a:t>Лекція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200" spc="-2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год.)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63500" marR="249554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Практичне </a:t>
                      </a:r>
                      <a:r>
                        <a:rPr sz="1200" spc="-5" dirty="0" err="1">
                          <a:latin typeface="Times New Roman"/>
                          <a:cs typeface="Times New Roman"/>
                        </a:rPr>
                        <a:t>заняття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год.)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Самостійна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latin typeface="Times New Roman"/>
                          <a:cs typeface="Times New Roman"/>
                        </a:rPr>
                        <a:t>робота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13</a:t>
                      </a:r>
                      <a:r>
                        <a:rPr sz="1200" spc="-5" dirty="0" err="1" smtClean="0">
                          <a:latin typeface="Times New Roman"/>
                          <a:cs typeface="Times New Roman"/>
                        </a:rPr>
                        <a:t>год</a:t>
                      </a:r>
                      <a:r>
                        <a:rPr sz="12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  <a:p>
                      <a:pPr marL="95885" marR="86995" indent="-1270" algn="ctr">
                        <a:lnSpc>
                          <a:spcPts val="138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Основна,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додаткова 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та і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терн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ресурси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 marR="57785" algn="ctr">
                        <a:lnSpc>
                          <a:spcPct val="95900"/>
                        </a:lnSpc>
                        <a:spcBef>
                          <a:spcPts val="46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Под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ит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ь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презентаці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ю, 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виконати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тестові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завдання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90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marR="189865">
                        <a:lnSpc>
                          <a:spcPct val="95900"/>
                        </a:lnSpc>
                        <a:spcBef>
                          <a:spcPts val="46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впродовж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першого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навчального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семестру (перший 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періодичний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контроль)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90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 txBox="1"/>
          <p:nvPr/>
        </p:nvSpPr>
        <p:spPr>
          <a:xfrm>
            <a:off x="4046346" y="334771"/>
            <a:ext cx="2753995" cy="383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2605">
              <a:lnSpc>
                <a:spcPts val="141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7.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СТРУКТУРА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КУРСУ</a:t>
            </a:r>
            <a:endParaRPr sz="1200" dirty="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sz="1200" b="1" dirty="0">
                <a:latin typeface="Times New Roman"/>
                <a:cs typeface="Times New Roman"/>
              </a:rPr>
              <a:t>7.1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СТРУКТУРА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КУРСУ (ЗАГАЛЬНА)</a:t>
            </a:r>
            <a:endParaRPr sz="1200" dirty="0">
              <a:latin typeface="Times New Roman"/>
              <a:cs typeface="Times New Roman"/>
            </a:endParaRPr>
          </a:p>
        </p:txBody>
      </p:sp>
      <p:graphicFrame>
        <p:nvGraphicFramePr>
          <p:cNvPr id="4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713239"/>
              </p:ext>
            </p:extLst>
          </p:nvPr>
        </p:nvGraphicFramePr>
        <p:xfrm>
          <a:off x="601980" y="885698"/>
          <a:ext cx="9497059" cy="62030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01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71513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9542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489204">
                <a:tc>
                  <a:txBody>
                    <a:bodyPr/>
                    <a:lstStyle/>
                    <a:p>
                      <a:pPr marL="200660" marR="55244" indent="-137160">
                        <a:lnSpc>
                          <a:spcPts val="1380"/>
                        </a:lnSpc>
                        <a:spcBef>
                          <a:spcPts val="525"/>
                        </a:spcBef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Кіль</a:t>
                      </a:r>
                      <a:r>
                        <a:rPr sz="1200" b="1" spc="5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і</a:t>
                      </a:r>
                      <a:r>
                        <a:rPr sz="1200" b="1" spc="-1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b="1" spc="5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ь 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годин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666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Тема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marL="459740" marR="73025" indent="-378460">
                        <a:lnSpc>
                          <a:spcPts val="1380"/>
                        </a:lnSpc>
                        <a:spcBef>
                          <a:spcPts val="525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Форма діяльності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(заняття, </a:t>
                      </a:r>
                      <a:r>
                        <a:rPr sz="1200" b="1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кількість годин)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66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Література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marL="13208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b="1" dirty="0">
                          <a:latin typeface="Times New Roman"/>
                          <a:cs typeface="Times New Roman"/>
                        </a:rPr>
                        <a:t>Завдання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Термін</a:t>
                      </a:r>
                      <a:r>
                        <a:rPr sz="12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виконання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50519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БЛОК</a:t>
                      </a:r>
                      <a:r>
                        <a:rPr sz="12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sz="12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ОСНОВИ</a:t>
                      </a:r>
                      <a:r>
                        <a:rPr sz="12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ФІНАНСОВОЇ</a:t>
                      </a:r>
                      <a:r>
                        <a:rPr sz="12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САНАЦІЇ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ПІДПРИЄМСТВА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845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R="315595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9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L="6350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Тема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5.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uk-UA" sz="1200" spc="-5" dirty="0" smtClean="0">
                          <a:latin typeface="Times New Roman"/>
                          <a:cs typeface="Times New Roman"/>
                        </a:rPr>
                        <a:t>Реструктуризація та реорганізація підприємства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50" dirty="0">
                        <a:latin typeface="Times New Roman"/>
                        <a:cs typeface="Times New Roman"/>
                      </a:endParaRPr>
                    </a:p>
                    <a:p>
                      <a:pPr marL="635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Лекція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(2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год.)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63500" marR="249554">
                        <a:lnSpc>
                          <a:spcPct val="143300"/>
                        </a:lnSpc>
                        <a:spcBef>
                          <a:spcPts val="1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Практичне </a:t>
                      </a:r>
                      <a:r>
                        <a:rPr sz="1200" spc="-5" dirty="0" err="1">
                          <a:latin typeface="Times New Roman"/>
                          <a:cs typeface="Times New Roman"/>
                        </a:rPr>
                        <a:t>заняття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год.)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 err="1">
                          <a:latin typeface="Times New Roman"/>
                          <a:cs typeface="Times New Roman"/>
                        </a:rPr>
                        <a:t>Самостійна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err="1" smtClean="0">
                          <a:latin typeface="Times New Roman"/>
                          <a:cs typeface="Times New Roman"/>
                        </a:rPr>
                        <a:t>робота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13</a:t>
                      </a:r>
                      <a:r>
                        <a:rPr sz="1200" spc="-2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 err="1" smtClean="0">
                          <a:latin typeface="Times New Roman"/>
                          <a:cs typeface="Times New Roman"/>
                        </a:rPr>
                        <a:t>год</a:t>
                      </a:r>
                      <a:r>
                        <a:rPr sz="12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95885" marR="86995" indent="-1270" algn="ctr">
                        <a:lnSpc>
                          <a:spcPct val="9590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Основна,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додаткова 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та і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терн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ресурси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 marR="57785" algn="ctr">
                        <a:lnSpc>
                          <a:spcPct val="95900"/>
                        </a:lnSpc>
                        <a:spcBef>
                          <a:spcPts val="46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Под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ит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ь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презентаці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ю, 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виконати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тестові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завдання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90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marR="190500">
                        <a:lnSpc>
                          <a:spcPct val="95900"/>
                        </a:lnSpc>
                        <a:spcBef>
                          <a:spcPts val="46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впродовж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першого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навчального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семестру (перший 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періодичний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контроль)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90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85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50" dirty="0">
                        <a:latin typeface="Times New Roman"/>
                        <a:cs typeface="Times New Roman"/>
                      </a:endParaRPr>
                    </a:p>
                    <a:p>
                      <a:pPr marR="353695" algn="r">
                        <a:lnSpc>
                          <a:spcPct val="100000"/>
                        </a:lnSpc>
                      </a:pP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8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L="63500" marR="452120">
                        <a:lnSpc>
                          <a:spcPts val="1380"/>
                        </a:lnSpc>
                        <a:spcBef>
                          <a:spcPts val="107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Тема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6. 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Банкрутство та ліквідація підприємств. Особливості врегулювання господарських спорів. Оцінювання вартості майна підприємства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755"/>
                        </a:spcBef>
                      </a:pPr>
                      <a:r>
                        <a:rPr sz="1200" spc="-5" dirty="0" err="1">
                          <a:latin typeface="Times New Roman"/>
                          <a:cs typeface="Times New Roman"/>
                        </a:rPr>
                        <a:t>Лекція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200" spc="-2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год.)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63500" marR="249554">
                        <a:lnSpc>
                          <a:spcPct val="143300"/>
                        </a:lnSpc>
                        <a:spcBef>
                          <a:spcPts val="1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Практичне </a:t>
                      </a:r>
                      <a:r>
                        <a:rPr sz="1200" spc="-5" dirty="0" err="1">
                          <a:latin typeface="Times New Roman"/>
                          <a:cs typeface="Times New Roman"/>
                        </a:rPr>
                        <a:t>заняття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200" spc="-5" dirty="0" err="1" smtClean="0">
                          <a:latin typeface="Times New Roman"/>
                          <a:cs typeface="Times New Roman"/>
                        </a:rPr>
                        <a:t>год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.)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Самостійна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latin typeface="Times New Roman"/>
                          <a:cs typeface="Times New Roman"/>
                        </a:rPr>
                        <a:t>робота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12</a:t>
                      </a:r>
                      <a:r>
                        <a:rPr sz="1200" spc="-5" dirty="0" err="1" smtClean="0">
                          <a:latin typeface="Times New Roman"/>
                          <a:cs typeface="Times New Roman"/>
                        </a:rPr>
                        <a:t>год</a:t>
                      </a:r>
                      <a:r>
                        <a:rPr sz="12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958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5885" marR="86995" indent="-1270" algn="ctr">
                        <a:lnSpc>
                          <a:spcPts val="138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Основна,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додаткова 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та і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терн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ресурси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  <a:p>
                      <a:pPr marL="111125" marR="101600" indent="-3810" algn="ctr">
                        <a:lnSpc>
                          <a:spcPct val="954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Скласти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пр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нтаці  ю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marR="190500">
                        <a:lnSpc>
                          <a:spcPct val="95700"/>
                        </a:lnSpc>
                        <a:spcBef>
                          <a:spcPts val="47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впродовж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першого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навчального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семестру (перший 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періодичний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контроль)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969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1841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R="315595" algn="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13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  <a:p>
                      <a:pPr marL="63500" marR="397510">
                        <a:lnSpc>
                          <a:spcPts val="1380"/>
                        </a:lnSpc>
                        <a:spcBef>
                          <a:spcPts val="5"/>
                        </a:spcBef>
                      </a:pPr>
                      <a:r>
                        <a:rPr sz="1200" spc="-5" dirty="0" err="1">
                          <a:latin typeface="Times New Roman"/>
                          <a:cs typeface="Times New Roman"/>
                        </a:rPr>
                        <a:t>Тема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uk-UA" sz="1200" spc="0" dirty="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. </a:t>
                      </a:r>
                      <a:r>
                        <a:rPr lang="uk-UA" sz="1200" spc="-5" dirty="0" smtClean="0">
                          <a:latin typeface="Times New Roman"/>
                          <a:cs typeface="Times New Roman"/>
                        </a:rPr>
                        <a:t>Особливості санації та банкрутства окремих категорій суб’єктів підприємницької діяльності. Державна фінансова підтримка санації підприємств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 dirty="0">
                        <a:latin typeface="Times New Roman"/>
                        <a:cs typeface="Times New Roman"/>
                      </a:endParaRPr>
                    </a:p>
                    <a:p>
                      <a:pPr marL="63500">
                        <a:lnSpc>
                          <a:spcPct val="100000"/>
                        </a:lnSpc>
                      </a:pPr>
                      <a:r>
                        <a:rPr sz="1200" spc="-5" dirty="0" err="1">
                          <a:latin typeface="Times New Roman"/>
                          <a:cs typeface="Times New Roman"/>
                        </a:rPr>
                        <a:t>Лекція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200" spc="-2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год.)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63500" marR="249554">
                        <a:lnSpc>
                          <a:spcPct val="14330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Практичне </a:t>
                      </a:r>
                      <a:r>
                        <a:rPr sz="1200" spc="-5" dirty="0" err="1">
                          <a:latin typeface="Times New Roman"/>
                          <a:cs typeface="Times New Roman"/>
                        </a:rPr>
                        <a:t>заняття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год.)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Самостійна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latin typeface="Times New Roman"/>
                          <a:cs typeface="Times New Roman"/>
                        </a:rPr>
                        <a:t>робота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sz="1200" spc="-5" dirty="0" err="1" smtClean="0">
                          <a:latin typeface="Times New Roman"/>
                          <a:cs typeface="Times New Roman"/>
                        </a:rPr>
                        <a:t>год</a:t>
                      </a:r>
                      <a:r>
                        <a:rPr sz="12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  <a:p>
                      <a:pPr marL="95885" marR="86995" indent="-1270" algn="ctr">
                        <a:lnSpc>
                          <a:spcPts val="138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Основна,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додаткова 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та і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терн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ресурси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 marR="57785" algn="ctr">
                        <a:lnSpc>
                          <a:spcPts val="1380"/>
                        </a:lnSpc>
                        <a:spcBef>
                          <a:spcPts val="50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Под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ит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ь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презентаці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ю, 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виконати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тестові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завдання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641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00" marR="54610">
                        <a:lnSpc>
                          <a:spcPts val="1380"/>
                        </a:lnSpc>
                        <a:tabLst>
                          <a:tab pos="873760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продовж	п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ш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ого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навчального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сем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200" spc="25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у	(перший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періодичний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контроль)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1860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R="315595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L="63500" marR="57150" algn="just">
                        <a:lnSpc>
                          <a:spcPts val="1380"/>
                        </a:lnSpc>
                        <a:spcBef>
                          <a:spcPts val="1085"/>
                        </a:spcBef>
                        <a:tabLst>
                          <a:tab pos="868044" algn="l"/>
                          <a:tab pos="1999614" algn="l"/>
                        </a:tabLst>
                      </a:pPr>
                      <a:r>
                        <a:rPr sz="1200" spc="-5" dirty="0" err="1">
                          <a:latin typeface="Times New Roman"/>
                          <a:cs typeface="Times New Roman"/>
                        </a:rPr>
                        <a:t>Тема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200" spc="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200" spc="-5" dirty="0" err="1" smtClean="0">
                          <a:latin typeface="Times New Roman"/>
                          <a:cs typeface="Times New Roman"/>
                        </a:rPr>
                        <a:t>Державна</a:t>
                      </a:r>
                      <a:r>
                        <a:rPr lang="ru-RU" sz="1200" spc="-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200" spc="-5" dirty="0" err="1" smtClean="0">
                          <a:latin typeface="Times New Roman"/>
                          <a:cs typeface="Times New Roman"/>
                        </a:rPr>
                        <a:t>фінансова</a:t>
                      </a:r>
                      <a:r>
                        <a:rPr lang="ru-RU" sz="1200" spc="-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200" spc="-5" dirty="0" err="1" smtClean="0">
                          <a:latin typeface="Times New Roman"/>
                          <a:cs typeface="Times New Roman"/>
                        </a:rPr>
                        <a:t>підтримка</a:t>
                      </a:r>
                      <a:r>
                        <a:rPr lang="ru-RU" sz="1200" spc="-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200" spc="-5" dirty="0" err="1" smtClean="0">
                          <a:latin typeface="Times New Roman"/>
                          <a:cs typeface="Times New Roman"/>
                        </a:rPr>
                        <a:t>санації</a:t>
                      </a:r>
                      <a:r>
                        <a:rPr lang="ru-RU" sz="1200" spc="-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200" spc="-5" dirty="0" err="1" smtClean="0">
                          <a:latin typeface="Times New Roman"/>
                          <a:cs typeface="Times New Roman"/>
                        </a:rPr>
                        <a:t>підприємств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L="63500">
                        <a:lnSpc>
                          <a:spcPts val="1410"/>
                        </a:lnSpc>
                        <a:spcBef>
                          <a:spcPts val="990"/>
                        </a:spcBef>
                      </a:pPr>
                      <a:r>
                        <a:rPr sz="1200" spc="-5" dirty="0" err="1">
                          <a:latin typeface="Times New Roman"/>
                          <a:cs typeface="Times New Roman"/>
                        </a:rPr>
                        <a:t>Лекція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200" spc="-2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год.)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63500" marR="249554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Практичне </a:t>
                      </a:r>
                      <a:r>
                        <a:rPr sz="1200" spc="-5" dirty="0" err="1">
                          <a:latin typeface="Times New Roman"/>
                          <a:cs typeface="Times New Roman"/>
                        </a:rPr>
                        <a:t>заняття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год.)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Самостійна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err="1">
                          <a:latin typeface="Times New Roman"/>
                          <a:cs typeface="Times New Roman"/>
                        </a:rPr>
                        <a:t>робота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uk-UA" sz="1200" dirty="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lang="uk-UA" sz="12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 err="1" smtClean="0">
                          <a:latin typeface="Times New Roman"/>
                          <a:cs typeface="Times New Roman"/>
                        </a:rPr>
                        <a:t>год</a:t>
                      </a:r>
                      <a:r>
                        <a:rPr sz="12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  <a:p>
                      <a:pPr marL="95885" marR="86995" indent="-1270" algn="ctr">
                        <a:lnSpc>
                          <a:spcPts val="138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Основна,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додаткова 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та і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терн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т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ресурси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 marR="57785" algn="ctr">
                        <a:lnSpc>
                          <a:spcPct val="95900"/>
                        </a:lnSpc>
                        <a:spcBef>
                          <a:spcPts val="46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Под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ит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ь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презентаці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ю, 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виконати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тестові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завдання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90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marR="189865">
                        <a:lnSpc>
                          <a:spcPct val="95900"/>
                        </a:lnSpc>
                        <a:spcBef>
                          <a:spcPts val="46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впродовж</a:t>
                      </a:r>
                      <a:r>
                        <a:rPr sz="1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першого </a:t>
                      </a:r>
                      <a:r>
                        <a:rPr sz="120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навчального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семестру (перший 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періодичний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контроль)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90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898900" y="123825"/>
            <a:ext cx="3247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навчальної дисципліни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1300" y="581025"/>
            <a:ext cx="10363200" cy="6781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Змістовий модуль 1. ФІНАНСОВА САНАЦІЯ ПІДПРИЄМСТВА. ЕКОНОМІЧНИЙ ЗМІСТ ТА ПОРЯДОК ПРОВЕДЕННЯ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Змістовий модуль 2. КОНТРОЛІНГ ТА ЙОГО РОЛЬ У ФІНАНСОВІЙ САНАЦІЇ ПІДПРИЄМСТВ. САНАЦІЙНИЙ АУДИТ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Змістовий модуль 3. ФОРМИ, ПРАВИЛА ТА УМОВИ ФІНАНСУВАННЯ САНАЦІЇ ПІДПРИЄМСТВ. ВНУТРІШНІ ФІНАНСОВІ ДЖЕРЕЛА САНАЦІЇ ПІДПРИЄМСТВА. ЗОВНІШНІ ФІНАНСОВІ ДЖЕРЕЛА САНАЦІЇ ПІДПРИЄМСТВ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Змістовий модуль 4. САНАЦІЯ БАЛАНСУ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Змістовий модуль 5. РЕСТРУКТУРИЗАЦІЯ ТА РЕОРГАНІЗАЦІЯ ПІДПРИЄМСТВА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Змістовий модуль 6. БАНКРУТСТВО ТА ЛІКВІДАЦІЯ ПІДПРИЄМСТВ. ОСОБЛИВОСТІ ВРЕГУЛЮВАННЯ ГОСПОДАРСЬКИХ СПОРІВ. ОЦІНЮВАННЯ ВАРТОСТІ МАЙНА ПІДПРИЄМСТВА.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Змістовий модуль 7. ОСОБЛИВОСТІ САНАЦІЇ ТА БАНКРУТСТВА ОКРЕМИХ КАТЕГОРІЙ СУБ’ЄКТІВПІДПРИЄМНИЦЬКОЇ ДІЯЛЬНОСТІ.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Змістовий модуль 8. ДЕРЖАВНА ФІНАНСОВА ПІДТРИМКА САНАЦІЇ ПІДПРИЄМСТВ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22300" y="200025"/>
            <a:ext cx="9753600" cy="722762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lvl="0"/>
            <a:r>
              <a:rPr sz="1200" b="1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РЕКОМЕНДОВАНА ЛІТЕРАТУРА</a:t>
            </a:r>
            <a:endParaRPr lang="uk-UA" sz="1200" b="1" spc="-5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1200" b="1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sz="1200" b="1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b="1" spc="-28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Боронос</a:t>
            </a:r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 Г. Управління фінансовою санацією підприємств : підручник / В. Г.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Боронос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І. Й.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Плікус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	Суми	:	Сумський	державний	університет,	2022.	459	с.	URL: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https://essuir.sumdu.edu.ua/bitstream-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download</a:t>
            </a:r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/123456789/87783/3/</a:t>
            </a:r>
            <a:r>
              <a:rPr lang="uk-UA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Boronos.pdf;jsessionid</a:t>
            </a:r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=7C75841BF86BD46D2E0B45591FFF7619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Воронова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О.В.,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Марущак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С.М., Пугачов М.І.. Глобальні фінансово-економічні кризи та їх вплив на економіку держав. 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Економіка та суспільство.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 №51. 2023. URL: file:///C:/Users/user/Desktop/2459-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%D0%A2%D0%B5%D0%BA%D1%81%D1%82%20%D1%81%D1%82%D0%B0%D1%82%D1%82% D1%96-2372-1-10-20230621.pdf</a:t>
            </a:r>
          </a:p>
          <a:p>
            <a:pPr lvl="0"/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Зеліско</a:t>
            </a:r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І.М. Управління фінансовою санацією підприємства: навчальний посібник. / І.М.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Зеліско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	К.:	ЦП	«КОМПРИНТ»,	2015.	320с.	URL: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https://elibrary.kubg.edu.ua/id/eprint/13305/13/I_Zelisko_YFS_2_IS.pdf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Далик</a:t>
            </a:r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 П., Чорній Б.І., Гарасим Л.С.. Інноваційні стратегії підприємств.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Scientific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Journal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Internauka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	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Series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	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Sciences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	URL: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https://elartu.tntu.edu.ua/bitstream/lib/42618/1/16962689825744.pdf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Мошківська</a:t>
            </a:r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Д. В. Криза на підприємстві: типи та причини. 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Бізнес, інновації, менеджмент: проблеми та перспективи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2023. С. 169-170.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https://confmanagement-proc.kpi.ua/article/view/279792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Рябенко</a:t>
            </a:r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Г.М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Верланов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О.Ю., Звягінцева О.Б., Клименко С. О. Антикризове фінансове управління підприємством: теоретичний аспект. 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Сталий розвиток економіки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2024. Випуск № 1 (48). С. 125-128. URL: file:///C:/Users/user/Desktop/893-%D0%A2%D0%B5%D0%BA%D1%81%D1% 82%20%D1%81%D1%82%D0%B0%D1%82%D1%82%D1%96-855-2-10-20240311.pdf</a:t>
            </a:r>
          </a:p>
          <a:p>
            <a:pPr lvl="0"/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Трач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О.В., Шведа Н.М. Фінансова стійкість як основа успішного підприємства. 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Фундаментальні та прикладні проблеми сучасних технологій: Міжнародної науково-технічної конференції	22-24	трав.	2018р.	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Тернопіль,		2018.	С	336–337. URL: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https://elartu.tntu.edu.ua/bitstream/lib/25466/2/		MNTK_2018_2018_Trach_O-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Financial_stability_as_a_336-337.pdf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Терещенко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О.О. Управління фінансовою санацією підприємств: підручник / О.О. Терещенко. К.:		КНЕУ,	2006.	552	с.	URL: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https://scholar.google.com.ua/citations?view_op=view_citation&amp;hl=uk&amp;user=FvWD_VkAAAAJ&amp;citatio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n_for_view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=FvWD_VkAAAAJ:u-x6o8ySG0sC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uk-UA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Cherep</a:t>
            </a:r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Alla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Oleynikova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Liudmyla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Voronkova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Valentynа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Tools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achieving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goals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managing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readjustment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enterprise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practice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problems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prospects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Scientific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Mokslinių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straipsnių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rinkinys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Kaunas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Lietuvos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sporto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universitetas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Sporto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turizmo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vadybos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katedra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	2023.	P.	21-	27.	ISSN	2345-007X	URL:	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http://dspace.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lsu.lt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bitstream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handle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/123456789/116/Straipsniu%20rinkinys_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publikavimui.pdf?sequence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=1&amp;isAllowed=y</a:t>
            </a:r>
          </a:p>
          <a:p>
            <a:pPr lvl="0"/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Череп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А.В. Фінансова санація та банкрутство суб'єктів господарювання : підручник.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Ольштин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:Університет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Вармінсько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Мазурський (Польща), 2011. 458 с.	URL:	URL: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https://library.znu.edu.ua/2493.ukr.html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Череп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А.В. Фінансова санація та банкрутство суб’єктів господарювання : [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посібник] /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А.В.Череп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	К.	:	Кондор,	2006.	378	с.	URL: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https://library.nusta.edu.ua/depository/%D0%95%D0%BB%BD%D0%BD%D1% 8F/10.pd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 Череп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О.Г., Горбунова А.В., Бугай В.З, Череп А.В. Антикризова система управління як основа забезпечення економічної безпеки підприємства. 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Науково-практичний журнал "Економіка транзиту". Алмати : ІП "</a:t>
            </a:r>
            <a:r>
              <a:rPr lang="uk-UA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Ханшаїм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4 2021. С. 35- 44. ISSN 2413-4953. URL: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www.tranzit-as.kz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 Череп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А.В., Череп О.Г.,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Огренич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Ю.О. Удосконалення науково-методичного підходу до оцінки впливу факторів на використання механізму формування стратегії антикризового управління операційною діяльністю промислових підприємств у кризових умовах. 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Фінансово-кредитна діяльність:  проблеми  теорії  та  практики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2022.  №  1  (42).  С.  134-144.  URL</a:t>
            </a:r>
            <a:r>
              <a:rPr sz="12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Македон</a:t>
            </a:r>
            <a:r>
              <a:rPr sz="1200" spc="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</a:t>
            </a:r>
            <a:r>
              <a:rPr sz="1200" spc="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</a:t>
            </a:r>
            <a:r>
              <a:rPr sz="1200" spc="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Бізнес-планування</a:t>
            </a:r>
            <a:r>
              <a:rPr sz="1200" spc="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sz="1200" spc="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sz="12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sz="12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1200" spc="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sz="12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</a:t>
            </a:r>
            <a:r>
              <a:rPr sz="1200" spc="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</a:t>
            </a:r>
            <a:r>
              <a:rPr sz="1200" spc="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Македон</a:t>
            </a:r>
            <a:r>
              <a:rPr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1200" spc="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sz="1200" spc="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2-ге</a:t>
            </a:r>
            <a:r>
              <a:rPr sz="1200" spc="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</a:t>
            </a:r>
            <a:r>
              <a:rPr sz="12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</a:t>
            </a:r>
            <a:r>
              <a:rPr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</a:t>
            </a:r>
            <a:r>
              <a:rPr sz="12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1200" spc="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</a:t>
            </a:r>
            <a:r>
              <a:rPr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sz="1200" spc="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sz="1200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К.: </a:t>
            </a:r>
            <a:r>
              <a:rPr sz="12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ЦНЛ,</a:t>
            </a:r>
            <a:r>
              <a:rPr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2018.</a:t>
            </a:r>
            <a:r>
              <a:rPr sz="1200" spc="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sz="1200" spc="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236</a:t>
            </a:r>
            <a:r>
              <a:rPr sz="1200" spc="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</a:t>
            </a: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/>
          <p:nvPr/>
        </p:nvSpPr>
        <p:spPr>
          <a:xfrm>
            <a:off x="622300" y="200025"/>
            <a:ext cx="9753600" cy="6119624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lvl="0"/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 Череп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А.В., Бугай В.З., Горбунова А.В. Життєздатність підприємства: від виживання до розвитку : монографія / А. В. Череп, В. З. Бугай, А. В. Горбунова ; Запорізький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ун-т. </a:t>
            </a:r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Запоріжжя :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Мокшанов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В., 2022. 389 с. ISBN 978-617-8064-17-4. URL: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https://library.znu.edu.ua/2493.ukr.html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15. Череп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А.В., Бугай В.З., Горбунова А.В. Стратегія і тактика антикризового управління підприємством в умовах невизначеності : монографія / А. В. Череп, В. З. Бугай, А. В. Горбунова ; Запорізький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ун-т. - Запоріжжя : 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Мокшанов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В., 2022. - 274 с. - ISBN 978-617-8064-18-1. URL: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https://library.znu.edu.ua/2493.ukr.html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 Череп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А.В., Бугай В.З., Череп О.Г., Горбунова А.В. Управління життєзабезпеченням промислових підприємств шляхом формування антикризових заходів: монографія. Запоріжжя: ФОП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Мокшанов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В.В.»,	2019.	192	с.	ISBN	978-617-7520-57-2.	УДК	005.931.1	У67.	URL: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http://www.ukrbook.net/litopys/Knigki/2020/L_k_05_2020.pdf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17. Череп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 В., Павленко А.І. Внутрішні джерела фінансування санації підприємства. </a:t>
            </a:r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Збірник матеріалів XIV Міжнародної науково-практичної конференції «Виклики та перспективи розвитку нової економіки на світовому, державному та регіональному рівнях». / [за ред. А.В. Череп].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Запоріжжя, 07-08 листопада 2019 р. Запоріжжя : Видавництво ЗНУ, 2019. С. 243- 244.	URL: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https://www.google.com/search?q=%D0%A7%D0%B5%D1%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80%D0%B5%D0%BF+%D0%90.+%D08F.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uk-UA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Законодавчо-нормативна база: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Господарський кодекс України від 16.01.2003 р. № 436-IV. URL: </a:t>
            </a:r>
            <a:r>
              <a:rPr lang="uk-UA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https://zakon.rada.gov.ua/laws/show/436-15#Text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України з процедур банкрутства від 18.10.2018 р. № 2597-VIII. URL: </a:t>
            </a:r>
            <a:r>
              <a:rPr lang="uk-UA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https://zakon.rada.gov.ua/laws/show/2597-19#Text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Податковий кодекс України від 02.12.2010 р. № 2755-VI. URL: </a:t>
            </a:r>
            <a:r>
              <a:rPr lang="uk-UA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https://zakon.rada.gov.ua/laws/show/2755-17#Text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затвердження примірних форм плану санації боржника у справі про банкрутство та плану реструктуризації боргів боржника у справі про неплатоспроможність: Наказ Міністерства юстиції України від 24.10.2019 р. № 3258/5. URL: </a:t>
            </a:r>
            <a:r>
              <a:rPr lang="uk-UA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https://minjust.gov.ua/m/normativno-pravovi-aktiz-pitan-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bankrutstva</a:t>
            </a:r>
            <a:r>
              <a:rPr lang="uk-UA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 3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затвердження Порядку погодження планів санації: Наказ Фонду державного майна України від 04.03.2020 р. № 403. URL: https://zakon.rada.gov.ua/laws/show/z0334-20#Text</a:t>
            </a: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 ресурси</a:t>
            </a:r>
          </a:p>
          <a:p>
            <a:pPr lvl="1"/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 України: zakon.rada.gov.ua</a:t>
            </a:r>
          </a:p>
          <a:p>
            <a:pPr lvl="1"/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з питань судової роботи та банкрутства Міністерства юстиції України: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www.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minjust.gov.ua/m/</a:t>
            </a:r>
            <a:r>
              <a:rPr lang="uk-UA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departamentz-pitan-sudovoi-roboti-ta-bankrutstva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служба статистики України: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www.ukrstat.gov.ua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 фінансів України: 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www.minfin.gov.ua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Офіційний сайт журналу «Фінанси України» https://finukr.org.ua/</a:t>
            </a: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170</TotalTime>
  <Words>1237</Words>
  <Application>Microsoft Office PowerPoint</Application>
  <PresentationFormat>Произвольный</PresentationFormat>
  <Paragraphs>276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Yaroslav</dc:creator>
  <cp:lastModifiedBy>User</cp:lastModifiedBy>
  <cp:revision>55</cp:revision>
  <dcterms:created xsi:type="dcterms:W3CDTF">2023-11-19T19:38:20Z</dcterms:created>
  <dcterms:modified xsi:type="dcterms:W3CDTF">2025-04-13T16:37:58Z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2023-11-19T00:00:00Z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2023-11-19T00:00:00Z</vt:filetime>
  </property>
</Properties>
</file>