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0" r:id="rId3"/>
    <p:sldId id="271" r:id="rId4"/>
    <p:sldId id="269" r:id="rId5"/>
    <p:sldId id="280" r:id="rId6"/>
    <p:sldId id="273" r:id="rId7"/>
    <p:sldId id="274" r:id="rId8"/>
    <p:sldId id="275" r:id="rId9"/>
    <p:sldId id="276" r:id="rId10"/>
    <p:sldId id="278" r:id="rId11"/>
    <p:sldId id="279" r:id="rId12"/>
    <p:sldId id="277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petslike.ua/category/sobaki/drug-shcho-zavzhdi-z-vami/lezhaki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petslike.ua/category/sobaki/goduvannia/likuvalnii-kor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79512" y="0"/>
            <a:ext cx="856895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Лекція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3. 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Тема: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Шкіряний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покрив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Фізіологія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Характеристика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шкіряного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покриву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Будова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Шкіряні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залози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будова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призначення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волосся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Будова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кігтя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Особливості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шкіряного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покриву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собак.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Значення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шерстного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покриву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сальних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залоз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Линяння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Призначення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линяння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Тактильні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больові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температурні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рецептори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значення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Епідерміс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властивості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1341" t="36989" r="38850" b="4858"/>
          <a:stretch>
            <a:fillRect/>
          </a:stretch>
        </p:blipFill>
        <p:spPr bwMode="auto">
          <a:xfrm>
            <a:off x="1835696" y="3356992"/>
            <a:ext cx="5256584" cy="327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0788" t="26605" r="74279" b="23225"/>
          <a:stretch>
            <a:fillRect/>
          </a:stretch>
        </p:blipFill>
        <p:spPr bwMode="auto">
          <a:xfrm>
            <a:off x="251520" y="0"/>
            <a:ext cx="241273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11895" t="29077" r="65473" b="9012"/>
          <a:stretch>
            <a:fillRect/>
          </a:stretch>
        </p:blipFill>
        <p:spPr bwMode="auto">
          <a:xfrm>
            <a:off x="2987824" y="0"/>
            <a:ext cx="2664296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4365104"/>
            <a:ext cx="2286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Purina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Pro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Plan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Veterinary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Diets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 DRM 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Dermatosis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Дієтичний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сухий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 корм для собак 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з</a:t>
            </a:r>
            <a:r>
              <a:rPr lang="ru-RU" sz="1500" dirty="0" smtClean="0">
                <a:solidFill>
                  <a:srgbClr val="121212"/>
                </a:solidFill>
                <a:latin typeface="Geologica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rgbClr val="002060"/>
                </a:solidFill>
                <a:latin typeface="Geologica"/>
                <a:cs typeface="Arial" pitchFamily="34" charset="0"/>
              </a:rPr>
              <a:t>проблемами </a:t>
            </a:r>
            <a:r>
              <a:rPr lang="ru-RU" sz="1500" dirty="0" smtClean="0">
                <a:solidFill>
                  <a:srgbClr val="002060"/>
                </a:solidFill>
                <a:latin typeface="Geologica"/>
                <a:cs typeface="Arial" pitchFamily="34" charset="0"/>
              </a:rPr>
              <a:t>шкіри</a:t>
            </a:r>
            <a:endParaRPr lang="ru-RU" sz="1500" dirty="0" smtClean="0">
              <a:solidFill>
                <a:srgbClr val="002060"/>
              </a:solidFill>
              <a:latin typeface="Geologica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2060"/>
                </a:solidFill>
                <a:latin typeface="Geologica"/>
                <a:cs typeface="Arial" pitchFamily="34" charset="0"/>
              </a:rPr>
              <a:t>Вік</a:t>
            </a:r>
            <a:r>
              <a:rPr lang="ru-RU" sz="1000" dirty="0" smtClean="0">
                <a:solidFill>
                  <a:srgbClr val="002060"/>
                </a:solidFill>
                <a:latin typeface="Geologica"/>
                <a:cs typeface="Arial" pitchFamily="34" charset="0"/>
              </a:rPr>
              <a:t>: Для </a:t>
            </a:r>
            <a:r>
              <a:rPr lang="ru-RU" sz="1000" dirty="0" smtClean="0">
                <a:solidFill>
                  <a:srgbClr val="002060"/>
                </a:solidFill>
                <a:latin typeface="Geologica"/>
                <a:cs typeface="Arial" pitchFamily="34" charset="0"/>
              </a:rPr>
              <a:t>дорослих</a:t>
            </a:r>
            <a:r>
              <a:rPr lang="ru-RU" sz="1000" dirty="0" smtClean="0">
                <a:solidFill>
                  <a:srgbClr val="002060"/>
                </a:solidFill>
                <a:latin typeface="Geologica"/>
                <a:cs typeface="Arial" pitchFamily="34" charset="0"/>
              </a:rPr>
              <a:t> собак, Для </a:t>
            </a:r>
            <a:r>
              <a:rPr lang="ru-RU" sz="1000" dirty="0" smtClean="0">
                <a:solidFill>
                  <a:srgbClr val="002060"/>
                </a:solidFill>
                <a:latin typeface="Geologica"/>
                <a:cs typeface="Arial" pitchFamily="34" charset="0"/>
              </a:rPr>
              <a:t>цуценят</a:t>
            </a:r>
            <a:endParaRPr lang="ru-RU" sz="1200" dirty="0" smtClean="0">
              <a:solidFill>
                <a:srgbClr val="002060"/>
              </a:solidFill>
              <a:latin typeface="Geologic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4293096"/>
            <a:ext cx="2520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Hill's PRESCRIPTION DIET </a:t>
            </a:r>
            <a:r>
              <a:rPr lang="en-US" b="1" dirty="0" smtClean="0">
                <a:solidFill>
                  <a:srgbClr val="002060"/>
                </a:solidFill>
              </a:rPr>
              <a:t>Derm</a:t>
            </a:r>
            <a:r>
              <a:rPr lang="en-US" b="1" dirty="0" smtClean="0">
                <a:solidFill>
                  <a:srgbClr val="002060"/>
                </a:solidFill>
              </a:rPr>
              <a:t> Complete Mini Dog Food </a:t>
            </a:r>
            <a:r>
              <a:rPr lang="ru-RU" b="1" dirty="0" smtClean="0">
                <a:solidFill>
                  <a:srgbClr val="002060"/>
                </a:solidFill>
              </a:rPr>
              <a:t>сухий</a:t>
            </a:r>
            <a:r>
              <a:rPr lang="ru-RU" b="1" dirty="0" smtClean="0">
                <a:solidFill>
                  <a:srgbClr val="002060"/>
                </a:solidFill>
              </a:rPr>
              <a:t> корм для собак </a:t>
            </a:r>
            <a:r>
              <a:rPr lang="ru-RU" b="1" dirty="0" smtClean="0">
                <a:solidFill>
                  <a:srgbClr val="002060"/>
                </a:solidFill>
              </a:rPr>
              <a:t>дрібних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порід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із</a:t>
            </a:r>
            <a:r>
              <a:rPr lang="ru-RU" b="1" dirty="0" smtClean="0">
                <a:solidFill>
                  <a:srgbClr val="002060"/>
                </a:solidFill>
              </a:rPr>
              <a:t> рисом </a:t>
            </a:r>
            <a:r>
              <a:rPr lang="ru-RU" b="1" dirty="0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яйцем</a:t>
            </a:r>
            <a:r>
              <a:rPr lang="ru-RU" b="1" dirty="0" smtClean="0">
                <a:solidFill>
                  <a:srgbClr val="002060"/>
                </a:solidFill>
              </a:rPr>
              <a:t> при </a:t>
            </a:r>
            <a:r>
              <a:rPr lang="ru-RU" b="1" dirty="0" smtClean="0">
                <a:solidFill>
                  <a:srgbClr val="002060"/>
                </a:solidFill>
              </a:rPr>
              <a:t>атопічному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дерматиті</a:t>
            </a:r>
            <a:r>
              <a:rPr lang="ru-RU" b="1" dirty="0" smtClean="0">
                <a:solidFill>
                  <a:srgbClr val="002060"/>
                </a:solidFill>
              </a:rPr>
              <a:t> та </a:t>
            </a:r>
            <a:r>
              <a:rPr lang="ru-RU" b="1" dirty="0" smtClean="0">
                <a:solidFill>
                  <a:srgbClr val="002060"/>
                </a:solidFill>
              </a:rPr>
              <a:t>харчовій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алергії</a:t>
            </a:r>
            <a:r>
              <a:rPr lang="ru-RU" b="1" dirty="0" smtClean="0">
                <a:solidFill>
                  <a:srgbClr val="002060"/>
                </a:solidFill>
              </a:rPr>
              <a:t>, 1 кг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 l="4065" t="24039" r="73798" b="3270"/>
          <a:stretch>
            <a:fillRect/>
          </a:stretch>
        </p:blipFill>
        <p:spPr bwMode="auto">
          <a:xfrm>
            <a:off x="5940152" y="0"/>
            <a:ext cx="259228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19664" y="4797152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Гіпоалергенний</a:t>
            </a:r>
            <a:r>
              <a:rPr lang="ru-RU" dirty="0" smtClean="0"/>
              <a:t> </a:t>
            </a:r>
            <a:r>
              <a:rPr lang="ru-RU" dirty="0" smtClean="0"/>
              <a:t>сухий</a:t>
            </a:r>
            <a:r>
              <a:rPr lang="ru-RU" dirty="0" smtClean="0"/>
              <a:t> корм для собак </a:t>
            </a:r>
            <a:r>
              <a:rPr lang="ru-RU" dirty="0" smtClean="0"/>
              <a:t>брахіцефалів</a:t>
            </a:r>
            <a:r>
              <a:rPr lang="ru-RU" dirty="0" smtClean="0"/>
              <a:t> </a:t>
            </a:r>
            <a:r>
              <a:rPr lang="ru-RU" dirty="0" smtClean="0"/>
              <a:t>середніх</a:t>
            </a:r>
            <a:r>
              <a:rPr lang="ru-RU" dirty="0" smtClean="0"/>
              <a:t> </a:t>
            </a:r>
            <a:r>
              <a:rPr lang="ru-RU" dirty="0" smtClean="0"/>
              <a:t>та </a:t>
            </a:r>
            <a:r>
              <a:rPr lang="ru-RU" dirty="0" smtClean="0"/>
              <a:t>малих</a:t>
            </a:r>
            <a:r>
              <a:rPr lang="ru-RU" dirty="0" smtClean="0"/>
              <a:t> </a:t>
            </a:r>
            <a:r>
              <a:rPr lang="ru-RU" dirty="0" smtClean="0"/>
              <a:t>порід</a:t>
            </a:r>
            <a:r>
              <a:rPr lang="ru-RU" dirty="0" smtClean="0"/>
              <a:t> </a:t>
            </a:r>
            <a:r>
              <a:rPr lang="ru-RU" dirty="0" smtClean="0"/>
              <a:t>з</a:t>
            </a:r>
            <a:r>
              <a:rPr lang="ru-RU" dirty="0" smtClean="0"/>
              <a:t> телятиною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18536" t="28681" r="66521" b="18358"/>
          <a:stretch>
            <a:fillRect/>
          </a:stretch>
        </p:blipFill>
        <p:spPr bwMode="auto">
          <a:xfrm>
            <a:off x="251520" y="260648"/>
            <a:ext cx="2808312" cy="530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5373216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Комплекс </a:t>
            </a:r>
            <a:r>
              <a:rPr lang="ru-RU" b="1" dirty="0" smtClean="0"/>
              <a:t>Витамінів</a:t>
            </a:r>
            <a:r>
              <a:rPr lang="ru-RU" b="1" dirty="0" smtClean="0"/>
              <a:t> </a:t>
            </a:r>
            <a:r>
              <a:rPr lang="ru-RU" b="1" dirty="0" smtClean="0"/>
              <a:t>для Собак </a:t>
            </a:r>
            <a:r>
              <a:rPr lang="ru-RU" b="1" dirty="0" smtClean="0"/>
              <a:t>Vitomax</a:t>
            </a:r>
            <a:r>
              <a:rPr lang="ru-RU" b="1" dirty="0" smtClean="0"/>
              <a:t> с </a:t>
            </a:r>
            <a:r>
              <a:rPr lang="ru-RU" b="1" dirty="0" smtClean="0"/>
              <a:t>Біотином</a:t>
            </a:r>
            <a:r>
              <a:rPr lang="ru-RU" b="1" dirty="0" smtClean="0"/>
              <a:t> </a:t>
            </a:r>
            <a:r>
              <a:rPr lang="ru-RU" b="1" dirty="0" smtClean="0"/>
              <a:t>для </a:t>
            </a:r>
            <a:r>
              <a:rPr lang="ru-RU" b="1" dirty="0" smtClean="0"/>
              <a:t>Здорової</a:t>
            </a:r>
            <a:r>
              <a:rPr lang="ru-RU" b="1" dirty="0" smtClean="0"/>
              <a:t> </a:t>
            </a:r>
            <a:r>
              <a:rPr lang="ru-RU" b="1" dirty="0" smtClean="0"/>
              <a:t>Шкіри</a:t>
            </a:r>
            <a:r>
              <a:rPr lang="ru-RU" b="1" dirty="0" smtClean="0"/>
              <a:t> та </a:t>
            </a:r>
            <a:r>
              <a:rPr lang="ru-RU" b="1" dirty="0" smtClean="0"/>
              <a:t>Шерсті</a:t>
            </a:r>
            <a:endParaRPr lang="ru-RU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29406" t="34912" r="54759" b="6464"/>
          <a:stretch>
            <a:fillRect/>
          </a:stretch>
        </p:blipFill>
        <p:spPr bwMode="auto">
          <a:xfrm>
            <a:off x="3923928" y="188640"/>
            <a:ext cx="266429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635896" y="55892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Кондиціонер</a:t>
            </a:r>
            <a:r>
              <a:rPr lang="ru-RU" b="1" dirty="0" smtClean="0"/>
              <a:t> </a:t>
            </a:r>
            <a:r>
              <a:rPr lang="en-US" b="1" dirty="0" smtClean="0"/>
              <a:t>Puramur</a:t>
            </a:r>
            <a:r>
              <a:rPr lang="en-US" b="1" dirty="0" smtClean="0"/>
              <a:t> </a:t>
            </a:r>
            <a:r>
              <a:rPr lang="ru-RU" b="1" dirty="0" smtClean="0"/>
              <a:t>екстра</a:t>
            </a:r>
            <a:r>
              <a:rPr lang="ru-RU" b="1" dirty="0" smtClean="0"/>
              <a:t> </a:t>
            </a:r>
            <a:r>
              <a:rPr lang="ru-RU" b="1" dirty="0" smtClean="0"/>
              <a:t>живлення</a:t>
            </a:r>
            <a:r>
              <a:rPr lang="ru-RU" b="1" dirty="0" smtClean="0"/>
              <a:t> та </a:t>
            </a:r>
            <a:r>
              <a:rPr lang="ru-RU" b="1" dirty="0" smtClean="0"/>
              <a:t>наповнення</a:t>
            </a:r>
            <a:r>
              <a:rPr lang="ru-RU" b="1" dirty="0" smtClean="0"/>
              <a:t> </a:t>
            </a:r>
            <a:r>
              <a:rPr lang="ru-RU" b="1" dirty="0" smtClean="0"/>
              <a:t>структури</a:t>
            </a:r>
            <a:r>
              <a:rPr lang="ru-RU" b="1" dirty="0" smtClean="0"/>
              <a:t> </a:t>
            </a:r>
            <a:r>
              <a:rPr lang="ru-RU" b="1" dirty="0" smtClean="0"/>
              <a:t>шерсті</a:t>
            </a:r>
            <a:r>
              <a:rPr lang="ru-RU" b="1" dirty="0" smtClean="0"/>
              <a:t> </a:t>
            </a:r>
            <a:r>
              <a:rPr lang="en-US" b="1" dirty="0" smtClean="0"/>
              <a:t>Extra Power 100 </a:t>
            </a:r>
            <a:r>
              <a:rPr lang="ru-RU" b="1" dirty="0" smtClean="0"/>
              <a:t>мл</a:t>
            </a:r>
            <a:endParaRPr lang="ru-RU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8892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solidFill>
                  <a:srgbClr val="002060"/>
                </a:solidFill>
              </a:rPr>
              <a:t>Альтернативні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методи</a:t>
            </a:r>
            <a:endParaRPr lang="ru-RU" dirty="0" smtClean="0">
              <a:solidFill>
                <a:srgbClr val="002060"/>
              </a:solidFill>
            </a:endParaRPr>
          </a:p>
          <a:p>
            <a:pPr fontAlgn="base"/>
            <a:r>
              <a:rPr lang="ru-RU" dirty="0" smtClean="0">
                <a:solidFill>
                  <a:srgbClr val="002060"/>
                </a:solidFill>
              </a:rPr>
              <a:t>Крім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традиційних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методів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лікування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деякі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власники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вирішують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використовувати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альтернативні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такі</a:t>
            </a:r>
            <a:r>
              <a:rPr lang="ru-RU" dirty="0" smtClean="0">
                <a:solidFill>
                  <a:srgbClr val="002060"/>
                </a:solidFill>
              </a:rPr>
              <a:t> як </a:t>
            </a:r>
            <a:r>
              <a:rPr lang="ru-RU" dirty="0" smtClean="0">
                <a:solidFill>
                  <a:srgbClr val="002060"/>
                </a:solidFill>
              </a:rPr>
              <a:t>гомеопатія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або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фітотерапія</a:t>
            </a:r>
            <a:r>
              <a:rPr lang="ru-RU" dirty="0" smtClean="0">
                <a:solidFill>
                  <a:srgbClr val="002060"/>
                </a:solidFill>
              </a:rPr>
              <a:t>. Але перед </a:t>
            </a:r>
            <a:r>
              <a:rPr lang="ru-RU" dirty="0" smtClean="0">
                <a:solidFill>
                  <a:srgbClr val="002060"/>
                </a:solidFill>
              </a:rPr>
              <a:t>застосуванням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цих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методів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необхідна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консультація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з</a:t>
            </a:r>
            <a:r>
              <a:rPr lang="ru-RU" dirty="0" smtClean="0">
                <a:solidFill>
                  <a:srgbClr val="002060"/>
                </a:solidFill>
              </a:rPr>
              <a:t> ветеринаром, особливо </a:t>
            </a:r>
            <a:r>
              <a:rPr lang="ru-RU" dirty="0" smtClean="0">
                <a:solidFill>
                  <a:srgbClr val="002060"/>
                </a:solidFill>
              </a:rPr>
              <a:t>якщо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помітили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лисини</a:t>
            </a:r>
            <a:r>
              <a:rPr lang="ru-RU" dirty="0" smtClean="0">
                <a:solidFill>
                  <a:srgbClr val="002060"/>
                </a:solidFill>
              </a:rPr>
              <a:t> у собак.</a:t>
            </a:r>
          </a:p>
          <a:p>
            <a:pPr fontAlgn="base"/>
            <a:r>
              <a:rPr lang="ru-RU" b="1" dirty="0" smtClean="0">
                <a:solidFill>
                  <a:srgbClr val="002060"/>
                </a:solidFill>
              </a:rPr>
              <a:t>Комфортне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місце</a:t>
            </a:r>
            <a:r>
              <a:rPr lang="ru-RU" b="1" dirty="0" smtClean="0">
                <a:solidFill>
                  <a:srgbClr val="002060"/>
                </a:solidFill>
              </a:rPr>
              <a:t> для </a:t>
            </a:r>
            <a:r>
              <a:rPr lang="ru-RU" b="1" dirty="0" smtClean="0">
                <a:solidFill>
                  <a:srgbClr val="002060"/>
                </a:solidFill>
              </a:rPr>
              <a:t>відпочинку</a:t>
            </a:r>
            <a:endParaRPr lang="ru-RU" dirty="0" smtClean="0">
              <a:solidFill>
                <a:srgbClr val="002060"/>
              </a:solidFill>
            </a:endParaRPr>
          </a:p>
          <a:p>
            <a:pPr fontAlgn="base"/>
            <a:r>
              <a:rPr lang="ru-RU" dirty="0" smtClean="0">
                <a:solidFill>
                  <a:srgbClr val="002060"/>
                </a:solidFill>
              </a:rPr>
              <a:t>Комфортне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чисте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місце</a:t>
            </a:r>
            <a:r>
              <a:rPr lang="ru-RU" dirty="0" smtClean="0">
                <a:solidFill>
                  <a:srgbClr val="002060"/>
                </a:solidFill>
              </a:rPr>
              <a:t> для </a:t>
            </a:r>
            <a:r>
              <a:rPr lang="ru-RU" dirty="0" smtClean="0">
                <a:solidFill>
                  <a:srgbClr val="002060"/>
                </a:solidFill>
              </a:rPr>
              <a:t>відпочинку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також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відіграє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важливу</a:t>
            </a:r>
            <a:r>
              <a:rPr lang="ru-RU" dirty="0" smtClean="0">
                <a:solidFill>
                  <a:srgbClr val="002060"/>
                </a:solidFill>
              </a:rPr>
              <a:t> роль. </a:t>
            </a:r>
            <a:r>
              <a:rPr lang="ru-RU" dirty="0" smtClean="0">
                <a:solidFill>
                  <a:srgbClr val="002060"/>
                </a:solidFill>
                <a:hlinkClick r:id="rId2" tooltip="Ціна на матраци для собак"/>
              </a:rPr>
              <a:t>Лежаки та </a:t>
            </a:r>
            <a:r>
              <a:rPr lang="ru-RU" dirty="0" smtClean="0">
                <a:solidFill>
                  <a:srgbClr val="002060"/>
                </a:solidFill>
                <a:hlinkClick r:id="rId2" tooltip="Ціна на матраци для собак"/>
              </a:rPr>
              <a:t>матраци</a:t>
            </a:r>
            <a:r>
              <a:rPr lang="ru-RU" dirty="0" smtClean="0">
                <a:solidFill>
                  <a:srgbClr val="002060"/>
                </a:solidFill>
                <a:hlinkClick r:id="rId2" tooltip="Ціна на матраци для собак"/>
              </a:rPr>
              <a:t> для собак</a:t>
            </a:r>
            <a:r>
              <a:rPr lang="ru-RU" dirty="0" smtClean="0">
                <a:solidFill>
                  <a:srgbClr val="002060"/>
                </a:solidFill>
              </a:rPr>
              <a:t> </a:t>
            </a:r>
            <a:r>
              <a:rPr lang="ru-RU" dirty="0" smtClean="0">
                <a:solidFill>
                  <a:srgbClr val="002060"/>
                </a:solidFill>
              </a:rPr>
              <a:t>повинні</a:t>
            </a:r>
            <a:r>
              <a:rPr lang="ru-RU" dirty="0" smtClean="0">
                <a:solidFill>
                  <a:srgbClr val="002060"/>
                </a:solidFill>
              </a:rPr>
              <a:t> бути регулярно </a:t>
            </a:r>
            <a:r>
              <a:rPr lang="ru-RU" dirty="0" smtClean="0">
                <a:solidFill>
                  <a:srgbClr val="002060"/>
                </a:solidFill>
              </a:rPr>
              <a:t>чистими</a:t>
            </a:r>
            <a:r>
              <a:rPr lang="ru-RU" dirty="0" smtClean="0">
                <a:solidFill>
                  <a:srgbClr val="002060"/>
                </a:solidFill>
              </a:rPr>
              <a:t> та </a:t>
            </a:r>
            <a:r>
              <a:rPr lang="ru-RU" dirty="0" smtClean="0">
                <a:solidFill>
                  <a:srgbClr val="002060"/>
                </a:solidFill>
              </a:rPr>
              <a:t>перебувати</a:t>
            </a:r>
            <a:r>
              <a:rPr lang="ru-RU" dirty="0" smtClean="0">
                <a:solidFill>
                  <a:srgbClr val="002060"/>
                </a:solidFill>
              </a:rPr>
              <a:t> в сухому </a:t>
            </a:r>
            <a:r>
              <a:rPr lang="ru-RU" dirty="0" smtClean="0">
                <a:solidFill>
                  <a:srgbClr val="002060"/>
                </a:solidFill>
              </a:rPr>
              <a:t>місці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щоб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уникнути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подразнення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шкіри</a:t>
            </a:r>
            <a:r>
              <a:rPr lang="ru-RU" dirty="0" smtClean="0">
                <a:solidFill>
                  <a:srgbClr val="002060"/>
                </a:solidFill>
              </a:rPr>
              <a:t> та </a:t>
            </a:r>
            <a:r>
              <a:rPr lang="ru-RU" dirty="0" smtClean="0">
                <a:solidFill>
                  <a:srgbClr val="002060"/>
                </a:solidFill>
              </a:rPr>
              <a:t>полегшити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процес</a:t>
            </a:r>
            <a:r>
              <a:rPr lang="ru-RU" dirty="0" smtClean="0">
                <a:solidFill>
                  <a:srgbClr val="002060"/>
                </a:solidFill>
              </a:rPr>
              <a:t> линьки.</a:t>
            </a:r>
          </a:p>
          <a:p>
            <a:pPr fontAlgn="base"/>
            <a:r>
              <a:rPr lang="ru-RU" dirty="0" smtClean="0">
                <a:solidFill>
                  <a:srgbClr val="002060"/>
                </a:solidFill>
              </a:rPr>
              <a:t>У </a:t>
            </a:r>
            <a:r>
              <a:rPr lang="ru-RU" dirty="0" smtClean="0">
                <a:solidFill>
                  <a:srgbClr val="002060"/>
                </a:solidFill>
              </a:rPr>
              <a:t>висновку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хоча</a:t>
            </a:r>
            <a:r>
              <a:rPr lang="ru-RU" dirty="0" smtClean="0">
                <a:solidFill>
                  <a:srgbClr val="002060"/>
                </a:solidFill>
              </a:rPr>
              <a:t> линька </a:t>
            </a:r>
            <a:r>
              <a:rPr lang="ru-RU" dirty="0" smtClean="0">
                <a:solidFill>
                  <a:srgbClr val="002060"/>
                </a:solidFill>
              </a:rPr>
              <a:t>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є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природним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процесом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існує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безліч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способів</a:t>
            </a:r>
            <a:r>
              <a:rPr lang="ru-RU" dirty="0" smtClean="0">
                <a:solidFill>
                  <a:srgbClr val="002060"/>
                </a:solidFill>
              </a:rPr>
              <a:t>, як </a:t>
            </a:r>
            <a:r>
              <a:rPr lang="ru-RU" dirty="0" smtClean="0">
                <a:solidFill>
                  <a:srgbClr val="002060"/>
                </a:solidFill>
              </a:rPr>
              <a:t>зробити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його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менш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стресовим</a:t>
            </a:r>
            <a:r>
              <a:rPr lang="ru-RU" dirty="0" smtClean="0">
                <a:solidFill>
                  <a:srgbClr val="002060"/>
                </a:solidFill>
              </a:rPr>
              <a:t> для вас </a:t>
            </a:r>
            <a:r>
              <a:rPr lang="ru-RU" dirty="0" smtClean="0">
                <a:solidFill>
                  <a:srgbClr val="002060"/>
                </a:solidFill>
              </a:rPr>
              <a:t>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вашого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вихованця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Регулярний</a:t>
            </a:r>
            <a:r>
              <a:rPr lang="ru-RU" dirty="0" smtClean="0">
                <a:solidFill>
                  <a:srgbClr val="002060"/>
                </a:solidFill>
              </a:rPr>
              <a:t> догляд, </a:t>
            </a:r>
            <a:r>
              <a:rPr lang="ru-RU" dirty="0" smtClean="0">
                <a:solidFill>
                  <a:srgbClr val="002060"/>
                </a:solidFill>
              </a:rPr>
              <a:t>правильне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харчування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використання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якісних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продуктів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прискорять</a:t>
            </a:r>
            <a:r>
              <a:rPr lang="ru-RU" dirty="0" smtClean="0">
                <a:solidFill>
                  <a:srgbClr val="002060"/>
                </a:solidFill>
              </a:rPr>
              <a:t> линьку </a:t>
            </a:r>
            <a:r>
              <a:rPr lang="ru-RU" dirty="0" smtClean="0">
                <a:solidFill>
                  <a:srgbClr val="002060"/>
                </a:solidFill>
              </a:rPr>
              <a:t>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допоможуть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зберегти</a:t>
            </a:r>
            <a:r>
              <a:rPr lang="ru-RU" dirty="0" smtClean="0">
                <a:solidFill>
                  <a:srgbClr val="002060"/>
                </a:solidFill>
              </a:rPr>
              <a:t> шерсть у </a:t>
            </a:r>
            <a:r>
              <a:rPr lang="ru-RU" dirty="0" smtClean="0">
                <a:solidFill>
                  <a:srgbClr val="002060"/>
                </a:solidFill>
              </a:rPr>
              <a:t>відмінному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стані</a:t>
            </a:r>
            <a:r>
              <a:rPr lang="ru-RU" dirty="0" smtClean="0">
                <a:solidFill>
                  <a:srgbClr val="002060"/>
                </a:solidFill>
              </a:rPr>
              <a:t> без </a:t>
            </a:r>
            <a:r>
              <a:rPr lang="ru-RU" dirty="0" smtClean="0">
                <a:solidFill>
                  <a:srgbClr val="002060"/>
                </a:solidFill>
              </a:rPr>
              <a:t>залисин</a:t>
            </a:r>
            <a:r>
              <a:rPr lang="ru-RU" dirty="0" smtClean="0">
                <a:solidFill>
                  <a:srgbClr val="002060"/>
                </a:solidFill>
              </a:rPr>
              <a:t> у собаки.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68899" t="29720" r="8964" b="26665"/>
          <a:stretch>
            <a:fillRect/>
          </a:stretch>
        </p:blipFill>
        <p:spPr bwMode="auto">
          <a:xfrm>
            <a:off x="5364088" y="3284984"/>
            <a:ext cx="3096344" cy="325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Дерматомікози</a:t>
            </a:r>
            <a:r>
              <a:rPr lang="ru-RU" dirty="0" smtClean="0">
                <a:solidFill>
                  <a:schemeClr val="tx1"/>
                </a:solidFill>
              </a:rPr>
              <a:t> 2 у собак та </a:t>
            </a:r>
            <a:r>
              <a:rPr lang="ru-RU" dirty="0" smtClean="0">
                <a:solidFill>
                  <a:schemeClr val="tx1"/>
                </a:solidFill>
              </a:rPr>
              <a:t>кішок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284" t="22451" r="30548" b="6291"/>
          <a:stretch>
            <a:fillRect/>
          </a:stretch>
        </p:blipFill>
        <p:spPr bwMode="auto">
          <a:xfrm>
            <a:off x="5148064" y="3284984"/>
            <a:ext cx="3847019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2: </a:t>
            </a:r>
            <a:r>
              <a:rPr lang="ru-RU" dirty="0" smtClean="0">
                <a:solidFill>
                  <a:schemeClr val="tx1"/>
                </a:solidFill>
              </a:rPr>
              <a:t>КОНТРОЛЬ ДЕРМАТОФІТОЗІВ У СОБАК ТА КОТІВ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5177" t="41143" r="26674" b="12127"/>
          <a:stretch>
            <a:fillRect/>
          </a:stretch>
        </p:blipFill>
        <p:spPr bwMode="auto">
          <a:xfrm>
            <a:off x="395535" y="1412776"/>
            <a:ext cx="473332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25096" t="34423" r="26756" b="17808"/>
          <a:stretch>
            <a:fillRect/>
          </a:stretch>
        </p:blipFill>
        <p:spPr bwMode="auto">
          <a:xfrm>
            <a:off x="3635896" y="3861048"/>
            <a:ext cx="517518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9528" t="41143" r="26674" b="26665"/>
          <a:stretch>
            <a:fillRect/>
          </a:stretch>
        </p:blipFill>
        <p:spPr bwMode="auto">
          <a:xfrm>
            <a:off x="755576" y="476672"/>
            <a:ext cx="7812360" cy="563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9528" t="33874" r="26674" b="33934"/>
          <a:stretch>
            <a:fillRect/>
          </a:stretch>
        </p:blipFill>
        <p:spPr bwMode="auto">
          <a:xfrm>
            <a:off x="539552" y="404664"/>
            <a:ext cx="7884368" cy="568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9528" t="26605" r="26121" b="40165"/>
          <a:stretch>
            <a:fillRect/>
          </a:stretch>
        </p:blipFill>
        <p:spPr bwMode="auto">
          <a:xfrm>
            <a:off x="539552" y="260648"/>
            <a:ext cx="8217913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9528" t="32835" r="26674" b="32896"/>
          <a:stretch>
            <a:fillRect/>
          </a:stretch>
        </p:blipFill>
        <p:spPr bwMode="auto">
          <a:xfrm>
            <a:off x="467544" y="260647"/>
            <a:ext cx="8208912" cy="629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6064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КОНТРОЛЬ ДЕРМАТИТІВ СПРИЧИНЕНИХ ДРІЖДЖАМИ MALASSEZIA У СОБАК І КОТІВ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9528" t="33874" r="26674" b="22511"/>
          <a:stretch>
            <a:fillRect/>
          </a:stretch>
        </p:blipFill>
        <p:spPr bwMode="auto">
          <a:xfrm>
            <a:off x="1619672" y="908720"/>
            <a:ext cx="5673202" cy="554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1895" t="32835" r="69841" b="16281"/>
          <a:stretch>
            <a:fillRect/>
          </a:stretch>
        </p:blipFill>
        <p:spPr bwMode="auto">
          <a:xfrm>
            <a:off x="467544" y="404663"/>
            <a:ext cx="4104456" cy="609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 l="29523" t="32346" r="54981" b="47923"/>
          <a:stretch>
            <a:fillRect/>
          </a:stretch>
        </p:blipFill>
        <p:spPr bwMode="auto">
          <a:xfrm>
            <a:off x="4860032" y="620688"/>
            <a:ext cx="3491880" cy="236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49528" t="32835" r="26674" b="32896"/>
          <a:stretch>
            <a:fillRect/>
          </a:stretch>
        </p:blipFill>
        <p:spPr bwMode="auto">
          <a:xfrm>
            <a:off x="611560" y="188640"/>
            <a:ext cx="7787775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48412" r="26121" b="18358"/>
          <a:stretch>
            <a:fillRect/>
          </a:stretch>
        </p:blipFill>
        <p:spPr bwMode="auto">
          <a:xfrm>
            <a:off x="323528" y="620688"/>
            <a:ext cx="8610099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42181" r="26120" b="10050"/>
          <a:stretch>
            <a:fillRect/>
          </a:stretch>
        </p:blipFill>
        <p:spPr bwMode="auto">
          <a:xfrm>
            <a:off x="179511" y="260648"/>
            <a:ext cx="878497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5177" t="25566" r="26674" b="6935"/>
          <a:stretch>
            <a:fillRect/>
          </a:stretch>
        </p:blipFill>
        <p:spPr bwMode="auto">
          <a:xfrm>
            <a:off x="251520" y="260647"/>
            <a:ext cx="8496944" cy="634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7391" t="22451" r="28334" b="1099"/>
          <a:stretch>
            <a:fillRect/>
          </a:stretch>
        </p:blipFill>
        <p:spPr bwMode="auto">
          <a:xfrm>
            <a:off x="683568" y="32695"/>
            <a:ext cx="7416824" cy="682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750" t="49512" r="36875" b="34070"/>
          <a:stretch>
            <a:fillRect/>
          </a:stretch>
        </p:blipFill>
        <p:spPr bwMode="auto">
          <a:xfrm>
            <a:off x="1259632" y="692696"/>
            <a:ext cx="709998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3429000"/>
            <a:ext cx="7272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ESCCAP</a:t>
            </a:r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b="1" dirty="0" smtClean="0">
                <a:solidFill>
                  <a:srgbClr val="002060"/>
                </a:solidFill>
              </a:rPr>
              <a:t>(</a:t>
            </a:r>
            <a:r>
              <a:rPr lang="ru-RU" b="1" dirty="0" smtClean="0">
                <a:solidFill>
                  <a:srgbClr val="002060"/>
                </a:solidFill>
              </a:rPr>
              <a:t>European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Scientific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Counsel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Companion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Animal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Parasites</a:t>
            </a:r>
            <a:r>
              <a:rPr lang="uk-UA" dirty="0" smtClean="0"/>
              <a:t> </a:t>
            </a:r>
            <a:r>
              <a:rPr lang="uk-UA" dirty="0" smtClean="0"/>
              <a:t>–</a:t>
            </a:r>
            <a:r>
              <a:rPr lang="uk-UA" dirty="0" smtClean="0">
                <a:solidFill>
                  <a:srgbClr val="FFFF00"/>
                </a:solidFill>
              </a:rPr>
              <a:t>Європейська</a:t>
            </a:r>
            <a:r>
              <a:rPr lang="uk-UA" dirty="0" smtClean="0">
                <a:solidFill>
                  <a:srgbClr val="FFFF00"/>
                </a:solidFill>
              </a:rPr>
              <a:t> Наукова Рада з проблем </a:t>
            </a:r>
            <a:r>
              <a:rPr lang="uk-UA" dirty="0" smtClean="0">
                <a:solidFill>
                  <a:srgbClr val="FFFF00"/>
                </a:solidFill>
              </a:rPr>
              <a:t>паразитозів</a:t>
            </a:r>
            <a:r>
              <a:rPr lang="uk-UA" dirty="0" smtClean="0">
                <a:solidFill>
                  <a:srgbClr val="FFFF00"/>
                </a:solidFill>
              </a:rPr>
              <a:t> тварин-компаньйонів) - це незалежна неприбуткова громадська організація, яка розробляє керівні принципи, що базуються на сучасній науковій інформації та пропагує належну практику боротьби з паразитами та поводження з тваринами-компаньйонами. </a:t>
            </a:r>
            <a:r>
              <a:rPr lang="ru-RU" dirty="0" smtClean="0">
                <a:solidFill>
                  <a:srgbClr val="FFFF00"/>
                </a:solidFill>
              </a:rPr>
              <a:t>Застосовуючи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відповідні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поради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smtClean="0">
                <a:solidFill>
                  <a:srgbClr val="FFFF00"/>
                </a:solidFill>
              </a:rPr>
              <a:t>ризик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захворювань</a:t>
            </a:r>
            <a:r>
              <a:rPr lang="ru-RU" dirty="0" smtClean="0">
                <a:solidFill>
                  <a:srgbClr val="FFFF00"/>
                </a:solidFill>
              </a:rPr>
              <a:t> та </a:t>
            </a:r>
            <a:r>
              <a:rPr lang="ru-RU" dirty="0" smtClean="0">
                <a:solidFill>
                  <a:srgbClr val="FFFF00"/>
                </a:solidFill>
              </a:rPr>
              <a:t>передачі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паразитів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між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тваринами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та</a:t>
            </a:r>
            <a:r>
              <a:rPr lang="ru-RU" dirty="0" smtClean="0">
                <a:solidFill>
                  <a:srgbClr val="FFFF00"/>
                </a:solidFill>
              </a:rPr>
              <a:t> людьми </a:t>
            </a:r>
            <a:r>
              <a:rPr lang="ru-RU" dirty="0" smtClean="0">
                <a:solidFill>
                  <a:srgbClr val="FFFF00"/>
                </a:solidFill>
              </a:rPr>
              <a:t>можна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звести</a:t>
            </a:r>
            <a:r>
              <a:rPr lang="ru-RU" dirty="0" smtClean="0">
                <a:solidFill>
                  <a:srgbClr val="FFFF00"/>
                </a:solidFill>
              </a:rPr>
              <a:t> до </a:t>
            </a:r>
            <a:r>
              <a:rPr lang="ru-RU" dirty="0" smtClean="0">
                <a:solidFill>
                  <a:srgbClr val="FFFF00"/>
                </a:solidFill>
              </a:rPr>
              <a:t>мінімуму</a:t>
            </a:r>
            <a:r>
              <a:rPr lang="ru-RU" dirty="0" smtClean="0">
                <a:solidFill>
                  <a:srgbClr val="FFFF00"/>
                </a:solidFill>
              </a:rPr>
              <a:t>. ESCCAP </a:t>
            </a:r>
            <a:r>
              <a:rPr lang="ru-RU" dirty="0" smtClean="0">
                <a:solidFill>
                  <a:srgbClr val="FFFF00"/>
                </a:solidFill>
              </a:rPr>
              <a:t>прагне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побачити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Європу</a:t>
            </a:r>
            <a:r>
              <a:rPr lang="ru-RU" dirty="0" smtClean="0">
                <a:solidFill>
                  <a:srgbClr val="FFFF00"/>
                </a:solidFill>
              </a:rPr>
              <a:t>, в </a:t>
            </a:r>
            <a:r>
              <a:rPr lang="ru-RU" dirty="0" smtClean="0">
                <a:solidFill>
                  <a:srgbClr val="FFFF00"/>
                </a:solidFill>
              </a:rPr>
              <a:t>якій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паразити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тваринкомпаньйонів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більше</a:t>
            </a:r>
            <a:r>
              <a:rPr lang="ru-RU" dirty="0" smtClean="0">
                <a:solidFill>
                  <a:srgbClr val="FFFF00"/>
                </a:solidFill>
              </a:rPr>
              <a:t> не </a:t>
            </a:r>
            <a:r>
              <a:rPr lang="ru-RU" dirty="0" smtClean="0">
                <a:solidFill>
                  <a:srgbClr val="FFFF00"/>
                </a:solidFill>
              </a:rPr>
              <a:t>загрожують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здоров’ю</a:t>
            </a:r>
            <a:r>
              <a:rPr lang="ru-RU" dirty="0" smtClean="0">
                <a:solidFill>
                  <a:srgbClr val="FFFF00"/>
                </a:solidFill>
              </a:rPr>
              <a:t> та </a:t>
            </a:r>
            <a:r>
              <a:rPr lang="ru-RU" dirty="0" smtClean="0">
                <a:solidFill>
                  <a:srgbClr val="FFFF00"/>
                </a:solidFill>
              </a:rPr>
              <a:t>добробуту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тварин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та</a:t>
            </a:r>
            <a:r>
              <a:rPr lang="ru-RU" dirty="0" smtClean="0">
                <a:solidFill>
                  <a:srgbClr val="FFFF00"/>
                </a:solidFill>
              </a:rPr>
              <a:t> людей. 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 l="52214" t="39616" r="12366" b="11577"/>
          <a:stretch>
            <a:fillRect/>
          </a:stretch>
        </p:blipFill>
        <p:spPr bwMode="auto">
          <a:xfrm>
            <a:off x="683568" y="476672"/>
            <a:ext cx="8026594" cy="589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Фізіологія шкіри собак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 l="51107" t="23000" r="12920" b="8462"/>
          <a:stretch>
            <a:fillRect/>
          </a:stretch>
        </p:blipFill>
        <p:spPr bwMode="auto">
          <a:xfrm>
            <a:off x="1187624" y="1124744"/>
            <a:ext cx="6768752" cy="541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Типи шерсті собак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10788" t="41143" r="57113" b="19396"/>
          <a:stretch>
            <a:fillRect/>
          </a:stretch>
        </p:blipFill>
        <p:spPr bwMode="auto">
          <a:xfrm>
            <a:off x="251520" y="908720"/>
            <a:ext cx="3672408" cy="240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31640" y="3356992"/>
            <a:ext cx="1735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Гладка шерсть</a:t>
            </a:r>
            <a:endParaRPr lang="ru-RU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 l="55534" t="35462" r="12367" b="16770"/>
          <a:stretch>
            <a:fillRect/>
          </a:stretch>
        </p:blipFill>
        <p:spPr bwMode="auto">
          <a:xfrm>
            <a:off x="5536280" y="836713"/>
            <a:ext cx="299615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652120" y="3356992"/>
            <a:ext cx="3074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Довга</a:t>
            </a:r>
            <a:r>
              <a:rPr lang="ru-RU" b="1" dirty="0" smtClean="0"/>
              <a:t> </a:t>
            </a:r>
            <a:r>
              <a:rPr lang="ru-RU" b="1" dirty="0" smtClean="0"/>
              <a:t>або</a:t>
            </a:r>
            <a:r>
              <a:rPr lang="ru-RU" b="1" dirty="0" smtClean="0"/>
              <a:t> </a:t>
            </a:r>
            <a:r>
              <a:rPr lang="ru-RU" b="1" dirty="0" smtClean="0"/>
              <a:t>спадаюча</a:t>
            </a:r>
            <a:r>
              <a:rPr lang="ru-RU" b="1" dirty="0" smtClean="0"/>
              <a:t> шерсть</a:t>
            </a:r>
            <a:endParaRPr lang="ru-RU" dirty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 l="55534" t="31308" r="12367" b="28193"/>
          <a:stretch>
            <a:fillRect/>
          </a:stretch>
        </p:blipFill>
        <p:spPr bwMode="auto">
          <a:xfrm>
            <a:off x="395536" y="3789040"/>
            <a:ext cx="3460077" cy="232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899592" y="6165304"/>
            <a:ext cx="200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Кучерява шерсть</a:t>
            </a:r>
            <a:endParaRPr lang="ru-RU" dirty="0"/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 l="73023" t="41485" r="12366" b="34423"/>
          <a:stretch>
            <a:fillRect/>
          </a:stretch>
        </p:blipFill>
        <p:spPr bwMode="auto">
          <a:xfrm>
            <a:off x="5796136" y="3933056"/>
            <a:ext cx="2592288" cy="227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516216" y="6237312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Безшерсті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AutoShape 4" descr="як прибрати собачі кігт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 cstate="print"/>
          <a:srcRect l="37906" t="41143" r="33315" b="22511"/>
          <a:stretch>
            <a:fillRect/>
          </a:stretch>
        </p:blipFill>
        <p:spPr bwMode="auto">
          <a:xfrm>
            <a:off x="1547664" y="3222980"/>
            <a:ext cx="5400600" cy="363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/>
          <a:srcRect l="7939" t="43769" r="45019" b="48962"/>
          <a:stretch>
            <a:fillRect/>
          </a:stretch>
        </p:blipFill>
        <p:spPr bwMode="auto">
          <a:xfrm>
            <a:off x="1259632" y="260648"/>
            <a:ext cx="61206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print"/>
          <a:srcRect l="10301" t="61838" r="61622" b="25077"/>
          <a:stretch>
            <a:fillRect/>
          </a:stretch>
        </p:blipFill>
        <p:spPr bwMode="auto">
          <a:xfrm>
            <a:off x="467544" y="1268760"/>
            <a:ext cx="772657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229600" cy="470916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ru-RU" b="1" dirty="0" smtClean="0">
                <a:solidFill>
                  <a:srgbClr val="002060"/>
                </a:solidFill>
              </a:rPr>
              <a:t>як </a:t>
            </a:r>
            <a:r>
              <a:rPr lang="ru-RU" b="1" dirty="0" smtClean="0">
                <a:solidFill>
                  <a:srgbClr val="002060"/>
                </a:solidFill>
              </a:rPr>
              <a:t>прискорити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процес</a:t>
            </a:r>
            <a:r>
              <a:rPr lang="ru-RU" b="1" dirty="0" smtClean="0">
                <a:solidFill>
                  <a:srgbClr val="002060"/>
                </a:solidFill>
              </a:rPr>
              <a:t> линьки </a:t>
            </a:r>
            <a:r>
              <a:rPr lang="ru-RU" b="1" dirty="0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поліпшити</a:t>
            </a:r>
            <a:r>
              <a:rPr lang="ru-RU" b="1" dirty="0" smtClean="0">
                <a:solidFill>
                  <a:srgbClr val="002060"/>
                </a:solidFill>
              </a:rPr>
              <a:t> стан </a:t>
            </a:r>
            <a:r>
              <a:rPr lang="ru-RU" b="1" dirty="0" smtClean="0">
                <a:solidFill>
                  <a:srgbClr val="002060"/>
                </a:solidFill>
              </a:rPr>
              <a:t>шерсті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  <a:endParaRPr lang="ru-RU" dirty="0" smtClean="0">
              <a:solidFill>
                <a:srgbClr val="002060"/>
              </a:solidFill>
            </a:endParaRPr>
          </a:p>
          <a:p>
            <a:pPr fontAlgn="base"/>
            <a:r>
              <a:rPr lang="ru-RU" dirty="0" smtClean="0">
                <a:solidFill>
                  <a:srgbClr val="002060"/>
                </a:solidFill>
              </a:rPr>
              <a:t>Це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природний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процес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оновлення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шерсті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який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може</a:t>
            </a:r>
            <a:r>
              <a:rPr lang="ru-RU" dirty="0" smtClean="0">
                <a:solidFill>
                  <a:srgbClr val="002060"/>
                </a:solidFill>
              </a:rPr>
              <a:t> стати </a:t>
            </a:r>
            <a:r>
              <a:rPr lang="ru-RU" dirty="0" smtClean="0">
                <a:solidFill>
                  <a:srgbClr val="002060"/>
                </a:solidFill>
              </a:rPr>
              <a:t>досить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важким</a:t>
            </a:r>
            <a:r>
              <a:rPr lang="ru-RU" dirty="0" smtClean="0">
                <a:solidFill>
                  <a:srgbClr val="002060"/>
                </a:solidFill>
              </a:rPr>
              <a:t> для </a:t>
            </a:r>
            <a:r>
              <a:rPr lang="ru-RU" dirty="0" smtClean="0">
                <a:solidFill>
                  <a:srgbClr val="002060"/>
                </a:solidFill>
              </a:rPr>
              <a:t>власників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пухнастих</a:t>
            </a:r>
            <a:r>
              <a:rPr lang="ru-RU" dirty="0" smtClean="0">
                <a:solidFill>
                  <a:srgbClr val="002060"/>
                </a:solidFill>
              </a:rPr>
              <a:t> собак. </a:t>
            </a:r>
            <a:r>
              <a:rPr lang="ru-RU" dirty="0" smtClean="0">
                <a:solidFill>
                  <a:srgbClr val="002060"/>
                </a:solidFill>
              </a:rPr>
              <a:t>Однак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існують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методи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які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допоможуть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його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прискорити</a:t>
            </a:r>
            <a:r>
              <a:rPr lang="ru-RU" dirty="0" smtClean="0">
                <a:solidFill>
                  <a:srgbClr val="002060"/>
                </a:solidFill>
              </a:rPr>
              <a:t> та </a:t>
            </a:r>
            <a:r>
              <a:rPr lang="ru-RU" dirty="0" smtClean="0">
                <a:solidFill>
                  <a:srgbClr val="002060"/>
                </a:solidFill>
              </a:rPr>
              <a:t>покращити</a:t>
            </a:r>
            <a:r>
              <a:rPr lang="ru-RU" dirty="0" smtClean="0">
                <a:solidFill>
                  <a:srgbClr val="002060"/>
                </a:solidFill>
              </a:rPr>
              <a:t> стан </a:t>
            </a:r>
            <a:r>
              <a:rPr lang="ru-RU" dirty="0" smtClean="0">
                <a:solidFill>
                  <a:srgbClr val="002060"/>
                </a:solidFill>
              </a:rPr>
              <a:t>шерсті</a:t>
            </a:r>
            <a:r>
              <a:rPr lang="ru-RU" dirty="0" smtClean="0">
                <a:solidFill>
                  <a:srgbClr val="002060"/>
                </a:solidFill>
              </a:rPr>
              <a:t>:</a:t>
            </a:r>
          </a:p>
          <a:p>
            <a:pPr fontAlgn="base"/>
            <a:r>
              <a:rPr lang="ru-RU" dirty="0" smtClean="0">
                <a:solidFill>
                  <a:srgbClr val="002060"/>
                </a:solidFill>
              </a:rPr>
              <a:t>Правильний</a:t>
            </a:r>
            <a:r>
              <a:rPr lang="ru-RU" dirty="0" smtClean="0">
                <a:solidFill>
                  <a:srgbClr val="002060"/>
                </a:solidFill>
              </a:rPr>
              <a:t> догляд </a:t>
            </a:r>
            <a:r>
              <a:rPr lang="ru-RU" dirty="0" smtClean="0">
                <a:solidFill>
                  <a:srgbClr val="002060"/>
                </a:solidFill>
              </a:rPr>
              <a:t>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гігієна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Якщо</a:t>
            </a:r>
            <a:r>
              <a:rPr lang="ru-RU" dirty="0" smtClean="0">
                <a:solidFill>
                  <a:srgbClr val="002060"/>
                </a:solidFill>
              </a:rPr>
              <a:t> собака сильно </a:t>
            </a:r>
            <a:r>
              <a:rPr lang="ru-RU" dirty="0" smtClean="0">
                <a:solidFill>
                  <a:srgbClr val="002060"/>
                </a:solidFill>
              </a:rPr>
              <a:t>линяє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прочісуйте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його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щодня</a:t>
            </a:r>
            <a:r>
              <a:rPr lang="ru-RU" dirty="0" smtClean="0">
                <a:solidFill>
                  <a:srgbClr val="002060"/>
                </a:solidFill>
              </a:rPr>
              <a:t> в </a:t>
            </a:r>
            <a:r>
              <a:rPr lang="ru-RU" dirty="0" smtClean="0">
                <a:solidFill>
                  <a:srgbClr val="002060"/>
                </a:solidFill>
              </a:rPr>
              <a:t>період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активної</a:t>
            </a:r>
            <a:r>
              <a:rPr lang="ru-RU" dirty="0" smtClean="0">
                <a:solidFill>
                  <a:srgbClr val="002060"/>
                </a:solidFill>
              </a:rPr>
              <a:t> линьки. </a:t>
            </a:r>
            <a:r>
              <a:rPr lang="ru-RU" dirty="0" smtClean="0">
                <a:solidFill>
                  <a:srgbClr val="002060"/>
                </a:solidFill>
              </a:rPr>
              <a:t>Це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допоможе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видалити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відмерлу</a:t>
            </a:r>
            <a:r>
              <a:rPr lang="ru-RU" dirty="0" smtClean="0">
                <a:solidFill>
                  <a:srgbClr val="002060"/>
                </a:solidFill>
              </a:rPr>
              <a:t> шерсть, </a:t>
            </a:r>
            <a:r>
              <a:rPr lang="ru-RU" dirty="0" smtClean="0">
                <a:solidFill>
                  <a:srgbClr val="002060"/>
                </a:solidFill>
              </a:rPr>
              <a:t>стимулюючи</a:t>
            </a:r>
            <a:r>
              <a:rPr lang="ru-RU" dirty="0" smtClean="0">
                <a:solidFill>
                  <a:srgbClr val="002060"/>
                </a:solidFill>
              </a:rPr>
              <a:t> при </a:t>
            </a:r>
            <a:r>
              <a:rPr lang="ru-RU" dirty="0" smtClean="0">
                <a:solidFill>
                  <a:srgbClr val="002060"/>
                </a:solidFill>
              </a:rPr>
              <a:t>цьому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зростання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нової</a:t>
            </a:r>
            <a:r>
              <a:rPr lang="ru-RU" dirty="0" smtClean="0">
                <a:solidFill>
                  <a:srgbClr val="002060"/>
                </a:solidFill>
              </a:rPr>
              <a:t>. Для </a:t>
            </a:r>
            <a:r>
              <a:rPr lang="ru-RU" dirty="0" smtClean="0">
                <a:solidFill>
                  <a:srgbClr val="002060"/>
                </a:solidFill>
              </a:rPr>
              <a:t>цього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ідеально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підійдуть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спеціальні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щітки</a:t>
            </a:r>
            <a:r>
              <a:rPr lang="ru-RU" dirty="0" smtClean="0">
                <a:solidFill>
                  <a:srgbClr val="002060"/>
                </a:solidFill>
              </a:rPr>
              <a:t> та </a:t>
            </a:r>
            <a:r>
              <a:rPr lang="ru-RU" dirty="0" smtClean="0">
                <a:solidFill>
                  <a:srgbClr val="002060"/>
                </a:solidFill>
              </a:rPr>
              <a:t>гребінці</a:t>
            </a:r>
            <a:r>
              <a:rPr lang="ru-RU" dirty="0" smtClean="0">
                <a:solidFill>
                  <a:srgbClr val="002060"/>
                </a:solidFill>
              </a:rPr>
              <a:t>, а </a:t>
            </a:r>
            <a:r>
              <a:rPr lang="ru-RU" dirty="0" smtClean="0">
                <a:solidFill>
                  <a:srgbClr val="002060"/>
                </a:solidFill>
              </a:rPr>
              <a:t>також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використовуйте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шампуні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спеціально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призначені</a:t>
            </a:r>
            <a:r>
              <a:rPr lang="ru-RU" dirty="0" smtClean="0">
                <a:solidFill>
                  <a:srgbClr val="002060"/>
                </a:solidFill>
              </a:rPr>
              <a:t> для </a:t>
            </a:r>
            <a:r>
              <a:rPr lang="ru-RU" dirty="0" smtClean="0">
                <a:solidFill>
                  <a:srgbClr val="002060"/>
                </a:solidFill>
              </a:rPr>
              <a:t>прискорення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процесу</a:t>
            </a:r>
            <a:r>
              <a:rPr lang="ru-RU" dirty="0" smtClean="0">
                <a:solidFill>
                  <a:srgbClr val="002060"/>
                </a:solidFill>
              </a:rPr>
              <a:t> линьки.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35692" t="38027" r="34976" b="40165"/>
          <a:stretch>
            <a:fillRect/>
          </a:stretch>
        </p:blipFill>
        <p:spPr bwMode="auto">
          <a:xfrm>
            <a:off x="3563888" y="4653136"/>
            <a:ext cx="4968552" cy="196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0648"/>
            <a:ext cx="790262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dirty="0" smtClean="0">
                <a:solidFill>
                  <a:srgbClr val="002060"/>
                </a:solidFill>
              </a:rPr>
              <a:t>профілактика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і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лікування</a:t>
            </a:r>
            <a:r>
              <a:rPr lang="ru-RU" sz="3200" b="1" dirty="0" smtClean="0">
                <a:solidFill>
                  <a:srgbClr val="002060"/>
                </a:solidFill>
              </a:rPr>
              <a:t> проблем </a:t>
            </a:r>
            <a:r>
              <a:rPr lang="ru-RU" sz="3200" b="1" dirty="0" smtClean="0">
                <a:solidFill>
                  <a:srgbClr val="002060"/>
                </a:solidFill>
              </a:rPr>
              <a:t>із</a:t>
            </a:r>
            <a:r>
              <a:rPr lang="ru-RU" sz="3200" b="1" dirty="0" smtClean="0">
                <a:solidFill>
                  <a:srgbClr val="002060"/>
                </a:solidFill>
              </a:rPr>
              <a:t> шерстю</a:t>
            </a:r>
            <a:endParaRPr lang="ru-RU" sz="3200" dirty="0" smtClean="0">
              <a:solidFill>
                <a:srgbClr val="002060"/>
              </a:solidFill>
            </a:endParaRPr>
          </a:p>
          <a:p>
            <a:pPr fontAlgn="base"/>
            <a:r>
              <a:rPr lang="ru-RU" dirty="0" smtClean="0">
                <a:solidFill>
                  <a:srgbClr val="002060"/>
                </a:solidFill>
              </a:rPr>
              <a:t>Собаки </a:t>
            </a:r>
            <a:r>
              <a:rPr lang="ru-RU" dirty="0" smtClean="0">
                <a:solidFill>
                  <a:srgbClr val="002060"/>
                </a:solidFill>
              </a:rPr>
              <a:t>схильні</a:t>
            </a:r>
            <a:r>
              <a:rPr lang="ru-RU" dirty="0" smtClean="0">
                <a:solidFill>
                  <a:srgbClr val="002060"/>
                </a:solidFill>
              </a:rPr>
              <a:t> до </a:t>
            </a:r>
            <a:r>
              <a:rPr lang="ru-RU" dirty="0" smtClean="0">
                <a:solidFill>
                  <a:srgbClr val="002060"/>
                </a:solidFill>
              </a:rPr>
              <a:t>різних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шкірних</a:t>
            </a:r>
            <a:r>
              <a:rPr lang="ru-RU" dirty="0" smtClean="0">
                <a:solidFill>
                  <a:srgbClr val="002060"/>
                </a:solidFill>
              </a:rPr>
              <a:t> проблем, </a:t>
            </a:r>
            <a:r>
              <a:rPr lang="ru-RU" dirty="0" smtClean="0">
                <a:solidFill>
                  <a:srgbClr val="002060"/>
                </a:solidFill>
              </a:rPr>
              <a:t>які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можуть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позначитися</a:t>
            </a:r>
            <a:r>
              <a:rPr lang="ru-RU" dirty="0" smtClean="0">
                <a:solidFill>
                  <a:srgbClr val="002060"/>
                </a:solidFill>
              </a:rPr>
              <a:t> на </a:t>
            </a:r>
            <a:r>
              <a:rPr lang="ru-RU" dirty="0" smtClean="0">
                <a:solidFill>
                  <a:srgbClr val="002060"/>
                </a:solidFill>
              </a:rPr>
              <a:t>стані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їхньої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шерсті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Від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свербіння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подразнення</a:t>
            </a:r>
            <a:r>
              <a:rPr lang="ru-RU" dirty="0" smtClean="0">
                <a:solidFill>
                  <a:srgbClr val="002060"/>
                </a:solidFill>
              </a:rPr>
              <a:t> до </a:t>
            </a:r>
            <a:r>
              <a:rPr lang="ru-RU" dirty="0" smtClean="0">
                <a:solidFill>
                  <a:srgbClr val="002060"/>
                </a:solidFill>
              </a:rPr>
              <a:t>більш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серйозних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дерматологічних</a:t>
            </a:r>
            <a:r>
              <a:rPr lang="ru-RU" dirty="0" smtClean="0">
                <a:solidFill>
                  <a:srgbClr val="002060"/>
                </a:solidFill>
              </a:rPr>
              <a:t> проблем, коли у собаки </a:t>
            </a:r>
            <a:r>
              <a:rPr lang="ru-RU" dirty="0" smtClean="0">
                <a:solidFill>
                  <a:srgbClr val="002060"/>
                </a:solidFill>
              </a:rPr>
              <a:t>випадає</a:t>
            </a:r>
            <a:r>
              <a:rPr lang="ru-RU" dirty="0" smtClean="0">
                <a:solidFill>
                  <a:srgbClr val="002060"/>
                </a:solidFill>
              </a:rPr>
              <a:t> шерсть на </a:t>
            </a:r>
            <a:r>
              <a:rPr lang="ru-RU" dirty="0" smtClean="0">
                <a:solidFill>
                  <a:srgbClr val="002060"/>
                </a:solidFill>
              </a:rPr>
              <a:t>спині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біля</a:t>
            </a:r>
            <a:r>
              <a:rPr lang="ru-RU" dirty="0" smtClean="0">
                <a:solidFill>
                  <a:srgbClr val="002060"/>
                </a:solidFill>
              </a:rPr>
              <a:t> хвоста, </a:t>
            </a:r>
            <a:r>
              <a:rPr lang="ru-RU" dirty="0" smtClean="0">
                <a:solidFill>
                  <a:srgbClr val="002060"/>
                </a:solidFill>
              </a:rPr>
              <a:t>власникам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важливо</a:t>
            </a:r>
            <a:r>
              <a:rPr lang="ru-RU" dirty="0" smtClean="0">
                <a:solidFill>
                  <a:srgbClr val="002060"/>
                </a:solidFill>
              </a:rPr>
              <a:t> знати, як </a:t>
            </a:r>
            <a:r>
              <a:rPr lang="ru-RU" dirty="0" smtClean="0">
                <a:solidFill>
                  <a:srgbClr val="002060"/>
                </a:solidFill>
              </a:rPr>
              <a:t>запобігти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лікувати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ці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стани</a:t>
            </a:r>
            <a:r>
              <a:rPr lang="ru-RU" dirty="0" smtClean="0">
                <a:solidFill>
                  <a:srgbClr val="002060"/>
                </a:solidFill>
              </a:rPr>
              <a:t> для </a:t>
            </a:r>
            <a:r>
              <a:rPr lang="ru-RU" dirty="0" smtClean="0">
                <a:solidFill>
                  <a:srgbClr val="002060"/>
                </a:solidFill>
              </a:rPr>
              <a:t>підтримки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здоров'я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і</a:t>
            </a:r>
            <a:r>
              <a:rPr lang="ru-RU" dirty="0" smtClean="0">
                <a:solidFill>
                  <a:srgbClr val="002060"/>
                </a:solidFill>
              </a:rPr>
              <a:t> комфорту.</a:t>
            </a:r>
          </a:p>
          <a:p>
            <a:pPr fontAlgn="base"/>
            <a:r>
              <a:rPr lang="ru-RU" b="1" dirty="0" smtClean="0">
                <a:solidFill>
                  <a:srgbClr val="002060"/>
                </a:solidFill>
              </a:rPr>
              <a:t>Увага</a:t>
            </a:r>
            <a:r>
              <a:rPr lang="ru-RU" b="1" dirty="0" smtClean="0">
                <a:solidFill>
                  <a:srgbClr val="002060"/>
                </a:solidFill>
              </a:rPr>
              <a:t> до </a:t>
            </a:r>
            <a:r>
              <a:rPr lang="ru-RU" b="1" dirty="0" smtClean="0">
                <a:solidFill>
                  <a:srgbClr val="002060"/>
                </a:solidFill>
              </a:rPr>
              <a:t>симптомів</a:t>
            </a:r>
            <a:endParaRPr lang="ru-RU" dirty="0" smtClean="0">
              <a:solidFill>
                <a:srgbClr val="002060"/>
              </a:solidFill>
            </a:endParaRPr>
          </a:p>
          <a:p>
            <a:pPr fontAlgn="base"/>
            <a:r>
              <a:rPr lang="ru-RU" dirty="0" smtClean="0">
                <a:solidFill>
                  <a:srgbClr val="002060"/>
                </a:solidFill>
              </a:rPr>
              <a:t>Перший </a:t>
            </a:r>
            <a:r>
              <a:rPr lang="ru-RU" dirty="0" smtClean="0">
                <a:solidFill>
                  <a:srgbClr val="002060"/>
                </a:solidFill>
              </a:rPr>
              <a:t>крок</a:t>
            </a:r>
            <a:r>
              <a:rPr lang="ru-RU" dirty="0" smtClean="0">
                <a:solidFill>
                  <a:srgbClr val="002060"/>
                </a:solidFill>
              </a:rPr>
              <a:t> - </a:t>
            </a:r>
            <a:r>
              <a:rPr lang="ru-RU" dirty="0" smtClean="0">
                <a:solidFill>
                  <a:srgbClr val="002060"/>
                </a:solidFill>
              </a:rPr>
              <a:t>це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вміння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розпізнати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перші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ознаки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Зверніть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увагу</a:t>
            </a:r>
            <a:r>
              <a:rPr lang="ru-RU" dirty="0" smtClean="0">
                <a:solidFill>
                  <a:srgbClr val="002060"/>
                </a:solidFill>
              </a:rPr>
              <a:t> на </a:t>
            </a:r>
            <a:r>
              <a:rPr lang="ru-RU" dirty="0" smtClean="0">
                <a:solidFill>
                  <a:srgbClr val="002060"/>
                </a:solidFill>
              </a:rPr>
              <a:t>зміни</a:t>
            </a:r>
            <a:r>
              <a:rPr lang="ru-RU" dirty="0" smtClean="0">
                <a:solidFill>
                  <a:srgbClr val="002060"/>
                </a:solidFill>
              </a:rPr>
              <a:t> в </a:t>
            </a:r>
            <a:r>
              <a:rPr lang="ru-RU" dirty="0" smtClean="0">
                <a:solidFill>
                  <a:srgbClr val="002060"/>
                </a:solidFill>
              </a:rPr>
              <a:t>поведінці</a:t>
            </a:r>
            <a:r>
              <a:rPr lang="ru-RU" dirty="0" smtClean="0">
                <a:solidFill>
                  <a:srgbClr val="002060"/>
                </a:solidFill>
              </a:rPr>
              <a:t>: </a:t>
            </a:r>
            <a:r>
              <a:rPr lang="ru-RU" dirty="0" smtClean="0">
                <a:solidFill>
                  <a:srgbClr val="002060"/>
                </a:solidFill>
              </a:rPr>
              <a:t>чи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свербить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улюбленець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частіше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чи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апатичний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чи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є</a:t>
            </a:r>
            <a:r>
              <a:rPr lang="ru-RU" dirty="0" smtClean="0">
                <a:solidFill>
                  <a:srgbClr val="002060"/>
                </a:solidFill>
              </a:rPr>
              <a:t> у </a:t>
            </a:r>
            <a:r>
              <a:rPr lang="ru-RU" dirty="0" smtClean="0">
                <a:solidFill>
                  <a:srgbClr val="002060"/>
                </a:solidFill>
              </a:rPr>
              <a:t>нього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лисини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або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залисини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Якщо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помічені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подібні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симптоми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необхідно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звернутися</a:t>
            </a:r>
            <a:r>
              <a:rPr lang="ru-RU" dirty="0" smtClean="0">
                <a:solidFill>
                  <a:srgbClr val="002060"/>
                </a:solidFill>
              </a:rPr>
              <a:t> до ветеринара для </a:t>
            </a:r>
            <a:r>
              <a:rPr lang="ru-RU" dirty="0" smtClean="0">
                <a:solidFill>
                  <a:srgbClr val="002060"/>
                </a:solidFill>
              </a:rPr>
              <a:t>діагностики</a:t>
            </a:r>
            <a:r>
              <a:rPr lang="ru-RU" dirty="0" smtClean="0">
                <a:solidFill>
                  <a:srgbClr val="002060"/>
                </a:solidFill>
              </a:rPr>
              <a:t> та </a:t>
            </a:r>
            <a:r>
              <a:rPr lang="ru-RU" dirty="0" smtClean="0">
                <a:solidFill>
                  <a:srgbClr val="002060"/>
                </a:solidFill>
              </a:rPr>
              <a:t>призначення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лікування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5882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solidFill>
                  <a:srgbClr val="002060"/>
                </a:solidFill>
              </a:rPr>
              <a:t>Лікувальний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раціон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добавки</a:t>
            </a:r>
            <a:endParaRPr lang="ru-RU" dirty="0" smtClean="0">
              <a:solidFill>
                <a:srgbClr val="002060"/>
              </a:solidFill>
            </a:endParaRPr>
          </a:p>
          <a:p>
            <a:pPr fontAlgn="base"/>
            <a:r>
              <a:rPr lang="ru-RU" dirty="0" smtClean="0">
                <a:solidFill>
                  <a:srgbClr val="002060"/>
                </a:solidFill>
              </a:rPr>
              <a:t>Коли </a:t>
            </a:r>
            <a:r>
              <a:rPr lang="ru-RU" dirty="0" smtClean="0">
                <a:solidFill>
                  <a:srgbClr val="002060"/>
                </a:solidFill>
              </a:rPr>
              <a:t>линяють</a:t>
            </a:r>
            <a:r>
              <a:rPr lang="ru-RU" dirty="0" smtClean="0">
                <a:solidFill>
                  <a:srgbClr val="002060"/>
                </a:solidFill>
              </a:rPr>
              <a:t> собаки, за </a:t>
            </a:r>
            <a:r>
              <a:rPr lang="ru-RU" dirty="0" smtClean="0">
                <a:solidFill>
                  <a:srgbClr val="002060"/>
                </a:solidFill>
              </a:rPr>
              <a:t>рекомендацією</a:t>
            </a:r>
            <a:r>
              <a:rPr lang="ru-RU" dirty="0" smtClean="0">
                <a:solidFill>
                  <a:srgbClr val="002060"/>
                </a:solidFill>
              </a:rPr>
              <a:t> ветеринара, </a:t>
            </a:r>
            <a:r>
              <a:rPr lang="ru-RU" dirty="0" smtClean="0">
                <a:solidFill>
                  <a:srgbClr val="002060"/>
                </a:solidFill>
              </a:rPr>
              <a:t>можна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використовувати</a:t>
            </a:r>
            <a:r>
              <a:rPr lang="ru-RU" dirty="0" smtClean="0">
                <a:solidFill>
                  <a:srgbClr val="002060"/>
                </a:solidFill>
              </a:rPr>
              <a:t> </a:t>
            </a:r>
            <a:r>
              <a:rPr lang="ru-RU" dirty="0" smtClean="0">
                <a:solidFill>
                  <a:srgbClr val="002060"/>
                </a:solidFill>
                <a:hlinkClick r:id="rId2" tooltip="Купити лікувальний корм для собак"/>
              </a:rPr>
              <a:t>лікувальний</a:t>
            </a:r>
            <a:r>
              <a:rPr lang="ru-RU" dirty="0" smtClean="0">
                <a:solidFill>
                  <a:srgbClr val="002060"/>
                </a:solidFill>
                <a:hlinkClick r:id="rId2" tooltip="Купити лікувальний корм для собак"/>
              </a:rPr>
              <a:t> корм для собак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розроблений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спеціально</a:t>
            </a:r>
            <a:r>
              <a:rPr lang="ru-RU" dirty="0" smtClean="0">
                <a:solidFill>
                  <a:srgbClr val="002060"/>
                </a:solidFill>
              </a:rPr>
              <a:t> для </a:t>
            </a:r>
            <a:r>
              <a:rPr lang="ru-RU" dirty="0" smtClean="0">
                <a:solidFill>
                  <a:srgbClr val="002060"/>
                </a:solidFill>
              </a:rPr>
              <a:t>вирішення</a:t>
            </a:r>
            <a:r>
              <a:rPr lang="ru-RU" dirty="0" smtClean="0">
                <a:solidFill>
                  <a:srgbClr val="002060"/>
                </a:solidFill>
              </a:rPr>
              <a:t> проблем </a:t>
            </a:r>
            <a:r>
              <a:rPr lang="ru-RU" dirty="0" smtClean="0">
                <a:solidFill>
                  <a:srgbClr val="002060"/>
                </a:solidFill>
              </a:rPr>
              <a:t>зі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шкірою</a:t>
            </a:r>
            <a:r>
              <a:rPr lang="ru-RU" dirty="0" smtClean="0">
                <a:solidFill>
                  <a:srgbClr val="002060"/>
                </a:solidFill>
              </a:rPr>
              <a:t> та шерстю. Вони часто </a:t>
            </a:r>
            <a:r>
              <a:rPr lang="ru-RU" dirty="0" smtClean="0">
                <a:solidFill>
                  <a:srgbClr val="002060"/>
                </a:solidFill>
              </a:rPr>
              <a:t>містять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необхідні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нутрієнти</a:t>
            </a:r>
            <a:r>
              <a:rPr lang="ru-RU" dirty="0" smtClean="0">
                <a:solidFill>
                  <a:srgbClr val="002060"/>
                </a:solidFill>
              </a:rPr>
              <a:t> та добавки, </a:t>
            </a:r>
            <a:r>
              <a:rPr lang="ru-RU" dirty="0" smtClean="0">
                <a:solidFill>
                  <a:srgbClr val="002060"/>
                </a:solidFill>
              </a:rPr>
              <a:t>які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сприяють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поліпшенню</a:t>
            </a:r>
            <a:r>
              <a:rPr lang="ru-RU" dirty="0" smtClean="0">
                <a:solidFill>
                  <a:srgbClr val="002060"/>
                </a:solidFill>
              </a:rPr>
              <a:t> стану </a:t>
            </a:r>
            <a:r>
              <a:rPr lang="ru-RU" dirty="0" smtClean="0">
                <a:solidFill>
                  <a:srgbClr val="002060"/>
                </a:solidFill>
              </a:rPr>
              <a:t>шерсті</a:t>
            </a:r>
            <a:r>
              <a:rPr lang="ru-RU" dirty="0" smtClean="0">
                <a:solidFill>
                  <a:srgbClr val="002060"/>
                </a:solidFill>
              </a:rPr>
              <a:t> та </a:t>
            </a:r>
            <a:r>
              <a:rPr lang="ru-RU" dirty="0" smtClean="0">
                <a:solidFill>
                  <a:srgbClr val="002060"/>
                </a:solidFill>
              </a:rPr>
              <a:t>шкіри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fontAlgn="base"/>
            <a:r>
              <a:rPr lang="ru-RU" b="1" dirty="0" smtClean="0">
                <a:solidFill>
                  <a:srgbClr val="002060"/>
                </a:solidFill>
              </a:rPr>
              <a:t>Топічні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препарати</a:t>
            </a:r>
            <a:endParaRPr lang="ru-RU" dirty="0" smtClean="0">
              <a:solidFill>
                <a:srgbClr val="002060"/>
              </a:solidFill>
            </a:endParaRPr>
          </a:p>
          <a:p>
            <a:pPr fontAlgn="base"/>
            <a:r>
              <a:rPr lang="ru-RU" dirty="0" smtClean="0">
                <a:solidFill>
                  <a:srgbClr val="002060"/>
                </a:solidFill>
              </a:rPr>
              <a:t>Залежно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від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діагнозу</a:t>
            </a:r>
            <a:r>
              <a:rPr lang="ru-RU" dirty="0" smtClean="0">
                <a:solidFill>
                  <a:srgbClr val="002060"/>
                </a:solidFill>
              </a:rPr>
              <a:t>, ветеринар </a:t>
            </a:r>
            <a:r>
              <a:rPr lang="ru-RU" dirty="0" smtClean="0">
                <a:solidFill>
                  <a:srgbClr val="002060"/>
                </a:solidFill>
              </a:rPr>
              <a:t>може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також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рекомендувати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топічні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засоби</a:t>
            </a:r>
            <a:r>
              <a:rPr lang="ru-RU" dirty="0" smtClean="0">
                <a:solidFill>
                  <a:srgbClr val="002060"/>
                </a:solidFill>
              </a:rPr>
              <a:t> для </a:t>
            </a:r>
            <a:r>
              <a:rPr lang="ru-RU" dirty="0" smtClean="0">
                <a:solidFill>
                  <a:srgbClr val="002060"/>
                </a:solidFill>
              </a:rPr>
              <a:t>лікування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шкірних</a:t>
            </a:r>
            <a:r>
              <a:rPr lang="ru-RU" dirty="0" smtClean="0">
                <a:solidFill>
                  <a:srgbClr val="002060"/>
                </a:solidFill>
              </a:rPr>
              <a:t> проблем. </a:t>
            </a:r>
            <a:r>
              <a:rPr lang="ru-RU" dirty="0" smtClean="0">
                <a:solidFill>
                  <a:srgbClr val="002060"/>
                </a:solidFill>
              </a:rPr>
              <a:t>Якщо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ви</a:t>
            </a:r>
            <a:r>
              <a:rPr lang="ru-RU" dirty="0" smtClean="0">
                <a:solidFill>
                  <a:srgbClr val="002060"/>
                </a:solidFill>
              </a:rPr>
              <a:t> ставите </a:t>
            </a:r>
            <a:r>
              <a:rPr lang="ru-RU" dirty="0" smtClean="0">
                <a:solidFill>
                  <a:srgbClr val="002060"/>
                </a:solidFill>
              </a:rPr>
              <a:t>питанням</a:t>
            </a:r>
            <a:r>
              <a:rPr lang="ru-RU" dirty="0" smtClean="0">
                <a:solidFill>
                  <a:srgbClr val="002060"/>
                </a:solidFill>
              </a:rPr>
              <a:t>, як </a:t>
            </a:r>
            <a:r>
              <a:rPr lang="ru-RU" dirty="0" smtClean="0">
                <a:solidFill>
                  <a:srgbClr val="002060"/>
                </a:solidFill>
              </a:rPr>
              <a:t>відновити</a:t>
            </a:r>
            <a:r>
              <a:rPr lang="ru-RU" dirty="0" smtClean="0">
                <a:solidFill>
                  <a:srgbClr val="002060"/>
                </a:solidFill>
              </a:rPr>
              <a:t> шерсть у собаки, то </a:t>
            </a:r>
            <a:r>
              <a:rPr lang="ru-RU" dirty="0" smtClean="0">
                <a:solidFill>
                  <a:srgbClr val="002060"/>
                </a:solidFill>
              </a:rPr>
              <a:t>це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можуть</a:t>
            </a:r>
            <a:r>
              <a:rPr lang="ru-RU" dirty="0" smtClean="0">
                <a:solidFill>
                  <a:srgbClr val="002060"/>
                </a:solidFill>
              </a:rPr>
              <a:t> бути </a:t>
            </a:r>
            <a:r>
              <a:rPr lang="ru-RU" dirty="0" smtClean="0">
                <a:solidFill>
                  <a:srgbClr val="002060"/>
                </a:solidFill>
              </a:rPr>
              <a:t>шампуні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з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лікувальними</a:t>
            </a:r>
            <a:r>
              <a:rPr lang="ru-RU" dirty="0" smtClean="0">
                <a:solidFill>
                  <a:srgbClr val="002060"/>
                </a:solidFill>
              </a:rPr>
              <a:t> компонентами, </a:t>
            </a:r>
            <a:r>
              <a:rPr lang="ru-RU" dirty="0" smtClean="0">
                <a:solidFill>
                  <a:srgbClr val="002060"/>
                </a:solidFill>
              </a:rPr>
              <a:t>спреї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або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мазі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які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наносяться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безпосередньо</a:t>
            </a:r>
            <a:r>
              <a:rPr lang="ru-RU" dirty="0" smtClean="0">
                <a:solidFill>
                  <a:srgbClr val="002060"/>
                </a:solidFill>
              </a:rPr>
              <a:t> на </a:t>
            </a:r>
            <a:r>
              <a:rPr lang="ru-RU" dirty="0" smtClean="0">
                <a:solidFill>
                  <a:srgbClr val="002060"/>
                </a:solidFill>
              </a:rPr>
              <a:t>уражені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ділянки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шкіри</a:t>
            </a:r>
            <a:endParaRPr lang="ru-RU" dirty="0" smtClean="0">
              <a:solidFill>
                <a:srgbClr val="002060"/>
              </a:solidFill>
            </a:endParaRPr>
          </a:p>
          <a:p>
            <a:pPr fontAlgn="base"/>
            <a:r>
              <a:rPr lang="ru-RU" b="1" dirty="0" smtClean="0">
                <a:solidFill>
                  <a:srgbClr val="002060"/>
                </a:solidFill>
              </a:rPr>
              <a:t>Дотримання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гігієни</a:t>
            </a:r>
            <a:r>
              <a:rPr lang="ru-RU" b="1" dirty="0" smtClean="0">
                <a:solidFill>
                  <a:srgbClr val="002060"/>
                </a:solidFill>
              </a:rPr>
              <a:t> та </a:t>
            </a:r>
            <a:r>
              <a:rPr lang="ru-RU" b="1" dirty="0" smtClean="0">
                <a:solidFill>
                  <a:srgbClr val="002060"/>
                </a:solidFill>
              </a:rPr>
              <a:t>регулярні</a:t>
            </a:r>
            <a:r>
              <a:rPr lang="ru-RU" b="1" dirty="0" smtClean="0">
                <a:solidFill>
                  <a:srgbClr val="002060"/>
                </a:solidFill>
              </a:rPr>
              <a:t> огляди</a:t>
            </a:r>
            <a:endParaRPr lang="ru-RU" dirty="0" smtClean="0">
              <a:solidFill>
                <a:srgbClr val="002060"/>
              </a:solidFill>
            </a:endParaRPr>
          </a:p>
          <a:p>
            <a:pPr fontAlgn="base"/>
            <a:r>
              <a:rPr lang="ru-RU" dirty="0" smtClean="0">
                <a:solidFill>
                  <a:srgbClr val="002060"/>
                </a:solidFill>
              </a:rPr>
              <a:t>Одним </a:t>
            </a:r>
            <a:r>
              <a:rPr lang="ru-RU" dirty="0" smtClean="0">
                <a:solidFill>
                  <a:srgbClr val="002060"/>
                </a:solidFill>
              </a:rPr>
              <a:t>із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ключових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елементів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профілактики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є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дотримання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гігієнічних</a:t>
            </a:r>
            <a:r>
              <a:rPr lang="ru-RU" dirty="0" smtClean="0">
                <a:solidFill>
                  <a:srgbClr val="002060"/>
                </a:solidFill>
              </a:rPr>
              <a:t> норм. Регулярно </a:t>
            </a:r>
            <a:r>
              <a:rPr lang="ru-RU" dirty="0" smtClean="0">
                <a:solidFill>
                  <a:srgbClr val="002060"/>
                </a:solidFill>
              </a:rPr>
              <a:t>перевіряйте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шкіру</a:t>
            </a:r>
            <a:r>
              <a:rPr lang="ru-RU" dirty="0" smtClean="0">
                <a:solidFill>
                  <a:srgbClr val="002060"/>
                </a:solidFill>
              </a:rPr>
              <a:t> та шерсть </a:t>
            </a:r>
            <a:r>
              <a:rPr lang="ru-RU" dirty="0" smtClean="0">
                <a:solidFill>
                  <a:srgbClr val="002060"/>
                </a:solidFill>
              </a:rPr>
              <a:t>вашого</a:t>
            </a:r>
            <a:r>
              <a:rPr lang="ru-RU" dirty="0" smtClean="0">
                <a:solidFill>
                  <a:srgbClr val="002060"/>
                </a:solidFill>
              </a:rPr>
              <a:t> собаки на </a:t>
            </a:r>
            <a:r>
              <a:rPr lang="ru-RU" dirty="0" smtClean="0">
                <a:solidFill>
                  <a:srgbClr val="002060"/>
                </a:solidFill>
              </a:rPr>
              <a:t>наявність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паразитів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саден</a:t>
            </a:r>
            <a:r>
              <a:rPr lang="ru-RU" dirty="0" smtClean="0">
                <a:solidFill>
                  <a:srgbClr val="002060"/>
                </a:solidFill>
              </a:rPr>
              <a:t>, ран </a:t>
            </a:r>
            <a:r>
              <a:rPr lang="ru-RU" dirty="0" smtClean="0">
                <a:solidFill>
                  <a:srgbClr val="002060"/>
                </a:solidFill>
              </a:rPr>
              <a:t>або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інших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аномалій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Якщо</a:t>
            </a:r>
            <a:r>
              <a:rPr lang="ru-RU" dirty="0" smtClean="0">
                <a:solidFill>
                  <a:srgbClr val="002060"/>
                </a:solidFill>
              </a:rPr>
              <a:t> у собаки </a:t>
            </a:r>
            <a:r>
              <a:rPr lang="ru-RU" dirty="0" smtClean="0">
                <a:solidFill>
                  <a:srgbClr val="002060"/>
                </a:solidFill>
              </a:rPr>
              <a:t>випадає</a:t>
            </a:r>
            <a:r>
              <a:rPr lang="ru-RU" dirty="0" smtClean="0">
                <a:solidFill>
                  <a:srgbClr val="002060"/>
                </a:solidFill>
              </a:rPr>
              <a:t> шерсть, </a:t>
            </a:r>
            <a:r>
              <a:rPr lang="ru-RU" dirty="0" smtClean="0">
                <a:solidFill>
                  <a:srgbClr val="002060"/>
                </a:solidFill>
              </a:rPr>
              <a:t>чим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лікувати</a:t>
            </a:r>
            <a:r>
              <a:rPr lang="ru-RU" dirty="0" smtClean="0">
                <a:solidFill>
                  <a:srgbClr val="002060"/>
                </a:solidFill>
              </a:rPr>
              <a:t>? Все просто, </a:t>
            </a:r>
            <a:r>
              <a:rPr lang="ru-RU" dirty="0" smtClean="0">
                <a:solidFill>
                  <a:srgbClr val="002060"/>
                </a:solidFill>
              </a:rPr>
              <a:t>використовуйте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спеціалізовані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засоби</a:t>
            </a:r>
            <a:r>
              <a:rPr lang="ru-RU" dirty="0" smtClean="0">
                <a:solidFill>
                  <a:srgbClr val="002060"/>
                </a:solidFill>
              </a:rPr>
              <a:t> для догляду, </a:t>
            </a:r>
            <a:r>
              <a:rPr lang="ru-RU" dirty="0" smtClean="0">
                <a:solidFill>
                  <a:srgbClr val="002060"/>
                </a:solidFill>
              </a:rPr>
              <a:t>такі</a:t>
            </a:r>
            <a:r>
              <a:rPr lang="ru-RU" dirty="0" smtClean="0">
                <a:solidFill>
                  <a:srgbClr val="002060"/>
                </a:solidFill>
              </a:rPr>
              <a:t> як </a:t>
            </a:r>
            <a:r>
              <a:rPr lang="ru-RU" dirty="0" smtClean="0">
                <a:solidFill>
                  <a:srgbClr val="002060"/>
                </a:solidFill>
              </a:rPr>
              <a:t>шампуні</a:t>
            </a:r>
            <a:r>
              <a:rPr lang="ru-RU" dirty="0" smtClean="0">
                <a:solidFill>
                  <a:srgbClr val="002060"/>
                </a:solidFill>
              </a:rPr>
              <a:t> та </a:t>
            </a:r>
            <a:r>
              <a:rPr lang="ru-RU" dirty="0" smtClean="0">
                <a:solidFill>
                  <a:srgbClr val="002060"/>
                </a:solidFill>
              </a:rPr>
              <a:t>кондиціонери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щоб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підтримувати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шкіру</a:t>
            </a:r>
            <a:r>
              <a:rPr lang="ru-RU" dirty="0" smtClean="0">
                <a:solidFill>
                  <a:srgbClr val="002060"/>
                </a:solidFill>
              </a:rPr>
              <a:t> чистою </a:t>
            </a:r>
            <a:r>
              <a:rPr lang="ru-RU" dirty="0" smtClean="0">
                <a:solidFill>
                  <a:srgbClr val="002060"/>
                </a:solidFill>
              </a:rPr>
              <a:t>і</a:t>
            </a:r>
            <a:r>
              <a:rPr lang="ru-RU" dirty="0" smtClean="0">
                <a:solidFill>
                  <a:srgbClr val="002060"/>
                </a:solidFill>
              </a:rPr>
              <a:t> здоровою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 l="18536" t="24528" r="64861" b="1099"/>
          <a:stretch>
            <a:fillRect/>
          </a:stretch>
        </p:blipFill>
        <p:spPr bwMode="auto">
          <a:xfrm>
            <a:off x="6516216" y="188640"/>
            <a:ext cx="2431703" cy="58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dirty="0" smtClean="0"/>
              <a:t>Шампунь </a:t>
            </a:r>
            <a:r>
              <a:rPr lang="ru-RU" b="1" dirty="0" smtClean="0"/>
              <a:t>відновлювальний</a:t>
            </a:r>
            <a:r>
              <a:rPr lang="ru-RU" b="1" dirty="0" smtClean="0"/>
              <a:t> для собак </a:t>
            </a:r>
            <a:r>
              <a:rPr lang="ru-RU" b="1" dirty="0" smtClean="0"/>
              <a:t>Biogance</a:t>
            </a:r>
            <a:r>
              <a:rPr lang="ru-RU" b="1" dirty="0" smtClean="0"/>
              <a:t> 250мл</a:t>
            </a:r>
            <a:endParaRPr lang="ru-RU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2">
      <a:dk1>
        <a:sysClr val="windowText" lastClr="000000"/>
      </a:dk1>
      <a:lt1>
        <a:sysClr val="window" lastClr="FFFFFF"/>
      </a:lt1>
      <a:dk2>
        <a:srgbClr val="93F5F9"/>
      </a:dk2>
      <a:lt2>
        <a:srgbClr val="DBF5F9"/>
      </a:lt2>
      <a:accent1>
        <a:srgbClr val="0F6FC6"/>
      </a:accent1>
      <a:accent2>
        <a:srgbClr val="20C8F7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70</TotalTime>
  <Words>524</Words>
  <Application>Microsoft Office PowerPoint</Application>
  <PresentationFormat>Экран (4:3)</PresentationFormat>
  <Paragraphs>37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Слайд 1</vt:lpstr>
      <vt:lpstr>Слайд 2</vt:lpstr>
      <vt:lpstr>Слайд 3</vt:lpstr>
      <vt:lpstr>Фізіологія шкіри собак</vt:lpstr>
      <vt:lpstr>Типи шерсті собак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Дерматомікози 2 у собак та кішок</vt:lpstr>
      <vt:lpstr>2: КОНТРОЛЬ ДЕРМАТОФІТОЗІВ У СОБАК ТА КОТІВ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Дерматомікози 2 у собак та кішок</dc:title>
  <dc:creator>user</dc:creator>
  <cp:lastModifiedBy>user</cp:lastModifiedBy>
  <cp:revision>12</cp:revision>
  <dcterms:created xsi:type="dcterms:W3CDTF">2025-02-26T07:06:00Z</dcterms:created>
  <dcterms:modified xsi:type="dcterms:W3CDTF">2025-02-26T08:24:28Z</dcterms:modified>
</cp:coreProperties>
</file>