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3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91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9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6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22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835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77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0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21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92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6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FB36-9CEB-478C-A6EB-45411882A401}" type="datetimeFigureOut">
              <a:rPr lang="uk-UA" smtClean="0"/>
              <a:t>26.09.2024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3BA2-6003-4637-99D5-E301B8E54E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4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1071562"/>
          </a:xfrm>
        </p:spPr>
        <p:txBody>
          <a:bodyPr rtlCol="0">
            <a:normAutofit fontScale="90000"/>
          </a:bodyPr>
          <a:lstStyle/>
          <a:p>
            <a:pPr rtl="0">
              <a:defRPr/>
            </a:pPr>
            <a:br>
              <a:rPr lang="ru-RU" dirty="0"/>
            </a:br>
            <a:br>
              <a:rPr lang="ru-RU" dirty="0"/>
            </a:br>
            <a:r>
              <a:rPr lang="ru-RU" err="1"/>
              <a:t>Тема</a:t>
            </a:r>
            <a:r>
              <a:rPr lang="ru-RU"/>
              <a:t>:</a:t>
            </a:r>
            <a:r>
              <a:rPr lang="en-US"/>
              <a:t> </a:t>
            </a:r>
            <a:r>
              <a:rPr lang="ru-RU"/>
              <a:t>Основні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проєктами в MS </a:t>
            </a:r>
            <a:r>
              <a:rPr lang="ru-RU" dirty="0" err="1"/>
              <a:t>Project</a:t>
            </a:r>
            <a:r>
              <a:rPr lang="ru-RU" dirty="0"/>
              <a:t>.</a:t>
            </a:r>
            <a:endParaRPr lang="ru-RU" sz="2200" b="1" dirty="0"/>
          </a:p>
        </p:txBody>
      </p:sp>
      <p:pic>
        <p:nvPicPr>
          <p:cNvPr id="1026" name="Picture 2" descr="MS Project для Удобного Проектного Планирования">
            <a:extLst>
              <a:ext uri="{FF2B5EF4-FFF2-40B4-BE49-F238E27FC236}">
                <a16:creationId xmlns:a16="http://schemas.microsoft.com/office/drawing/2014/main" id="{8A78C002-162B-4EAA-9997-F7521A78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42" y="2636912"/>
            <a:ext cx="6880316" cy="3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0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468313" y="20605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539750" y="2852738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90% випадків у компаніях, де ведеться планування проектів, </a:t>
            </a:r>
            <a:r>
              <a:rPr lang="ru-RU" altLang="uk-UA" sz="1800" b="1" u="sng">
                <a:latin typeface="Arial" charset="0"/>
              </a:rPr>
              <a:t>ніхто не відстежує відсоток виконання робіт. </a:t>
            </a:r>
            <a:r>
              <a:rPr lang="ru-RU" altLang="uk-UA" sz="1800">
                <a:latin typeface="Arial" charset="0"/>
              </a:rPr>
              <a:t>Найпоширеніший спосіб визначення поточного стану проекту — знаючи, наприклад сьогоднішнє число, тицьнути ручкою у відповідну дату на графіку, що висить на стіні менеджера проекту, і сказати: «Ось тут ми!». Є ще найпоширеніший варіант. Це зателефонувати до підрядника і запитати «Як справи? Де ви зараз перебуваєте?"</a:t>
            </a:r>
            <a:endParaRPr lang="uk-UA" altLang="uk-UA" sz="18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</p:txBody>
      </p:sp>
      <p:pic>
        <p:nvPicPr>
          <p:cNvPr id="2458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036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ÐÐ°ÑÑÐ¸Ð½ÐºÐ¸ Ð¿Ð¾ Ð·Ð°Ð¿ÑÐ¾ÑÑ Ð¿Ð¾Ð´ÑÑÐ´Ñ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24425"/>
            <a:ext cx="16573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ÐÐ°ÑÑÐ¸Ð½ÐºÐ¸ Ð¿Ð¾ Ð·Ð°Ð¿ÑÐ¾ÑÑ Ð¿Ð¾Ð´ÑÑÐ´ÑÐ¸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845050"/>
            <a:ext cx="25415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973638"/>
            <a:ext cx="35290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3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5724525" cy="1143000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103188" y="1700213"/>
            <a:ext cx="4319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29225"/>
            <a:ext cx="3513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175"/>
            <a:ext cx="26035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59113"/>
            <a:ext cx="24479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7445375" y="4656138"/>
            <a:ext cx="792163" cy="573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4" name="Стрелка вниз 3"/>
          <p:cNvSpPr/>
          <p:nvPr/>
        </p:nvSpPr>
        <p:spPr>
          <a:xfrm>
            <a:off x="4895850" y="2347913"/>
            <a:ext cx="1081088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25609" name="Прямоугольник 6"/>
          <p:cNvSpPr>
            <a:spLocks noChangeArrowheads="1"/>
          </p:cNvSpPr>
          <p:nvPr/>
        </p:nvSpPr>
        <p:spPr bwMode="auto">
          <a:xfrm>
            <a:off x="144463" y="274955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На закладці «Завдання» в області «Планування» можна виділити завдання та вибрати один із чотирьох варіантів відсотка завершення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завдання чи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31081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07950" y="2060575"/>
            <a:ext cx="431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395288" y="3141663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Щоб мати можливість відстежувати відхилення фактичних робіт від запланованих за планом проекту, необхідно після затвердження плану проекту зберегти його базовий план. Microsoft Project </a:t>
            </a:r>
            <a:r>
              <a:rPr lang="ru-RU" altLang="uk-UA" sz="1800" b="1" u="sng">
                <a:latin typeface="Arial" charset="0"/>
              </a:rPr>
              <a:t>дозволяє зберігати 11 базових планів</a:t>
            </a:r>
            <a:r>
              <a:rPr lang="ru-RU" altLang="uk-UA" sz="1800">
                <a:latin typeface="Arial" charset="0"/>
              </a:rPr>
              <a:t>, з 1 по 10, та один безпосередньо базовий.</a:t>
            </a:r>
            <a:endParaRPr lang="uk-UA" altLang="uk-UA" sz="1800">
              <a:latin typeface="Arial" charset="0"/>
            </a:endParaRPr>
          </a:p>
        </p:txBody>
      </p:sp>
      <p:pic>
        <p:nvPicPr>
          <p:cNvPr id="26629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50006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379413" y="4868863"/>
            <a:ext cx="8353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Зазвичай базовий план є затвердженою версією плану, а поточний план по ряду критеріїв збігатися з затвердженим. Якщо в процесі виконання необхідно внести корективи до базового плану, </a:t>
            </a:r>
            <a:r>
              <a:rPr lang="ru-RU" altLang="uk-UA" sz="1800" b="1">
                <a:latin typeface="Arial" charset="0"/>
              </a:rPr>
              <a:t>Microsoft Project дозволяє зберегти нову версію базового плану </a:t>
            </a:r>
            <a:r>
              <a:rPr lang="ru-RU" altLang="uk-UA" sz="1800">
                <a:latin typeface="Arial" charset="0"/>
              </a:rPr>
              <a:t>і надалі порівнювати з нею перебіг робіт.</a:t>
            </a:r>
            <a:endParaRPr lang="uk-UA" altLang="uk-UA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4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b="1"/>
              <a:t>РОБОТА З БАЗОВИМ ПЛАНОМ</a:t>
            </a:r>
            <a:endParaRPr lang="ru-RU" altLang="uk-UA"/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07950" y="2060575"/>
            <a:ext cx="431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i="1">
                <a:latin typeface="Arial" charset="0"/>
              </a:rPr>
              <a:t>Виконання проекту – це його динаміка, його рух, його життя.</a:t>
            </a:r>
            <a:endParaRPr lang="uk-UA" altLang="uk-UA" sz="1800" i="1">
              <a:latin typeface="Arial" charset="0"/>
            </a:endParaRPr>
          </a:p>
        </p:txBody>
      </p:sp>
      <p:pic>
        <p:nvPicPr>
          <p:cNvPr id="276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50006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801938"/>
            <a:ext cx="418941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Прямоугольник 4"/>
          <p:cNvSpPr>
            <a:spLocks noChangeArrowheads="1"/>
          </p:cNvSpPr>
          <p:nvPr/>
        </p:nvSpPr>
        <p:spPr bwMode="auto">
          <a:xfrm>
            <a:off x="431800" y="3357563"/>
            <a:ext cx="3671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Щоб зберегти базовий план, потрібно на закладці «Проект», в області «Планування» натиснути «Задати базовий план - Задати базовий план»,</a:t>
            </a:r>
            <a:endParaRPr lang="uk-UA" altLang="uk-UA" sz="1800">
              <a:latin typeface="Arial" charset="0"/>
            </a:endParaRPr>
          </a:p>
        </p:txBody>
      </p:sp>
      <p:sp>
        <p:nvSpPr>
          <p:cNvPr id="27655" name="Прямоугольник 5"/>
          <p:cNvSpPr>
            <a:spLocks noChangeArrowheads="1"/>
          </p:cNvSpPr>
          <p:nvPr/>
        </p:nvSpPr>
        <p:spPr bwMode="auto">
          <a:xfrm>
            <a:off x="323850" y="5300663"/>
            <a:ext cx="3671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 b="1">
                <a:latin typeface="Arial" charset="0"/>
              </a:rPr>
              <a:t>Ви можете також зберігати базові план поверх існуючих!</a:t>
            </a:r>
            <a:endParaRPr lang="uk-UA" altLang="uk-UA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9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b="1"/>
              <a:t>План факт</a:t>
            </a:r>
            <a:r>
              <a:rPr lang="ru-RU" altLang="uk-UA" b="1"/>
              <a:t>ний аналіз</a:t>
            </a:r>
            <a:endParaRPr lang="ru-RU" altLang="uk-UA"/>
          </a:p>
        </p:txBody>
      </p:sp>
      <p:pic>
        <p:nvPicPr>
          <p:cNvPr id="28675" name="Picture 2" descr="ÐÐ°ÑÑÐ¸Ð½ÐºÐ¸ Ð¿Ð¾ Ð·Ð°Ð¿ÑÐ¾ÑÑ ÐÐ»Ð°Ð½-ÑÐ°ÐºÑÐ½ÑÐ¹ Ð°Ð½Ð°Ð»Ð¸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0"/>
            <a:ext cx="39560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71913"/>
            <a:ext cx="3467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771775" y="3429000"/>
            <a:ext cx="4318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3851275" y="3429000"/>
            <a:ext cx="433388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5076825" y="3429000"/>
            <a:ext cx="4318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80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3338" y="476250"/>
            <a:ext cx="4546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uk-UA" altLang="uk-UA" b="1"/>
              <a:t>План факт</a:t>
            </a:r>
            <a:r>
              <a:rPr lang="ru-RU" altLang="uk-UA" b="1"/>
              <a:t>ний аналіз</a:t>
            </a:r>
            <a:endParaRPr lang="ru-RU" altLang="uk-UA"/>
          </a:p>
        </p:txBody>
      </p:sp>
      <p:pic>
        <p:nvPicPr>
          <p:cNvPr id="29699" name="Picture 2" descr="ÐÐ°ÑÑÐ¸Ð½ÐºÐ¸ Ð¿Ð¾ Ð·Ð°Ð¿ÑÐ¾ÑÑ ÐÐ»Ð°Ð½-ÑÐ°ÐºÑÐ½ÑÐ¹ Ð°Ð½Ð°Ð»Ð¸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0"/>
            <a:ext cx="39560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395288" y="2781300"/>
            <a:ext cx="8375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1800">
                <a:latin typeface="Arial" charset="0"/>
              </a:rPr>
              <a:t>Для того щоб побачити відхилення на початку та закінчення, необхідно переключитися в подання «Діаграма Ганта з відстеженням» та на закладці «Вид» вибрати «Таблиці – Відхилення»,</a:t>
            </a:r>
            <a:endParaRPr lang="uk-UA" altLang="uk-UA" sz="1800">
              <a:latin typeface="Arial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1575"/>
            <a:ext cx="6769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ru-RU" altLang="uk-UA" dirty="0"/>
              <a:t>ПЛАНУВАННЯ РОБОЧОГО ЧАСУ У ПРОЕКТІ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ru-RU" altLang="uk-UA" sz="2400"/>
              <a:t>Використання календарів у проекті необхідне визначення реального графіка роботи.</a:t>
            </a:r>
            <a:endParaRPr lang="en-US" altLang="uk-UA" sz="2400"/>
          </a:p>
          <a:p>
            <a:pPr marL="0" indent="0" algn="l" rtl="0">
              <a:buFont typeface="Arial" charset="0"/>
              <a:buNone/>
            </a:pPr>
            <a:r>
              <a:rPr lang="ru-RU" altLang="uk-UA" sz="2400"/>
              <a:t>У Microsoft Project 2010 може бути</a:t>
            </a:r>
            <a:r>
              <a:rPr lang="en-US" altLang="uk-UA" sz="2400"/>
              <a:t> </a:t>
            </a:r>
            <a:r>
              <a:rPr lang="ru-RU" altLang="uk-UA" sz="2400" b="1"/>
              <a:t>календарі завдань та календарі ресурсів</a:t>
            </a:r>
            <a:r>
              <a:rPr lang="ru-RU" altLang="uk-UA" sz="2400"/>
              <a:t>. Календарі завдань дозволять визначити періоди, коли завдання можуть виконуватися, а календарі ресурсів визначать графік роботи останніх та надалі дозволять визначати можливе завантаження ресурсу.</a:t>
            </a:r>
            <a:endParaRPr lang="en-US" altLang="uk-UA" sz="2400"/>
          </a:p>
          <a:p>
            <a:pPr marL="0" indent="0" algn="l" rtl="0">
              <a:buFont typeface="Arial" charset="0"/>
              <a:buNone/>
            </a:pPr>
            <a:r>
              <a:rPr lang="ru-RU" altLang="uk-UA" sz="2400"/>
              <a:t>Перетин календарів завдань та ресурсів, призначених для її виконання, визначить час можливого виконання завдання.</a:t>
            </a:r>
          </a:p>
        </p:txBody>
      </p:sp>
    </p:spTree>
    <p:extLst>
      <p:ext uri="{BB962C8B-B14F-4D97-AF65-F5344CB8AC3E}">
        <p14:creationId xmlns:p14="http://schemas.microsoft.com/office/powerpoint/2010/main" val="186173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4546600" cy="20066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РОБОЧОГО ЧАСУ У ПРОЕКТІ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850" y="4221163"/>
            <a:ext cx="8229600" cy="1108075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ru-RU" altLang="uk-UA" sz="2400" b="1"/>
              <a:t>Нижчий пріоритет має календар проекту, далі календар ресурсів, календар завдань</a:t>
            </a:r>
            <a:r>
              <a:rPr lang="en-US" altLang="uk-UA" sz="2400" b="1"/>
              <a:t>!!!</a:t>
            </a:r>
            <a:endParaRPr lang="ru-RU" altLang="uk-UA" sz="2400" b="1"/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50825" y="5516563"/>
            <a:ext cx="860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ru-RU" altLang="uk-UA" sz="2000" b="1">
                <a:latin typeface="Arial" charset="0"/>
              </a:rPr>
              <a:t>Календарі завдань слід застосовувати тільки в тих випадках, коли завдання має унікальний графік, що не залежить від календарів проекту та призначених ресурсів</a:t>
            </a:r>
            <a:r>
              <a:rPr lang="en-US" altLang="uk-UA" sz="2000" b="1">
                <a:latin typeface="Arial" charset="0"/>
              </a:rPr>
              <a:t>!!!</a:t>
            </a:r>
            <a:endParaRPr lang="ru-RU" altLang="uk-UA" sz="2000" b="1">
              <a:latin typeface="Arial" charset="0"/>
            </a:endParaRPr>
          </a:p>
        </p:txBody>
      </p:sp>
      <p:pic>
        <p:nvPicPr>
          <p:cNvPr id="17413" name="Picture 2" descr="Картинки по запросу time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7861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4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3167732"/>
          </a:xfrm>
        </p:spPr>
        <p:txBody>
          <a:bodyPr>
            <a:normAutofit/>
          </a:bodyPr>
          <a:lstStyle/>
          <a:p>
            <a:pPr marL="0" indent="0" algn="l" rtl="0">
              <a:buFont typeface="Arial" charset="0"/>
              <a:buNone/>
            </a:pPr>
            <a:r>
              <a:rPr lang="ru-RU" altLang="uk-UA" sz="2400"/>
              <a:t>Завдання </a:t>
            </a:r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Project - робота проекту нижнього рівня декомпозиції структури робіт, яку можна призначати ресурси (трудові, матеріальні, затратні).</a:t>
            </a:r>
            <a:endParaRPr lang="en-US" altLang="uk-U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Font typeface="Arial" charset="0"/>
              <a:buNone/>
            </a:pPr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- дія, що виконується від початку і до кінця</a:t>
            </a:r>
            <a:r>
              <a:rPr lang="ru-RU" alt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 складом ресурсів</a:t>
            </a:r>
            <a:r>
              <a:rPr lang="ru-RU" alt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Кожне завдання має свій тип – характеристику, яка враховує, які елементи </a:t>
            </a:r>
            <a:r>
              <a:rPr lang="ru-RU" altLang="uk-UA" sz="2400"/>
              <a:t>задачі фіксовані, а які змінні.</a:t>
            </a:r>
            <a:endParaRPr lang="en-US" altLang="uk-UA" sz="2400"/>
          </a:p>
        </p:txBody>
      </p:sp>
      <p:pic>
        <p:nvPicPr>
          <p:cNvPr id="18436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2735684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Font typeface="Arial" charset="0"/>
              <a:buNone/>
              <a:defRPr/>
            </a:pPr>
            <a:r>
              <a:rPr lang="ru-RU" b="1" u="sng"/>
              <a:t>Завдання у</a:t>
            </a:r>
            <a:r>
              <a:rPr lang="en-US" b="1" u="sng"/>
              <a:t> </a:t>
            </a:r>
            <a:r>
              <a:rPr lang="ru-RU" b="1" u="sng"/>
              <a:t>Microsoft Project</a:t>
            </a:r>
            <a:r>
              <a:rPr lang="en-US" b="1" u="sng"/>
              <a:t> </a:t>
            </a:r>
            <a:r>
              <a:rPr lang="ru-RU" b="1" u="sng"/>
              <a:t>можуть </a:t>
            </a:r>
            <a:r>
              <a:rPr lang="ru-RU" b="1" u="sng" dirty="0"/>
              <a:t>бути такі типи:</a:t>
            </a:r>
            <a:endParaRPr lang="en-US" b="1" u="sng" dirty="0"/>
          </a:p>
          <a:p>
            <a:pPr marL="457200" indent="-457200" algn="just" rtl="0">
              <a:buFont typeface="Arial" charset="0"/>
              <a:buAutoNum type="arabicPeriod"/>
              <a:defRPr/>
            </a:pPr>
            <a:r>
              <a:rPr lang="ru-RU" sz="2400" b="1"/>
              <a:t>Фіксована тривалість</a:t>
            </a:r>
            <a:r>
              <a:rPr lang="en-US" sz="2400" b="1"/>
              <a:t> </a:t>
            </a:r>
            <a:r>
              <a:rPr lang="ru-RU" sz="2400"/>
              <a:t>(</a:t>
            </a:r>
            <a:r>
              <a:rPr lang="ru-RU" sz="2400" dirty="0"/>
              <a:t>Тривалість завдання залишається постійною незалежно від кількості призначених ресурсів (одиниць призначення) або обсягу трудовитрат). Тобто:</a:t>
            </a:r>
            <a:endParaRPr lang="en-US" sz="2400" dirty="0"/>
          </a:p>
          <a:p>
            <a:pPr marL="457200" indent="-457200" algn="just" rtl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ru-RU" sz="2400" dirty="0"/>
              <a:t>a. За зміни обсягу ресурсів перераховуються трудовитрати, а тривалість незмінна.</a:t>
            </a:r>
            <a:endParaRPr lang="en-US" sz="2400" dirty="0"/>
          </a:p>
          <a:p>
            <a:pPr marL="457200" indent="-457200" algn="just" rtl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ru-RU" sz="2400" dirty="0"/>
              <a:t>b. За зміни обсягу робіт перераховується обсяг ресурсів, а тривалість незмінна.</a:t>
            </a:r>
            <a:endParaRPr lang="en-US" sz="2400" dirty="0"/>
          </a:p>
        </p:txBody>
      </p:sp>
      <p:pic>
        <p:nvPicPr>
          <p:cNvPr id="19460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9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2365376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Font typeface="Arial" charset="0"/>
              <a:buNone/>
              <a:defRPr/>
            </a:pPr>
            <a:r>
              <a:rPr lang="ru-RU" b="1" u="sng"/>
              <a:t>Завдання у</a:t>
            </a:r>
            <a:r>
              <a:rPr lang="en-US" b="1" u="sng"/>
              <a:t> </a:t>
            </a:r>
            <a:r>
              <a:rPr lang="ru-RU" b="1" u="sng"/>
              <a:t>Microsoft Project</a:t>
            </a:r>
            <a:r>
              <a:rPr lang="en-US" b="1" u="sng"/>
              <a:t> </a:t>
            </a:r>
            <a:r>
              <a:rPr lang="ru-RU" b="1" u="sng"/>
              <a:t>можуть </a:t>
            </a:r>
            <a:r>
              <a:rPr lang="ru-RU" b="1" u="sng" dirty="0"/>
              <a:t>бути такі типи:</a:t>
            </a:r>
            <a:endParaRPr lang="en-US" b="1" u="sng" dirty="0"/>
          </a:p>
          <a:p>
            <a:pPr marL="457200" indent="-457200" algn="just" rtl="0">
              <a:buFont typeface="Arial" charset="0"/>
              <a:buNone/>
              <a:defRPr/>
            </a:pPr>
            <a:r>
              <a:rPr lang="ru-RU" sz="2400" b="1" dirty="0"/>
              <a:t>2. </a:t>
            </a:r>
            <a:r>
              <a:rPr lang="ru-RU" sz="2400" b="1"/>
              <a:t>Фіксовані трудовитрати</a:t>
            </a:r>
            <a:r>
              <a:rPr lang="en-US" sz="2400" b="1"/>
              <a:t> </a:t>
            </a:r>
            <a:r>
              <a:rPr lang="ru-RU" sz="2400"/>
              <a:t>(</a:t>
            </a:r>
            <a:r>
              <a:rPr lang="ru-RU" sz="2400" dirty="0"/>
              <a:t>обсяг трудовитрат залишається постійним незалежно від будь-яких змін тривалості чи кількості ресурсів (одиниць призначення), призначених даному завданню.). Тобто:</a:t>
            </a:r>
            <a:endParaRPr lang="en-US" sz="2400" dirty="0"/>
          </a:p>
          <a:p>
            <a:pPr marL="457200" indent="-457200" algn="just" rtl="0">
              <a:buFont typeface="Arial" charset="0"/>
              <a:buAutoNum type="alphaLcPeriod"/>
              <a:defRPr/>
            </a:pPr>
            <a:r>
              <a:rPr lang="ru-RU" sz="2400" dirty="0"/>
              <a:t>При зміні обсягу робіт перераховується тривалість, а трудові витрати незмінні.</a:t>
            </a:r>
            <a:endParaRPr lang="en-US" sz="2400" dirty="0"/>
          </a:p>
          <a:p>
            <a:pPr marL="457200" indent="-457200" algn="just" rtl="0">
              <a:buFont typeface="Arial" charset="0"/>
              <a:buNone/>
              <a:defRPr/>
            </a:pPr>
            <a:r>
              <a:rPr lang="ru-RU" sz="2400" dirty="0" err="1"/>
              <a:t>b</a:t>
            </a:r>
            <a:r>
              <a:rPr lang="ru-RU" sz="2400" dirty="0"/>
              <a:t>. При зміні тривалості перераховується обсяг ресурсів, а трудові витрати незмінні.</a:t>
            </a:r>
            <a:endParaRPr lang="en-US" sz="2400" dirty="0"/>
          </a:p>
        </p:txBody>
      </p:sp>
      <p:pic>
        <p:nvPicPr>
          <p:cNvPr id="20484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251966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Font typeface="Arial" charset="0"/>
              <a:buNone/>
              <a:defRPr/>
            </a:pPr>
            <a:r>
              <a:rPr lang="ru-RU" b="1" u="sng"/>
              <a:t>Завдання у</a:t>
            </a:r>
            <a:r>
              <a:rPr lang="en-US" b="1" u="sng"/>
              <a:t> </a:t>
            </a:r>
            <a:r>
              <a:rPr lang="ru-RU" b="1" u="sng"/>
              <a:t>Microsoft Project</a:t>
            </a:r>
            <a:r>
              <a:rPr lang="en-US" b="1" u="sng"/>
              <a:t> </a:t>
            </a:r>
            <a:r>
              <a:rPr lang="ru-RU" b="1" u="sng"/>
              <a:t>можуть </a:t>
            </a:r>
            <a:r>
              <a:rPr lang="ru-RU" b="1" u="sng" dirty="0"/>
              <a:t>бути такі типи:</a:t>
            </a:r>
            <a:endParaRPr lang="en-US" b="1" u="sng" dirty="0"/>
          </a:p>
          <a:p>
            <a:pPr marL="457200" indent="-457200" algn="just" rtl="0">
              <a:buFont typeface="Arial" charset="0"/>
              <a:buNone/>
              <a:defRPr/>
            </a:pPr>
            <a:r>
              <a:rPr lang="ru-RU" sz="2400" b="1" dirty="0"/>
              <a:t>3</a:t>
            </a:r>
            <a:r>
              <a:rPr lang="ru-RU" sz="2400" dirty="0"/>
              <a:t>.</a:t>
            </a:r>
            <a:r>
              <a:rPr lang="ru-RU" sz="2400" b="1" dirty="0"/>
              <a:t>Фіксований </a:t>
            </a:r>
            <a:r>
              <a:rPr lang="ru-RU" sz="2400" b="1"/>
              <a:t>обсяг ресурсів</a:t>
            </a:r>
            <a:r>
              <a:rPr lang="en-US" sz="2400" b="1"/>
              <a:t> </a:t>
            </a:r>
            <a:r>
              <a:rPr lang="ru-RU" sz="2400"/>
              <a:t>(</a:t>
            </a:r>
            <a:r>
              <a:rPr lang="ru-RU" sz="2400" dirty="0"/>
              <a:t>кількість одиниць призначення залишається постійною незалежно від обсягу трудовитрат або тривалості завдання). Тобто:</a:t>
            </a:r>
            <a:endParaRPr lang="en-US" sz="2400" dirty="0"/>
          </a:p>
          <a:p>
            <a:pPr marL="457200" indent="-457200" algn="just" rtl="0">
              <a:buFont typeface="Arial" charset="0"/>
              <a:buAutoNum type="alphaLcPeriod"/>
              <a:defRPr/>
            </a:pPr>
            <a:r>
              <a:rPr lang="ru-RU" sz="2400" dirty="0"/>
              <a:t>При зміні трудовитрат перераховується тривалість, але обсяг ресурсів не змінюється.</a:t>
            </a:r>
            <a:endParaRPr lang="en-US" sz="2400" dirty="0"/>
          </a:p>
          <a:p>
            <a:pPr marL="457200" indent="-457200" algn="just" rtl="0">
              <a:buFont typeface="Arial" charset="0"/>
              <a:buNone/>
              <a:defRPr/>
            </a:pPr>
            <a:r>
              <a:rPr lang="ru-RU" sz="2400" dirty="0" err="1"/>
              <a:t>b</a:t>
            </a:r>
            <a:r>
              <a:rPr lang="ru-RU" sz="2400" dirty="0"/>
              <a:t>. За зміни тривалості перераховуються трудовитрати, але обсяг ресурсів не змінюється.</a:t>
            </a:r>
            <a:endParaRPr lang="en-US" sz="2400" dirty="0"/>
          </a:p>
        </p:txBody>
      </p:sp>
      <p:pic>
        <p:nvPicPr>
          <p:cNvPr id="21508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9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250825" y="2349500"/>
            <a:ext cx="8229600" cy="251966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Font typeface="Arial" charset="0"/>
              <a:buNone/>
            </a:pPr>
            <a:r>
              <a:rPr lang="ru-RU" altLang="uk-UA"/>
              <a:t>У свою чергу типи завдань «Фіксована тривалість» та «Фіксований обсяг ресурсів» можуть бути як з фіксованим обсягом робіт, так і без нього,</a:t>
            </a:r>
            <a:r>
              <a:rPr lang="uk-UA" altLang="uk-UA"/>
              <a:t>т</a:t>
            </a:r>
            <a:r>
              <a:rPr lang="ru-RU" altLang="uk-UA"/>
              <a:t>.е. тривалість завдання зменшується (галочка знята) або зростає (галочка стоїть) у міру додавання або видалення ресурсів для завдання, тоді як обсяг робіт із завдання залишається незмінним.</a:t>
            </a:r>
            <a:endParaRPr lang="en-US" altLang="uk-UA" sz="2400"/>
          </a:p>
        </p:txBody>
      </p:sp>
      <p:pic>
        <p:nvPicPr>
          <p:cNvPr id="22532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4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4546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altLang="uk-UA"/>
              <a:t>ПЛАНУВАННЯ ЗАВДАНЬ</a:t>
            </a:r>
          </a:p>
        </p:txBody>
      </p:sp>
      <p:pic>
        <p:nvPicPr>
          <p:cNvPr id="23555" name="Picture 2" descr="Картинки по запросу ПЛАНИРОВАНИЕ ЗАД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90011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79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762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Тема: Основні функції управління проєктами в MS Project.</vt:lpstr>
      <vt:lpstr>ПЛАНУВАННЯ РОБОЧОГО ЧАСУ У ПРОЕКТІ</vt:lpstr>
      <vt:lpstr>ПЛАНУВАННЯ РОБОЧОГО ЧАСУ У ПРОЕКТІ</vt:lpstr>
      <vt:lpstr>ПЛАНУВАННЯ ЗАВДАНЬ</vt:lpstr>
      <vt:lpstr>ПЛАНУВАННЯ ЗАВДАНЬ</vt:lpstr>
      <vt:lpstr>ПЛАНУВАННЯ ЗАВДАНЬ</vt:lpstr>
      <vt:lpstr>ПЛАНУВАННЯ ЗАВДАНЬ</vt:lpstr>
      <vt:lpstr>ПЛАНУВАННЯ ЗАВДАНЬ</vt:lpstr>
      <vt:lpstr>ПЛАНУВАННЯ ЗАВДАНЬ</vt:lpstr>
      <vt:lpstr>РОБОТА З БАЗОВИМ ПЛАНОМ</vt:lpstr>
      <vt:lpstr>РОБОТА З БАЗОВИМ ПЛАНОМ</vt:lpstr>
      <vt:lpstr>РОБОТА З БАЗОВИМ ПЛАНОМ</vt:lpstr>
      <vt:lpstr>РОБОТА З БАЗОВИМ ПЛАНОМ</vt:lpstr>
      <vt:lpstr>План фактний аналіз</vt:lpstr>
      <vt:lpstr>План фактний аналіз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Тема: ПЛАНИРОВАНИЕ РАБОЧЕГО ВРЕМЕНИ В ПРОЕКТЕ Microsoft Office Project 2010 </dc:title>
  <dc:creator>Пользователь Windows</dc:creator>
  <cp:lastModifiedBy>Евгений Мержинский</cp:lastModifiedBy>
  <cp:revision>4</cp:revision>
  <dcterms:created xsi:type="dcterms:W3CDTF">2020-09-06T21:35:07Z</dcterms:created>
  <dcterms:modified xsi:type="dcterms:W3CDTF">2024-09-26T04:59:02Z</dcterms:modified>
</cp:coreProperties>
</file>