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56" r:id="rId4"/>
    <p:sldId id="269" r:id="rId5"/>
    <p:sldId id="268" r:id="rId6"/>
    <p:sldId id="274" r:id="rId7"/>
    <p:sldId id="273" r:id="rId8"/>
    <p:sldId id="259" r:id="rId9"/>
    <p:sldId id="263" r:id="rId10"/>
    <p:sldId id="265" r:id="rId11"/>
    <p:sldId id="261" r:id="rId12"/>
    <p:sldId id="262" r:id="rId13"/>
    <p:sldId id="264" r:id="rId14"/>
    <p:sldId id="260" r:id="rId15"/>
    <p:sldId id="271" r:id="rId16"/>
    <p:sldId id="270" r:id="rId17"/>
    <p:sldId id="266" r:id="rId18"/>
    <p:sldId id="272" r:id="rId19"/>
    <p:sldId id="278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638A3-1884-40E1-AD67-8FC1B941C4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D9A9A815-CC17-4BF6-B28C-40536D7DA35C}">
      <dgm:prSet/>
      <dgm:spPr/>
      <dgm:t>
        <a:bodyPr/>
        <a:lstStyle/>
        <a:p>
          <a:pPr rtl="0"/>
          <a:r>
            <a:rPr lang="uk-UA" baseline="0" smtClean="0"/>
            <a:t>Сутність і принципи прогнозування</a:t>
          </a:r>
          <a:endParaRPr lang="ru-RU"/>
        </a:p>
      </dgm:t>
    </dgm:pt>
    <dgm:pt modelId="{436166D5-C851-4F5F-8713-40758B15F12F}" type="parTrans" cxnId="{DC0F7015-8F7D-45D2-AD28-C14ABC5A6E51}">
      <dgm:prSet/>
      <dgm:spPr/>
      <dgm:t>
        <a:bodyPr/>
        <a:lstStyle/>
        <a:p>
          <a:endParaRPr lang="ru-RU"/>
        </a:p>
      </dgm:t>
    </dgm:pt>
    <dgm:pt modelId="{F70A9841-8DD8-46E2-AA1A-F7A5156F0CA5}" type="sibTrans" cxnId="{DC0F7015-8F7D-45D2-AD28-C14ABC5A6E51}">
      <dgm:prSet/>
      <dgm:spPr/>
      <dgm:t>
        <a:bodyPr/>
        <a:lstStyle/>
        <a:p>
          <a:endParaRPr lang="ru-RU"/>
        </a:p>
      </dgm:t>
    </dgm:pt>
    <dgm:pt modelId="{308C2A7A-C3DB-4257-BF1E-955933CECCA5}">
      <dgm:prSet/>
      <dgm:spPr/>
      <dgm:t>
        <a:bodyPr/>
        <a:lstStyle/>
        <a:p>
          <a:pPr rtl="0"/>
          <a:r>
            <a:rPr lang="uk-UA" baseline="0" smtClean="0"/>
            <a:t>Класифікація прогнозів</a:t>
          </a:r>
          <a:endParaRPr lang="ru-RU"/>
        </a:p>
      </dgm:t>
    </dgm:pt>
    <dgm:pt modelId="{C318DD8C-7C63-42AB-87E5-6BDC84A2C7D2}" type="parTrans" cxnId="{8716827F-C82F-4CCE-966D-584F8E0B4141}">
      <dgm:prSet/>
      <dgm:spPr/>
      <dgm:t>
        <a:bodyPr/>
        <a:lstStyle/>
        <a:p>
          <a:endParaRPr lang="ru-RU"/>
        </a:p>
      </dgm:t>
    </dgm:pt>
    <dgm:pt modelId="{BD5512B6-BA8D-4E4B-972E-E2BF88B6F33B}" type="sibTrans" cxnId="{8716827F-C82F-4CCE-966D-584F8E0B4141}">
      <dgm:prSet/>
      <dgm:spPr/>
      <dgm:t>
        <a:bodyPr/>
        <a:lstStyle/>
        <a:p>
          <a:endParaRPr lang="ru-RU"/>
        </a:p>
      </dgm:t>
    </dgm:pt>
    <dgm:pt modelId="{4233BCB7-89DD-4597-B917-E28CCC86F85B}">
      <dgm:prSet/>
      <dgm:spPr/>
      <dgm:t>
        <a:bodyPr/>
        <a:lstStyle/>
        <a:p>
          <a:pPr rtl="0"/>
          <a:r>
            <a:rPr lang="uk-UA" baseline="0" smtClean="0"/>
            <a:t>Методи прогнозування</a:t>
          </a:r>
          <a:endParaRPr lang="ru-RU"/>
        </a:p>
      </dgm:t>
    </dgm:pt>
    <dgm:pt modelId="{E73F83FE-608B-4EC9-BCC6-344E3E13D450}" type="parTrans" cxnId="{B24D037D-97E0-4649-AC71-69F056A6EC78}">
      <dgm:prSet/>
      <dgm:spPr/>
      <dgm:t>
        <a:bodyPr/>
        <a:lstStyle/>
        <a:p>
          <a:endParaRPr lang="ru-RU"/>
        </a:p>
      </dgm:t>
    </dgm:pt>
    <dgm:pt modelId="{9D3EF7B3-A941-4D6A-B9AE-210B7FC2DCDB}" type="sibTrans" cxnId="{B24D037D-97E0-4649-AC71-69F056A6EC78}">
      <dgm:prSet/>
      <dgm:spPr/>
      <dgm:t>
        <a:bodyPr/>
        <a:lstStyle/>
        <a:p>
          <a:endParaRPr lang="ru-RU"/>
        </a:p>
      </dgm:t>
    </dgm:pt>
    <dgm:pt modelId="{657E2D7F-2C83-4292-87FF-5F0306BCF746}" type="pres">
      <dgm:prSet presAssocID="{916638A3-1884-40E1-AD67-8FC1B941C4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C1E6D9-D257-43BA-B8D0-B71847C53EF0}" type="pres">
      <dgm:prSet presAssocID="{D9A9A815-CC17-4BF6-B28C-40536D7DA3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FF52F-03FA-41F8-867B-1193DFB87C1D}" type="pres">
      <dgm:prSet presAssocID="{F70A9841-8DD8-46E2-AA1A-F7A5156F0CA5}" presName="spacer" presStyleCnt="0"/>
      <dgm:spPr/>
    </dgm:pt>
    <dgm:pt modelId="{881627AD-F0BF-4723-8162-736E0EE470A7}" type="pres">
      <dgm:prSet presAssocID="{308C2A7A-C3DB-4257-BF1E-955933CECC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9C35B-B97E-47EB-BC00-B4857C5F8DAE}" type="pres">
      <dgm:prSet presAssocID="{BD5512B6-BA8D-4E4B-972E-E2BF88B6F33B}" presName="spacer" presStyleCnt="0"/>
      <dgm:spPr/>
    </dgm:pt>
    <dgm:pt modelId="{B1E21C3E-F9D5-44AC-9FE5-E9EC200349E0}" type="pres">
      <dgm:prSet presAssocID="{4233BCB7-89DD-4597-B917-E28CCC86F8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6827F-C82F-4CCE-966D-584F8E0B4141}" srcId="{916638A3-1884-40E1-AD67-8FC1B941C4AA}" destId="{308C2A7A-C3DB-4257-BF1E-955933CECCA5}" srcOrd="1" destOrd="0" parTransId="{C318DD8C-7C63-42AB-87E5-6BDC84A2C7D2}" sibTransId="{BD5512B6-BA8D-4E4B-972E-E2BF88B6F33B}"/>
    <dgm:cxn modelId="{DC0F7015-8F7D-45D2-AD28-C14ABC5A6E51}" srcId="{916638A3-1884-40E1-AD67-8FC1B941C4AA}" destId="{D9A9A815-CC17-4BF6-B28C-40536D7DA35C}" srcOrd="0" destOrd="0" parTransId="{436166D5-C851-4F5F-8713-40758B15F12F}" sibTransId="{F70A9841-8DD8-46E2-AA1A-F7A5156F0CA5}"/>
    <dgm:cxn modelId="{BB5414F2-56F6-4D9A-BB76-409F798833BC}" type="presOf" srcId="{D9A9A815-CC17-4BF6-B28C-40536D7DA35C}" destId="{03C1E6D9-D257-43BA-B8D0-B71847C53EF0}" srcOrd="0" destOrd="0" presId="urn:microsoft.com/office/officeart/2005/8/layout/vList2"/>
    <dgm:cxn modelId="{337CCDCA-61DC-46A3-85CA-6425CB96727A}" type="presOf" srcId="{4233BCB7-89DD-4597-B917-E28CCC86F85B}" destId="{B1E21C3E-F9D5-44AC-9FE5-E9EC200349E0}" srcOrd="0" destOrd="0" presId="urn:microsoft.com/office/officeart/2005/8/layout/vList2"/>
    <dgm:cxn modelId="{793A922E-0A91-4C29-894F-4085F0F4CDBE}" type="presOf" srcId="{916638A3-1884-40E1-AD67-8FC1B941C4AA}" destId="{657E2D7F-2C83-4292-87FF-5F0306BCF746}" srcOrd="0" destOrd="0" presId="urn:microsoft.com/office/officeart/2005/8/layout/vList2"/>
    <dgm:cxn modelId="{B1E21DAE-4F14-4E80-A959-48B256F3C59A}" type="presOf" srcId="{308C2A7A-C3DB-4257-BF1E-955933CECCA5}" destId="{881627AD-F0BF-4723-8162-736E0EE470A7}" srcOrd="0" destOrd="0" presId="urn:microsoft.com/office/officeart/2005/8/layout/vList2"/>
    <dgm:cxn modelId="{B24D037D-97E0-4649-AC71-69F056A6EC78}" srcId="{916638A3-1884-40E1-AD67-8FC1B941C4AA}" destId="{4233BCB7-89DD-4597-B917-E28CCC86F85B}" srcOrd="2" destOrd="0" parTransId="{E73F83FE-608B-4EC9-BCC6-344E3E13D450}" sibTransId="{9D3EF7B3-A941-4D6A-B9AE-210B7FC2DCDB}"/>
    <dgm:cxn modelId="{E031B2E1-19B6-43B3-AF8F-7C75A0BD3342}" type="presParOf" srcId="{657E2D7F-2C83-4292-87FF-5F0306BCF746}" destId="{03C1E6D9-D257-43BA-B8D0-B71847C53EF0}" srcOrd="0" destOrd="0" presId="urn:microsoft.com/office/officeart/2005/8/layout/vList2"/>
    <dgm:cxn modelId="{B9EB9A14-F42C-4785-82BA-9AAC8C69102A}" type="presParOf" srcId="{657E2D7F-2C83-4292-87FF-5F0306BCF746}" destId="{870FF52F-03FA-41F8-867B-1193DFB87C1D}" srcOrd="1" destOrd="0" presId="urn:microsoft.com/office/officeart/2005/8/layout/vList2"/>
    <dgm:cxn modelId="{185130C4-D632-43B0-9C8A-13686BC12BFC}" type="presParOf" srcId="{657E2D7F-2C83-4292-87FF-5F0306BCF746}" destId="{881627AD-F0BF-4723-8162-736E0EE470A7}" srcOrd="2" destOrd="0" presId="urn:microsoft.com/office/officeart/2005/8/layout/vList2"/>
    <dgm:cxn modelId="{BC639406-3CC6-4E44-A301-1C00511C523C}" type="presParOf" srcId="{657E2D7F-2C83-4292-87FF-5F0306BCF746}" destId="{BBD9C35B-B97E-47EB-BC00-B4857C5F8DAE}" srcOrd="3" destOrd="0" presId="urn:microsoft.com/office/officeart/2005/8/layout/vList2"/>
    <dgm:cxn modelId="{77247911-F481-4343-A22A-C491FDE1423C}" type="presParOf" srcId="{657E2D7F-2C83-4292-87FF-5F0306BCF746}" destId="{B1E21C3E-F9D5-44AC-9FE5-E9EC200349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0AD1D-B12B-4FC1-91FC-232EF8E317D8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4A62E55F-A36B-4D13-B473-45B90455981A}">
      <dgm:prSet/>
      <dgm:spPr/>
      <dgm:t>
        <a:bodyPr/>
        <a:lstStyle/>
        <a:p>
          <a:pPr rtl="0"/>
          <a:r>
            <a:rPr lang="ru-RU" baseline="0" smtClean="0"/>
            <a:t>— науково обґрунтоване судження, що дає випереджаючу інформацію про розвиток об'єкта у майбутньому</a:t>
          </a:r>
          <a:endParaRPr lang="ru-RU"/>
        </a:p>
      </dgm:t>
    </dgm:pt>
    <dgm:pt modelId="{D9943B12-5D51-4474-B511-A910872E5423}" type="parTrans" cxnId="{D9B3E62D-D8DC-466D-8CDC-201737C481B3}">
      <dgm:prSet/>
      <dgm:spPr/>
      <dgm:t>
        <a:bodyPr/>
        <a:lstStyle/>
        <a:p>
          <a:endParaRPr lang="ru-RU"/>
        </a:p>
      </dgm:t>
    </dgm:pt>
    <dgm:pt modelId="{61465292-5278-44CC-BF4E-E635454EAFE0}" type="sibTrans" cxnId="{D9B3E62D-D8DC-466D-8CDC-201737C481B3}">
      <dgm:prSet/>
      <dgm:spPr/>
      <dgm:t>
        <a:bodyPr/>
        <a:lstStyle/>
        <a:p>
          <a:endParaRPr lang="ru-RU"/>
        </a:p>
      </dgm:t>
    </dgm:pt>
    <dgm:pt modelId="{E38EAC70-6310-4F43-81DA-960250CDBEDE}">
      <dgm:prSet/>
      <dgm:spPr/>
      <dgm:t>
        <a:bodyPr/>
        <a:lstStyle/>
        <a:p>
          <a:pPr rtl="0"/>
          <a:r>
            <a:rPr lang="ru-RU" baseline="0" smtClean="0"/>
            <a:t>— науково обґрунтоване передбачення можливого стану об'єкта у майбутньому, можливих шляхів і строків його досягнення.</a:t>
          </a:r>
          <a:br>
            <a:rPr lang="ru-RU" baseline="0" smtClean="0"/>
          </a:br>
          <a:r>
            <a:rPr lang="ru-RU" baseline="0" smtClean="0"/>
            <a:t/>
          </a:r>
          <a:br>
            <a:rPr lang="ru-RU" baseline="0" smtClean="0"/>
          </a:br>
          <a:endParaRPr lang="ru-RU"/>
        </a:p>
      </dgm:t>
    </dgm:pt>
    <dgm:pt modelId="{EDF70A16-F7D9-44BE-823C-ABEEABB3E763}" type="parTrans" cxnId="{C4EF657B-796D-420B-A7BF-77EE2E0B446F}">
      <dgm:prSet/>
      <dgm:spPr/>
      <dgm:t>
        <a:bodyPr/>
        <a:lstStyle/>
        <a:p>
          <a:endParaRPr lang="ru-RU"/>
        </a:p>
      </dgm:t>
    </dgm:pt>
    <dgm:pt modelId="{C914920F-DE5A-4782-B138-0A3028C2F552}" type="sibTrans" cxnId="{C4EF657B-796D-420B-A7BF-77EE2E0B446F}">
      <dgm:prSet/>
      <dgm:spPr/>
      <dgm:t>
        <a:bodyPr/>
        <a:lstStyle/>
        <a:p>
          <a:endParaRPr lang="ru-RU"/>
        </a:p>
      </dgm:t>
    </dgm:pt>
    <dgm:pt modelId="{A07C3E55-3231-4D08-B16F-E23D24F5300E}" type="pres">
      <dgm:prSet presAssocID="{2200AD1D-B12B-4FC1-91FC-232EF8E317D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534A36-5117-4E4E-93F4-103E91CEFEDC}" type="pres">
      <dgm:prSet presAssocID="{4A62E55F-A36B-4D13-B473-45B90455981A}" presName="circ1" presStyleLbl="vennNode1" presStyleIdx="0" presStyleCnt="2"/>
      <dgm:spPr/>
      <dgm:t>
        <a:bodyPr/>
        <a:lstStyle/>
        <a:p>
          <a:endParaRPr lang="ru-RU"/>
        </a:p>
      </dgm:t>
    </dgm:pt>
    <dgm:pt modelId="{15366B57-E533-4418-BD31-9FB1640B9E00}" type="pres">
      <dgm:prSet presAssocID="{4A62E55F-A36B-4D13-B473-45B90455981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348CD-F639-40B4-ACAD-E511E88FDAD5}" type="pres">
      <dgm:prSet presAssocID="{E38EAC70-6310-4F43-81DA-960250CDBEDE}" presName="circ2" presStyleLbl="vennNode1" presStyleIdx="1" presStyleCnt="2"/>
      <dgm:spPr/>
      <dgm:t>
        <a:bodyPr/>
        <a:lstStyle/>
        <a:p>
          <a:endParaRPr lang="ru-RU"/>
        </a:p>
      </dgm:t>
    </dgm:pt>
    <dgm:pt modelId="{28777D85-5500-48B8-AF63-38A24B5A7C6D}" type="pres">
      <dgm:prSet presAssocID="{E38EAC70-6310-4F43-81DA-960250CDBED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3E62D-D8DC-466D-8CDC-201737C481B3}" srcId="{2200AD1D-B12B-4FC1-91FC-232EF8E317D8}" destId="{4A62E55F-A36B-4D13-B473-45B90455981A}" srcOrd="0" destOrd="0" parTransId="{D9943B12-5D51-4474-B511-A910872E5423}" sibTransId="{61465292-5278-44CC-BF4E-E635454EAFE0}"/>
    <dgm:cxn modelId="{FE929155-1DC8-4490-BDE1-D609A493784B}" type="presOf" srcId="{E38EAC70-6310-4F43-81DA-960250CDBEDE}" destId="{28777D85-5500-48B8-AF63-38A24B5A7C6D}" srcOrd="1" destOrd="0" presId="urn:microsoft.com/office/officeart/2005/8/layout/venn1"/>
    <dgm:cxn modelId="{95D722FC-6C28-4F4B-9952-43B8653C86AA}" type="presOf" srcId="{2200AD1D-B12B-4FC1-91FC-232EF8E317D8}" destId="{A07C3E55-3231-4D08-B16F-E23D24F5300E}" srcOrd="0" destOrd="0" presId="urn:microsoft.com/office/officeart/2005/8/layout/venn1"/>
    <dgm:cxn modelId="{D9082D1D-0853-4239-BDAB-E5B701E1149E}" type="presOf" srcId="{4A62E55F-A36B-4D13-B473-45B90455981A}" destId="{15366B57-E533-4418-BD31-9FB1640B9E00}" srcOrd="1" destOrd="0" presId="urn:microsoft.com/office/officeart/2005/8/layout/venn1"/>
    <dgm:cxn modelId="{3CF099D0-B2B7-49BE-9E93-0D4A0E22EAB7}" type="presOf" srcId="{4A62E55F-A36B-4D13-B473-45B90455981A}" destId="{E1534A36-5117-4E4E-93F4-103E91CEFEDC}" srcOrd="0" destOrd="0" presId="urn:microsoft.com/office/officeart/2005/8/layout/venn1"/>
    <dgm:cxn modelId="{7248C420-6650-4A5F-8360-30BE3F781CE5}" type="presOf" srcId="{E38EAC70-6310-4F43-81DA-960250CDBEDE}" destId="{7F9348CD-F639-40B4-ACAD-E511E88FDAD5}" srcOrd="0" destOrd="0" presId="urn:microsoft.com/office/officeart/2005/8/layout/venn1"/>
    <dgm:cxn modelId="{C4EF657B-796D-420B-A7BF-77EE2E0B446F}" srcId="{2200AD1D-B12B-4FC1-91FC-232EF8E317D8}" destId="{E38EAC70-6310-4F43-81DA-960250CDBEDE}" srcOrd="1" destOrd="0" parTransId="{EDF70A16-F7D9-44BE-823C-ABEEABB3E763}" sibTransId="{C914920F-DE5A-4782-B138-0A3028C2F552}"/>
    <dgm:cxn modelId="{55C2D9E5-7E02-46F7-8B54-0D0AB19D5AC4}" type="presParOf" srcId="{A07C3E55-3231-4D08-B16F-E23D24F5300E}" destId="{E1534A36-5117-4E4E-93F4-103E91CEFEDC}" srcOrd="0" destOrd="0" presId="urn:microsoft.com/office/officeart/2005/8/layout/venn1"/>
    <dgm:cxn modelId="{3F8F3D49-FD0E-44B1-856F-9A96FD0E2DED}" type="presParOf" srcId="{A07C3E55-3231-4D08-B16F-E23D24F5300E}" destId="{15366B57-E533-4418-BD31-9FB1640B9E00}" srcOrd="1" destOrd="0" presId="urn:microsoft.com/office/officeart/2005/8/layout/venn1"/>
    <dgm:cxn modelId="{BFDF0609-F1CB-4C9D-852F-72BB368DDBD7}" type="presParOf" srcId="{A07C3E55-3231-4D08-B16F-E23D24F5300E}" destId="{7F9348CD-F639-40B4-ACAD-E511E88FDAD5}" srcOrd="2" destOrd="0" presId="urn:microsoft.com/office/officeart/2005/8/layout/venn1"/>
    <dgm:cxn modelId="{67746B3B-65C9-4307-8AC6-557478DAFE48}" type="presParOf" srcId="{A07C3E55-3231-4D08-B16F-E23D24F5300E}" destId="{28777D85-5500-48B8-AF63-38A24B5A7C6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73147F-3108-4E2E-9DF8-071A0D22857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5A111647-0CEF-4A33-9A88-F4629E79FF9A}">
      <dgm:prSet/>
      <dgm:spPr/>
      <dgm:t>
        <a:bodyPr/>
        <a:lstStyle/>
        <a:p>
          <a:pPr rtl="0"/>
          <a:r>
            <a:rPr lang="ru-RU" baseline="0" dirty="0" smtClean="0"/>
            <a:t>— </a:t>
          </a:r>
          <a:r>
            <a:rPr lang="ru-RU" baseline="0" dirty="0" err="1" smtClean="0"/>
            <a:t>виявлення</a:t>
          </a:r>
          <a:r>
            <a:rPr lang="ru-RU" baseline="0" dirty="0" smtClean="0"/>
            <a:t> стану та </a:t>
          </a:r>
          <a:r>
            <a:rPr lang="ru-RU" baseline="0" dirty="0" err="1" smtClean="0"/>
            <a:t>можливих</a:t>
          </a:r>
          <a:r>
            <a:rPr lang="ru-RU" baseline="0" dirty="0" smtClean="0"/>
            <a:t> </a:t>
          </a:r>
          <a:r>
            <a:rPr lang="ru-RU" baseline="0" dirty="0" err="1" smtClean="0"/>
            <a:t>напрямків</a:t>
          </a:r>
          <a:r>
            <a:rPr lang="ru-RU" baseline="0" dirty="0" smtClean="0"/>
            <a:t> </a:t>
          </a:r>
          <a:r>
            <a:rPr lang="ru-RU" baseline="0" dirty="0" err="1" smtClean="0"/>
            <a:t>розвитку</a:t>
          </a:r>
          <a:r>
            <a:rPr lang="ru-RU" baseline="0" dirty="0" smtClean="0"/>
            <a:t> </a:t>
          </a:r>
          <a:r>
            <a:rPr lang="ru-RU" baseline="0" dirty="0" err="1" smtClean="0"/>
            <a:t>економічних</a:t>
          </a:r>
          <a:r>
            <a:rPr lang="ru-RU" baseline="0" dirty="0" smtClean="0"/>
            <a:t> </a:t>
          </a:r>
          <a:r>
            <a:rPr lang="ru-RU" baseline="0" dirty="0" err="1" smtClean="0"/>
            <a:t>явищ</a:t>
          </a:r>
          <a:r>
            <a:rPr lang="ru-RU" baseline="0" dirty="0" smtClean="0"/>
            <a:t> і </a:t>
          </a:r>
          <a:r>
            <a:rPr lang="ru-RU" baseline="0" dirty="0" err="1" smtClean="0"/>
            <a:t>процесів</a:t>
          </a:r>
          <a:r>
            <a:rPr lang="ru-RU" baseline="0" dirty="0" smtClean="0"/>
            <a:t> на </a:t>
          </a:r>
          <a:r>
            <a:rPr lang="ru-RU" baseline="0" dirty="0" err="1" smtClean="0"/>
            <a:t>різних</a:t>
          </a:r>
          <a:r>
            <a:rPr lang="ru-RU" baseline="0" dirty="0" smtClean="0"/>
            <a:t> </a:t>
          </a:r>
          <a:r>
            <a:rPr lang="ru-RU" baseline="0" dirty="0" err="1" smtClean="0"/>
            <a:t>рівнях</a:t>
          </a:r>
          <a:r>
            <a:rPr lang="ru-RU" baseline="0" dirty="0" smtClean="0"/>
            <a:t> </a:t>
          </a:r>
          <a:r>
            <a:rPr lang="ru-RU" baseline="0" dirty="0" err="1" smtClean="0"/>
            <a:t>економічної</a:t>
          </a:r>
          <a:r>
            <a:rPr lang="ru-RU" baseline="0" dirty="0" smtClean="0"/>
            <a:t> </a:t>
          </a:r>
          <a:r>
            <a:rPr lang="ru-RU" baseline="0" dirty="0" err="1" smtClean="0"/>
            <a:t>системи</a:t>
          </a:r>
          <a:r>
            <a:rPr lang="ru-RU" baseline="0" dirty="0" smtClean="0"/>
            <a:t> (</a:t>
          </a:r>
          <a:r>
            <a:rPr lang="ru-RU" baseline="0" dirty="0" err="1" smtClean="0"/>
            <a:t>мікро</a:t>
          </a:r>
          <a:r>
            <a:rPr lang="ru-RU" baseline="0" dirty="0" smtClean="0"/>
            <a:t>-, мезо-, </a:t>
          </a:r>
          <a:r>
            <a:rPr lang="ru-RU" baseline="0" dirty="0" err="1" smtClean="0"/>
            <a:t>макрорівні</a:t>
          </a:r>
          <a:r>
            <a:rPr lang="ru-RU" baseline="0" dirty="0" smtClean="0"/>
            <a:t>).</a:t>
          </a:r>
          <a:endParaRPr lang="ru-RU" dirty="0"/>
        </a:p>
      </dgm:t>
    </dgm:pt>
    <dgm:pt modelId="{239A2C3A-6B2F-4D44-BFD0-0BA35DFC1301}" type="parTrans" cxnId="{C110B0E2-3064-4927-A99E-8EA19F21A6EC}">
      <dgm:prSet/>
      <dgm:spPr/>
      <dgm:t>
        <a:bodyPr/>
        <a:lstStyle/>
        <a:p>
          <a:endParaRPr lang="ru-RU"/>
        </a:p>
      </dgm:t>
    </dgm:pt>
    <dgm:pt modelId="{48672C2F-6C4D-42B9-B573-EE4AA6E97B75}" type="sibTrans" cxnId="{C110B0E2-3064-4927-A99E-8EA19F21A6EC}">
      <dgm:prSet/>
      <dgm:spPr/>
      <dgm:t>
        <a:bodyPr/>
        <a:lstStyle/>
        <a:p>
          <a:endParaRPr lang="ru-RU"/>
        </a:p>
      </dgm:t>
    </dgm:pt>
    <dgm:pt modelId="{86A00E57-1F73-43DD-9651-E90B07C03D33}">
      <dgm:prSet/>
      <dgm:spPr/>
      <dgm:t>
        <a:bodyPr/>
        <a:lstStyle/>
        <a:p>
          <a:pPr rtl="0"/>
          <a:r>
            <a:rPr lang="ru-RU" b="1" baseline="0" dirty="0" err="1" smtClean="0">
              <a:solidFill>
                <a:srgbClr val="FF0000"/>
              </a:solidFill>
            </a:rPr>
            <a:t>Джерела</a:t>
          </a:r>
          <a:r>
            <a:rPr lang="ru-RU" b="1" baseline="0" dirty="0" smtClean="0">
              <a:solidFill>
                <a:srgbClr val="FF0000"/>
              </a:solidFill>
            </a:rPr>
            <a:t> </a:t>
          </a:r>
          <a:r>
            <a:rPr lang="ru-RU" b="1" baseline="0" dirty="0" err="1" smtClean="0">
              <a:solidFill>
                <a:srgbClr val="FF0000"/>
              </a:solidFill>
            </a:rPr>
            <a:t>прогнозної</a:t>
          </a:r>
          <a:r>
            <a:rPr lang="ru-RU" b="1" baseline="0" dirty="0" smtClean="0">
              <a:solidFill>
                <a:srgbClr val="FF0000"/>
              </a:solidFill>
            </a:rPr>
            <a:t> </a:t>
          </a:r>
          <a:r>
            <a:rPr lang="ru-RU" b="1" baseline="0" dirty="0" err="1" smtClean="0">
              <a:solidFill>
                <a:srgbClr val="FF0000"/>
              </a:solidFill>
            </a:rPr>
            <a:t>інформації</a:t>
          </a:r>
          <a:r>
            <a:rPr lang="ru-RU" b="1" baseline="0" dirty="0" smtClean="0">
              <a:solidFill>
                <a:srgbClr val="FF0000"/>
              </a:solidFill>
            </a:rPr>
            <a:t>:</a:t>
          </a:r>
          <a:r>
            <a:rPr lang="ru-RU" baseline="0" dirty="0" smtClean="0"/>
            <a:t/>
          </a:r>
          <a:br>
            <a:rPr lang="ru-RU" baseline="0" dirty="0" smtClean="0"/>
          </a:br>
          <a:r>
            <a:rPr lang="ru-RU" baseline="0" dirty="0" smtClean="0"/>
            <a:t/>
          </a:r>
          <a:br>
            <a:rPr lang="ru-RU" baseline="0" dirty="0" smtClean="0"/>
          </a:br>
          <a:r>
            <a:rPr lang="ru-RU" baseline="0" dirty="0" err="1" smtClean="0"/>
            <a:t>накопичені</a:t>
          </a:r>
          <a:r>
            <a:rPr lang="ru-RU" baseline="0" dirty="0" smtClean="0"/>
            <a:t> </a:t>
          </a:r>
          <a:r>
            <a:rPr lang="ru-RU" baseline="0" dirty="0" err="1" smtClean="0"/>
            <a:t>знання</a:t>
          </a:r>
          <a:r>
            <a:rPr lang="ru-RU" baseline="0" dirty="0" smtClean="0"/>
            <a:t> та </a:t>
          </a:r>
          <a:r>
            <a:rPr lang="ru-RU" baseline="0" dirty="0" err="1" smtClean="0"/>
            <a:t>досвід</a:t>
          </a:r>
          <a:r>
            <a:rPr lang="ru-RU" baseline="0" dirty="0" smtClean="0"/>
            <a:t> (</a:t>
          </a:r>
          <a:r>
            <a:rPr lang="ru-RU" baseline="0" dirty="0" err="1" smtClean="0"/>
            <a:t>теоретичні</a:t>
          </a:r>
          <a:r>
            <a:rPr lang="ru-RU" baseline="0" dirty="0" smtClean="0"/>
            <a:t> та </a:t>
          </a:r>
          <a:r>
            <a:rPr lang="ru-RU" baseline="0" dirty="0" err="1" smtClean="0"/>
            <a:t>емпіричні</a:t>
          </a:r>
          <a:r>
            <a:rPr lang="ru-RU" baseline="0" dirty="0" smtClean="0"/>
            <a:t> </a:t>
          </a:r>
          <a:r>
            <a:rPr lang="ru-RU" baseline="0" dirty="0" err="1" smtClean="0"/>
            <a:t>знання</a:t>
          </a:r>
          <a:r>
            <a:rPr lang="ru-RU" baseline="0" dirty="0" smtClean="0"/>
            <a:t> про </a:t>
          </a:r>
          <a:r>
            <a:rPr lang="ru-RU" baseline="0" dirty="0" err="1" smtClean="0"/>
            <a:t>закономірності</a:t>
          </a:r>
          <a:r>
            <a:rPr lang="ru-RU" baseline="0" dirty="0" smtClean="0"/>
            <a:t> </a:t>
          </a:r>
          <a:r>
            <a:rPr lang="ru-RU" baseline="0" dirty="0" err="1" smtClean="0"/>
            <a:t>розвитку</a:t>
          </a:r>
          <a:r>
            <a:rPr lang="ru-RU" baseline="0" dirty="0" smtClean="0"/>
            <a:t> </a:t>
          </a:r>
          <a:r>
            <a:rPr lang="ru-RU" baseline="0" dirty="0" err="1" smtClean="0"/>
            <a:t>процесів</a:t>
          </a:r>
          <a:r>
            <a:rPr lang="ru-RU" baseline="0" dirty="0" smtClean="0"/>
            <a:t>)</a:t>
          </a:r>
          <a:br>
            <a:rPr lang="ru-RU" baseline="0" dirty="0" smtClean="0"/>
          </a:br>
          <a:r>
            <a:rPr lang="ru-RU" baseline="0" dirty="0" smtClean="0"/>
            <a:t/>
          </a:r>
          <a:br>
            <a:rPr lang="ru-RU" baseline="0" dirty="0" smtClean="0"/>
          </a:br>
          <a:r>
            <a:rPr lang="ru-RU" baseline="0" dirty="0" err="1" smtClean="0"/>
            <a:t>фактична</a:t>
          </a:r>
          <a:r>
            <a:rPr lang="ru-RU" baseline="0" dirty="0" smtClean="0"/>
            <a:t> і </a:t>
          </a:r>
          <a:r>
            <a:rPr lang="ru-RU" baseline="0" dirty="0" err="1" smtClean="0"/>
            <a:t>статистична</a:t>
          </a:r>
          <a:r>
            <a:rPr lang="ru-RU" baseline="0" dirty="0" smtClean="0"/>
            <a:t> </a:t>
          </a:r>
          <a:r>
            <a:rPr lang="ru-RU" baseline="0" dirty="0" err="1" smtClean="0"/>
            <a:t>інформація</a:t>
          </a:r>
          <a:r>
            <a:rPr lang="ru-RU" baseline="0" dirty="0" smtClean="0"/>
            <a:t> про </a:t>
          </a:r>
          <a:r>
            <a:rPr lang="ru-RU" baseline="0" dirty="0" err="1" smtClean="0"/>
            <a:t>об'єкт</a:t>
          </a:r>
          <a:r>
            <a:rPr lang="ru-RU" baseline="0" dirty="0" smtClean="0"/>
            <a:t> </a:t>
          </a:r>
          <a:r>
            <a:rPr lang="ru-RU" baseline="0" dirty="0" err="1" smtClean="0"/>
            <a:t>прогнозування</a:t>
          </a:r>
          <a:r>
            <a:rPr lang="ru-RU" baseline="0" dirty="0" smtClean="0"/>
            <a:t/>
          </a:r>
          <a:br>
            <a:rPr lang="ru-RU" baseline="0" dirty="0" smtClean="0"/>
          </a:br>
          <a:endParaRPr lang="ru-RU" dirty="0"/>
        </a:p>
      </dgm:t>
    </dgm:pt>
    <dgm:pt modelId="{48A99C02-F312-401A-99ED-38781DAAE411}" type="parTrans" cxnId="{6AD5F2DE-A85E-4F7B-9EAA-3DC552BD0745}">
      <dgm:prSet/>
      <dgm:spPr/>
      <dgm:t>
        <a:bodyPr/>
        <a:lstStyle/>
        <a:p>
          <a:endParaRPr lang="ru-RU"/>
        </a:p>
      </dgm:t>
    </dgm:pt>
    <dgm:pt modelId="{7332E105-831D-4AE3-9EAD-16D62A100904}" type="sibTrans" cxnId="{6AD5F2DE-A85E-4F7B-9EAA-3DC552BD0745}">
      <dgm:prSet/>
      <dgm:spPr/>
      <dgm:t>
        <a:bodyPr/>
        <a:lstStyle/>
        <a:p>
          <a:endParaRPr lang="ru-RU"/>
        </a:p>
      </dgm:t>
    </dgm:pt>
    <dgm:pt modelId="{EC8E29D2-E50B-4F12-9D8E-45A3F87E7DC3}" type="pres">
      <dgm:prSet presAssocID="{4B73147F-3108-4E2E-9DF8-071A0D22857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91A3DA-2452-4C70-A63A-9244E5C4E6E7}" type="pres">
      <dgm:prSet presAssocID="{5A111647-0CEF-4A33-9A88-F4629E79FF9A}" presName="circle1" presStyleLbl="node1" presStyleIdx="0" presStyleCnt="2"/>
      <dgm:spPr/>
    </dgm:pt>
    <dgm:pt modelId="{8EACDDA3-D734-47A5-8F14-1A8B723DEE4E}" type="pres">
      <dgm:prSet presAssocID="{5A111647-0CEF-4A33-9A88-F4629E79FF9A}" presName="space" presStyleCnt="0"/>
      <dgm:spPr/>
    </dgm:pt>
    <dgm:pt modelId="{5AF0EF5F-3767-495B-AD38-2062FB2164BD}" type="pres">
      <dgm:prSet presAssocID="{5A111647-0CEF-4A33-9A88-F4629E79FF9A}" presName="rect1" presStyleLbl="alignAcc1" presStyleIdx="0" presStyleCnt="2"/>
      <dgm:spPr/>
      <dgm:t>
        <a:bodyPr/>
        <a:lstStyle/>
        <a:p>
          <a:endParaRPr lang="ru-RU"/>
        </a:p>
      </dgm:t>
    </dgm:pt>
    <dgm:pt modelId="{FD36A267-7B35-49E7-8E7E-8FB32DD122C2}" type="pres">
      <dgm:prSet presAssocID="{86A00E57-1F73-43DD-9651-E90B07C03D33}" presName="vertSpace2" presStyleLbl="node1" presStyleIdx="0" presStyleCnt="2"/>
      <dgm:spPr/>
    </dgm:pt>
    <dgm:pt modelId="{CC27F2B2-F803-4624-8587-286997B14EC1}" type="pres">
      <dgm:prSet presAssocID="{86A00E57-1F73-43DD-9651-E90B07C03D33}" presName="circle2" presStyleLbl="node1" presStyleIdx="1" presStyleCnt="2"/>
      <dgm:spPr/>
    </dgm:pt>
    <dgm:pt modelId="{10B7CE44-D5C2-4EC4-A94B-48C52E606C5E}" type="pres">
      <dgm:prSet presAssocID="{86A00E57-1F73-43DD-9651-E90B07C03D33}" presName="rect2" presStyleLbl="alignAcc1" presStyleIdx="1" presStyleCnt="2"/>
      <dgm:spPr/>
      <dgm:t>
        <a:bodyPr/>
        <a:lstStyle/>
        <a:p>
          <a:endParaRPr lang="ru-RU"/>
        </a:p>
      </dgm:t>
    </dgm:pt>
    <dgm:pt modelId="{48EC08B0-103D-4500-A9D0-2AADD1ABFD3A}" type="pres">
      <dgm:prSet presAssocID="{5A111647-0CEF-4A33-9A88-F4629E79FF9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59018-35A4-4EC5-961B-F977824AB7CF}" type="pres">
      <dgm:prSet presAssocID="{86A00E57-1F73-43DD-9651-E90B07C03D33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207EF-DD87-471F-8104-66DFD82887A4}" type="presOf" srcId="{86A00E57-1F73-43DD-9651-E90B07C03D33}" destId="{CBC59018-35A4-4EC5-961B-F977824AB7CF}" srcOrd="1" destOrd="0" presId="urn:microsoft.com/office/officeart/2005/8/layout/target3"/>
    <dgm:cxn modelId="{C110B0E2-3064-4927-A99E-8EA19F21A6EC}" srcId="{4B73147F-3108-4E2E-9DF8-071A0D228573}" destId="{5A111647-0CEF-4A33-9A88-F4629E79FF9A}" srcOrd="0" destOrd="0" parTransId="{239A2C3A-6B2F-4D44-BFD0-0BA35DFC1301}" sibTransId="{48672C2F-6C4D-42B9-B573-EE4AA6E97B75}"/>
    <dgm:cxn modelId="{6238596F-D5FC-4181-BFE6-C69DE48B0AE5}" type="presOf" srcId="{4B73147F-3108-4E2E-9DF8-071A0D228573}" destId="{EC8E29D2-E50B-4F12-9D8E-45A3F87E7DC3}" srcOrd="0" destOrd="0" presId="urn:microsoft.com/office/officeart/2005/8/layout/target3"/>
    <dgm:cxn modelId="{50F72944-D6AC-4AE8-AD72-70F24B49D04B}" type="presOf" srcId="{5A111647-0CEF-4A33-9A88-F4629E79FF9A}" destId="{5AF0EF5F-3767-495B-AD38-2062FB2164BD}" srcOrd="0" destOrd="0" presId="urn:microsoft.com/office/officeart/2005/8/layout/target3"/>
    <dgm:cxn modelId="{BB465261-60BB-4EBD-965E-D174E3DD072E}" type="presOf" srcId="{5A111647-0CEF-4A33-9A88-F4629E79FF9A}" destId="{48EC08B0-103D-4500-A9D0-2AADD1ABFD3A}" srcOrd="1" destOrd="0" presId="urn:microsoft.com/office/officeart/2005/8/layout/target3"/>
    <dgm:cxn modelId="{EF0E49D3-F1FD-402C-BFA8-AE84AE3B856D}" type="presOf" srcId="{86A00E57-1F73-43DD-9651-E90B07C03D33}" destId="{10B7CE44-D5C2-4EC4-A94B-48C52E606C5E}" srcOrd="0" destOrd="0" presId="urn:microsoft.com/office/officeart/2005/8/layout/target3"/>
    <dgm:cxn modelId="{6AD5F2DE-A85E-4F7B-9EAA-3DC552BD0745}" srcId="{4B73147F-3108-4E2E-9DF8-071A0D228573}" destId="{86A00E57-1F73-43DD-9651-E90B07C03D33}" srcOrd="1" destOrd="0" parTransId="{48A99C02-F312-401A-99ED-38781DAAE411}" sibTransId="{7332E105-831D-4AE3-9EAD-16D62A100904}"/>
    <dgm:cxn modelId="{FC3A3BF2-4481-4A7F-81C1-18EF92A4E5F7}" type="presParOf" srcId="{EC8E29D2-E50B-4F12-9D8E-45A3F87E7DC3}" destId="{C591A3DA-2452-4C70-A63A-9244E5C4E6E7}" srcOrd="0" destOrd="0" presId="urn:microsoft.com/office/officeart/2005/8/layout/target3"/>
    <dgm:cxn modelId="{5B35ADF4-293B-4A62-8801-24570A006016}" type="presParOf" srcId="{EC8E29D2-E50B-4F12-9D8E-45A3F87E7DC3}" destId="{8EACDDA3-D734-47A5-8F14-1A8B723DEE4E}" srcOrd="1" destOrd="0" presId="urn:microsoft.com/office/officeart/2005/8/layout/target3"/>
    <dgm:cxn modelId="{C037B6A1-178B-4D85-938F-BBC018BDB733}" type="presParOf" srcId="{EC8E29D2-E50B-4F12-9D8E-45A3F87E7DC3}" destId="{5AF0EF5F-3767-495B-AD38-2062FB2164BD}" srcOrd="2" destOrd="0" presId="urn:microsoft.com/office/officeart/2005/8/layout/target3"/>
    <dgm:cxn modelId="{4CBD4D99-A846-435F-8C65-6B5F91112CAC}" type="presParOf" srcId="{EC8E29D2-E50B-4F12-9D8E-45A3F87E7DC3}" destId="{FD36A267-7B35-49E7-8E7E-8FB32DD122C2}" srcOrd="3" destOrd="0" presId="urn:microsoft.com/office/officeart/2005/8/layout/target3"/>
    <dgm:cxn modelId="{0518BD53-67B2-4A8B-9771-997631FAC27A}" type="presParOf" srcId="{EC8E29D2-E50B-4F12-9D8E-45A3F87E7DC3}" destId="{CC27F2B2-F803-4624-8587-286997B14EC1}" srcOrd="4" destOrd="0" presId="urn:microsoft.com/office/officeart/2005/8/layout/target3"/>
    <dgm:cxn modelId="{1FC94980-DA08-4B10-A6D2-E7E4ED5C118A}" type="presParOf" srcId="{EC8E29D2-E50B-4F12-9D8E-45A3F87E7DC3}" destId="{10B7CE44-D5C2-4EC4-A94B-48C52E606C5E}" srcOrd="5" destOrd="0" presId="urn:microsoft.com/office/officeart/2005/8/layout/target3"/>
    <dgm:cxn modelId="{F0706347-79B6-48D4-9DA5-0D3F06310F49}" type="presParOf" srcId="{EC8E29D2-E50B-4F12-9D8E-45A3F87E7DC3}" destId="{48EC08B0-103D-4500-A9D0-2AADD1ABFD3A}" srcOrd="6" destOrd="0" presId="urn:microsoft.com/office/officeart/2005/8/layout/target3"/>
    <dgm:cxn modelId="{1AF3932D-0F2E-419B-BF41-2AD9B5BAC18F}" type="presParOf" srcId="{EC8E29D2-E50B-4F12-9D8E-45A3F87E7DC3}" destId="{CBC59018-35A4-4EC5-961B-F977824AB7C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1E6D9-D257-43BA-B8D0-B71847C53EF0}">
      <dsp:nvSpPr>
        <dsp:cNvPr id="0" name=""/>
        <dsp:cNvSpPr/>
      </dsp:nvSpPr>
      <dsp:spPr>
        <a:xfrm>
          <a:off x="0" y="52154"/>
          <a:ext cx="7239000" cy="1505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baseline="0" smtClean="0"/>
            <a:t>Сутність і принципи прогнозування</a:t>
          </a:r>
          <a:endParaRPr lang="ru-RU" sz="3900" kern="1200"/>
        </a:p>
      </dsp:txBody>
      <dsp:txXfrm>
        <a:off x="73507" y="125661"/>
        <a:ext cx="7091986" cy="1358776"/>
      </dsp:txXfrm>
    </dsp:sp>
    <dsp:sp modelId="{881627AD-F0BF-4723-8162-736E0EE470A7}">
      <dsp:nvSpPr>
        <dsp:cNvPr id="0" name=""/>
        <dsp:cNvSpPr/>
      </dsp:nvSpPr>
      <dsp:spPr>
        <a:xfrm>
          <a:off x="0" y="1670264"/>
          <a:ext cx="7239000" cy="1505790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baseline="0" smtClean="0"/>
            <a:t>Класифікація прогнозів</a:t>
          </a:r>
          <a:endParaRPr lang="ru-RU" sz="3900" kern="1200"/>
        </a:p>
      </dsp:txBody>
      <dsp:txXfrm>
        <a:off x="73507" y="1743771"/>
        <a:ext cx="7091986" cy="1358776"/>
      </dsp:txXfrm>
    </dsp:sp>
    <dsp:sp modelId="{B1E21C3E-F9D5-44AC-9FE5-E9EC200349E0}">
      <dsp:nvSpPr>
        <dsp:cNvPr id="0" name=""/>
        <dsp:cNvSpPr/>
      </dsp:nvSpPr>
      <dsp:spPr>
        <a:xfrm>
          <a:off x="0" y="3288375"/>
          <a:ext cx="7239000" cy="1505790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baseline="0" smtClean="0"/>
            <a:t>Методи прогнозування</a:t>
          </a:r>
          <a:endParaRPr lang="ru-RU" sz="3900" kern="1200"/>
        </a:p>
      </dsp:txBody>
      <dsp:txXfrm>
        <a:off x="73507" y="3361882"/>
        <a:ext cx="7091986" cy="1358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34A36-5117-4E4E-93F4-103E91CEFEDC}">
      <dsp:nvSpPr>
        <dsp:cNvPr id="0" name=""/>
        <dsp:cNvSpPr/>
      </dsp:nvSpPr>
      <dsp:spPr>
        <a:xfrm>
          <a:off x="162877" y="414337"/>
          <a:ext cx="4017645" cy="401764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— науково обґрунтоване судження, що дає випереджаючу інформацію про розвиток об'єкта у майбутньому</a:t>
          </a:r>
          <a:endParaRPr lang="ru-RU" sz="2100" kern="1200"/>
        </a:p>
      </dsp:txBody>
      <dsp:txXfrm>
        <a:off x="723899" y="888104"/>
        <a:ext cx="2316480" cy="3070111"/>
      </dsp:txXfrm>
    </dsp:sp>
    <dsp:sp modelId="{7F9348CD-F639-40B4-ACAD-E511E88FDAD5}">
      <dsp:nvSpPr>
        <dsp:cNvPr id="0" name=""/>
        <dsp:cNvSpPr/>
      </dsp:nvSpPr>
      <dsp:spPr>
        <a:xfrm>
          <a:off x="3058477" y="414337"/>
          <a:ext cx="4017645" cy="4017644"/>
        </a:xfrm>
        <a:prstGeom prst="ellipse">
          <a:avLst/>
        </a:prstGeom>
        <a:solidFill>
          <a:schemeClr val="accent3">
            <a:alpha val="50000"/>
            <a:hueOff val="1186571"/>
            <a:satOff val="22323"/>
            <a:lumOff val="58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— науково обґрунтоване передбачення можливого стану об'єкта у майбутньому, можливих шляхів і строків його досягнення.</a:t>
          </a:r>
          <a:br>
            <a:rPr lang="ru-RU" sz="2100" kern="1200" baseline="0" smtClean="0"/>
          </a:br>
          <a:r>
            <a:rPr lang="ru-RU" sz="2100" kern="1200" baseline="0" smtClean="0"/>
            <a:t/>
          </a:r>
          <a:br>
            <a:rPr lang="ru-RU" sz="2100" kern="1200" baseline="0" smtClean="0"/>
          </a:br>
          <a:endParaRPr lang="ru-RU" sz="2100" kern="1200"/>
        </a:p>
      </dsp:txBody>
      <dsp:txXfrm>
        <a:off x="4198620" y="888104"/>
        <a:ext cx="2316480" cy="3070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1A3DA-2452-4C70-A63A-9244E5C4E6E7}">
      <dsp:nvSpPr>
        <dsp:cNvPr id="0" name=""/>
        <dsp:cNvSpPr/>
      </dsp:nvSpPr>
      <dsp:spPr>
        <a:xfrm>
          <a:off x="0" y="251459"/>
          <a:ext cx="4343400" cy="4343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0EF5F-3767-495B-AD38-2062FB2164BD}">
      <dsp:nvSpPr>
        <dsp:cNvPr id="0" name=""/>
        <dsp:cNvSpPr/>
      </dsp:nvSpPr>
      <dsp:spPr>
        <a:xfrm>
          <a:off x="2171700" y="251460"/>
          <a:ext cx="5067300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— </a:t>
          </a:r>
          <a:r>
            <a:rPr lang="ru-RU" sz="1600" kern="1200" baseline="0" dirty="0" err="1" smtClean="0"/>
            <a:t>виявлення</a:t>
          </a:r>
          <a:r>
            <a:rPr lang="ru-RU" sz="1600" kern="1200" baseline="0" dirty="0" smtClean="0"/>
            <a:t> стану та </a:t>
          </a:r>
          <a:r>
            <a:rPr lang="ru-RU" sz="1600" kern="1200" baseline="0" dirty="0" err="1" smtClean="0"/>
            <a:t>можливих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напрямків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розвитку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економічних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явищ</a:t>
          </a:r>
          <a:r>
            <a:rPr lang="ru-RU" sz="1600" kern="1200" baseline="0" dirty="0" smtClean="0"/>
            <a:t> і </a:t>
          </a:r>
          <a:r>
            <a:rPr lang="ru-RU" sz="1600" kern="1200" baseline="0" dirty="0" err="1" smtClean="0"/>
            <a:t>процесів</a:t>
          </a:r>
          <a:r>
            <a:rPr lang="ru-RU" sz="1600" kern="1200" baseline="0" dirty="0" smtClean="0"/>
            <a:t> на </a:t>
          </a:r>
          <a:r>
            <a:rPr lang="ru-RU" sz="1600" kern="1200" baseline="0" dirty="0" err="1" smtClean="0"/>
            <a:t>різних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рівнях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економічної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системи</a:t>
          </a:r>
          <a:r>
            <a:rPr lang="ru-RU" sz="1600" kern="1200" baseline="0" dirty="0" smtClean="0"/>
            <a:t> (</a:t>
          </a:r>
          <a:r>
            <a:rPr lang="ru-RU" sz="1600" kern="1200" baseline="0" dirty="0" err="1" smtClean="0"/>
            <a:t>мікро</a:t>
          </a:r>
          <a:r>
            <a:rPr lang="ru-RU" sz="1600" kern="1200" baseline="0" dirty="0" smtClean="0"/>
            <a:t>-, мезо-, </a:t>
          </a:r>
          <a:r>
            <a:rPr lang="ru-RU" sz="1600" kern="1200" baseline="0" dirty="0" err="1" smtClean="0"/>
            <a:t>макрорівні</a:t>
          </a:r>
          <a:r>
            <a:rPr lang="ru-RU" sz="1600" kern="1200" baseline="0" dirty="0" smtClean="0"/>
            <a:t>).</a:t>
          </a:r>
          <a:endParaRPr lang="ru-RU" sz="1600" kern="1200" dirty="0"/>
        </a:p>
      </dsp:txBody>
      <dsp:txXfrm>
        <a:off x="2171700" y="251460"/>
        <a:ext cx="5067300" cy="2063115"/>
      </dsp:txXfrm>
    </dsp:sp>
    <dsp:sp modelId="{CC27F2B2-F803-4624-8587-286997B14EC1}">
      <dsp:nvSpPr>
        <dsp:cNvPr id="0" name=""/>
        <dsp:cNvSpPr/>
      </dsp:nvSpPr>
      <dsp:spPr>
        <a:xfrm>
          <a:off x="1140142" y="2314575"/>
          <a:ext cx="2063115" cy="206311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7CE44-D5C2-4EC4-A94B-48C52E606C5E}">
      <dsp:nvSpPr>
        <dsp:cNvPr id="0" name=""/>
        <dsp:cNvSpPr/>
      </dsp:nvSpPr>
      <dsp:spPr>
        <a:xfrm>
          <a:off x="2171700" y="2314575"/>
          <a:ext cx="5067300" cy="20631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err="1" smtClean="0">
              <a:solidFill>
                <a:srgbClr val="FF0000"/>
              </a:solidFill>
            </a:rPr>
            <a:t>Джерела</a:t>
          </a:r>
          <a:r>
            <a:rPr lang="ru-RU" sz="1600" b="1" kern="1200" baseline="0" dirty="0" smtClean="0">
              <a:solidFill>
                <a:srgbClr val="FF0000"/>
              </a:solidFill>
            </a:rPr>
            <a:t> </a:t>
          </a:r>
          <a:r>
            <a:rPr lang="ru-RU" sz="1600" b="1" kern="1200" baseline="0" dirty="0" err="1" smtClean="0">
              <a:solidFill>
                <a:srgbClr val="FF0000"/>
              </a:solidFill>
            </a:rPr>
            <a:t>прогнозної</a:t>
          </a:r>
          <a:r>
            <a:rPr lang="ru-RU" sz="1600" b="1" kern="1200" baseline="0" dirty="0" smtClean="0">
              <a:solidFill>
                <a:srgbClr val="FF0000"/>
              </a:solidFill>
            </a:rPr>
            <a:t> </a:t>
          </a:r>
          <a:r>
            <a:rPr lang="ru-RU" sz="1600" b="1" kern="1200" baseline="0" dirty="0" err="1" smtClean="0">
              <a:solidFill>
                <a:srgbClr val="FF0000"/>
              </a:solidFill>
            </a:rPr>
            <a:t>інформації</a:t>
          </a:r>
          <a:r>
            <a:rPr lang="ru-RU" sz="1600" b="1" kern="1200" baseline="0" dirty="0" smtClean="0">
              <a:solidFill>
                <a:srgbClr val="FF0000"/>
              </a:solidFill>
            </a:rPr>
            <a:t>:</a:t>
          </a:r>
          <a:r>
            <a:rPr lang="ru-RU" sz="1600" kern="1200" baseline="0" dirty="0" smtClean="0"/>
            <a:t/>
          </a:r>
          <a:br>
            <a:rPr lang="ru-RU" sz="1600" kern="1200" baseline="0" dirty="0" smtClean="0"/>
          </a:br>
          <a:r>
            <a:rPr lang="ru-RU" sz="1600" kern="1200" baseline="0" dirty="0" smtClean="0"/>
            <a:t/>
          </a:r>
          <a:br>
            <a:rPr lang="ru-RU" sz="1600" kern="1200" baseline="0" dirty="0" smtClean="0"/>
          </a:br>
          <a:r>
            <a:rPr lang="ru-RU" sz="1600" kern="1200" baseline="0" dirty="0" err="1" smtClean="0"/>
            <a:t>накопичені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знання</a:t>
          </a:r>
          <a:r>
            <a:rPr lang="ru-RU" sz="1600" kern="1200" baseline="0" dirty="0" smtClean="0"/>
            <a:t> та </a:t>
          </a:r>
          <a:r>
            <a:rPr lang="ru-RU" sz="1600" kern="1200" baseline="0" dirty="0" err="1" smtClean="0"/>
            <a:t>досвід</a:t>
          </a:r>
          <a:r>
            <a:rPr lang="ru-RU" sz="1600" kern="1200" baseline="0" dirty="0" smtClean="0"/>
            <a:t> (</a:t>
          </a:r>
          <a:r>
            <a:rPr lang="ru-RU" sz="1600" kern="1200" baseline="0" dirty="0" err="1" smtClean="0"/>
            <a:t>теоретичні</a:t>
          </a:r>
          <a:r>
            <a:rPr lang="ru-RU" sz="1600" kern="1200" baseline="0" dirty="0" smtClean="0"/>
            <a:t> та </a:t>
          </a:r>
          <a:r>
            <a:rPr lang="ru-RU" sz="1600" kern="1200" baseline="0" dirty="0" err="1" smtClean="0"/>
            <a:t>емпіричні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знання</a:t>
          </a:r>
          <a:r>
            <a:rPr lang="ru-RU" sz="1600" kern="1200" baseline="0" dirty="0" smtClean="0"/>
            <a:t> про </a:t>
          </a:r>
          <a:r>
            <a:rPr lang="ru-RU" sz="1600" kern="1200" baseline="0" dirty="0" err="1" smtClean="0"/>
            <a:t>закономірності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розвитку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процесів</a:t>
          </a:r>
          <a:r>
            <a:rPr lang="ru-RU" sz="1600" kern="1200" baseline="0" dirty="0" smtClean="0"/>
            <a:t>)</a:t>
          </a:r>
          <a:br>
            <a:rPr lang="ru-RU" sz="1600" kern="1200" baseline="0" dirty="0" smtClean="0"/>
          </a:br>
          <a:r>
            <a:rPr lang="ru-RU" sz="1600" kern="1200" baseline="0" dirty="0" smtClean="0"/>
            <a:t/>
          </a:r>
          <a:br>
            <a:rPr lang="ru-RU" sz="1600" kern="1200" baseline="0" dirty="0" smtClean="0"/>
          </a:br>
          <a:r>
            <a:rPr lang="ru-RU" sz="1600" kern="1200" baseline="0" dirty="0" err="1" smtClean="0"/>
            <a:t>фактична</a:t>
          </a:r>
          <a:r>
            <a:rPr lang="ru-RU" sz="1600" kern="1200" baseline="0" dirty="0" smtClean="0"/>
            <a:t> і </a:t>
          </a:r>
          <a:r>
            <a:rPr lang="ru-RU" sz="1600" kern="1200" baseline="0" dirty="0" err="1" smtClean="0"/>
            <a:t>статистична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інформація</a:t>
          </a:r>
          <a:r>
            <a:rPr lang="ru-RU" sz="1600" kern="1200" baseline="0" dirty="0" smtClean="0"/>
            <a:t> про </a:t>
          </a:r>
          <a:r>
            <a:rPr lang="ru-RU" sz="1600" kern="1200" baseline="0" dirty="0" err="1" smtClean="0"/>
            <a:t>об'єкт</a:t>
          </a:r>
          <a:r>
            <a:rPr lang="ru-RU" sz="1600" kern="1200" baseline="0" dirty="0" smtClean="0"/>
            <a:t> </a:t>
          </a:r>
          <a:r>
            <a:rPr lang="ru-RU" sz="1600" kern="1200" baseline="0" dirty="0" err="1" smtClean="0"/>
            <a:t>прогнозування</a:t>
          </a:r>
          <a:r>
            <a:rPr lang="ru-RU" sz="1600" kern="1200" baseline="0" dirty="0" smtClean="0"/>
            <a:t/>
          </a:r>
          <a:br>
            <a:rPr lang="ru-RU" sz="1600" kern="1200" baseline="0" dirty="0" smtClean="0"/>
          </a:br>
          <a:endParaRPr lang="ru-RU" sz="1600" kern="1200" dirty="0"/>
        </a:p>
      </dsp:txBody>
      <dsp:txXfrm>
        <a:off x="2171700" y="2314575"/>
        <a:ext cx="5067300" cy="2063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.gov.ua/Documents/List?lang=uk-UA&amp;id=767c9944-87c0-4e5a-81ea-848bc0a7f470&amp;tag=Konsensus-prognoz" TargetMode="External"/><Relationship Id="rId2" Type="http://schemas.openxmlformats.org/officeDocument/2006/relationships/hyperlink" Target="https://www.me.gov.ua/Documents/Detail?lang=uk-UA&amp;id=77059300-efc0-4c61-8a67-3974e0cd27a5&amp;title=PrognozEkonomichnogoISotsialnogoRozvitkuUkrai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gml@ukr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Прогнозування соціально-економічного розвитку країни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ru-RU" dirty="0"/>
          </a:p>
        </p:txBody>
      </p:sp>
      <p:pic>
        <p:nvPicPr>
          <p:cNvPr id="6146" name="Picture 2" descr="C:\Users\Us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48245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494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 прогнозування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цілеспрямованості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конкретного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та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народногосподарських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/>
              <a:t>суспільними</a:t>
            </a:r>
            <a:r>
              <a:rPr lang="ru-RU" dirty="0"/>
              <a:t> потребами, </a:t>
            </a:r>
            <a:r>
              <a:rPr lang="ru-RU" dirty="0" err="1"/>
              <a:t>породженими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соціально-економічними</a:t>
            </a:r>
            <a:r>
              <a:rPr lang="ru-RU" dirty="0"/>
              <a:t>, </a:t>
            </a:r>
            <a:r>
              <a:rPr lang="ru-RU" dirty="0" err="1"/>
              <a:t>політичними</a:t>
            </a:r>
            <a:r>
              <a:rPr lang="ru-RU" dirty="0"/>
              <a:t>, </a:t>
            </a:r>
            <a:r>
              <a:rPr lang="ru-RU" dirty="0" err="1"/>
              <a:t>демографічними</a:t>
            </a:r>
            <a:r>
              <a:rPr lang="ru-RU" dirty="0"/>
              <a:t>, </a:t>
            </a:r>
            <a:r>
              <a:rPr lang="ru-RU" dirty="0" err="1"/>
              <a:t>науково-технічними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smtClean="0"/>
              <a:t>факторами.</a:t>
            </a:r>
          </a:p>
          <a:p>
            <a:r>
              <a:rPr lang="ru-RU" dirty="0" smtClean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рентабельності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ефективності</a:t>
            </a:r>
            <a:r>
              <a:rPr lang="ru-RU" dirty="0"/>
              <a:t>) 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прогнозу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, </a:t>
            </a:r>
            <a:r>
              <a:rPr lang="ru-RU" dirty="0" err="1"/>
              <a:t>врівноваження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з </a:t>
            </a:r>
            <a:r>
              <a:rPr lang="ru-RU" dirty="0" err="1"/>
              <a:t>ефективністю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своєчасністю</a:t>
            </a:r>
            <a:r>
              <a:rPr lang="ru-RU" dirty="0"/>
              <a:t>. Прогноз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точним</a:t>
            </a:r>
            <a:r>
              <a:rPr lang="ru-RU" dirty="0"/>
              <a:t>, </a:t>
            </a:r>
            <a:r>
              <a:rPr lang="ru-RU" dirty="0" err="1"/>
              <a:t>повним</a:t>
            </a:r>
            <a:r>
              <a:rPr lang="ru-RU" dirty="0"/>
              <a:t> і </a:t>
            </a:r>
            <a:r>
              <a:rPr lang="ru-RU" dirty="0" err="1"/>
              <a:t>реальним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правилом є: </a:t>
            </a:r>
            <a:r>
              <a:rPr lang="ru-RU" dirty="0" err="1"/>
              <a:t>мінімізація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значимості</a:t>
            </a:r>
            <a:r>
              <a:rPr lang="ru-RU" dirty="0"/>
              <a:t> та </a:t>
            </a:r>
            <a:r>
              <a:rPr lang="ru-RU" dirty="0" err="1"/>
              <a:t>максимізація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1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5331b2d836c55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0891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02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5331b2d8374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8497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69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ретроспективних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екзогенних</a:t>
            </a:r>
            <a:r>
              <a:rPr lang="ru-RU" dirty="0"/>
              <a:t> (</a:t>
            </a:r>
            <a:r>
              <a:rPr lang="ru-RU" dirty="0" err="1"/>
              <a:t>зовнішніх</a:t>
            </a:r>
            <a:r>
              <a:rPr lang="ru-RU" dirty="0"/>
              <a:t>) та </a:t>
            </a:r>
            <a:r>
              <a:rPr lang="ru-RU" dirty="0" err="1"/>
              <a:t>ендогенних</a:t>
            </a:r>
            <a:r>
              <a:rPr lang="ru-RU" dirty="0"/>
              <a:t> (</a:t>
            </a:r>
            <a:r>
              <a:rPr lang="ru-RU" dirty="0" err="1"/>
              <a:t>внутрішніх</a:t>
            </a:r>
            <a:r>
              <a:rPr lang="ru-RU" dirty="0"/>
              <a:t>)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передбачати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розвиток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4437112"/>
            <a:ext cx="4219351" cy="23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15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 smtClean="0"/>
              <a:t>прогнозування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експертний</a:t>
            </a:r>
            <a:r>
              <a:rPr lang="ru-RU" dirty="0"/>
              <a:t> (лат. — </a:t>
            </a:r>
            <a:r>
              <a:rPr lang="ru-RU" dirty="0" err="1"/>
              <a:t>досвідчений</a:t>
            </a:r>
            <a:r>
              <a:rPr lang="ru-RU" dirty="0"/>
              <a:t>) — шляхом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 smtClean="0"/>
              <a:t>прогнозування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err="1"/>
              <a:t>екстраполяції</a:t>
            </a:r>
            <a:r>
              <a:rPr lang="ru-RU" dirty="0"/>
              <a:t> (лат. — поза і </a:t>
            </a:r>
            <a:r>
              <a:rPr lang="ru-RU" dirty="0" err="1"/>
              <a:t>згладжувати</a:t>
            </a:r>
            <a:r>
              <a:rPr lang="ru-RU" dirty="0"/>
              <a:t>) —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у </a:t>
            </a:r>
            <a:r>
              <a:rPr lang="ru-RU" dirty="0" err="1"/>
              <a:t>минулому</a:t>
            </a:r>
            <a:r>
              <a:rPr lang="ru-RU" dirty="0"/>
              <a:t> і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 </a:t>
            </a:r>
            <a:r>
              <a:rPr lang="ru-RU" dirty="0" err="1" smtClean="0"/>
              <a:t>майбутнє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/>
              <a:t>(франц. — </a:t>
            </a:r>
            <a:r>
              <a:rPr lang="ru-RU" dirty="0" err="1"/>
              <a:t>ліпити</a:t>
            </a:r>
            <a:r>
              <a:rPr lang="ru-RU" dirty="0"/>
              <a:t>, </a:t>
            </a:r>
            <a:r>
              <a:rPr lang="ru-RU" dirty="0" err="1"/>
              <a:t>формувати</a:t>
            </a:r>
            <a:r>
              <a:rPr lang="ru-RU" dirty="0"/>
              <a:t>) —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побудові</a:t>
            </a:r>
            <a:r>
              <a:rPr lang="ru-RU" dirty="0"/>
              <a:t> моделей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очікуваних</a:t>
            </a:r>
            <a:r>
              <a:rPr lang="ru-RU" dirty="0"/>
              <a:t> (</a:t>
            </a:r>
            <a:r>
              <a:rPr lang="ru-RU" dirty="0" err="1"/>
              <a:t>бажаних</a:t>
            </a:r>
            <a:r>
              <a:rPr lang="ru-RU" dirty="0"/>
              <a:t>)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339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5331b2d86799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352928" cy="636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6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Інтуїтивні 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/>
              <a:t>розробку</a:t>
            </a:r>
            <a:r>
              <a:rPr lang="ru-RU" dirty="0"/>
              <a:t> прогнозу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(</a:t>
            </a:r>
            <a:r>
              <a:rPr lang="ru-RU" dirty="0" err="1"/>
              <a:t>експертів</a:t>
            </a:r>
            <a:r>
              <a:rPr lang="ru-RU" dirty="0"/>
              <a:t>).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аналізу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(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процесів</a:t>
            </a:r>
            <a:r>
              <a:rPr lang="ru-RU" dirty="0"/>
              <a:t>),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справляють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інтуїтивні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FF0000"/>
                </a:solidFill>
              </a:rPr>
              <a:t>Анкетний</a:t>
            </a:r>
            <a:r>
              <a:rPr lang="ru-RU" dirty="0">
                <a:solidFill>
                  <a:srgbClr val="FF0000"/>
                </a:solidFill>
              </a:rPr>
              <a:t> метод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складеного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(</a:t>
            </a:r>
            <a:r>
              <a:rPr lang="ru-RU" dirty="0" err="1"/>
              <a:t>анкети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FF0000"/>
                </a:solidFill>
              </a:rPr>
              <a:t>Аналітичний</a:t>
            </a:r>
            <a:r>
              <a:rPr lang="ru-RU" dirty="0">
                <a:solidFill>
                  <a:srgbClr val="FF0000"/>
                </a:solidFill>
              </a:rPr>
              <a:t> метод </a:t>
            </a:r>
            <a:r>
              <a:rPr lang="ru-RU" dirty="0"/>
              <a:t>—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,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</a:t>
            </a:r>
            <a:r>
              <a:rPr lang="ru-RU" dirty="0" err="1"/>
              <a:t>доповідних</a:t>
            </a:r>
            <a:r>
              <a:rPr lang="ru-RU" dirty="0"/>
              <a:t> записок.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написання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сценарію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</a:t>
            </a:r>
            <a:r>
              <a:rPr lang="ru-RU" dirty="0" err="1"/>
              <a:t>побудова</a:t>
            </a:r>
            <a:r>
              <a:rPr lang="ru-RU" dirty="0"/>
              <a:t> алгоритму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61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Інтуїтивні 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Методи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колективної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експертної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оцінки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розробка</a:t>
            </a:r>
            <a:r>
              <a:rPr lang="ru-RU" dirty="0"/>
              <a:t> прогнозу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узгодження</a:t>
            </a:r>
            <a:r>
              <a:rPr lang="ru-RU" dirty="0"/>
              <a:t> й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суджень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Метод "</a:t>
            </a:r>
            <a:r>
              <a:rPr lang="ru-RU" dirty="0" err="1">
                <a:solidFill>
                  <a:srgbClr val="FF0000"/>
                </a:solidFill>
              </a:rPr>
              <a:t>комісій</a:t>
            </a:r>
            <a:r>
              <a:rPr lang="ru-RU" dirty="0">
                <a:solidFill>
                  <a:srgbClr val="FF0000"/>
                </a:solidFill>
              </a:rPr>
              <a:t>" </a:t>
            </a:r>
            <a:r>
              <a:rPr lang="ru-RU" dirty="0"/>
              <a:t>—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актуальної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і </a:t>
            </a:r>
            <a:r>
              <a:rPr lang="ru-RU" dirty="0" err="1"/>
              <a:t>складання</a:t>
            </a:r>
            <a:r>
              <a:rPr lang="ru-RU" dirty="0"/>
              <a:t> прогнозу за результатами </a:t>
            </a:r>
            <a:r>
              <a:rPr lang="ru-RU" dirty="0" err="1"/>
              <a:t>обговорення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FF0000"/>
                </a:solidFill>
              </a:rPr>
              <a:t>Матричний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метод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отриманої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матриці</a:t>
            </a:r>
            <a:r>
              <a:rPr lang="ru-RU" dirty="0"/>
              <a:t> — </a:t>
            </a:r>
            <a:r>
              <a:rPr lang="ru-RU" dirty="0" err="1"/>
              <a:t>таблиці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по </a:t>
            </a:r>
            <a:r>
              <a:rPr lang="ru-RU" dirty="0" err="1"/>
              <a:t>горизонталі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напрямки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запитання</a:t>
            </a:r>
            <a:r>
              <a:rPr lang="ru-RU" dirty="0"/>
              <a:t> для </a:t>
            </a:r>
            <a:r>
              <a:rPr lang="ru-RU" dirty="0" err="1"/>
              <a:t>експертів</a:t>
            </a:r>
            <a:r>
              <a:rPr lang="ru-RU" dirty="0"/>
              <a:t>), по </a:t>
            </a:r>
            <a:r>
              <a:rPr lang="ru-RU" dirty="0" err="1"/>
              <a:t>вертикалі</a:t>
            </a:r>
            <a:r>
              <a:rPr lang="ru-RU" dirty="0"/>
              <a:t> — </a:t>
            </a:r>
            <a:r>
              <a:rPr lang="ru-RU" dirty="0" err="1"/>
              <a:t>експерти</a:t>
            </a:r>
            <a:r>
              <a:rPr lang="ru-RU" dirty="0"/>
              <a:t>. На </a:t>
            </a:r>
            <a:r>
              <a:rPr lang="ru-RU" dirty="0" err="1"/>
              <a:t>перетині</a:t>
            </a:r>
            <a:r>
              <a:rPr lang="ru-RU" dirty="0"/>
              <a:t> </a:t>
            </a:r>
            <a:r>
              <a:rPr lang="ru-RU" dirty="0" err="1"/>
              <a:t>рядків</a:t>
            </a:r>
            <a:r>
              <a:rPr lang="ru-RU" dirty="0"/>
              <a:t> і </a:t>
            </a:r>
            <a:r>
              <a:rPr lang="ru-RU" dirty="0" err="1"/>
              <a:t>стовпчиків</a:t>
            </a:r>
            <a:r>
              <a:rPr lang="ru-RU" dirty="0"/>
              <a:t> </a:t>
            </a:r>
            <a:r>
              <a:rPr lang="ru-RU" dirty="0" err="1"/>
              <a:t>відображені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 </a:t>
            </a:r>
            <a:r>
              <a:rPr lang="ru-RU" dirty="0" err="1"/>
              <a:t>спеціаліста</a:t>
            </a:r>
            <a:r>
              <a:rPr lang="ru-RU" dirty="0"/>
              <a:t> з конкретного </a:t>
            </a:r>
            <a:r>
              <a:rPr lang="ru-RU" dirty="0" err="1"/>
              <a:t>питання</a:t>
            </a:r>
            <a:r>
              <a:rPr lang="ru-RU" dirty="0"/>
              <a:t> (0ц, С12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20014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5331b2d8689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07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ownloads\Screenshot (1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5345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03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783917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990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Screenshot (1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86690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530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User\Downloads\Screenshot (1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737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Консенсус-прогноз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усереднені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прогнозних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розраховані</a:t>
            </a:r>
            <a:r>
              <a:rPr lang="ru-RU" dirty="0"/>
              <a:t> як </a:t>
            </a:r>
            <a:r>
              <a:rPr lang="ru-RU" dirty="0" err="1"/>
              <a:t>медіана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макроаналізу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735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Письмове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полягають</a:t>
            </a:r>
            <a:r>
              <a:rPr lang="ru-RU" dirty="0" smtClean="0"/>
              <a:t> </a:t>
            </a:r>
            <a:r>
              <a:rPr lang="ru-RU" dirty="0" err="1" smtClean="0"/>
              <a:t>принципові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прогнозами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і консенсус-прогнозами?</a:t>
            </a:r>
          </a:p>
          <a:p>
            <a:endParaRPr lang="uk-UA" dirty="0"/>
          </a:p>
          <a:p>
            <a:r>
              <a:rPr lang="uk-UA" dirty="0" smtClean="0"/>
              <a:t>Ознайомтеся з їх змістом</a:t>
            </a:r>
          </a:p>
          <a:p>
            <a:r>
              <a:rPr lang="uk-UA" dirty="0" smtClean="0"/>
              <a:t>Прогноз </a:t>
            </a:r>
          </a:p>
          <a:p>
            <a:r>
              <a:rPr lang="en-GB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www.me.gov.ua/Documents/Detail?lang=uk-UA&amp;id=77059300-efc0-4c61-8a67-3974e0cd27a5&amp;title=PrognozEkonomichnogoISotsialnogoRozvitkuUkraini</a:t>
            </a:r>
            <a:r>
              <a:rPr lang="uk-UA" dirty="0" smtClean="0"/>
              <a:t> </a:t>
            </a:r>
          </a:p>
          <a:p>
            <a:r>
              <a:rPr lang="uk-UA" dirty="0" smtClean="0"/>
              <a:t>Консенсус-прогноз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www.me.gov.ua/Documents/List?lang=uk-UA&amp;id=767c9944-87c0-4e5a-81ea-848bc0a7f470&amp;tag=Konsensus-prognoz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Відповідь можна надсилати на пошту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ngml@ukr.ne</a:t>
            </a:r>
            <a:r>
              <a:rPr lang="en-US" dirty="0" smtClean="0">
                <a:hlinkClick r:id="rId4"/>
              </a:rPr>
              <a:t>t</a:t>
            </a:r>
            <a:r>
              <a:rPr lang="uk-UA" dirty="0"/>
              <a:t> </a:t>
            </a:r>
            <a:r>
              <a:rPr lang="uk-UA" dirty="0" smtClean="0"/>
              <a:t>або прикріпити в </a:t>
            </a:r>
            <a:r>
              <a:rPr lang="uk-UA" dirty="0" err="1" smtClean="0"/>
              <a:t>Мудл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29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Прогноз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грец</a:t>
            </a:r>
            <a:r>
              <a:rPr lang="ru-RU" dirty="0"/>
              <a:t>. — </a:t>
            </a:r>
            <a:r>
              <a:rPr lang="ru-RU" dirty="0" err="1"/>
              <a:t>передбачення</a:t>
            </a:r>
            <a:r>
              <a:rPr lang="ru-RU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249684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472514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91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5331b2d836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568951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1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465138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88" y="1844824"/>
            <a:ext cx="270557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5331b2d85837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352927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Desktop\5331b2d8475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прогнозування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наукової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обґрунтованості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знаннях</a:t>
            </a:r>
            <a:r>
              <a:rPr lang="ru-RU" dirty="0"/>
              <a:t> про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;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, </a:t>
            </a:r>
            <a:r>
              <a:rPr lang="ru-RU" dirty="0" err="1"/>
              <a:t>політичного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вітчизняний</a:t>
            </a:r>
            <a:r>
              <a:rPr lang="ru-RU" dirty="0"/>
              <a:t> та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систему </a:t>
            </a:r>
            <a:r>
              <a:rPr lang="ru-RU" dirty="0" err="1"/>
              <a:t>наукових</a:t>
            </a:r>
            <a:r>
              <a:rPr lang="ru-RU" dirty="0"/>
              <a:t> методик і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системності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економіку</a:t>
            </a:r>
            <a:r>
              <a:rPr lang="ru-RU" dirty="0"/>
              <a:t>, з одного боку, як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—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(</a:t>
            </a:r>
            <a:r>
              <a:rPr lang="ru-RU" dirty="0" err="1"/>
              <a:t>блоків</a:t>
            </a:r>
            <a:r>
              <a:rPr lang="ru-RU" dirty="0"/>
              <a:t>) </a:t>
            </a:r>
            <a:r>
              <a:rPr lang="ru-RU" dirty="0" err="1"/>
              <a:t>прогнозування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08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 прогнозування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адекватності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прогноз як теоретична модель (</a:t>
            </a:r>
            <a:r>
              <a:rPr lang="ru-RU" dirty="0" err="1" smtClean="0"/>
              <a:t>узагальнення</a:t>
            </a:r>
            <a:r>
              <a:rPr lang="ru-RU" dirty="0" smtClean="0"/>
              <a:t>)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і точно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Принцип </a:t>
            </a:r>
            <a:r>
              <a:rPr lang="ru-RU" b="1" dirty="0" err="1">
                <a:solidFill>
                  <a:srgbClr val="FF0000"/>
                </a:solidFill>
              </a:rPr>
              <a:t>багатоваріантності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альтернативності</a:t>
            </a:r>
            <a:r>
              <a:rPr lang="ru-RU" dirty="0"/>
              <a:t>)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не одного, а </a:t>
            </a:r>
            <a:r>
              <a:rPr lang="ru-RU" dirty="0" err="1"/>
              <a:t>кількох</a:t>
            </a:r>
            <a:r>
              <a:rPr lang="ru-RU" dirty="0"/>
              <a:t> (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)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детермінований</a:t>
            </a:r>
            <a:r>
              <a:rPr lang="ru-RU" dirty="0"/>
              <a:t> </a:t>
            </a:r>
            <a:r>
              <a:rPr lang="ru-RU" dirty="0" err="1"/>
              <a:t>конкретними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закономірностями</a:t>
            </a:r>
            <a:r>
              <a:rPr lang="ru-RU" dirty="0"/>
              <a:t>, але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 smtClean="0"/>
              <a:t>траєкторіями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4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433</Words>
  <Application>Microsoft Office PowerPoint</Application>
  <PresentationFormat>Экран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Прогнозування соціально-економічного розвитку країни</vt:lpstr>
      <vt:lpstr>план</vt:lpstr>
      <vt:lpstr>Прогноз  (грец. — передбачення)</vt:lpstr>
      <vt:lpstr>Презентация PowerPoint</vt:lpstr>
      <vt:lpstr>Економічне прогнозування</vt:lpstr>
      <vt:lpstr>Презентация PowerPoint</vt:lpstr>
      <vt:lpstr>Презентация PowerPoint</vt:lpstr>
      <vt:lpstr>Принципи прогнозування</vt:lpstr>
      <vt:lpstr>Принципи прогнозування</vt:lpstr>
      <vt:lpstr>Принципи прогнозування</vt:lpstr>
      <vt:lpstr>Презентация PowerPoint</vt:lpstr>
      <vt:lpstr>Презентация PowerPoint</vt:lpstr>
      <vt:lpstr>Методи прогнозування</vt:lpstr>
      <vt:lpstr>Способи прогнозування </vt:lpstr>
      <vt:lpstr>Презентация PowerPoint</vt:lpstr>
      <vt:lpstr>Інтуїтивні методи</vt:lpstr>
      <vt:lpstr>Інтуїтивні методи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Консенсус-прогноз</vt:lpstr>
      <vt:lpstr>Письмове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2023-10-03T05:16:23Z</dcterms:created>
  <dcterms:modified xsi:type="dcterms:W3CDTF">2023-10-03T09:37:32Z</dcterms:modified>
</cp:coreProperties>
</file>