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67" r:id="rId3"/>
    <p:sldId id="256" r:id="rId4"/>
    <p:sldId id="269" r:id="rId5"/>
    <p:sldId id="268" r:id="rId6"/>
    <p:sldId id="274" r:id="rId7"/>
    <p:sldId id="273" r:id="rId8"/>
    <p:sldId id="259" r:id="rId9"/>
    <p:sldId id="263" r:id="rId10"/>
    <p:sldId id="265" r:id="rId11"/>
    <p:sldId id="261" r:id="rId12"/>
    <p:sldId id="262" r:id="rId13"/>
    <p:sldId id="264" r:id="rId14"/>
    <p:sldId id="260" r:id="rId15"/>
    <p:sldId id="271" r:id="rId16"/>
    <p:sldId id="270" r:id="rId17"/>
    <p:sldId id="266" r:id="rId18"/>
    <p:sldId id="272" r:id="rId19"/>
    <p:sldId id="278" r:id="rId20"/>
    <p:sldId id="275" r:id="rId21"/>
    <p:sldId id="276" r:id="rId22"/>
    <p:sldId id="277" r:id="rId23"/>
    <p:sldId id="279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157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19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6638A3-1884-40E1-AD67-8FC1B941C4A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D9A9A815-CC17-4BF6-B28C-40536D7DA35C}">
      <dgm:prSet/>
      <dgm:spPr/>
      <dgm:t>
        <a:bodyPr/>
        <a:lstStyle/>
        <a:p>
          <a:pPr rtl="0"/>
          <a:r>
            <a:rPr lang="uk-UA" baseline="0" smtClean="0"/>
            <a:t>Сутність і принципи прогнозування</a:t>
          </a:r>
          <a:endParaRPr lang="ru-RU"/>
        </a:p>
      </dgm:t>
    </dgm:pt>
    <dgm:pt modelId="{436166D5-C851-4F5F-8713-40758B15F12F}" type="parTrans" cxnId="{DC0F7015-8F7D-45D2-AD28-C14ABC5A6E51}">
      <dgm:prSet/>
      <dgm:spPr/>
      <dgm:t>
        <a:bodyPr/>
        <a:lstStyle/>
        <a:p>
          <a:endParaRPr lang="ru-RU"/>
        </a:p>
      </dgm:t>
    </dgm:pt>
    <dgm:pt modelId="{F70A9841-8DD8-46E2-AA1A-F7A5156F0CA5}" type="sibTrans" cxnId="{DC0F7015-8F7D-45D2-AD28-C14ABC5A6E51}">
      <dgm:prSet/>
      <dgm:spPr/>
      <dgm:t>
        <a:bodyPr/>
        <a:lstStyle/>
        <a:p>
          <a:endParaRPr lang="ru-RU"/>
        </a:p>
      </dgm:t>
    </dgm:pt>
    <dgm:pt modelId="{308C2A7A-C3DB-4257-BF1E-955933CECCA5}">
      <dgm:prSet/>
      <dgm:spPr/>
      <dgm:t>
        <a:bodyPr/>
        <a:lstStyle/>
        <a:p>
          <a:pPr rtl="0"/>
          <a:r>
            <a:rPr lang="uk-UA" baseline="0" smtClean="0"/>
            <a:t>Класифікація прогнозів</a:t>
          </a:r>
          <a:endParaRPr lang="ru-RU"/>
        </a:p>
      </dgm:t>
    </dgm:pt>
    <dgm:pt modelId="{C318DD8C-7C63-42AB-87E5-6BDC84A2C7D2}" type="parTrans" cxnId="{8716827F-C82F-4CCE-966D-584F8E0B4141}">
      <dgm:prSet/>
      <dgm:spPr/>
      <dgm:t>
        <a:bodyPr/>
        <a:lstStyle/>
        <a:p>
          <a:endParaRPr lang="ru-RU"/>
        </a:p>
      </dgm:t>
    </dgm:pt>
    <dgm:pt modelId="{BD5512B6-BA8D-4E4B-972E-E2BF88B6F33B}" type="sibTrans" cxnId="{8716827F-C82F-4CCE-966D-584F8E0B4141}">
      <dgm:prSet/>
      <dgm:spPr/>
      <dgm:t>
        <a:bodyPr/>
        <a:lstStyle/>
        <a:p>
          <a:endParaRPr lang="ru-RU"/>
        </a:p>
      </dgm:t>
    </dgm:pt>
    <dgm:pt modelId="{4233BCB7-89DD-4597-B917-E28CCC86F85B}">
      <dgm:prSet/>
      <dgm:spPr/>
      <dgm:t>
        <a:bodyPr/>
        <a:lstStyle/>
        <a:p>
          <a:pPr rtl="0"/>
          <a:r>
            <a:rPr lang="uk-UA" baseline="0" smtClean="0"/>
            <a:t>Методи прогнозування</a:t>
          </a:r>
          <a:endParaRPr lang="ru-RU"/>
        </a:p>
      </dgm:t>
    </dgm:pt>
    <dgm:pt modelId="{E73F83FE-608B-4EC9-BCC6-344E3E13D450}" type="parTrans" cxnId="{B24D037D-97E0-4649-AC71-69F056A6EC78}">
      <dgm:prSet/>
      <dgm:spPr/>
      <dgm:t>
        <a:bodyPr/>
        <a:lstStyle/>
        <a:p>
          <a:endParaRPr lang="ru-RU"/>
        </a:p>
      </dgm:t>
    </dgm:pt>
    <dgm:pt modelId="{9D3EF7B3-A941-4D6A-B9AE-210B7FC2DCDB}" type="sibTrans" cxnId="{B24D037D-97E0-4649-AC71-69F056A6EC78}">
      <dgm:prSet/>
      <dgm:spPr/>
      <dgm:t>
        <a:bodyPr/>
        <a:lstStyle/>
        <a:p>
          <a:endParaRPr lang="ru-RU"/>
        </a:p>
      </dgm:t>
    </dgm:pt>
    <dgm:pt modelId="{657E2D7F-2C83-4292-87FF-5F0306BCF746}" type="pres">
      <dgm:prSet presAssocID="{916638A3-1884-40E1-AD67-8FC1B941C4A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3C1E6D9-D257-43BA-B8D0-B71847C53EF0}" type="pres">
      <dgm:prSet presAssocID="{D9A9A815-CC17-4BF6-B28C-40536D7DA35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0FF52F-03FA-41F8-867B-1193DFB87C1D}" type="pres">
      <dgm:prSet presAssocID="{F70A9841-8DD8-46E2-AA1A-F7A5156F0CA5}" presName="spacer" presStyleCnt="0"/>
      <dgm:spPr/>
    </dgm:pt>
    <dgm:pt modelId="{881627AD-F0BF-4723-8162-736E0EE470A7}" type="pres">
      <dgm:prSet presAssocID="{308C2A7A-C3DB-4257-BF1E-955933CECCA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D9C35B-B97E-47EB-BC00-B4857C5F8DAE}" type="pres">
      <dgm:prSet presAssocID="{BD5512B6-BA8D-4E4B-972E-E2BF88B6F33B}" presName="spacer" presStyleCnt="0"/>
      <dgm:spPr/>
    </dgm:pt>
    <dgm:pt modelId="{B1E21C3E-F9D5-44AC-9FE5-E9EC200349E0}" type="pres">
      <dgm:prSet presAssocID="{4233BCB7-89DD-4597-B917-E28CCC86F85B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716827F-C82F-4CCE-966D-584F8E0B4141}" srcId="{916638A3-1884-40E1-AD67-8FC1B941C4AA}" destId="{308C2A7A-C3DB-4257-BF1E-955933CECCA5}" srcOrd="1" destOrd="0" parTransId="{C318DD8C-7C63-42AB-87E5-6BDC84A2C7D2}" sibTransId="{BD5512B6-BA8D-4E4B-972E-E2BF88B6F33B}"/>
    <dgm:cxn modelId="{DC0F7015-8F7D-45D2-AD28-C14ABC5A6E51}" srcId="{916638A3-1884-40E1-AD67-8FC1B941C4AA}" destId="{D9A9A815-CC17-4BF6-B28C-40536D7DA35C}" srcOrd="0" destOrd="0" parTransId="{436166D5-C851-4F5F-8713-40758B15F12F}" sibTransId="{F70A9841-8DD8-46E2-AA1A-F7A5156F0CA5}"/>
    <dgm:cxn modelId="{BB5414F2-56F6-4D9A-BB76-409F798833BC}" type="presOf" srcId="{D9A9A815-CC17-4BF6-B28C-40536D7DA35C}" destId="{03C1E6D9-D257-43BA-B8D0-B71847C53EF0}" srcOrd="0" destOrd="0" presId="urn:microsoft.com/office/officeart/2005/8/layout/vList2"/>
    <dgm:cxn modelId="{337CCDCA-61DC-46A3-85CA-6425CB96727A}" type="presOf" srcId="{4233BCB7-89DD-4597-B917-E28CCC86F85B}" destId="{B1E21C3E-F9D5-44AC-9FE5-E9EC200349E0}" srcOrd="0" destOrd="0" presId="urn:microsoft.com/office/officeart/2005/8/layout/vList2"/>
    <dgm:cxn modelId="{793A922E-0A91-4C29-894F-4085F0F4CDBE}" type="presOf" srcId="{916638A3-1884-40E1-AD67-8FC1B941C4AA}" destId="{657E2D7F-2C83-4292-87FF-5F0306BCF746}" srcOrd="0" destOrd="0" presId="urn:microsoft.com/office/officeart/2005/8/layout/vList2"/>
    <dgm:cxn modelId="{B1E21DAE-4F14-4E80-A959-48B256F3C59A}" type="presOf" srcId="{308C2A7A-C3DB-4257-BF1E-955933CECCA5}" destId="{881627AD-F0BF-4723-8162-736E0EE470A7}" srcOrd="0" destOrd="0" presId="urn:microsoft.com/office/officeart/2005/8/layout/vList2"/>
    <dgm:cxn modelId="{B24D037D-97E0-4649-AC71-69F056A6EC78}" srcId="{916638A3-1884-40E1-AD67-8FC1B941C4AA}" destId="{4233BCB7-89DD-4597-B917-E28CCC86F85B}" srcOrd="2" destOrd="0" parTransId="{E73F83FE-608B-4EC9-BCC6-344E3E13D450}" sibTransId="{9D3EF7B3-A941-4D6A-B9AE-210B7FC2DCDB}"/>
    <dgm:cxn modelId="{E031B2E1-19B6-43B3-AF8F-7C75A0BD3342}" type="presParOf" srcId="{657E2D7F-2C83-4292-87FF-5F0306BCF746}" destId="{03C1E6D9-D257-43BA-B8D0-B71847C53EF0}" srcOrd="0" destOrd="0" presId="urn:microsoft.com/office/officeart/2005/8/layout/vList2"/>
    <dgm:cxn modelId="{B9EB9A14-F42C-4785-82BA-9AAC8C69102A}" type="presParOf" srcId="{657E2D7F-2C83-4292-87FF-5F0306BCF746}" destId="{870FF52F-03FA-41F8-867B-1193DFB87C1D}" srcOrd="1" destOrd="0" presId="urn:microsoft.com/office/officeart/2005/8/layout/vList2"/>
    <dgm:cxn modelId="{185130C4-D632-43B0-9C8A-13686BC12BFC}" type="presParOf" srcId="{657E2D7F-2C83-4292-87FF-5F0306BCF746}" destId="{881627AD-F0BF-4723-8162-736E0EE470A7}" srcOrd="2" destOrd="0" presId="urn:microsoft.com/office/officeart/2005/8/layout/vList2"/>
    <dgm:cxn modelId="{BC639406-3CC6-4E44-A301-1C00511C523C}" type="presParOf" srcId="{657E2D7F-2C83-4292-87FF-5F0306BCF746}" destId="{BBD9C35B-B97E-47EB-BC00-B4857C5F8DAE}" srcOrd="3" destOrd="0" presId="urn:microsoft.com/office/officeart/2005/8/layout/vList2"/>
    <dgm:cxn modelId="{77247911-F481-4343-A22A-C491FDE1423C}" type="presParOf" srcId="{657E2D7F-2C83-4292-87FF-5F0306BCF746}" destId="{B1E21C3E-F9D5-44AC-9FE5-E9EC200349E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00AD1D-B12B-4FC1-91FC-232EF8E317D8}" type="doc">
      <dgm:prSet loTypeId="urn:microsoft.com/office/officeart/2005/8/layout/venn1" loCatId="relationship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4A62E55F-A36B-4D13-B473-45B90455981A}">
      <dgm:prSet/>
      <dgm:spPr/>
      <dgm:t>
        <a:bodyPr/>
        <a:lstStyle/>
        <a:p>
          <a:pPr rtl="0"/>
          <a:r>
            <a:rPr lang="ru-RU" baseline="0" smtClean="0"/>
            <a:t>— науково обґрунтоване судження, що дає випереджаючу інформацію про розвиток об'єкта у майбутньому</a:t>
          </a:r>
          <a:endParaRPr lang="ru-RU"/>
        </a:p>
      </dgm:t>
    </dgm:pt>
    <dgm:pt modelId="{D9943B12-5D51-4474-B511-A910872E5423}" type="parTrans" cxnId="{D9B3E62D-D8DC-466D-8CDC-201737C481B3}">
      <dgm:prSet/>
      <dgm:spPr/>
      <dgm:t>
        <a:bodyPr/>
        <a:lstStyle/>
        <a:p>
          <a:endParaRPr lang="ru-RU"/>
        </a:p>
      </dgm:t>
    </dgm:pt>
    <dgm:pt modelId="{61465292-5278-44CC-BF4E-E635454EAFE0}" type="sibTrans" cxnId="{D9B3E62D-D8DC-466D-8CDC-201737C481B3}">
      <dgm:prSet/>
      <dgm:spPr/>
      <dgm:t>
        <a:bodyPr/>
        <a:lstStyle/>
        <a:p>
          <a:endParaRPr lang="ru-RU"/>
        </a:p>
      </dgm:t>
    </dgm:pt>
    <dgm:pt modelId="{E38EAC70-6310-4F43-81DA-960250CDBEDE}">
      <dgm:prSet/>
      <dgm:spPr/>
      <dgm:t>
        <a:bodyPr/>
        <a:lstStyle/>
        <a:p>
          <a:pPr rtl="0"/>
          <a:r>
            <a:rPr lang="ru-RU" baseline="0" smtClean="0"/>
            <a:t>— науково обґрунтоване передбачення можливого стану об'єкта у майбутньому, можливих шляхів і строків його досягнення.</a:t>
          </a:r>
          <a:br>
            <a:rPr lang="ru-RU" baseline="0" smtClean="0"/>
          </a:br>
          <a:r>
            <a:rPr lang="ru-RU" baseline="0" smtClean="0"/>
            <a:t/>
          </a:r>
          <a:br>
            <a:rPr lang="ru-RU" baseline="0" smtClean="0"/>
          </a:br>
          <a:endParaRPr lang="ru-RU"/>
        </a:p>
      </dgm:t>
    </dgm:pt>
    <dgm:pt modelId="{EDF70A16-F7D9-44BE-823C-ABEEABB3E763}" type="parTrans" cxnId="{C4EF657B-796D-420B-A7BF-77EE2E0B446F}">
      <dgm:prSet/>
      <dgm:spPr/>
      <dgm:t>
        <a:bodyPr/>
        <a:lstStyle/>
        <a:p>
          <a:endParaRPr lang="ru-RU"/>
        </a:p>
      </dgm:t>
    </dgm:pt>
    <dgm:pt modelId="{C914920F-DE5A-4782-B138-0A3028C2F552}" type="sibTrans" cxnId="{C4EF657B-796D-420B-A7BF-77EE2E0B446F}">
      <dgm:prSet/>
      <dgm:spPr/>
      <dgm:t>
        <a:bodyPr/>
        <a:lstStyle/>
        <a:p>
          <a:endParaRPr lang="ru-RU"/>
        </a:p>
      </dgm:t>
    </dgm:pt>
    <dgm:pt modelId="{A07C3E55-3231-4D08-B16F-E23D24F5300E}" type="pres">
      <dgm:prSet presAssocID="{2200AD1D-B12B-4FC1-91FC-232EF8E317D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1534A36-5117-4E4E-93F4-103E91CEFEDC}" type="pres">
      <dgm:prSet presAssocID="{4A62E55F-A36B-4D13-B473-45B90455981A}" presName="circ1" presStyleLbl="vennNode1" presStyleIdx="0" presStyleCnt="2"/>
      <dgm:spPr/>
      <dgm:t>
        <a:bodyPr/>
        <a:lstStyle/>
        <a:p>
          <a:endParaRPr lang="ru-RU"/>
        </a:p>
      </dgm:t>
    </dgm:pt>
    <dgm:pt modelId="{15366B57-E533-4418-BD31-9FB1640B9E00}" type="pres">
      <dgm:prSet presAssocID="{4A62E55F-A36B-4D13-B473-45B90455981A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9348CD-F639-40B4-ACAD-E511E88FDAD5}" type="pres">
      <dgm:prSet presAssocID="{E38EAC70-6310-4F43-81DA-960250CDBEDE}" presName="circ2" presStyleLbl="vennNode1" presStyleIdx="1" presStyleCnt="2"/>
      <dgm:spPr/>
      <dgm:t>
        <a:bodyPr/>
        <a:lstStyle/>
        <a:p>
          <a:endParaRPr lang="ru-RU"/>
        </a:p>
      </dgm:t>
    </dgm:pt>
    <dgm:pt modelId="{28777D85-5500-48B8-AF63-38A24B5A7C6D}" type="pres">
      <dgm:prSet presAssocID="{E38EAC70-6310-4F43-81DA-960250CDBED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9B3E62D-D8DC-466D-8CDC-201737C481B3}" srcId="{2200AD1D-B12B-4FC1-91FC-232EF8E317D8}" destId="{4A62E55F-A36B-4D13-B473-45B90455981A}" srcOrd="0" destOrd="0" parTransId="{D9943B12-5D51-4474-B511-A910872E5423}" sibTransId="{61465292-5278-44CC-BF4E-E635454EAFE0}"/>
    <dgm:cxn modelId="{FE929155-1DC8-4490-BDE1-D609A493784B}" type="presOf" srcId="{E38EAC70-6310-4F43-81DA-960250CDBEDE}" destId="{28777D85-5500-48B8-AF63-38A24B5A7C6D}" srcOrd="1" destOrd="0" presId="urn:microsoft.com/office/officeart/2005/8/layout/venn1"/>
    <dgm:cxn modelId="{95D722FC-6C28-4F4B-9952-43B8653C86AA}" type="presOf" srcId="{2200AD1D-B12B-4FC1-91FC-232EF8E317D8}" destId="{A07C3E55-3231-4D08-B16F-E23D24F5300E}" srcOrd="0" destOrd="0" presId="urn:microsoft.com/office/officeart/2005/8/layout/venn1"/>
    <dgm:cxn modelId="{D9082D1D-0853-4239-BDAB-E5B701E1149E}" type="presOf" srcId="{4A62E55F-A36B-4D13-B473-45B90455981A}" destId="{15366B57-E533-4418-BD31-9FB1640B9E00}" srcOrd="1" destOrd="0" presId="urn:microsoft.com/office/officeart/2005/8/layout/venn1"/>
    <dgm:cxn modelId="{3CF099D0-B2B7-49BE-9E93-0D4A0E22EAB7}" type="presOf" srcId="{4A62E55F-A36B-4D13-B473-45B90455981A}" destId="{E1534A36-5117-4E4E-93F4-103E91CEFEDC}" srcOrd="0" destOrd="0" presId="urn:microsoft.com/office/officeart/2005/8/layout/venn1"/>
    <dgm:cxn modelId="{7248C420-6650-4A5F-8360-30BE3F781CE5}" type="presOf" srcId="{E38EAC70-6310-4F43-81DA-960250CDBEDE}" destId="{7F9348CD-F639-40B4-ACAD-E511E88FDAD5}" srcOrd="0" destOrd="0" presId="urn:microsoft.com/office/officeart/2005/8/layout/venn1"/>
    <dgm:cxn modelId="{C4EF657B-796D-420B-A7BF-77EE2E0B446F}" srcId="{2200AD1D-B12B-4FC1-91FC-232EF8E317D8}" destId="{E38EAC70-6310-4F43-81DA-960250CDBEDE}" srcOrd="1" destOrd="0" parTransId="{EDF70A16-F7D9-44BE-823C-ABEEABB3E763}" sibTransId="{C914920F-DE5A-4782-B138-0A3028C2F552}"/>
    <dgm:cxn modelId="{55C2D9E5-7E02-46F7-8B54-0D0AB19D5AC4}" type="presParOf" srcId="{A07C3E55-3231-4D08-B16F-E23D24F5300E}" destId="{E1534A36-5117-4E4E-93F4-103E91CEFEDC}" srcOrd="0" destOrd="0" presId="urn:microsoft.com/office/officeart/2005/8/layout/venn1"/>
    <dgm:cxn modelId="{3F8F3D49-FD0E-44B1-856F-9A96FD0E2DED}" type="presParOf" srcId="{A07C3E55-3231-4D08-B16F-E23D24F5300E}" destId="{15366B57-E533-4418-BD31-9FB1640B9E00}" srcOrd="1" destOrd="0" presId="urn:microsoft.com/office/officeart/2005/8/layout/venn1"/>
    <dgm:cxn modelId="{BFDF0609-F1CB-4C9D-852F-72BB368DDBD7}" type="presParOf" srcId="{A07C3E55-3231-4D08-B16F-E23D24F5300E}" destId="{7F9348CD-F639-40B4-ACAD-E511E88FDAD5}" srcOrd="2" destOrd="0" presId="urn:microsoft.com/office/officeart/2005/8/layout/venn1"/>
    <dgm:cxn modelId="{67746B3B-65C9-4307-8AC6-557478DAFE48}" type="presParOf" srcId="{A07C3E55-3231-4D08-B16F-E23D24F5300E}" destId="{28777D85-5500-48B8-AF63-38A24B5A7C6D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73147F-3108-4E2E-9DF8-071A0D228573}" type="doc">
      <dgm:prSet loTypeId="urn:microsoft.com/office/officeart/2005/8/layout/target3" loCatId="relationship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5A111647-0CEF-4A33-9A88-F4629E79FF9A}">
      <dgm:prSet/>
      <dgm:spPr/>
      <dgm:t>
        <a:bodyPr/>
        <a:lstStyle/>
        <a:p>
          <a:pPr rtl="0"/>
          <a:r>
            <a:rPr lang="ru-RU" baseline="0" dirty="0" smtClean="0"/>
            <a:t>— </a:t>
          </a:r>
          <a:r>
            <a:rPr lang="ru-RU" baseline="0" dirty="0" err="1" smtClean="0"/>
            <a:t>виявлення</a:t>
          </a:r>
          <a:r>
            <a:rPr lang="ru-RU" baseline="0" dirty="0" smtClean="0"/>
            <a:t> стану та </a:t>
          </a:r>
          <a:r>
            <a:rPr lang="ru-RU" baseline="0" dirty="0" err="1" smtClean="0"/>
            <a:t>можливих</a:t>
          </a:r>
          <a:r>
            <a:rPr lang="ru-RU" baseline="0" dirty="0" smtClean="0"/>
            <a:t> </a:t>
          </a:r>
          <a:r>
            <a:rPr lang="ru-RU" baseline="0" dirty="0" err="1" smtClean="0"/>
            <a:t>напрямків</a:t>
          </a:r>
          <a:r>
            <a:rPr lang="ru-RU" baseline="0" dirty="0" smtClean="0"/>
            <a:t> </a:t>
          </a:r>
          <a:r>
            <a:rPr lang="ru-RU" baseline="0" dirty="0" err="1" smtClean="0"/>
            <a:t>розвитку</a:t>
          </a:r>
          <a:r>
            <a:rPr lang="ru-RU" baseline="0" dirty="0" smtClean="0"/>
            <a:t> </a:t>
          </a:r>
          <a:r>
            <a:rPr lang="ru-RU" baseline="0" dirty="0" err="1" smtClean="0"/>
            <a:t>економічних</a:t>
          </a:r>
          <a:r>
            <a:rPr lang="ru-RU" baseline="0" dirty="0" smtClean="0"/>
            <a:t> </a:t>
          </a:r>
          <a:r>
            <a:rPr lang="ru-RU" baseline="0" dirty="0" err="1" smtClean="0"/>
            <a:t>явищ</a:t>
          </a:r>
          <a:r>
            <a:rPr lang="ru-RU" baseline="0" dirty="0" smtClean="0"/>
            <a:t> і </a:t>
          </a:r>
          <a:r>
            <a:rPr lang="ru-RU" baseline="0" dirty="0" err="1" smtClean="0"/>
            <a:t>процесів</a:t>
          </a:r>
          <a:r>
            <a:rPr lang="ru-RU" baseline="0" dirty="0" smtClean="0"/>
            <a:t> на </a:t>
          </a:r>
          <a:r>
            <a:rPr lang="ru-RU" baseline="0" dirty="0" err="1" smtClean="0"/>
            <a:t>різних</a:t>
          </a:r>
          <a:r>
            <a:rPr lang="ru-RU" baseline="0" dirty="0" smtClean="0"/>
            <a:t> </a:t>
          </a:r>
          <a:r>
            <a:rPr lang="ru-RU" baseline="0" dirty="0" err="1" smtClean="0"/>
            <a:t>рівнях</a:t>
          </a:r>
          <a:r>
            <a:rPr lang="ru-RU" baseline="0" dirty="0" smtClean="0"/>
            <a:t> </a:t>
          </a:r>
          <a:r>
            <a:rPr lang="ru-RU" baseline="0" dirty="0" err="1" smtClean="0"/>
            <a:t>економічної</a:t>
          </a:r>
          <a:r>
            <a:rPr lang="ru-RU" baseline="0" dirty="0" smtClean="0"/>
            <a:t> </a:t>
          </a:r>
          <a:r>
            <a:rPr lang="ru-RU" baseline="0" dirty="0" err="1" smtClean="0"/>
            <a:t>системи</a:t>
          </a:r>
          <a:r>
            <a:rPr lang="ru-RU" baseline="0" dirty="0" smtClean="0"/>
            <a:t> (</a:t>
          </a:r>
          <a:r>
            <a:rPr lang="ru-RU" baseline="0" dirty="0" err="1" smtClean="0"/>
            <a:t>мікро</a:t>
          </a:r>
          <a:r>
            <a:rPr lang="ru-RU" baseline="0" dirty="0" smtClean="0"/>
            <a:t>-, мезо-, </a:t>
          </a:r>
          <a:r>
            <a:rPr lang="ru-RU" baseline="0" dirty="0" err="1" smtClean="0"/>
            <a:t>макрорівні</a:t>
          </a:r>
          <a:r>
            <a:rPr lang="ru-RU" baseline="0" dirty="0" smtClean="0"/>
            <a:t>).</a:t>
          </a:r>
          <a:endParaRPr lang="ru-RU" dirty="0"/>
        </a:p>
      </dgm:t>
    </dgm:pt>
    <dgm:pt modelId="{239A2C3A-6B2F-4D44-BFD0-0BA35DFC1301}" type="parTrans" cxnId="{C110B0E2-3064-4927-A99E-8EA19F21A6EC}">
      <dgm:prSet/>
      <dgm:spPr/>
      <dgm:t>
        <a:bodyPr/>
        <a:lstStyle/>
        <a:p>
          <a:endParaRPr lang="ru-RU"/>
        </a:p>
      </dgm:t>
    </dgm:pt>
    <dgm:pt modelId="{48672C2F-6C4D-42B9-B573-EE4AA6E97B75}" type="sibTrans" cxnId="{C110B0E2-3064-4927-A99E-8EA19F21A6EC}">
      <dgm:prSet/>
      <dgm:spPr/>
      <dgm:t>
        <a:bodyPr/>
        <a:lstStyle/>
        <a:p>
          <a:endParaRPr lang="ru-RU"/>
        </a:p>
      </dgm:t>
    </dgm:pt>
    <dgm:pt modelId="{86A00E57-1F73-43DD-9651-E90B07C03D33}">
      <dgm:prSet/>
      <dgm:spPr/>
      <dgm:t>
        <a:bodyPr/>
        <a:lstStyle/>
        <a:p>
          <a:pPr rtl="0"/>
          <a:r>
            <a:rPr lang="ru-RU" b="1" baseline="0" dirty="0" err="1" smtClean="0">
              <a:solidFill>
                <a:srgbClr val="FF0000"/>
              </a:solidFill>
            </a:rPr>
            <a:t>Джерела</a:t>
          </a:r>
          <a:r>
            <a:rPr lang="ru-RU" b="1" baseline="0" dirty="0" smtClean="0">
              <a:solidFill>
                <a:srgbClr val="FF0000"/>
              </a:solidFill>
            </a:rPr>
            <a:t> </a:t>
          </a:r>
          <a:r>
            <a:rPr lang="ru-RU" b="1" baseline="0" dirty="0" err="1" smtClean="0">
              <a:solidFill>
                <a:srgbClr val="FF0000"/>
              </a:solidFill>
            </a:rPr>
            <a:t>прогнозної</a:t>
          </a:r>
          <a:r>
            <a:rPr lang="ru-RU" b="1" baseline="0" dirty="0" smtClean="0">
              <a:solidFill>
                <a:srgbClr val="FF0000"/>
              </a:solidFill>
            </a:rPr>
            <a:t> </a:t>
          </a:r>
          <a:r>
            <a:rPr lang="ru-RU" b="1" baseline="0" dirty="0" err="1" smtClean="0">
              <a:solidFill>
                <a:srgbClr val="FF0000"/>
              </a:solidFill>
            </a:rPr>
            <a:t>інформації</a:t>
          </a:r>
          <a:r>
            <a:rPr lang="ru-RU" b="1" baseline="0" dirty="0" smtClean="0">
              <a:solidFill>
                <a:srgbClr val="FF0000"/>
              </a:solidFill>
            </a:rPr>
            <a:t>:</a:t>
          </a:r>
          <a:r>
            <a:rPr lang="ru-RU" baseline="0" dirty="0" smtClean="0"/>
            <a:t/>
          </a:r>
          <a:br>
            <a:rPr lang="ru-RU" baseline="0" dirty="0" smtClean="0"/>
          </a:br>
          <a:r>
            <a:rPr lang="ru-RU" baseline="0" dirty="0" smtClean="0"/>
            <a:t/>
          </a:r>
          <a:br>
            <a:rPr lang="ru-RU" baseline="0" dirty="0" smtClean="0"/>
          </a:br>
          <a:r>
            <a:rPr lang="ru-RU" baseline="0" dirty="0" err="1" smtClean="0"/>
            <a:t>накопичені</a:t>
          </a:r>
          <a:r>
            <a:rPr lang="ru-RU" baseline="0" dirty="0" smtClean="0"/>
            <a:t> </a:t>
          </a:r>
          <a:r>
            <a:rPr lang="ru-RU" baseline="0" dirty="0" err="1" smtClean="0"/>
            <a:t>знання</a:t>
          </a:r>
          <a:r>
            <a:rPr lang="ru-RU" baseline="0" dirty="0" smtClean="0"/>
            <a:t> та </a:t>
          </a:r>
          <a:r>
            <a:rPr lang="ru-RU" baseline="0" dirty="0" err="1" smtClean="0"/>
            <a:t>досвід</a:t>
          </a:r>
          <a:r>
            <a:rPr lang="ru-RU" baseline="0" dirty="0" smtClean="0"/>
            <a:t> (</a:t>
          </a:r>
          <a:r>
            <a:rPr lang="ru-RU" baseline="0" dirty="0" err="1" smtClean="0"/>
            <a:t>теоретичні</a:t>
          </a:r>
          <a:r>
            <a:rPr lang="ru-RU" baseline="0" dirty="0" smtClean="0"/>
            <a:t> та </a:t>
          </a:r>
          <a:r>
            <a:rPr lang="ru-RU" baseline="0" dirty="0" err="1" smtClean="0"/>
            <a:t>емпіричні</a:t>
          </a:r>
          <a:r>
            <a:rPr lang="ru-RU" baseline="0" dirty="0" smtClean="0"/>
            <a:t> </a:t>
          </a:r>
          <a:r>
            <a:rPr lang="ru-RU" baseline="0" dirty="0" err="1" smtClean="0"/>
            <a:t>знання</a:t>
          </a:r>
          <a:r>
            <a:rPr lang="ru-RU" baseline="0" dirty="0" smtClean="0"/>
            <a:t> про </a:t>
          </a:r>
          <a:r>
            <a:rPr lang="ru-RU" baseline="0" dirty="0" err="1" smtClean="0"/>
            <a:t>закономірності</a:t>
          </a:r>
          <a:r>
            <a:rPr lang="ru-RU" baseline="0" dirty="0" smtClean="0"/>
            <a:t> </a:t>
          </a:r>
          <a:r>
            <a:rPr lang="ru-RU" baseline="0" dirty="0" err="1" smtClean="0"/>
            <a:t>розвитку</a:t>
          </a:r>
          <a:r>
            <a:rPr lang="ru-RU" baseline="0" dirty="0" smtClean="0"/>
            <a:t> </a:t>
          </a:r>
          <a:r>
            <a:rPr lang="ru-RU" baseline="0" dirty="0" err="1" smtClean="0"/>
            <a:t>процесів</a:t>
          </a:r>
          <a:r>
            <a:rPr lang="ru-RU" baseline="0" dirty="0" smtClean="0"/>
            <a:t>)</a:t>
          </a:r>
          <a:br>
            <a:rPr lang="ru-RU" baseline="0" dirty="0" smtClean="0"/>
          </a:br>
          <a:r>
            <a:rPr lang="ru-RU" baseline="0" dirty="0" smtClean="0"/>
            <a:t/>
          </a:r>
          <a:br>
            <a:rPr lang="ru-RU" baseline="0" dirty="0" smtClean="0"/>
          </a:br>
          <a:r>
            <a:rPr lang="ru-RU" baseline="0" dirty="0" err="1" smtClean="0"/>
            <a:t>фактична</a:t>
          </a:r>
          <a:r>
            <a:rPr lang="ru-RU" baseline="0" dirty="0" smtClean="0"/>
            <a:t> і </a:t>
          </a:r>
          <a:r>
            <a:rPr lang="ru-RU" baseline="0" dirty="0" err="1" smtClean="0"/>
            <a:t>статистична</a:t>
          </a:r>
          <a:r>
            <a:rPr lang="ru-RU" baseline="0" dirty="0" smtClean="0"/>
            <a:t> </a:t>
          </a:r>
          <a:r>
            <a:rPr lang="ru-RU" baseline="0" dirty="0" err="1" smtClean="0"/>
            <a:t>інформація</a:t>
          </a:r>
          <a:r>
            <a:rPr lang="ru-RU" baseline="0" dirty="0" smtClean="0"/>
            <a:t> про </a:t>
          </a:r>
          <a:r>
            <a:rPr lang="ru-RU" baseline="0" dirty="0" err="1" smtClean="0"/>
            <a:t>об'єкт</a:t>
          </a:r>
          <a:r>
            <a:rPr lang="ru-RU" baseline="0" dirty="0" smtClean="0"/>
            <a:t> </a:t>
          </a:r>
          <a:r>
            <a:rPr lang="ru-RU" baseline="0" dirty="0" err="1" smtClean="0"/>
            <a:t>прогнозування</a:t>
          </a:r>
          <a:r>
            <a:rPr lang="ru-RU" baseline="0" dirty="0" smtClean="0"/>
            <a:t/>
          </a:r>
          <a:br>
            <a:rPr lang="ru-RU" baseline="0" dirty="0" smtClean="0"/>
          </a:br>
          <a:endParaRPr lang="ru-RU" dirty="0"/>
        </a:p>
      </dgm:t>
    </dgm:pt>
    <dgm:pt modelId="{48A99C02-F312-401A-99ED-38781DAAE411}" type="parTrans" cxnId="{6AD5F2DE-A85E-4F7B-9EAA-3DC552BD0745}">
      <dgm:prSet/>
      <dgm:spPr/>
      <dgm:t>
        <a:bodyPr/>
        <a:lstStyle/>
        <a:p>
          <a:endParaRPr lang="ru-RU"/>
        </a:p>
      </dgm:t>
    </dgm:pt>
    <dgm:pt modelId="{7332E105-831D-4AE3-9EAD-16D62A100904}" type="sibTrans" cxnId="{6AD5F2DE-A85E-4F7B-9EAA-3DC552BD0745}">
      <dgm:prSet/>
      <dgm:spPr/>
      <dgm:t>
        <a:bodyPr/>
        <a:lstStyle/>
        <a:p>
          <a:endParaRPr lang="ru-RU"/>
        </a:p>
      </dgm:t>
    </dgm:pt>
    <dgm:pt modelId="{EC8E29D2-E50B-4F12-9D8E-45A3F87E7DC3}" type="pres">
      <dgm:prSet presAssocID="{4B73147F-3108-4E2E-9DF8-071A0D228573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591A3DA-2452-4C70-A63A-9244E5C4E6E7}" type="pres">
      <dgm:prSet presAssocID="{5A111647-0CEF-4A33-9A88-F4629E79FF9A}" presName="circle1" presStyleLbl="node1" presStyleIdx="0" presStyleCnt="2"/>
      <dgm:spPr/>
    </dgm:pt>
    <dgm:pt modelId="{8EACDDA3-D734-47A5-8F14-1A8B723DEE4E}" type="pres">
      <dgm:prSet presAssocID="{5A111647-0CEF-4A33-9A88-F4629E79FF9A}" presName="space" presStyleCnt="0"/>
      <dgm:spPr/>
    </dgm:pt>
    <dgm:pt modelId="{5AF0EF5F-3767-495B-AD38-2062FB2164BD}" type="pres">
      <dgm:prSet presAssocID="{5A111647-0CEF-4A33-9A88-F4629E79FF9A}" presName="rect1" presStyleLbl="alignAcc1" presStyleIdx="0" presStyleCnt="2"/>
      <dgm:spPr/>
      <dgm:t>
        <a:bodyPr/>
        <a:lstStyle/>
        <a:p>
          <a:endParaRPr lang="ru-RU"/>
        </a:p>
      </dgm:t>
    </dgm:pt>
    <dgm:pt modelId="{FD36A267-7B35-49E7-8E7E-8FB32DD122C2}" type="pres">
      <dgm:prSet presAssocID="{86A00E57-1F73-43DD-9651-E90B07C03D33}" presName="vertSpace2" presStyleLbl="node1" presStyleIdx="0" presStyleCnt="2"/>
      <dgm:spPr/>
    </dgm:pt>
    <dgm:pt modelId="{CC27F2B2-F803-4624-8587-286997B14EC1}" type="pres">
      <dgm:prSet presAssocID="{86A00E57-1F73-43DD-9651-E90B07C03D33}" presName="circle2" presStyleLbl="node1" presStyleIdx="1" presStyleCnt="2"/>
      <dgm:spPr/>
    </dgm:pt>
    <dgm:pt modelId="{10B7CE44-D5C2-4EC4-A94B-48C52E606C5E}" type="pres">
      <dgm:prSet presAssocID="{86A00E57-1F73-43DD-9651-E90B07C03D33}" presName="rect2" presStyleLbl="alignAcc1" presStyleIdx="1" presStyleCnt="2"/>
      <dgm:spPr/>
      <dgm:t>
        <a:bodyPr/>
        <a:lstStyle/>
        <a:p>
          <a:endParaRPr lang="ru-RU"/>
        </a:p>
      </dgm:t>
    </dgm:pt>
    <dgm:pt modelId="{48EC08B0-103D-4500-A9D0-2AADD1ABFD3A}" type="pres">
      <dgm:prSet presAssocID="{5A111647-0CEF-4A33-9A88-F4629E79FF9A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C59018-35A4-4EC5-961B-F977824AB7CF}" type="pres">
      <dgm:prSet presAssocID="{86A00E57-1F73-43DD-9651-E90B07C03D33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39207EF-DD87-471F-8104-66DFD82887A4}" type="presOf" srcId="{86A00E57-1F73-43DD-9651-E90B07C03D33}" destId="{CBC59018-35A4-4EC5-961B-F977824AB7CF}" srcOrd="1" destOrd="0" presId="urn:microsoft.com/office/officeart/2005/8/layout/target3"/>
    <dgm:cxn modelId="{C110B0E2-3064-4927-A99E-8EA19F21A6EC}" srcId="{4B73147F-3108-4E2E-9DF8-071A0D228573}" destId="{5A111647-0CEF-4A33-9A88-F4629E79FF9A}" srcOrd="0" destOrd="0" parTransId="{239A2C3A-6B2F-4D44-BFD0-0BA35DFC1301}" sibTransId="{48672C2F-6C4D-42B9-B573-EE4AA6E97B75}"/>
    <dgm:cxn modelId="{6238596F-D5FC-4181-BFE6-C69DE48B0AE5}" type="presOf" srcId="{4B73147F-3108-4E2E-9DF8-071A0D228573}" destId="{EC8E29D2-E50B-4F12-9D8E-45A3F87E7DC3}" srcOrd="0" destOrd="0" presId="urn:microsoft.com/office/officeart/2005/8/layout/target3"/>
    <dgm:cxn modelId="{50F72944-D6AC-4AE8-AD72-70F24B49D04B}" type="presOf" srcId="{5A111647-0CEF-4A33-9A88-F4629E79FF9A}" destId="{5AF0EF5F-3767-495B-AD38-2062FB2164BD}" srcOrd="0" destOrd="0" presId="urn:microsoft.com/office/officeart/2005/8/layout/target3"/>
    <dgm:cxn modelId="{BB465261-60BB-4EBD-965E-D174E3DD072E}" type="presOf" srcId="{5A111647-0CEF-4A33-9A88-F4629E79FF9A}" destId="{48EC08B0-103D-4500-A9D0-2AADD1ABFD3A}" srcOrd="1" destOrd="0" presId="urn:microsoft.com/office/officeart/2005/8/layout/target3"/>
    <dgm:cxn modelId="{EF0E49D3-F1FD-402C-BFA8-AE84AE3B856D}" type="presOf" srcId="{86A00E57-1F73-43DD-9651-E90B07C03D33}" destId="{10B7CE44-D5C2-4EC4-A94B-48C52E606C5E}" srcOrd="0" destOrd="0" presId="urn:microsoft.com/office/officeart/2005/8/layout/target3"/>
    <dgm:cxn modelId="{6AD5F2DE-A85E-4F7B-9EAA-3DC552BD0745}" srcId="{4B73147F-3108-4E2E-9DF8-071A0D228573}" destId="{86A00E57-1F73-43DD-9651-E90B07C03D33}" srcOrd="1" destOrd="0" parTransId="{48A99C02-F312-401A-99ED-38781DAAE411}" sibTransId="{7332E105-831D-4AE3-9EAD-16D62A100904}"/>
    <dgm:cxn modelId="{FC3A3BF2-4481-4A7F-81C1-18EF92A4E5F7}" type="presParOf" srcId="{EC8E29D2-E50B-4F12-9D8E-45A3F87E7DC3}" destId="{C591A3DA-2452-4C70-A63A-9244E5C4E6E7}" srcOrd="0" destOrd="0" presId="urn:microsoft.com/office/officeart/2005/8/layout/target3"/>
    <dgm:cxn modelId="{5B35ADF4-293B-4A62-8801-24570A006016}" type="presParOf" srcId="{EC8E29D2-E50B-4F12-9D8E-45A3F87E7DC3}" destId="{8EACDDA3-D734-47A5-8F14-1A8B723DEE4E}" srcOrd="1" destOrd="0" presId="urn:microsoft.com/office/officeart/2005/8/layout/target3"/>
    <dgm:cxn modelId="{C037B6A1-178B-4D85-938F-BBC018BDB733}" type="presParOf" srcId="{EC8E29D2-E50B-4F12-9D8E-45A3F87E7DC3}" destId="{5AF0EF5F-3767-495B-AD38-2062FB2164BD}" srcOrd="2" destOrd="0" presId="urn:microsoft.com/office/officeart/2005/8/layout/target3"/>
    <dgm:cxn modelId="{4CBD4D99-A846-435F-8C65-6B5F91112CAC}" type="presParOf" srcId="{EC8E29D2-E50B-4F12-9D8E-45A3F87E7DC3}" destId="{FD36A267-7B35-49E7-8E7E-8FB32DD122C2}" srcOrd="3" destOrd="0" presId="urn:microsoft.com/office/officeart/2005/8/layout/target3"/>
    <dgm:cxn modelId="{0518BD53-67B2-4A8B-9771-997631FAC27A}" type="presParOf" srcId="{EC8E29D2-E50B-4F12-9D8E-45A3F87E7DC3}" destId="{CC27F2B2-F803-4624-8587-286997B14EC1}" srcOrd="4" destOrd="0" presId="urn:microsoft.com/office/officeart/2005/8/layout/target3"/>
    <dgm:cxn modelId="{1FC94980-DA08-4B10-A6D2-E7E4ED5C118A}" type="presParOf" srcId="{EC8E29D2-E50B-4F12-9D8E-45A3F87E7DC3}" destId="{10B7CE44-D5C2-4EC4-A94B-48C52E606C5E}" srcOrd="5" destOrd="0" presId="urn:microsoft.com/office/officeart/2005/8/layout/target3"/>
    <dgm:cxn modelId="{F0706347-79B6-48D4-9DA5-0D3F06310F49}" type="presParOf" srcId="{EC8E29D2-E50B-4F12-9D8E-45A3F87E7DC3}" destId="{48EC08B0-103D-4500-A9D0-2AADD1ABFD3A}" srcOrd="6" destOrd="0" presId="urn:microsoft.com/office/officeart/2005/8/layout/target3"/>
    <dgm:cxn modelId="{1AF3932D-0F2E-419B-BF41-2AD9B5BAC18F}" type="presParOf" srcId="{EC8E29D2-E50B-4F12-9D8E-45A3F87E7DC3}" destId="{CBC59018-35A4-4EC5-961B-F977824AB7CF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C1E6D9-D257-43BA-B8D0-B71847C53EF0}">
      <dsp:nvSpPr>
        <dsp:cNvPr id="0" name=""/>
        <dsp:cNvSpPr/>
      </dsp:nvSpPr>
      <dsp:spPr>
        <a:xfrm>
          <a:off x="0" y="52154"/>
          <a:ext cx="7239000" cy="150579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900" kern="1200" baseline="0" smtClean="0"/>
            <a:t>Сутність і принципи прогнозування</a:t>
          </a:r>
          <a:endParaRPr lang="ru-RU" sz="3900" kern="1200"/>
        </a:p>
      </dsp:txBody>
      <dsp:txXfrm>
        <a:off x="73507" y="125661"/>
        <a:ext cx="7091986" cy="1358776"/>
      </dsp:txXfrm>
    </dsp:sp>
    <dsp:sp modelId="{881627AD-F0BF-4723-8162-736E0EE470A7}">
      <dsp:nvSpPr>
        <dsp:cNvPr id="0" name=""/>
        <dsp:cNvSpPr/>
      </dsp:nvSpPr>
      <dsp:spPr>
        <a:xfrm>
          <a:off x="0" y="1670264"/>
          <a:ext cx="7239000" cy="1505790"/>
        </a:xfrm>
        <a:prstGeom prst="roundRect">
          <a:avLst/>
        </a:prstGeom>
        <a:solidFill>
          <a:schemeClr val="accent2">
            <a:hueOff val="-8103780"/>
            <a:satOff val="16667"/>
            <a:lumOff val="-1274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900" kern="1200" baseline="0" smtClean="0"/>
            <a:t>Класифікація прогнозів</a:t>
          </a:r>
          <a:endParaRPr lang="ru-RU" sz="3900" kern="1200"/>
        </a:p>
      </dsp:txBody>
      <dsp:txXfrm>
        <a:off x="73507" y="1743771"/>
        <a:ext cx="7091986" cy="1358776"/>
      </dsp:txXfrm>
    </dsp:sp>
    <dsp:sp modelId="{B1E21C3E-F9D5-44AC-9FE5-E9EC200349E0}">
      <dsp:nvSpPr>
        <dsp:cNvPr id="0" name=""/>
        <dsp:cNvSpPr/>
      </dsp:nvSpPr>
      <dsp:spPr>
        <a:xfrm>
          <a:off x="0" y="3288375"/>
          <a:ext cx="7239000" cy="1505790"/>
        </a:xfrm>
        <a:prstGeom prst="roundRect">
          <a:avLst/>
        </a:prstGeom>
        <a:solidFill>
          <a:schemeClr val="accent2">
            <a:hueOff val="-16207560"/>
            <a:satOff val="33334"/>
            <a:lumOff val="-2549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900" kern="1200" baseline="0" smtClean="0"/>
            <a:t>Методи прогнозування</a:t>
          </a:r>
          <a:endParaRPr lang="ru-RU" sz="3900" kern="1200"/>
        </a:p>
      </dsp:txBody>
      <dsp:txXfrm>
        <a:off x="73507" y="3361882"/>
        <a:ext cx="7091986" cy="13587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534A36-5117-4E4E-93F4-103E91CEFEDC}">
      <dsp:nvSpPr>
        <dsp:cNvPr id="0" name=""/>
        <dsp:cNvSpPr/>
      </dsp:nvSpPr>
      <dsp:spPr>
        <a:xfrm>
          <a:off x="162877" y="414337"/>
          <a:ext cx="4017645" cy="4017644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baseline="0" smtClean="0"/>
            <a:t>— науково обґрунтоване судження, що дає випереджаючу інформацію про розвиток об'єкта у майбутньому</a:t>
          </a:r>
          <a:endParaRPr lang="ru-RU" sz="2100" kern="1200"/>
        </a:p>
      </dsp:txBody>
      <dsp:txXfrm>
        <a:off x="723899" y="888104"/>
        <a:ext cx="2316480" cy="3070111"/>
      </dsp:txXfrm>
    </dsp:sp>
    <dsp:sp modelId="{7F9348CD-F639-40B4-ACAD-E511E88FDAD5}">
      <dsp:nvSpPr>
        <dsp:cNvPr id="0" name=""/>
        <dsp:cNvSpPr/>
      </dsp:nvSpPr>
      <dsp:spPr>
        <a:xfrm>
          <a:off x="3058477" y="414337"/>
          <a:ext cx="4017645" cy="4017644"/>
        </a:xfrm>
        <a:prstGeom prst="ellipse">
          <a:avLst/>
        </a:prstGeom>
        <a:solidFill>
          <a:schemeClr val="accent3">
            <a:alpha val="50000"/>
            <a:hueOff val="1186571"/>
            <a:satOff val="22323"/>
            <a:lumOff val="5883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baseline="0" smtClean="0"/>
            <a:t>— науково обґрунтоване передбачення можливого стану об'єкта у майбутньому, можливих шляхів і строків його досягнення.</a:t>
          </a:r>
          <a:br>
            <a:rPr lang="ru-RU" sz="2100" kern="1200" baseline="0" smtClean="0"/>
          </a:br>
          <a:r>
            <a:rPr lang="ru-RU" sz="2100" kern="1200" baseline="0" smtClean="0"/>
            <a:t/>
          </a:r>
          <a:br>
            <a:rPr lang="ru-RU" sz="2100" kern="1200" baseline="0" smtClean="0"/>
          </a:br>
          <a:endParaRPr lang="ru-RU" sz="2100" kern="1200"/>
        </a:p>
      </dsp:txBody>
      <dsp:txXfrm>
        <a:off x="4198620" y="888104"/>
        <a:ext cx="2316480" cy="30701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91A3DA-2452-4C70-A63A-9244E5C4E6E7}">
      <dsp:nvSpPr>
        <dsp:cNvPr id="0" name=""/>
        <dsp:cNvSpPr/>
      </dsp:nvSpPr>
      <dsp:spPr>
        <a:xfrm>
          <a:off x="0" y="251459"/>
          <a:ext cx="4343400" cy="4343400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F0EF5F-3767-495B-AD38-2062FB2164BD}">
      <dsp:nvSpPr>
        <dsp:cNvPr id="0" name=""/>
        <dsp:cNvSpPr/>
      </dsp:nvSpPr>
      <dsp:spPr>
        <a:xfrm>
          <a:off x="2171700" y="251460"/>
          <a:ext cx="5067300" cy="4343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baseline="0" dirty="0" smtClean="0"/>
            <a:t>— </a:t>
          </a:r>
          <a:r>
            <a:rPr lang="ru-RU" sz="1600" kern="1200" baseline="0" dirty="0" err="1" smtClean="0"/>
            <a:t>виявлення</a:t>
          </a:r>
          <a:r>
            <a:rPr lang="ru-RU" sz="1600" kern="1200" baseline="0" dirty="0" smtClean="0"/>
            <a:t> стану та </a:t>
          </a:r>
          <a:r>
            <a:rPr lang="ru-RU" sz="1600" kern="1200" baseline="0" dirty="0" err="1" smtClean="0"/>
            <a:t>можливих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напрямків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розвитку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економічних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явищ</a:t>
          </a:r>
          <a:r>
            <a:rPr lang="ru-RU" sz="1600" kern="1200" baseline="0" dirty="0" smtClean="0"/>
            <a:t> і </a:t>
          </a:r>
          <a:r>
            <a:rPr lang="ru-RU" sz="1600" kern="1200" baseline="0" dirty="0" err="1" smtClean="0"/>
            <a:t>процесів</a:t>
          </a:r>
          <a:r>
            <a:rPr lang="ru-RU" sz="1600" kern="1200" baseline="0" dirty="0" smtClean="0"/>
            <a:t> на </a:t>
          </a:r>
          <a:r>
            <a:rPr lang="ru-RU" sz="1600" kern="1200" baseline="0" dirty="0" err="1" smtClean="0"/>
            <a:t>різних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рівнях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економічної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системи</a:t>
          </a:r>
          <a:r>
            <a:rPr lang="ru-RU" sz="1600" kern="1200" baseline="0" dirty="0" smtClean="0"/>
            <a:t> (</a:t>
          </a:r>
          <a:r>
            <a:rPr lang="ru-RU" sz="1600" kern="1200" baseline="0" dirty="0" err="1" smtClean="0"/>
            <a:t>мікро</a:t>
          </a:r>
          <a:r>
            <a:rPr lang="ru-RU" sz="1600" kern="1200" baseline="0" dirty="0" smtClean="0"/>
            <a:t>-, мезо-, </a:t>
          </a:r>
          <a:r>
            <a:rPr lang="ru-RU" sz="1600" kern="1200" baseline="0" dirty="0" err="1" smtClean="0"/>
            <a:t>макрорівні</a:t>
          </a:r>
          <a:r>
            <a:rPr lang="ru-RU" sz="1600" kern="1200" baseline="0" dirty="0" smtClean="0"/>
            <a:t>).</a:t>
          </a:r>
          <a:endParaRPr lang="ru-RU" sz="1600" kern="1200" dirty="0"/>
        </a:p>
      </dsp:txBody>
      <dsp:txXfrm>
        <a:off x="2171700" y="251460"/>
        <a:ext cx="5067300" cy="2063115"/>
      </dsp:txXfrm>
    </dsp:sp>
    <dsp:sp modelId="{CC27F2B2-F803-4624-8587-286997B14EC1}">
      <dsp:nvSpPr>
        <dsp:cNvPr id="0" name=""/>
        <dsp:cNvSpPr/>
      </dsp:nvSpPr>
      <dsp:spPr>
        <a:xfrm>
          <a:off x="1140142" y="2314575"/>
          <a:ext cx="2063115" cy="2063115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-16207560"/>
            <a:satOff val="33334"/>
            <a:lumOff val="-2549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B7CE44-D5C2-4EC4-A94B-48C52E606C5E}">
      <dsp:nvSpPr>
        <dsp:cNvPr id="0" name=""/>
        <dsp:cNvSpPr/>
      </dsp:nvSpPr>
      <dsp:spPr>
        <a:xfrm>
          <a:off x="2171700" y="2314575"/>
          <a:ext cx="5067300" cy="206311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2">
              <a:hueOff val="-16207560"/>
              <a:satOff val="33334"/>
              <a:lumOff val="-25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baseline="0" dirty="0" err="1" smtClean="0">
              <a:solidFill>
                <a:srgbClr val="FF0000"/>
              </a:solidFill>
            </a:rPr>
            <a:t>Джерела</a:t>
          </a:r>
          <a:r>
            <a:rPr lang="ru-RU" sz="1600" b="1" kern="1200" baseline="0" dirty="0" smtClean="0">
              <a:solidFill>
                <a:srgbClr val="FF0000"/>
              </a:solidFill>
            </a:rPr>
            <a:t> </a:t>
          </a:r>
          <a:r>
            <a:rPr lang="ru-RU" sz="1600" b="1" kern="1200" baseline="0" dirty="0" err="1" smtClean="0">
              <a:solidFill>
                <a:srgbClr val="FF0000"/>
              </a:solidFill>
            </a:rPr>
            <a:t>прогнозної</a:t>
          </a:r>
          <a:r>
            <a:rPr lang="ru-RU" sz="1600" b="1" kern="1200" baseline="0" dirty="0" smtClean="0">
              <a:solidFill>
                <a:srgbClr val="FF0000"/>
              </a:solidFill>
            </a:rPr>
            <a:t> </a:t>
          </a:r>
          <a:r>
            <a:rPr lang="ru-RU" sz="1600" b="1" kern="1200" baseline="0" dirty="0" err="1" smtClean="0">
              <a:solidFill>
                <a:srgbClr val="FF0000"/>
              </a:solidFill>
            </a:rPr>
            <a:t>інформації</a:t>
          </a:r>
          <a:r>
            <a:rPr lang="ru-RU" sz="1600" b="1" kern="1200" baseline="0" dirty="0" smtClean="0">
              <a:solidFill>
                <a:srgbClr val="FF0000"/>
              </a:solidFill>
            </a:rPr>
            <a:t>:</a:t>
          </a:r>
          <a:r>
            <a:rPr lang="ru-RU" sz="1600" kern="1200" baseline="0" dirty="0" smtClean="0"/>
            <a:t/>
          </a:r>
          <a:br>
            <a:rPr lang="ru-RU" sz="1600" kern="1200" baseline="0" dirty="0" smtClean="0"/>
          </a:br>
          <a:r>
            <a:rPr lang="ru-RU" sz="1600" kern="1200" baseline="0" dirty="0" smtClean="0"/>
            <a:t/>
          </a:r>
          <a:br>
            <a:rPr lang="ru-RU" sz="1600" kern="1200" baseline="0" dirty="0" smtClean="0"/>
          </a:br>
          <a:r>
            <a:rPr lang="ru-RU" sz="1600" kern="1200" baseline="0" dirty="0" err="1" smtClean="0"/>
            <a:t>накопичені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знання</a:t>
          </a:r>
          <a:r>
            <a:rPr lang="ru-RU" sz="1600" kern="1200" baseline="0" dirty="0" smtClean="0"/>
            <a:t> та </a:t>
          </a:r>
          <a:r>
            <a:rPr lang="ru-RU" sz="1600" kern="1200" baseline="0" dirty="0" err="1" smtClean="0"/>
            <a:t>досвід</a:t>
          </a:r>
          <a:r>
            <a:rPr lang="ru-RU" sz="1600" kern="1200" baseline="0" dirty="0" smtClean="0"/>
            <a:t> (</a:t>
          </a:r>
          <a:r>
            <a:rPr lang="ru-RU" sz="1600" kern="1200" baseline="0" dirty="0" err="1" smtClean="0"/>
            <a:t>теоретичні</a:t>
          </a:r>
          <a:r>
            <a:rPr lang="ru-RU" sz="1600" kern="1200" baseline="0" dirty="0" smtClean="0"/>
            <a:t> та </a:t>
          </a:r>
          <a:r>
            <a:rPr lang="ru-RU" sz="1600" kern="1200" baseline="0" dirty="0" err="1" smtClean="0"/>
            <a:t>емпіричні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знання</a:t>
          </a:r>
          <a:r>
            <a:rPr lang="ru-RU" sz="1600" kern="1200" baseline="0" dirty="0" smtClean="0"/>
            <a:t> про </a:t>
          </a:r>
          <a:r>
            <a:rPr lang="ru-RU" sz="1600" kern="1200" baseline="0" dirty="0" err="1" smtClean="0"/>
            <a:t>закономірності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розвитку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процесів</a:t>
          </a:r>
          <a:r>
            <a:rPr lang="ru-RU" sz="1600" kern="1200" baseline="0" dirty="0" smtClean="0"/>
            <a:t>)</a:t>
          </a:r>
          <a:br>
            <a:rPr lang="ru-RU" sz="1600" kern="1200" baseline="0" dirty="0" smtClean="0"/>
          </a:br>
          <a:r>
            <a:rPr lang="ru-RU" sz="1600" kern="1200" baseline="0" dirty="0" smtClean="0"/>
            <a:t/>
          </a:r>
          <a:br>
            <a:rPr lang="ru-RU" sz="1600" kern="1200" baseline="0" dirty="0" smtClean="0"/>
          </a:br>
          <a:r>
            <a:rPr lang="ru-RU" sz="1600" kern="1200" baseline="0" dirty="0" err="1" smtClean="0"/>
            <a:t>фактична</a:t>
          </a:r>
          <a:r>
            <a:rPr lang="ru-RU" sz="1600" kern="1200" baseline="0" dirty="0" smtClean="0"/>
            <a:t> і </a:t>
          </a:r>
          <a:r>
            <a:rPr lang="ru-RU" sz="1600" kern="1200" baseline="0" dirty="0" err="1" smtClean="0"/>
            <a:t>статистична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інформація</a:t>
          </a:r>
          <a:r>
            <a:rPr lang="ru-RU" sz="1600" kern="1200" baseline="0" dirty="0" smtClean="0"/>
            <a:t> про </a:t>
          </a:r>
          <a:r>
            <a:rPr lang="ru-RU" sz="1600" kern="1200" baseline="0" dirty="0" err="1" smtClean="0"/>
            <a:t>об'єкт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прогнозування</a:t>
          </a:r>
          <a:r>
            <a:rPr lang="ru-RU" sz="1600" kern="1200" baseline="0" dirty="0" smtClean="0"/>
            <a:t/>
          </a:r>
          <a:br>
            <a:rPr lang="ru-RU" sz="1600" kern="1200" baseline="0" dirty="0" smtClean="0"/>
          </a:br>
          <a:endParaRPr lang="ru-RU" sz="1600" kern="1200" dirty="0"/>
        </a:p>
      </dsp:txBody>
      <dsp:txXfrm>
        <a:off x="2171700" y="2314575"/>
        <a:ext cx="5067300" cy="20631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.gov.ua/Documents/List?lang=uk-UA&amp;id=767c9944-87c0-4e5a-81ea-848bc0a7f470&amp;tag=Konsensus-prognoz" TargetMode="External"/><Relationship Id="rId2" Type="http://schemas.openxmlformats.org/officeDocument/2006/relationships/hyperlink" Target="https://www.me.gov.ua/Documents/Detail?lang=uk-UA&amp;id=77059300-efc0-4c61-8a67-3974e0cd27a5&amp;title=PrognozEkonomichnogoISotsialnogoRozvitkuUkraini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ngml@ukr.net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Прогнозування соціально-економічного розвитку країни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лекція</a:t>
            </a:r>
            <a:endParaRPr lang="ru-RU" dirty="0"/>
          </a:p>
        </p:txBody>
      </p:sp>
      <p:pic>
        <p:nvPicPr>
          <p:cNvPr id="6146" name="Picture 2" descr="C:\Users\User\Desktop\завантаженн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717032"/>
            <a:ext cx="4824536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04941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Принципи прогнозування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Принцип </a:t>
            </a:r>
            <a:r>
              <a:rPr lang="ru-RU" b="1" dirty="0" err="1">
                <a:solidFill>
                  <a:srgbClr val="FF0000"/>
                </a:solidFill>
              </a:rPr>
              <a:t>цілеспрямованості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— </a:t>
            </a:r>
            <a:r>
              <a:rPr lang="ru-RU" dirty="0" err="1"/>
              <a:t>прогнозування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конкретного </a:t>
            </a:r>
            <a:r>
              <a:rPr lang="ru-RU" dirty="0" err="1"/>
              <a:t>об'єкта</a:t>
            </a:r>
            <a:r>
              <a:rPr lang="ru-RU" dirty="0"/>
              <a:t> </a:t>
            </a:r>
            <a:r>
              <a:rPr lang="ru-RU" dirty="0" smtClean="0"/>
              <a:t>і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тенденцій</a:t>
            </a:r>
            <a:r>
              <a:rPr lang="ru-RU" dirty="0"/>
              <a:t> та </a:t>
            </a:r>
            <a:r>
              <a:rPr lang="ru-RU" dirty="0" err="1"/>
              <a:t>закономірностей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для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народногосподарських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. </a:t>
            </a:r>
            <a:r>
              <a:rPr lang="ru-RU" dirty="0" err="1"/>
              <a:t>Цілі</a:t>
            </a:r>
            <a:r>
              <a:rPr lang="ru-RU" dirty="0"/>
              <a:t> </a:t>
            </a:r>
            <a:r>
              <a:rPr lang="ru-RU" dirty="0" err="1" smtClean="0"/>
              <a:t>визначаються</a:t>
            </a:r>
            <a:r>
              <a:rPr lang="ru-RU" dirty="0" smtClean="0"/>
              <a:t> </a:t>
            </a:r>
            <a:r>
              <a:rPr lang="ru-RU" dirty="0" err="1"/>
              <a:t>суспільними</a:t>
            </a:r>
            <a:r>
              <a:rPr lang="ru-RU" dirty="0"/>
              <a:t> потребами, </a:t>
            </a:r>
            <a:r>
              <a:rPr lang="ru-RU" dirty="0" err="1"/>
              <a:t>породженими</a:t>
            </a:r>
            <a:r>
              <a:rPr lang="ru-RU" dirty="0"/>
              <a:t> </a:t>
            </a:r>
            <a:r>
              <a:rPr lang="ru-RU" dirty="0" err="1"/>
              <a:t>певними</a:t>
            </a:r>
            <a:r>
              <a:rPr lang="ru-RU" dirty="0"/>
              <a:t> </a:t>
            </a:r>
            <a:r>
              <a:rPr lang="ru-RU" dirty="0" err="1"/>
              <a:t>соціально-економічними</a:t>
            </a:r>
            <a:r>
              <a:rPr lang="ru-RU" dirty="0"/>
              <a:t>, </a:t>
            </a:r>
            <a:r>
              <a:rPr lang="ru-RU" dirty="0" err="1"/>
              <a:t>політичними</a:t>
            </a:r>
            <a:r>
              <a:rPr lang="ru-RU" dirty="0"/>
              <a:t>, </a:t>
            </a:r>
            <a:r>
              <a:rPr lang="ru-RU" dirty="0" err="1"/>
              <a:t>демографічними</a:t>
            </a:r>
            <a:r>
              <a:rPr lang="ru-RU" dirty="0"/>
              <a:t>, </a:t>
            </a:r>
            <a:r>
              <a:rPr lang="ru-RU" dirty="0" err="1"/>
              <a:t>науково-технічними</a:t>
            </a:r>
            <a:r>
              <a:rPr lang="ru-RU" dirty="0"/>
              <a:t> та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smtClean="0"/>
              <a:t>факторами.</a:t>
            </a:r>
          </a:p>
          <a:p>
            <a:r>
              <a:rPr lang="ru-RU" dirty="0" smtClean="0"/>
              <a:t>Принцип </a:t>
            </a:r>
            <a:r>
              <a:rPr lang="ru-RU" b="1" dirty="0" err="1">
                <a:solidFill>
                  <a:srgbClr val="FF0000"/>
                </a:solidFill>
              </a:rPr>
              <a:t>рентабельності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(</a:t>
            </a:r>
            <a:r>
              <a:rPr lang="ru-RU" dirty="0" err="1"/>
              <a:t>ефективності</a:t>
            </a:r>
            <a:r>
              <a:rPr lang="ru-RU" dirty="0"/>
              <a:t>) —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аналітичної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 прогнозу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результативності</a:t>
            </a:r>
            <a:r>
              <a:rPr lang="ru-RU" dirty="0"/>
              <a:t>, </a:t>
            </a:r>
            <a:r>
              <a:rPr lang="ru-RU" dirty="0" err="1"/>
              <a:t>врівноваження</a:t>
            </a:r>
            <a:r>
              <a:rPr lang="ru-RU" dirty="0"/>
              <a:t> </a:t>
            </a:r>
            <a:r>
              <a:rPr lang="ru-RU" dirty="0" err="1"/>
              <a:t>економії</a:t>
            </a:r>
            <a:r>
              <a:rPr lang="ru-RU" dirty="0"/>
              <a:t> з </a:t>
            </a:r>
            <a:r>
              <a:rPr lang="ru-RU" dirty="0" err="1"/>
              <a:t>ефективністю</a:t>
            </a:r>
            <a:r>
              <a:rPr lang="ru-RU" dirty="0"/>
              <a:t>,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своєчасністю</a:t>
            </a:r>
            <a:r>
              <a:rPr lang="ru-RU" dirty="0"/>
              <a:t>. Прогноз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точним</a:t>
            </a:r>
            <a:r>
              <a:rPr lang="ru-RU" dirty="0"/>
              <a:t>, </a:t>
            </a:r>
            <a:r>
              <a:rPr lang="ru-RU" dirty="0" err="1"/>
              <a:t>повним</a:t>
            </a:r>
            <a:r>
              <a:rPr lang="ru-RU" dirty="0"/>
              <a:t> і </a:t>
            </a:r>
            <a:r>
              <a:rPr lang="ru-RU" dirty="0" err="1"/>
              <a:t>реальним</a:t>
            </a:r>
            <a:r>
              <a:rPr lang="ru-RU" dirty="0"/>
              <a:t>. </a:t>
            </a:r>
            <a:r>
              <a:rPr lang="ru-RU" dirty="0" err="1"/>
              <a:t>Важливим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правилом є: </a:t>
            </a:r>
            <a:r>
              <a:rPr lang="ru-RU" dirty="0" err="1"/>
              <a:t>мінімізація</a:t>
            </a:r>
            <a:r>
              <a:rPr lang="ru-RU" dirty="0"/>
              <a:t> </a:t>
            </a:r>
            <a:r>
              <a:rPr lang="ru-RU" dirty="0" err="1"/>
              <a:t>вхідних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за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аналітичної</a:t>
            </a:r>
            <a:r>
              <a:rPr lang="ru-RU" dirty="0"/>
              <a:t> </a:t>
            </a:r>
            <a:r>
              <a:rPr lang="ru-RU" dirty="0" err="1"/>
              <a:t>значимості</a:t>
            </a:r>
            <a:r>
              <a:rPr lang="ru-RU" dirty="0"/>
              <a:t> та </a:t>
            </a:r>
            <a:r>
              <a:rPr lang="ru-RU" dirty="0" err="1"/>
              <a:t>максимізація</a:t>
            </a:r>
            <a:r>
              <a:rPr lang="ru-RU" dirty="0"/>
              <a:t> </a:t>
            </a:r>
            <a:r>
              <a:rPr lang="ru-RU" dirty="0" err="1"/>
              <a:t>вихідних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8011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5331b2d836c55 (1)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208912" cy="619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20207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5331b2d83742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8784976" cy="6264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06927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прогнозування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і </a:t>
            </a:r>
            <a:r>
              <a:rPr lang="ru-RU" dirty="0" err="1"/>
              <a:t>прийомів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ретроспективних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екзогенних</a:t>
            </a:r>
            <a:r>
              <a:rPr lang="ru-RU" dirty="0"/>
              <a:t> (</a:t>
            </a:r>
            <a:r>
              <a:rPr lang="ru-RU" dirty="0" err="1"/>
              <a:t>зовнішніх</a:t>
            </a:r>
            <a:r>
              <a:rPr lang="ru-RU" dirty="0"/>
              <a:t>) та </a:t>
            </a:r>
            <a:r>
              <a:rPr lang="ru-RU" dirty="0" err="1"/>
              <a:t>ендогенних</a:t>
            </a:r>
            <a:r>
              <a:rPr lang="ru-RU" dirty="0"/>
              <a:t> (</a:t>
            </a:r>
            <a:r>
              <a:rPr lang="ru-RU" dirty="0" err="1"/>
              <a:t>внутрішніх</a:t>
            </a:r>
            <a:r>
              <a:rPr lang="ru-RU" dirty="0"/>
              <a:t>) </a:t>
            </a:r>
            <a:r>
              <a:rPr lang="ru-RU" dirty="0" err="1"/>
              <a:t>зв'язків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</a:t>
            </a:r>
            <a:r>
              <a:rPr lang="ru-RU" dirty="0" err="1"/>
              <a:t>прогнозування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їхніх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</a:t>
            </a:r>
            <a:r>
              <a:rPr lang="ru-RU" dirty="0" err="1"/>
              <a:t>дають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передбачати</a:t>
            </a:r>
            <a:r>
              <a:rPr lang="ru-RU" dirty="0"/>
              <a:t> </a:t>
            </a:r>
            <a:r>
              <a:rPr lang="ru-RU" dirty="0" err="1"/>
              <a:t>майбутній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 smtClean="0"/>
              <a:t>розвиток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9218" name="Picture 2" descr="C:\Users\Use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8913" y="4437112"/>
            <a:ext cx="4219351" cy="2328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31596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 smtClean="0"/>
              <a:t>прогнозування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експертний</a:t>
            </a:r>
            <a:r>
              <a:rPr lang="ru-RU" dirty="0"/>
              <a:t> (лат. — </a:t>
            </a:r>
            <a:r>
              <a:rPr lang="ru-RU" dirty="0" err="1"/>
              <a:t>досвідчений</a:t>
            </a:r>
            <a:r>
              <a:rPr lang="ru-RU" dirty="0"/>
              <a:t>) — шляхом </a:t>
            </a:r>
            <a:r>
              <a:rPr lang="ru-RU" dirty="0" err="1"/>
              <a:t>опитування</a:t>
            </a:r>
            <a:r>
              <a:rPr lang="ru-RU" dirty="0"/>
              <a:t> </a:t>
            </a:r>
            <a:r>
              <a:rPr lang="ru-RU" dirty="0" err="1"/>
              <a:t>спеціалістів</a:t>
            </a:r>
            <a:r>
              <a:rPr lang="ru-RU" dirty="0"/>
              <a:t>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</a:t>
            </a:r>
            <a:r>
              <a:rPr lang="ru-RU" dirty="0" err="1" smtClean="0"/>
              <a:t>прогнозування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r>
              <a:rPr lang="ru-RU" dirty="0" err="1"/>
              <a:t>екстраполяції</a:t>
            </a:r>
            <a:r>
              <a:rPr lang="ru-RU" dirty="0"/>
              <a:t> (лат. — поза і </a:t>
            </a:r>
            <a:r>
              <a:rPr lang="ru-RU" dirty="0" err="1"/>
              <a:t>згладжувати</a:t>
            </a:r>
            <a:r>
              <a:rPr lang="ru-RU" dirty="0"/>
              <a:t>) — </a:t>
            </a:r>
            <a:r>
              <a:rPr lang="ru-RU" dirty="0" err="1"/>
              <a:t>збирання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про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у </a:t>
            </a:r>
            <a:r>
              <a:rPr lang="ru-RU" dirty="0" err="1"/>
              <a:t>минулому</a:t>
            </a:r>
            <a:r>
              <a:rPr lang="ru-RU" dirty="0"/>
              <a:t> і </a:t>
            </a:r>
            <a:r>
              <a:rPr lang="ru-RU" dirty="0" err="1"/>
              <a:t>перенесення</a:t>
            </a:r>
            <a:r>
              <a:rPr lang="ru-RU" dirty="0"/>
              <a:t> </a:t>
            </a:r>
            <a:r>
              <a:rPr lang="ru-RU" dirty="0" err="1"/>
              <a:t>закономірностей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на </a:t>
            </a:r>
            <a:r>
              <a:rPr lang="ru-RU" dirty="0" err="1" smtClean="0"/>
              <a:t>майбутнє</a:t>
            </a: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  <a:p>
            <a:r>
              <a:rPr lang="ru-RU" dirty="0" err="1" smtClean="0"/>
              <a:t>моделювання</a:t>
            </a:r>
            <a:r>
              <a:rPr lang="ru-RU" dirty="0" smtClean="0"/>
              <a:t> </a:t>
            </a:r>
            <a:r>
              <a:rPr lang="ru-RU" dirty="0"/>
              <a:t>(франц. — </a:t>
            </a:r>
            <a:r>
              <a:rPr lang="ru-RU" dirty="0" err="1"/>
              <a:t>ліпити</a:t>
            </a:r>
            <a:r>
              <a:rPr lang="ru-RU" dirty="0"/>
              <a:t>, </a:t>
            </a:r>
            <a:r>
              <a:rPr lang="ru-RU" dirty="0" err="1"/>
              <a:t>формувати</a:t>
            </a:r>
            <a:r>
              <a:rPr lang="ru-RU" dirty="0"/>
              <a:t>) — </a:t>
            </a:r>
            <a:r>
              <a:rPr lang="ru-RU" dirty="0" err="1"/>
              <a:t>дослідження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базуються</a:t>
            </a:r>
            <a:r>
              <a:rPr lang="ru-RU" dirty="0"/>
              <a:t> на </a:t>
            </a:r>
            <a:r>
              <a:rPr lang="ru-RU" dirty="0" err="1"/>
              <a:t>побудові</a:t>
            </a:r>
            <a:r>
              <a:rPr lang="ru-RU" dirty="0"/>
              <a:t> моделей </a:t>
            </a:r>
            <a:r>
              <a:rPr lang="ru-RU" dirty="0" err="1"/>
              <a:t>об'єкта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очікуваних</a:t>
            </a:r>
            <a:r>
              <a:rPr lang="ru-RU" dirty="0"/>
              <a:t> (</a:t>
            </a:r>
            <a:r>
              <a:rPr lang="ru-RU" dirty="0" err="1"/>
              <a:t>бажаних</a:t>
            </a:r>
            <a:r>
              <a:rPr lang="ru-RU" dirty="0"/>
              <a:t>) </a:t>
            </a:r>
            <a:r>
              <a:rPr lang="ru-RU" dirty="0" err="1"/>
              <a:t>змін</a:t>
            </a:r>
            <a:r>
              <a:rPr lang="ru-RU" dirty="0"/>
              <a:t> у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стані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603398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5331b2d86799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9"/>
            <a:ext cx="8352928" cy="6363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13605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Інтуїтивні методи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 smtClean="0"/>
              <a:t>передбачають</a:t>
            </a:r>
            <a:r>
              <a:rPr lang="ru-RU" dirty="0" smtClean="0"/>
              <a:t> </a:t>
            </a:r>
            <a:r>
              <a:rPr lang="ru-RU" dirty="0" err="1"/>
              <a:t>розробку</a:t>
            </a:r>
            <a:r>
              <a:rPr lang="ru-RU" dirty="0"/>
              <a:t> прогнозу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індивідуального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колективного</a:t>
            </a:r>
            <a:r>
              <a:rPr lang="ru-RU" dirty="0"/>
              <a:t> </a:t>
            </a:r>
            <a:r>
              <a:rPr lang="ru-RU" dirty="0" err="1"/>
              <a:t>опитування</a:t>
            </a:r>
            <a:r>
              <a:rPr lang="ru-RU" dirty="0"/>
              <a:t> </a:t>
            </a:r>
            <a:r>
              <a:rPr lang="ru-RU" dirty="0" err="1"/>
              <a:t>спеціалістів</a:t>
            </a:r>
            <a:r>
              <a:rPr lang="ru-RU" dirty="0"/>
              <a:t> (</a:t>
            </a:r>
            <a:r>
              <a:rPr lang="ru-RU" dirty="0" err="1"/>
              <a:t>експертів</a:t>
            </a:r>
            <a:r>
              <a:rPr lang="ru-RU" dirty="0"/>
              <a:t>). </a:t>
            </a:r>
            <a:r>
              <a:rPr lang="ru-RU" dirty="0" err="1"/>
              <a:t>Використовуються</a:t>
            </a:r>
            <a:r>
              <a:rPr lang="ru-RU" dirty="0"/>
              <a:t> для </a:t>
            </a:r>
            <a:r>
              <a:rPr lang="ru-RU" dirty="0" err="1"/>
              <a:t>аналізу</a:t>
            </a:r>
            <a:r>
              <a:rPr lang="ru-RU" dirty="0"/>
              <a:t> і </a:t>
            </a:r>
            <a:r>
              <a:rPr lang="ru-RU" dirty="0" err="1"/>
              <a:t>прогнозування</a:t>
            </a:r>
            <a:r>
              <a:rPr lang="ru-RU" dirty="0"/>
              <a:t> </a:t>
            </a:r>
            <a:r>
              <a:rPr lang="ru-RU" dirty="0" err="1"/>
              <a:t>складних</a:t>
            </a:r>
            <a:r>
              <a:rPr lang="ru-RU" dirty="0"/>
              <a:t> </a:t>
            </a:r>
            <a:r>
              <a:rPr lang="ru-RU" dirty="0" err="1"/>
              <a:t>об'єктів</a:t>
            </a:r>
            <a:r>
              <a:rPr lang="ru-RU" dirty="0"/>
              <a:t> (</a:t>
            </a:r>
            <a:r>
              <a:rPr lang="ru-RU" dirty="0" err="1"/>
              <a:t>явищ</a:t>
            </a:r>
            <a:r>
              <a:rPr lang="ru-RU" dirty="0"/>
              <a:t>, </a:t>
            </a:r>
            <a:r>
              <a:rPr lang="ru-RU" dirty="0" err="1"/>
              <a:t>процесів</a:t>
            </a:r>
            <a:r>
              <a:rPr lang="ru-RU" dirty="0"/>
              <a:t>), на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справляють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Індивідуальні</a:t>
            </a:r>
            <a:r>
              <a:rPr lang="ru-RU" dirty="0"/>
              <a:t> </a:t>
            </a:r>
            <a:r>
              <a:rPr lang="ru-RU" dirty="0" err="1"/>
              <a:t>інтуїтивні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проводяться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збору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спеціалістів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 err="1">
                <a:solidFill>
                  <a:srgbClr val="FF0000"/>
                </a:solidFill>
              </a:rPr>
              <a:t>Анкетний</a:t>
            </a:r>
            <a:r>
              <a:rPr lang="ru-RU" dirty="0">
                <a:solidFill>
                  <a:srgbClr val="FF0000"/>
                </a:solidFill>
              </a:rPr>
              <a:t> метод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опитування</a:t>
            </a:r>
            <a:r>
              <a:rPr lang="ru-RU" dirty="0"/>
              <a:t> </a:t>
            </a:r>
            <a:r>
              <a:rPr lang="ru-RU" dirty="0" err="1"/>
              <a:t>експертів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спеціально</a:t>
            </a:r>
            <a:r>
              <a:rPr lang="ru-RU" dirty="0"/>
              <a:t> </a:t>
            </a:r>
            <a:r>
              <a:rPr lang="ru-RU" dirty="0" err="1"/>
              <a:t>складеного</a:t>
            </a:r>
            <a:r>
              <a:rPr lang="ru-RU" dirty="0"/>
              <a:t> </a:t>
            </a:r>
            <a:r>
              <a:rPr lang="ru-RU" dirty="0" err="1"/>
              <a:t>переліку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майбутнього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</a:t>
            </a:r>
            <a:r>
              <a:rPr lang="ru-RU" dirty="0" err="1"/>
              <a:t>прогнозування</a:t>
            </a:r>
            <a:r>
              <a:rPr lang="ru-RU" dirty="0"/>
              <a:t> (</a:t>
            </a:r>
            <a:r>
              <a:rPr lang="ru-RU" dirty="0" err="1"/>
              <a:t>анкети</a:t>
            </a:r>
            <a:r>
              <a:rPr lang="ru-RU" dirty="0"/>
              <a:t>).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 err="1">
                <a:solidFill>
                  <a:srgbClr val="FF0000"/>
                </a:solidFill>
              </a:rPr>
              <a:t>Аналітичний</a:t>
            </a:r>
            <a:r>
              <a:rPr lang="ru-RU" dirty="0">
                <a:solidFill>
                  <a:srgbClr val="FF0000"/>
                </a:solidFill>
              </a:rPr>
              <a:t> метод </a:t>
            </a:r>
            <a:r>
              <a:rPr lang="ru-RU" dirty="0"/>
              <a:t>— </a:t>
            </a:r>
            <a:r>
              <a:rPr lang="ru-RU" dirty="0" err="1"/>
              <a:t>здійснюється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логічного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склалася</a:t>
            </a:r>
            <a:r>
              <a:rPr lang="ru-RU" dirty="0"/>
              <a:t>, і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підготовку</a:t>
            </a:r>
            <a:r>
              <a:rPr lang="ru-RU" dirty="0"/>
              <a:t> </a:t>
            </a:r>
            <a:r>
              <a:rPr lang="ru-RU" dirty="0" err="1"/>
              <a:t>аналітичних</a:t>
            </a:r>
            <a:r>
              <a:rPr lang="ru-RU" dirty="0"/>
              <a:t> </a:t>
            </a:r>
            <a:r>
              <a:rPr lang="ru-RU" dirty="0" err="1"/>
              <a:t>доповідних</a:t>
            </a:r>
            <a:r>
              <a:rPr lang="ru-RU" dirty="0"/>
              <a:t> записок.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FF0000"/>
                </a:solidFill>
              </a:rPr>
              <a:t>Метод </a:t>
            </a:r>
            <a:r>
              <a:rPr lang="ru-RU" dirty="0" err="1">
                <a:solidFill>
                  <a:srgbClr val="FF0000"/>
                </a:solidFill>
              </a:rPr>
              <a:t>написання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сценарію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— </a:t>
            </a:r>
            <a:r>
              <a:rPr lang="ru-RU" dirty="0" err="1"/>
              <a:t>базується</a:t>
            </a:r>
            <a:r>
              <a:rPr lang="ru-RU" dirty="0"/>
              <a:t> на </a:t>
            </a:r>
            <a:r>
              <a:rPr lang="ru-RU" dirty="0" err="1"/>
              <a:t>визначенні</a:t>
            </a:r>
            <a:r>
              <a:rPr lang="ru-RU" dirty="0"/>
              <a:t> </a:t>
            </a:r>
            <a:r>
              <a:rPr lang="ru-RU" dirty="0" err="1"/>
              <a:t>логіки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явища</a:t>
            </a:r>
            <a:r>
              <a:rPr lang="ru-RU" dirty="0"/>
              <a:t>, </a:t>
            </a:r>
            <a:r>
              <a:rPr lang="ru-RU" dirty="0" err="1"/>
              <a:t>виходячи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конкретної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(</a:t>
            </a:r>
            <a:r>
              <a:rPr lang="ru-RU" dirty="0" err="1"/>
              <a:t>побудова</a:t>
            </a:r>
            <a:r>
              <a:rPr lang="ru-RU" dirty="0"/>
              <a:t> алгоритму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).</a:t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96127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Інтуїтивні методи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>
                <a:solidFill>
                  <a:srgbClr val="FF0000"/>
                </a:solidFill>
              </a:rPr>
              <a:t>Методи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колективної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експертної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оцінки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— </a:t>
            </a:r>
            <a:r>
              <a:rPr lang="ru-RU" dirty="0" err="1"/>
              <a:t>розробка</a:t>
            </a:r>
            <a:r>
              <a:rPr lang="ru-RU" dirty="0"/>
              <a:t> прогнозу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колективного</a:t>
            </a:r>
            <a:r>
              <a:rPr lang="ru-RU" dirty="0"/>
              <a:t> </a:t>
            </a:r>
            <a:r>
              <a:rPr lang="ru-RU" dirty="0" err="1"/>
              <a:t>обговорення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,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</a:t>
            </a:r>
            <a:r>
              <a:rPr lang="ru-RU" dirty="0" err="1"/>
              <a:t>опитування</a:t>
            </a:r>
            <a:r>
              <a:rPr lang="ru-RU" dirty="0"/>
              <a:t> </a:t>
            </a:r>
            <a:r>
              <a:rPr lang="ru-RU" dirty="0" err="1"/>
              <a:t>експертів</a:t>
            </a:r>
            <a:r>
              <a:rPr lang="ru-RU" dirty="0"/>
              <a:t>, </a:t>
            </a:r>
            <a:r>
              <a:rPr lang="ru-RU" dirty="0" err="1"/>
              <a:t>узгодження</a:t>
            </a:r>
            <a:r>
              <a:rPr lang="ru-RU" dirty="0"/>
              <a:t> й </a:t>
            </a:r>
            <a:r>
              <a:rPr lang="ru-RU" dirty="0" err="1"/>
              <a:t>узагальнення</a:t>
            </a:r>
            <a:r>
              <a:rPr lang="ru-RU" dirty="0"/>
              <a:t> </a:t>
            </a:r>
            <a:r>
              <a:rPr lang="ru-RU" dirty="0" err="1"/>
              <a:t>їхніх</a:t>
            </a:r>
            <a:r>
              <a:rPr lang="ru-RU" dirty="0"/>
              <a:t> </a:t>
            </a:r>
            <a:r>
              <a:rPr lang="ru-RU" dirty="0" err="1"/>
              <a:t>суджень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майбутнього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FF0000"/>
                </a:solidFill>
              </a:rPr>
              <a:t>Метод "</a:t>
            </a:r>
            <a:r>
              <a:rPr lang="ru-RU" dirty="0" err="1">
                <a:solidFill>
                  <a:srgbClr val="FF0000"/>
                </a:solidFill>
              </a:rPr>
              <a:t>комісій</a:t>
            </a:r>
            <a:r>
              <a:rPr lang="ru-RU" dirty="0">
                <a:solidFill>
                  <a:srgbClr val="FF0000"/>
                </a:solidFill>
              </a:rPr>
              <a:t>" </a:t>
            </a:r>
            <a:r>
              <a:rPr lang="ru-RU" dirty="0"/>
              <a:t>— </a:t>
            </a:r>
            <a:r>
              <a:rPr lang="ru-RU" dirty="0" err="1"/>
              <a:t>обговорення</a:t>
            </a:r>
            <a:r>
              <a:rPr lang="ru-RU" dirty="0"/>
              <a:t> </a:t>
            </a:r>
            <a:r>
              <a:rPr lang="ru-RU" dirty="0" err="1"/>
              <a:t>актуальної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 </a:t>
            </a:r>
            <a:r>
              <a:rPr lang="ru-RU" dirty="0" err="1"/>
              <a:t>спеціалістів</a:t>
            </a:r>
            <a:r>
              <a:rPr lang="ru-RU" dirty="0"/>
              <a:t> і </a:t>
            </a:r>
            <a:r>
              <a:rPr lang="ru-RU" dirty="0" err="1"/>
              <a:t>складання</a:t>
            </a:r>
            <a:r>
              <a:rPr lang="ru-RU" dirty="0"/>
              <a:t> прогнозу за результатами </a:t>
            </a:r>
            <a:r>
              <a:rPr lang="ru-RU" dirty="0" err="1"/>
              <a:t>обговорення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 err="1" smtClean="0">
                <a:solidFill>
                  <a:srgbClr val="FF0000"/>
                </a:solidFill>
              </a:rPr>
              <a:t>Матричний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rgbClr val="FF0000"/>
                </a:solidFill>
              </a:rPr>
              <a:t>метод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опитування</a:t>
            </a:r>
            <a:r>
              <a:rPr lang="ru-RU" dirty="0"/>
              <a:t> </a:t>
            </a:r>
            <a:r>
              <a:rPr lang="ru-RU" dirty="0" err="1"/>
              <a:t>експертів</a:t>
            </a:r>
            <a:r>
              <a:rPr lang="ru-RU" dirty="0"/>
              <a:t>, </a:t>
            </a:r>
            <a:r>
              <a:rPr lang="ru-RU" dirty="0" err="1"/>
              <a:t>спеціальну</a:t>
            </a:r>
            <a:r>
              <a:rPr lang="ru-RU" dirty="0"/>
              <a:t> </a:t>
            </a:r>
            <a:r>
              <a:rPr lang="ru-RU" dirty="0" err="1"/>
              <a:t>обробку</a:t>
            </a:r>
            <a:r>
              <a:rPr lang="ru-RU" dirty="0"/>
              <a:t> </a:t>
            </a:r>
            <a:r>
              <a:rPr lang="ru-RU" dirty="0" err="1"/>
              <a:t>отриманої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і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експертної</a:t>
            </a:r>
            <a:r>
              <a:rPr lang="ru-RU" dirty="0"/>
              <a:t> </a:t>
            </a:r>
            <a:r>
              <a:rPr lang="ru-RU" dirty="0" err="1"/>
              <a:t>матриці</a:t>
            </a:r>
            <a:r>
              <a:rPr lang="ru-RU" dirty="0"/>
              <a:t> — </a:t>
            </a:r>
            <a:r>
              <a:rPr lang="ru-RU" dirty="0" err="1"/>
              <a:t>таблиці</a:t>
            </a:r>
            <a:r>
              <a:rPr lang="ru-RU" dirty="0"/>
              <a:t>, у </a:t>
            </a:r>
            <a:r>
              <a:rPr lang="ru-RU" dirty="0" err="1"/>
              <a:t>якій</a:t>
            </a:r>
            <a:r>
              <a:rPr lang="ru-RU" dirty="0"/>
              <a:t> по </a:t>
            </a:r>
            <a:r>
              <a:rPr lang="ru-RU" dirty="0" err="1"/>
              <a:t>горизонталі</a:t>
            </a:r>
            <a:r>
              <a:rPr lang="ru-RU" dirty="0"/>
              <a:t> </a:t>
            </a:r>
            <a:r>
              <a:rPr lang="ru-RU" dirty="0" err="1"/>
              <a:t>зазначені</a:t>
            </a:r>
            <a:r>
              <a:rPr lang="ru-RU" dirty="0"/>
              <a:t> напрямки </a:t>
            </a:r>
            <a:r>
              <a:rPr lang="ru-RU" dirty="0" err="1"/>
              <a:t>дослідження</a:t>
            </a:r>
            <a:r>
              <a:rPr lang="ru-RU" dirty="0"/>
              <a:t> (</a:t>
            </a:r>
            <a:r>
              <a:rPr lang="ru-RU" dirty="0" err="1"/>
              <a:t>запитання</a:t>
            </a:r>
            <a:r>
              <a:rPr lang="ru-RU" dirty="0"/>
              <a:t> для </a:t>
            </a:r>
            <a:r>
              <a:rPr lang="ru-RU" dirty="0" err="1"/>
              <a:t>експертів</a:t>
            </a:r>
            <a:r>
              <a:rPr lang="ru-RU" dirty="0"/>
              <a:t>), по </a:t>
            </a:r>
            <a:r>
              <a:rPr lang="ru-RU" dirty="0" err="1"/>
              <a:t>вертикалі</a:t>
            </a:r>
            <a:r>
              <a:rPr lang="ru-RU" dirty="0"/>
              <a:t> — </a:t>
            </a:r>
            <a:r>
              <a:rPr lang="ru-RU" dirty="0" err="1"/>
              <a:t>експерти</a:t>
            </a:r>
            <a:r>
              <a:rPr lang="ru-RU" dirty="0"/>
              <a:t>. На </a:t>
            </a:r>
            <a:r>
              <a:rPr lang="ru-RU" dirty="0" err="1"/>
              <a:t>перетині</a:t>
            </a:r>
            <a:r>
              <a:rPr lang="ru-RU" dirty="0"/>
              <a:t> </a:t>
            </a:r>
            <a:r>
              <a:rPr lang="ru-RU" dirty="0" err="1"/>
              <a:t>рядків</a:t>
            </a:r>
            <a:r>
              <a:rPr lang="ru-RU" dirty="0"/>
              <a:t> і </a:t>
            </a:r>
            <a:r>
              <a:rPr lang="ru-RU" dirty="0" err="1"/>
              <a:t>стовпчиків</a:t>
            </a:r>
            <a:r>
              <a:rPr lang="ru-RU" dirty="0"/>
              <a:t> </a:t>
            </a:r>
            <a:r>
              <a:rPr lang="ru-RU" dirty="0" err="1"/>
              <a:t>відображені</a:t>
            </a:r>
            <a:r>
              <a:rPr lang="ru-RU" dirty="0"/>
              <a:t> </a:t>
            </a:r>
            <a:r>
              <a:rPr lang="ru-RU" dirty="0" err="1"/>
              <a:t>міркування</a:t>
            </a:r>
            <a:r>
              <a:rPr lang="ru-RU" dirty="0"/>
              <a:t> </a:t>
            </a:r>
            <a:r>
              <a:rPr lang="ru-RU" dirty="0" err="1"/>
              <a:t>спеціаліста</a:t>
            </a:r>
            <a:r>
              <a:rPr lang="ru-RU" dirty="0"/>
              <a:t> з конкретного </a:t>
            </a:r>
            <a:r>
              <a:rPr lang="ru-RU" dirty="0" err="1"/>
              <a:t>питання</a:t>
            </a:r>
            <a:r>
              <a:rPr lang="ru-RU" dirty="0"/>
              <a:t> (0ц, С12 </a:t>
            </a:r>
            <a:r>
              <a:rPr lang="ru-RU" dirty="0" err="1"/>
              <a:t>тощо</a:t>
            </a:r>
            <a:r>
              <a:rPr lang="ru-RU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4200145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User\Desktop\5331b2d86893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8640960" cy="612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50712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User\Downloads\Screenshot (17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48680"/>
            <a:ext cx="8553450" cy="572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4034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4783917"/>
              </p:ext>
            </p:extLst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49908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User\Downloads\Screenshot (15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332656"/>
            <a:ext cx="8669088" cy="619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65308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4338" name="Picture 2" descr="C:\Users\User\Downloads\Screenshot (16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568952" cy="6552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57378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Консенсус-прогноз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усереднені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прогнозних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економічного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розраховані</a:t>
            </a:r>
            <a:r>
              <a:rPr lang="ru-RU" dirty="0"/>
              <a:t> як </a:t>
            </a:r>
            <a:r>
              <a:rPr lang="ru-RU" dirty="0" err="1"/>
              <a:t>медіана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експертних</a:t>
            </a:r>
            <a:r>
              <a:rPr lang="ru-RU" dirty="0"/>
              <a:t> </a:t>
            </a:r>
            <a:r>
              <a:rPr lang="ru-RU" dirty="0" err="1"/>
              <a:t>оцінок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опитування</a:t>
            </a:r>
            <a:r>
              <a:rPr lang="ru-RU" dirty="0"/>
              <a:t> </a:t>
            </a:r>
            <a:r>
              <a:rPr lang="ru-RU" dirty="0" err="1"/>
              <a:t>провідних</a:t>
            </a:r>
            <a:r>
              <a:rPr lang="ru-RU" dirty="0"/>
              <a:t> </a:t>
            </a:r>
            <a:r>
              <a:rPr lang="ru-RU" dirty="0" err="1"/>
              <a:t>фахівців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макроаналізу</a:t>
            </a:r>
            <a:r>
              <a:rPr lang="ru-RU" dirty="0"/>
              <a:t> та </a:t>
            </a:r>
            <a:r>
              <a:rPr lang="ru-RU" dirty="0" err="1"/>
              <a:t>прогнозування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97350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Письмове Завдання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0070C0"/>
          </a:solidFill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чому</a:t>
            </a:r>
            <a:r>
              <a:rPr lang="ru-RU" dirty="0" smtClean="0"/>
              <a:t> </a:t>
            </a:r>
            <a:r>
              <a:rPr lang="ru-RU" dirty="0" err="1" smtClean="0"/>
              <a:t>полягають</a:t>
            </a:r>
            <a:r>
              <a:rPr lang="ru-RU" dirty="0" smtClean="0"/>
              <a:t> </a:t>
            </a:r>
            <a:r>
              <a:rPr lang="ru-RU" dirty="0" err="1" smtClean="0"/>
              <a:t>принципові</a:t>
            </a:r>
            <a:r>
              <a:rPr lang="ru-RU" dirty="0" smtClean="0"/>
              <a:t> </a:t>
            </a:r>
            <a:r>
              <a:rPr lang="ru-RU" dirty="0" err="1" smtClean="0"/>
              <a:t>відмінності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прогнозами </a:t>
            </a:r>
            <a:r>
              <a:rPr lang="ru-RU" dirty="0" err="1"/>
              <a:t>економічного</a:t>
            </a:r>
            <a:r>
              <a:rPr lang="ru-RU" dirty="0"/>
              <a:t> і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і консенсус-прогнозами?</a:t>
            </a:r>
          </a:p>
          <a:p>
            <a:endParaRPr lang="uk-UA" dirty="0"/>
          </a:p>
          <a:p>
            <a:r>
              <a:rPr lang="uk-UA" dirty="0" smtClean="0"/>
              <a:t>Ознайомтеся з їх змістом</a:t>
            </a:r>
          </a:p>
          <a:p>
            <a:r>
              <a:rPr lang="uk-UA" dirty="0" smtClean="0"/>
              <a:t>Прогноз </a:t>
            </a:r>
          </a:p>
          <a:p>
            <a:r>
              <a:rPr lang="en-GB" dirty="0" smtClean="0">
                <a:solidFill>
                  <a:srgbClr val="FF0000"/>
                </a:solidFill>
                <a:hlinkClick r:id="rId2"/>
              </a:rPr>
              <a:t>https</a:t>
            </a:r>
            <a:r>
              <a:rPr lang="en-GB" dirty="0">
                <a:solidFill>
                  <a:srgbClr val="FF0000"/>
                </a:solidFill>
                <a:hlinkClick r:id="rId2"/>
              </a:rPr>
              <a:t>://</a:t>
            </a:r>
            <a:r>
              <a:rPr lang="en-GB" dirty="0" smtClean="0">
                <a:solidFill>
                  <a:srgbClr val="FF0000"/>
                </a:solidFill>
                <a:hlinkClick r:id="rId2"/>
              </a:rPr>
              <a:t>www.me.gov.ua/Documents/Detail?lang=uk-UA&amp;id=77059300-efc0-4c61-8a67-3974e0cd27a5&amp;title=PrognozEkonomichnogoISotsialnogoRozvitkuUkraini</a:t>
            </a:r>
            <a:r>
              <a:rPr lang="uk-UA" dirty="0" smtClean="0"/>
              <a:t> </a:t>
            </a:r>
          </a:p>
          <a:p>
            <a:r>
              <a:rPr lang="uk-UA" dirty="0" smtClean="0"/>
              <a:t>Консенсус-прогноз</a:t>
            </a:r>
          </a:p>
          <a:p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www.me.gov.ua/Documents/List?lang=uk-UA&amp;id=767c9944-87c0-4e5a-81ea-848bc0a7f470&amp;tag=Konsensus-prognoz</a:t>
            </a:r>
            <a:r>
              <a:rPr lang="uk-UA" dirty="0" smtClean="0"/>
              <a:t> </a:t>
            </a:r>
          </a:p>
          <a:p>
            <a:endParaRPr lang="uk-UA" dirty="0" smtClean="0"/>
          </a:p>
          <a:p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endParaRPr lang="uk-UA" dirty="0"/>
          </a:p>
          <a:p>
            <a:r>
              <a:rPr lang="uk-UA" dirty="0" smtClean="0"/>
              <a:t>Відповідь можна надсилати на пошту </a:t>
            </a:r>
            <a:r>
              <a:rPr lang="en-US" dirty="0" smtClean="0">
                <a:solidFill>
                  <a:srgbClr val="FF0000"/>
                </a:solidFill>
                <a:hlinkClick r:id="rId4"/>
              </a:rPr>
              <a:t>ngml@ukr.ne</a:t>
            </a:r>
            <a:r>
              <a:rPr lang="en-US" dirty="0" smtClean="0">
                <a:hlinkClick r:id="rId4"/>
              </a:rPr>
              <a:t>t</a:t>
            </a:r>
            <a:r>
              <a:rPr lang="uk-UA" dirty="0"/>
              <a:t> </a:t>
            </a:r>
            <a:r>
              <a:rPr lang="uk-UA" dirty="0" smtClean="0"/>
              <a:t>або прикріпити в </a:t>
            </a:r>
            <a:r>
              <a:rPr lang="uk-UA" dirty="0" err="1" smtClean="0"/>
              <a:t>Мудл</a:t>
            </a:r>
            <a:r>
              <a:rPr lang="uk-UA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4291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Прогноз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/>
              <a:t>грец</a:t>
            </a:r>
            <a:r>
              <a:rPr lang="ru-RU" dirty="0"/>
              <a:t>. — </a:t>
            </a:r>
            <a:r>
              <a:rPr lang="ru-RU" dirty="0" err="1"/>
              <a:t>передбачення</a:t>
            </a:r>
            <a:r>
              <a:rPr lang="ru-RU" dirty="0"/>
              <a:t>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7249684"/>
              </p:ext>
            </p:extLst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170" name="Picture 2" descr="C:\Users\User\Desktop\завантаження (1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25" y="4725144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2918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5331b2d836486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2656"/>
            <a:ext cx="8568951" cy="6264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8211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Економічне</a:t>
            </a:r>
            <a:r>
              <a:rPr lang="ru-RU" dirty="0"/>
              <a:t> </a:t>
            </a:r>
            <a:r>
              <a:rPr lang="ru-RU" dirty="0" err="1"/>
              <a:t>прогнозування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4465138"/>
              </p:ext>
            </p:extLst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194" name="Picture 2" descr="C:\Users\User\Desktop\завантаження (1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88" y="1844824"/>
            <a:ext cx="2705572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958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User\Desktop\5331b2d85837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76672"/>
            <a:ext cx="8352927" cy="604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717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 descr="C:\Users\User\Desktop\5331b2d8475f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476672"/>
            <a:ext cx="8496944" cy="604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2384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Принципи прогнозування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Принцип </a:t>
            </a:r>
            <a:r>
              <a:rPr lang="ru-RU" b="1" dirty="0" err="1">
                <a:solidFill>
                  <a:srgbClr val="FF0000"/>
                </a:solidFill>
              </a:rPr>
              <a:t>наукової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обґрунтованості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dirty="0" err="1"/>
              <a:t>передбачає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прогнозування</a:t>
            </a:r>
            <a:r>
              <a:rPr lang="ru-RU" dirty="0"/>
              <a:t> </a:t>
            </a:r>
            <a:r>
              <a:rPr lang="ru-RU" dirty="0" err="1"/>
              <a:t>базується</a:t>
            </a:r>
            <a:r>
              <a:rPr lang="ru-RU" dirty="0"/>
              <a:t> на </a:t>
            </a:r>
            <a:r>
              <a:rPr lang="ru-RU" dirty="0" err="1"/>
              <a:t>системних</a:t>
            </a:r>
            <a:r>
              <a:rPr lang="ru-RU" dirty="0"/>
              <a:t> </a:t>
            </a:r>
            <a:r>
              <a:rPr lang="ru-RU" dirty="0" err="1"/>
              <a:t>знаннях</a:t>
            </a:r>
            <a:r>
              <a:rPr lang="ru-RU" dirty="0"/>
              <a:t> про </a:t>
            </a:r>
            <a:r>
              <a:rPr lang="ru-RU" dirty="0" err="1"/>
              <a:t>закономірності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; </a:t>
            </a:r>
            <a:r>
              <a:rPr lang="ru-RU" dirty="0" err="1"/>
              <a:t>враховує</a:t>
            </a:r>
            <a:r>
              <a:rPr lang="ru-RU" dirty="0"/>
              <a:t> </a:t>
            </a:r>
            <a:r>
              <a:rPr lang="ru-RU" dirty="0" err="1"/>
              <a:t>реалії</a:t>
            </a:r>
            <a:r>
              <a:rPr lang="ru-RU" dirty="0"/>
              <a:t> </a:t>
            </a:r>
            <a:r>
              <a:rPr lang="ru-RU" dirty="0" err="1"/>
              <a:t>економічного</a:t>
            </a:r>
            <a:r>
              <a:rPr lang="ru-RU" dirty="0"/>
              <a:t>, </a:t>
            </a:r>
            <a:r>
              <a:rPr lang="ru-RU" dirty="0" err="1"/>
              <a:t>політичного</a:t>
            </a:r>
            <a:r>
              <a:rPr lang="ru-RU" dirty="0"/>
              <a:t> і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, </a:t>
            </a:r>
            <a:r>
              <a:rPr lang="ru-RU" dirty="0" err="1"/>
              <a:t>вітчизняний</a:t>
            </a:r>
            <a:r>
              <a:rPr lang="ru-RU" dirty="0"/>
              <a:t> та </a:t>
            </a:r>
            <a:r>
              <a:rPr lang="ru-RU" dirty="0" err="1"/>
              <a:t>світовий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використовує</a:t>
            </a:r>
            <a:r>
              <a:rPr lang="ru-RU" dirty="0"/>
              <a:t> систему </a:t>
            </a:r>
            <a:r>
              <a:rPr lang="ru-RU" dirty="0" err="1"/>
              <a:t>наукових</a:t>
            </a:r>
            <a:r>
              <a:rPr lang="ru-RU" dirty="0"/>
              <a:t> методик і </a:t>
            </a:r>
            <a:r>
              <a:rPr lang="ru-RU" dirty="0" err="1" smtClean="0"/>
              <a:t>методів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Принцип </a:t>
            </a:r>
            <a:r>
              <a:rPr lang="ru-RU" b="1" dirty="0" err="1">
                <a:solidFill>
                  <a:srgbClr val="FF0000"/>
                </a:solidFill>
              </a:rPr>
              <a:t>системності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/>
              <a:t>розглядає</a:t>
            </a:r>
            <a:r>
              <a:rPr lang="ru-RU" dirty="0"/>
              <a:t> </a:t>
            </a:r>
            <a:r>
              <a:rPr lang="ru-RU" dirty="0" err="1"/>
              <a:t>національну</a:t>
            </a:r>
            <a:r>
              <a:rPr lang="ru-RU" dirty="0"/>
              <a:t> </a:t>
            </a:r>
            <a:r>
              <a:rPr lang="ru-RU" dirty="0" err="1"/>
              <a:t>економіку</a:t>
            </a:r>
            <a:r>
              <a:rPr lang="ru-RU" dirty="0"/>
              <a:t>, з одного боку, як </a:t>
            </a:r>
            <a:r>
              <a:rPr lang="ru-RU" dirty="0" err="1"/>
              <a:t>єдиний</a:t>
            </a:r>
            <a:r>
              <a:rPr lang="ru-RU" dirty="0"/>
              <a:t> </a:t>
            </a:r>
            <a:r>
              <a:rPr lang="ru-RU" dirty="0" err="1"/>
              <a:t>об'єкт</a:t>
            </a:r>
            <a:r>
              <a:rPr lang="ru-RU" dirty="0"/>
              <a:t>, а з </a:t>
            </a:r>
            <a:r>
              <a:rPr lang="ru-RU" dirty="0" err="1"/>
              <a:t>іншого</a:t>
            </a:r>
            <a:r>
              <a:rPr lang="ru-RU" dirty="0"/>
              <a:t> — як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самостійних</a:t>
            </a:r>
            <a:r>
              <a:rPr lang="ru-RU" dirty="0"/>
              <a:t> </a:t>
            </a:r>
            <a:r>
              <a:rPr lang="ru-RU" dirty="0" err="1"/>
              <a:t>напрямків</a:t>
            </a:r>
            <a:r>
              <a:rPr lang="ru-RU" dirty="0"/>
              <a:t> (</a:t>
            </a:r>
            <a:r>
              <a:rPr lang="ru-RU" dirty="0" err="1"/>
              <a:t>блоків</a:t>
            </a:r>
            <a:r>
              <a:rPr lang="ru-RU" dirty="0"/>
              <a:t>) </a:t>
            </a:r>
            <a:r>
              <a:rPr lang="ru-RU" dirty="0" err="1"/>
              <a:t>прогнозування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1085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Принципи прогнозування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Принцип </a:t>
            </a:r>
            <a:r>
              <a:rPr lang="ru-RU" b="1" dirty="0" err="1">
                <a:solidFill>
                  <a:srgbClr val="FF0000"/>
                </a:solidFill>
              </a:rPr>
              <a:t>адекватності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/>
              <a:t>означає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прогноз як теоретична модель (</a:t>
            </a:r>
            <a:r>
              <a:rPr lang="ru-RU" dirty="0" err="1" smtClean="0"/>
              <a:t>узагальнення</a:t>
            </a:r>
            <a:r>
              <a:rPr lang="ru-RU" dirty="0" smtClean="0"/>
              <a:t>)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/>
              <a:t>достатньо</a:t>
            </a:r>
            <a:r>
              <a:rPr lang="ru-RU" dirty="0"/>
              <a:t> </a:t>
            </a:r>
            <a:r>
              <a:rPr lang="ru-RU" dirty="0" err="1"/>
              <a:t>повно</a:t>
            </a:r>
            <a:r>
              <a:rPr lang="ru-RU" dirty="0"/>
              <a:t> і точно </a:t>
            </a:r>
            <a:r>
              <a:rPr lang="ru-RU" dirty="0" err="1"/>
              <a:t>відображати</a:t>
            </a:r>
            <a:r>
              <a:rPr lang="ru-RU" dirty="0"/>
              <a:t> </a:t>
            </a:r>
            <a:r>
              <a:rPr lang="ru-RU" dirty="0" err="1"/>
              <a:t>реальні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Принцип </a:t>
            </a:r>
            <a:r>
              <a:rPr lang="ru-RU" b="1" dirty="0" err="1">
                <a:solidFill>
                  <a:srgbClr val="FF0000"/>
                </a:solidFill>
              </a:rPr>
              <a:t>багатоваріантності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(</a:t>
            </a:r>
            <a:r>
              <a:rPr lang="ru-RU" dirty="0" err="1"/>
              <a:t>альтернативності</a:t>
            </a:r>
            <a:r>
              <a:rPr lang="ru-RU" dirty="0"/>
              <a:t>)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розробку</a:t>
            </a:r>
            <a:r>
              <a:rPr lang="ru-RU" dirty="0"/>
              <a:t> не одного, а </a:t>
            </a:r>
            <a:r>
              <a:rPr lang="ru-RU" dirty="0" err="1"/>
              <a:t>кількох</a:t>
            </a:r>
            <a:r>
              <a:rPr lang="ru-RU" dirty="0"/>
              <a:t> (</a:t>
            </a:r>
            <a:r>
              <a:rPr lang="ru-RU" dirty="0" err="1"/>
              <a:t>мінімум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) </a:t>
            </a:r>
            <a:r>
              <a:rPr lang="ru-RU" dirty="0" err="1"/>
              <a:t>варіантів</a:t>
            </a:r>
            <a:r>
              <a:rPr lang="ru-RU" dirty="0"/>
              <a:t> </a:t>
            </a:r>
            <a:r>
              <a:rPr lang="ru-RU" dirty="0" err="1"/>
              <a:t>майбутнього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хоч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і </a:t>
            </a:r>
            <a:r>
              <a:rPr lang="ru-RU" dirty="0" err="1"/>
              <a:t>детермінований</a:t>
            </a:r>
            <a:r>
              <a:rPr lang="ru-RU" dirty="0"/>
              <a:t> </a:t>
            </a:r>
            <a:r>
              <a:rPr lang="ru-RU" dirty="0" err="1"/>
              <a:t>конкретними</a:t>
            </a:r>
            <a:r>
              <a:rPr lang="ru-RU" dirty="0"/>
              <a:t> </a:t>
            </a:r>
            <a:r>
              <a:rPr lang="ru-RU" dirty="0" err="1"/>
              <a:t>умовами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певними</a:t>
            </a:r>
            <a:r>
              <a:rPr lang="ru-RU" dirty="0"/>
              <a:t> </a:t>
            </a:r>
            <a:r>
              <a:rPr lang="ru-RU" dirty="0" err="1"/>
              <a:t>закономірностями</a:t>
            </a:r>
            <a:r>
              <a:rPr lang="ru-RU" dirty="0"/>
              <a:t>, але </a:t>
            </a:r>
            <a:r>
              <a:rPr lang="ru-RU" dirty="0" err="1"/>
              <a:t>відбувається</a:t>
            </a:r>
            <a:r>
              <a:rPr lang="ru-RU" dirty="0"/>
              <a:t> за </a:t>
            </a:r>
            <a:r>
              <a:rPr lang="ru-RU" dirty="0" err="1"/>
              <a:t>різними</a:t>
            </a:r>
            <a:r>
              <a:rPr lang="ru-RU" dirty="0"/>
              <a:t> </a:t>
            </a:r>
            <a:r>
              <a:rPr lang="ru-RU" dirty="0" err="1" smtClean="0"/>
              <a:t>траєкторіями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80465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246</TotalTime>
  <Words>433</Words>
  <Application>Microsoft Office PowerPoint</Application>
  <PresentationFormat>Экран (4:3)</PresentationFormat>
  <Paragraphs>45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Изящная</vt:lpstr>
      <vt:lpstr>Прогнозування соціально-економічного розвитку країни</vt:lpstr>
      <vt:lpstr>план</vt:lpstr>
      <vt:lpstr>Прогноз  (грец. — передбачення)</vt:lpstr>
      <vt:lpstr>Презентация PowerPoint</vt:lpstr>
      <vt:lpstr>Економічне прогнозування</vt:lpstr>
      <vt:lpstr>Презентация PowerPoint</vt:lpstr>
      <vt:lpstr>Презентация PowerPoint</vt:lpstr>
      <vt:lpstr>Принципи прогнозування</vt:lpstr>
      <vt:lpstr>Принципи прогнозування</vt:lpstr>
      <vt:lpstr>Принципи прогнозування</vt:lpstr>
      <vt:lpstr>Презентация PowerPoint</vt:lpstr>
      <vt:lpstr>Презентация PowerPoint</vt:lpstr>
      <vt:lpstr>Методи прогнозування</vt:lpstr>
      <vt:lpstr>Способи прогнозування </vt:lpstr>
      <vt:lpstr>Презентация PowerPoint</vt:lpstr>
      <vt:lpstr>Інтуїтивні методи</vt:lpstr>
      <vt:lpstr>Інтуїтивні методи</vt:lpstr>
      <vt:lpstr>Презентация PowerPoint</vt:lpstr>
      <vt:lpstr>Презентация PowerPoint</vt:lpstr>
      <vt:lpstr>Презентация PowerPoint</vt:lpstr>
      <vt:lpstr>Презентация PowerPoint</vt:lpstr>
      <vt:lpstr>Консенсус-прогноз</vt:lpstr>
      <vt:lpstr>Письмове Завдання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9</cp:revision>
  <dcterms:created xsi:type="dcterms:W3CDTF">2023-10-03T05:16:23Z</dcterms:created>
  <dcterms:modified xsi:type="dcterms:W3CDTF">2023-10-03T09:37:32Z</dcterms:modified>
</cp:coreProperties>
</file>