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3/13/2024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3/13/2024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3/13/2024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3/13/2024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gamova5oxana@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762000"/>
            <a:ext cx="8825658" cy="3329581"/>
          </a:xfrm>
        </p:spPr>
        <p:txBody>
          <a:bodyPr/>
          <a:lstStyle/>
          <a:p>
            <a:pPr algn="ctr"/>
            <a:r>
              <a:rPr lang="uk-UA" sz="4400" u="sng" dirty="0" smtClean="0"/>
              <a:t>ПРЕЗЕНТАЦІЯ КУРСУ</a:t>
            </a:r>
            <a:r>
              <a:rPr lang="uk-UA" sz="6000" u="sng" dirty="0" smtClean="0"/>
              <a:t/>
            </a:r>
            <a:br>
              <a:rPr lang="uk-UA" sz="6000" u="sng" dirty="0" smtClean="0"/>
            </a:br>
            <a:r>
              <a:rPr lang="uk-UA" sz="4800" dirty="0" smtClean="0"/>
              <a:t>МІЖНАРОДНІ КОМЕРЦІЙНІ КОНТРАКТИ</a:t>
            </a:r>
            <a:endParaRPr lang="ru-RU" sz="4800" dirty="0"/>
          </a:p>
        </p:txBody>
      </p:sp>
      <p:sp>
        <p:nvSpPr>
          <p:cNvPr id="3" name="Подзаголовок 2"/>
          <p:cNvSpPr>
            <a:spLocks noGrp="1"/>
          </p:cNvSpPr>
          <p:nvPr>
            <p:ph type="subTitle" idx="1"/>
          </p:nvPr>
        </p:nvSpPr>
        <p:spPr>
          <a:xfrm>
            <a:off x="1154955" y="4777380"/>
            <a:ext cx="8825658" cy="1623420"/>
          </a:xfrm>
        </p:spPr>
        <p:txBody>
          <a:bodyPr>
            <a:normAutofit/>
          </a:bodyPr>
          <a:lstStyle/>
          <a:p>
            <a:pPr algn="ctr">
              <a:spcBef>
                <a:spcPts val="0"/>
              </a:spcBef>
            </a:pPr>
            <a:r>
              <a:rPr lang="uk-UA" b="1" dirty="0" err="1" smtClean="0"/>
              <a:t>Гамова</a:t>
            </a:r>
            <a:r>
              <a:rPr lang="uk-UA" b="1" dirty="0" smtClean="0"/>
              <a:t> Оксана </a:t>
            </a:r>
            <a:r>
              <a:rPr lang="uk-UA" b="1" dirty="0" err="1" smtClean="0"/>
              <a:t>вікторівна</a:t>
            </a:r>
            <a:endParaRPr lang="uk-UA" b="1" dirty="0"/>
          </a:p>
          <a:p>
            <a:pPr algn="ctr">
              <a:spcBef>
                <a:spcPts val="0"/>
              </a:spcBef>
            </a:pPr>
            <a:endParaRPr lang="uk-UA" b="1" dirty="0"/>
          </a:p>
          <a:p>
            <a:pPr algn="ctr">
              <a:spcBef>
                <a:spcPts val="0"/>
              </a:spcBef>
            </a:pPr>
            <a:r>
              <a:rPr lang="uk-UA" dirty="0" err="1" smtClean="0"/>
              <a:t>Д.е.н</a:t>
            </a:r>
            <a:r>
              <a:rPr lang="uk-UA" dirty="0" smtClean="0"/>
              <a:t>., професор кафедри міжнародної економіки, природних ресурсів і економіки міжнародного туризму</a:t>
            </a:r>
          </a:p>
          <a:p>
            <a:pPr algn="ctr">
              <a:spcBef>
                <a:spcPts val="0"/>
              </a:spcBef>
            </a:pPr>
            <a:r>
              <a:rPr lang="ru-RU" b="1" dirty="0" smtClean="0"/>
              <a:t>ЕКОНОМ</a:t>
            </a:r>
            <a:r>
              <a:rPr lang="uk-UA" b="1" dirty="0"/>
              <a:t>ІЧНИЙ ФАКУЛЬТЕТ ЗНУ</a:t>
            </a:r>
          </a:p>
          <a:p>
            <a:endParaRPr lang="ru-RU" dirty="0"/>
          </a:p>
        </p:txBody>
      </p:sp>
    </p:spTree>
    <p:extLst>
      <p:ext uri="{BB962C8B-B14F-4D97-AF65-F5344CB8AC3E}">
        <p14:creationId xmlns:p14="http://schemas.microsoft.com/office/powerpoint/2010/main" val="232527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ОПИС КУРСУ</a:t>
            </a:r>
            <a:endParaRPr lang="ru-RU" dirty="0"/>
          </a:p>
        </p:txBody>
      </p:sp>
      <p:sp>
        <p:nvSpPr>
          <p:cNvPr id="3" name="Объект 2"/>
          <p:cNvSpPr>
            <a:spLocks noGrp="1"/>
          </p:cNvSpPr>
          <p:nvPr>
            <p:ph idx="1"/>
          </p:nvPr>
        </p:nvSpPr>
        <p:spPr/>
        <p:txBody>
          <a:bodyPr/>
          <a:lstStyle/>
          <a:p>
            <a:r>
              <a:rPr lang="uk-UA" sz="2800" i="1" dirty="0"/>
              <a:t>Курс </a:t>
            </a:r>
            <a:r>
              <a:rPr lang="uk-UA" sz="2800" dirty="0" smtClean="0"/>
              <a:t> </a:t>
            </a:r>
            <a:r>
              <a:rPr lang="uk-UA" sz="2800" dirty="0"/>
              <a:t>«Міжнародні комерційні  контракти » є обов’язковою дисципліною для студентів вищих навчальних закладів спеціальності  «Міжнародна економіка». Предметом вивчення навчальної дисципліни є система знань та практичних навичок а також принципів складання та використання на практиці міжнародних комерційних контрактів у зовнішньоекономічних операціях</a:t>
            </a:r>
            <a:endParaRPr lang="ru-RU"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2</a:t>
            </a:r>
            <a:endParaRPr lang="ru-RU" dirty="0"/>
          </a:p>
        </p:txBody>
      </p:sp>
    </p:spTree>
    <p:extLst>
      <p:ext uri="{BB962C8B-B14F-4D97-AF65-F5344CB8AC3E}">
        <p14:creationId xmlns:p14="http://schemas.microsoft.com/office/powerpoint/2010/main" val="3942168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МЕТА КУРСУ</a:t>
            </a:r>
            <a:endParaRPr lang="ru-RU" dirty="0"/>
          </a:p>
        </p:txBody>
      </p:sp>
      <p:sp>
        <p:nvSpPr>
          <p:cNvPr id="3" name="Объект 2"/>
          <p:cNvSpPr>
            <a:spLocks noGrp="1"/>
          </p:cNvSpPr>
          <p:nvPr>
            <p:ph idx="1"/>
          </p:nvPr>
        </p:nvSpPr>
        <p:spPr/>
        <p:txBody>
          <a:bodyPr>
            <a:normAutofit lnSpcReduction="10000"/>
          </a:bodyPr>
          <a:lstStyle/>
          <a:p>
            <a:r>
              <a:rPr lang="uk-UA" sz="2800" i="1" dirty="0"/>
              <a:t>Метою </a:t>
            </a:r>
            <a:r>
              <a:rPr lang="uk-UA" sz="2800" i="1" dirty="0" smtClean="0"/>
              <a:t>вивчення курсу  </a:t>
            </a:r>
            <a:r>
              <a:rPr lang="uk-UA" sz="2800" i="1" dirty="0"/>
              <a:t>«</a:t>
            </a:r>
            <a:r>
              <a:rPr lang="uk-UA" sz="2800" i="1" dirty="0" smtClean="0"/>
              <a:t>Міжнародні комерційні контракти» </a:t>
            </a:r>
            <a:r>
              <a:rPr lang="ru-RU" sz="2800" dirty="0"/>
              <a:t>є </a:t>
            </a:r>
            <a:r>
              <a:rPr lang="ru-RU" sz="2800" dirty="0" err="1"/>
              <a:t>формування</a:t>
            </a:r>
            <a:r>
              <a:rPr lang="ru-RU" sz="2800" dirty="0"/>
              <a:t> у </a:t>
            </a:r>
            <a:r>
              <a:rPr lang="ru-RU" sz="2800" dirty="0" err="1"/>
              <a:t>студентів</a:t>
            </a:r>
            <a:r>
              <a:rPr lang="ru-RU" sz="2800" dirty="0"/>
              <a:t> </a:t>
            </a:r>
            <a:r>
              <a:rPr lang="ru-RU" sz="2800" dirty="0" err="1"/>
              <a:t>системи</a:t>
            </a:r>
            <a:r>
              <a:rPr lang="ru-RU" sz="2800" dirty="0"/>
              <a:t> </a:t>
            </a:r>
            <a:r>
              <a:rPr lang="ru-RU" sz="2800" dirty="0" err="1"/>
              <a:t>теоретичних</a:t>
            </a:r>
            <a:r>
              <a:rPr lang="ru-RU" sz="2800" dirty="0"/>
              <a:t> </a:t>
            </a:r>
            <a:r>
              <a:rPr lang="ru-RU" sz="2800" dirty="0" err="1"/>
              <a:t>знань</a:t>
            </a:r>
            <a:r>
              <a:rPr lang="ru-RU" sz="2800" dirty="0"/>
              <a:t> та </a:t>
            </a:r>
            <a:r>
              <a:rPr lang="ru-RU" sz="2800" dirty="0" err="1"/>
              <a:t>практичних</a:t>
            </a:r>
            <a:r>
              <a:rPr lang="ru-RU" sz="2800" dirty="0"/>
              <a:t> </a:t>
            </a:r>
            <a:r>
              <a:rPr lang="ru-RU" sz="2800" dirty="0" err="1"/>
              <a:t>навичок</a:t>
            </a:r>
            <a:r>
              <a:rPr lang="ru-RU" sz="2800" dirty="0"/>
              <a:t> у </a:t>
            </a:r>
            <a:r>
              <a:rPr lang="ru-RU" sz="2800" dirty="0" err="1"/>
              <a:t>сфері</a:t>
            </a:r>
            <a:r>
              <a:rPr lang="ru-RU" sz="2800" dirty="0"/>
              <a:t> </a:t>
            </a:r>
            <a:r>
              <a:rPr lang="ru-RU" sz="2800" dirty="0" err="1"/>
              <a:t>управління</a:t>
            </a:r>
            <a:r>
              <a:rPr lang="ru-RU" sz="2800" dirty="0"/>
              <a:t> </a:t>
            </a:r>
            <a:r>
              <a:rPr lang="ru-RU" sz="2800" dirty="0" err="1"/>
              <a:t>міжнародними</a:t>
            </a:r>
            <a:r>
              <a:rPr lang="ru-RU" sz="2800" dirty="0"/>
              <a:t> контрактами, а </a:t>
            </a:r>
            <a:r>
              <a:rPr lang="ru-RU" sz="2800" dirty="0" err="1"/>
              <a:t>саме</a:t>
            </a:r>
            <a:r>
              <a:rPr lang="ru-RU" sz="2800" dirty="0"/>
              <a:t>: </a:t>
            </a:r>
            <a:r>
              <a:rPr lang="ru-RU" sz="2800" dirty="0" err="1"/>
              <a:t>знання</a:t>
            </a:r>
            <a:r>
              <a:rPr lang="ru-RU" sz="2800" dirty="0"/>
              <a:t> умов, форм, </a:t>
            </a:r>
            <a:r>
              <a:rPr lang="ru-RU" sz="2800" dirty="0" err="1"/>
              <a:t>методів</a:t>
            </a:r>
            <a:r>
              <a:rPr lang="ru-RU" sz="2800" dirty="0"/>
              <a:t> і </a:t>
            </a:r>
            <a:r>
              <a:rPr lang="ru-RU" sz="2800" dirty="0" err="1"/>
              <a:t>особливостей</a:t>
            </a:r>
            <a:r>
              <a:rPr lang="ru-RU" sz="2800" dirty="0"/>
              <a:t> </a:t>
            </a:r>
            <a:r>
              <a:rPr lang="ru-RU" sz="2800" dirty="0" err="1"/>
              <a:t>укладання</a:t>
            </a:r>
            <a:r>
              <a:rPr lang="ru-RU" sz="2800" dirty="0"/>
              <a:t> </a:t>
            </a:r>
            <a:r>
              <a:rPr lang="ru-RU" sz="2800" dirty="0" err="1"/>
              <a:t>міжнародних</a:t>
            </a:r>
            <a:r>
              <a:rPr lang="ru-RU" sz="2800" dirty="0"/>
              <a:t> </a:t>
            </a:r>
            <a:r>
              <a:rPr lang="ru-RU" sz="2800" dirty="0" err="1"/>
              <a:t>контрактів</a:t>
            </a:r>
            <a:r>
              <a:rPr lang="ru-RU" sz="2800" dirty="0"/>
              <a:t> та </a:t>
            </a:r>
            <a:r>
              <a:rPr lang="ru-RU" sz="2800" dirty="0" err="1"/>
              <a:t>їх</a:t>
            </a:r>
            <a:r>
              <a:rPr lang="ru-RU" sz="2800" dirty="0"/>
              <a:t> правового </a:t>
            </a:r>
            <a:r>
              <a:rPr lang="ru-RU" sz="2800" dirty="0" err="1"/>
              <a:t>регулювання</a:t>
            </a:r>
            <a:r>
              <a:rPr lang="ru-RU" sz="2800" dirty="0"/>
              <a:t>; </a:t>
            </a:r>
            <a:r>
              <a:rPr lang="ru-RU" sz="2800" dirty="0" err="1"/>
              <a:t>орієнтації</a:t>
            </a:r>
            <a:r>
              <a:rPr lang="ru-RU" sz="2800" dirty="0"/>
              <a:t> на </a:t>
            </a:r>
            <a:r>
              <a:rPr lang="ru-RU" sz="2800" dirty="0" err="1"/>
              <a:t>адаптацію</a:t>
            </a:r>
            <a:r>
              <a:rPr lang="ru-RU" sz="2800" dirty="0"/>
              <a:t> </a:t>
            </a:r>
            <a:r>
              <a:rPr lang="ru-RU" sz="2800" dirty="0" err="1"/>
              <a:t>зарубіжного</a:t>
            </a:r>
            <a:r>
              <a:rPr lang="ru-RU" sz="2800" dirty="0"/>
              <a:t> </a:t>
            </a:r>
            <a:r>
              <a:rPr lang="ru-RU" sz="2800" dirty="0" err="1"/>
              <a:t>досвіду</a:t>
            </a:r>
            <a:r>
              <a:rPr lang="ru-RU" sz="2800" dirty="0"/>
              <a:t> </a:t>
            </a:r>
            <a:r>
              <a:rPr lang="ru-RU" sz="2800" dirty="0" err="1"/>
              <a:t>укладання</a:t>
            </a:r>
            <a:r>
              <a:rPr lang="ru-RU" sz="2800" dirty="0"/>
              <a:t> </a:t>
            </a:r>
            <a:r>
              <a:rPr lang="ru-RU" sz="2800" dirty="0" err="1"/>
              <a:t>міжнародних</a:t>
            </a:r>
            <a:r>
              <a:rPr lang="ru-RU" sz="2800" dirty="0"/>
              <a:t> </a:t>
            </a:r>
            <a:r>
              <a:rPr lang="ru-RU" sz="2800" dirty="0" err="1"/>
              <a:t>контрактів</a:t>
            </a:r>
            <a:r>
              <a:rPr lang="ru-RU" sz="2800" dirty="0"/>
              <a:t> до </a:t>
            </a:r>
            <a:r>
              <a:rPr lang="ru-RU" sz="2800" dirty="0" err="1"/>
              <a:t>вітчизняних</a:t>
            </a:r>
            <a:r>
              <a:rPr lang="ru-RU" sz="2800" dirty="0"/>
              <a:t> </a:t>
            </a:r>
            <a:r>
              <a:rPr lang="ru-RU" sz="2800" dirty="0" err="1"/>
              <a:t>реалій</a:t>
            </a: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3</a:t>
            </a:r>
            <a:endParaRPr lang="ru-RU" dirty="0"/>
          </a:p>
        </p:txBody>
      </p:sp>
    </p:spTree>
    <p:extLst>
      <p:ext uri="{BB962C8B-B14F-4D97-AF65-F5344CB8AC3E}">
        <p14:creationId xmlns:p14="http://schemas.microsoft.com/office/powerpoint/2010/main" val="46845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РЕЗУЛЬТАТИ КУРСУ</a:t>
            </a:r>
            <a:br>
              <a:rPr lang="uk-UA" dirty="0" smtClean="0"/>
            </a:br>
            <a:r>
              <a:rPr lang="uk-UA" sz="2000" b="1" dirty="0"/>
              <a:t>У разі успішного завершення курсу студент </a:t>
            </a:r>
            <a:r>
              <a:rPr lang="uk-UA" sz="2000" b="1" u="sng" dirty="0"/>
              <a:t>зможе</a:t>
            </a:r>
            <a:r>
              <a:rPr lang="uk-UA" sz="2000" b="1" dirty="0"/>
              <a:t>:</a:t>
            </a:r>
            <a:r>
              <a:rPr lang="ru-RU" sz="2000" dirty="0"/>
              <a:t/>
            </a:r>
            <a:br>
              <a:rPr lang="ru-RU" sz="2000" dirty="0"/>
            </a:br>
            <a:endParaRPr lang="ru-RU" dirty="0"/>
          </a:p>
        </p:txBody>
      </p:sp>
      <p:sp>
        <p:nvSpPr>
          <p:cNvPr id="3" name="Объект 2"/>
          <p:cNvSpPr>
            <a:spLocks noGrp="1"/>
          </p:cNvSpPr>
          <p:nvPr>
            <p:ph idx="1"/>
          </p:nvPr>
        </p:nvSpPr>
        <p:spPr/>
        <p:txBody>
          <a:bodyPr>
            <a:normAutofit/>
          </a:bodyPr>
          <a:lstStyle/>
          <a:p>
            <a:pPr lvl="0"/>
            <a:r>
              <a:rPr lang="ru-RU" sz="1800" dirty="0" err="1"/>
              <a:t>демонструвати</a:t>
            </a:r>
            <a:r>
              <a:rPr lang="ru-RU" sz="1800" dirty="0"/>
              <a:t> </a:t>
            </a:r>
            <a:r>
              <a:rPr lang="ru-RU" sz="1800" dirty="0" err="1"/>
              <a:t>здатність</a:t>
            </a:r>
            <a:r>
              <a:rPr lang="ru-RU" sz="1800" dirty="0"/>
              <a:t> </a:t>
            </a:r>
            <a:r>
              <a:rPr lang="ru-RU" sz="1800" dirty="0" err="1"/>
              <a:t>діяти</a:t>
            </a:r>
            <a:r>
              <a:rPr lang="ru-RU" sz="1800" dirty="0"/>
              <a:t> </a:t>
            </a:r>
            <a:r>
              <a:rPr lang="ru-RU" sz="1800" dirty="0" err="1"/>
              <a:t>соціально</a:t>
            </a:r>
            <a:r>
              <a:rPr lang="ru-RU" sz="1800" dirty="0"/>
              <a:t> </a:t>
            </a:r>
            <a:r>
              <a:rPr lang="ru-RU" sz="1800" dirty="0" err="1"/>
              <a:t>відповідально</a:t>
            </a:r>
            <a:r>
              <a:rPr lang="ru-RU" sz="1800" dirty="0"/>
              <a:t> та </a:t>
            </a:r>
            <a:r>
              <a:rPr lang="ru-RU" sz="1800" dirty="0" err="1"/>
              <a:t>громадськосвідомо</a:t>
            </a:r>
            <a:r>
              <a:rPr lang="ru-RU" sz="1800" dirty="0"/>
              <a:t> на </a:t>
            </a:r>
            <a:r>
              <a:rPr lang="ru-RU" sz="1800" dirty="0" err="1"/>
              <a:t>основі</a:t>
            </a:r>
            <a:r>
              <a:rPr lang="ru-RU" sz="1800" dirty="0"/>
              <a:t> </a:t>
            </a:r>
            <a:r>
              <a:rPr lang="ru-RU" sz="1800" dirty="0" err="1"/>
              <a:t>етичних</a:t>
            </a:r>
            <a:r>
              <a:rPr lang="ru-RU" sz="1800" dirty="0"/>
              <a:t> </a:t>
            </a:r>
            <a:r>
              <a:rPr lang="ru-RU" sz="1800" dirty="0" err="1"/>
              <a:t>міркувань</a:t>
            </a:r>
            <a:r>
              <a:rPr lang="ru-RU" sz="1800" dirty="0"/>
              <a:t> (</a:t>
            </a:r>
            <a:r>
              <a:rPr lang="ru-RU" sz="1800" dirty="0" err="1"/>
              <a:t>мотивів</a:t>
            </a:r>
            <a:r>
              <a:rPr lang="ru-RU" sz="1800" dirty="0"/>
              <a:t>), </a:t>
            </a:r>
            <a:r>
              <a:rPr lang="ru-RU" sz="1800" dirty="0" err="1"/>
              <a:t>повагу</a:t>
            </a:r>
            <a:r>
              <a:rPr lang="ru-RU" sz="1800" dirty="0"/>
              <a:t> до </a:t>
            </a:r>
            <a:r>
              <a:rPr lang="ru-RU" sz="1800" dirty="0" err="1"/>
              <a:t>різноманітності</a:t>
            </a:r>
            <a:r>
              <a:rPr lang="ru-RU" sz="1800" dirty="0"/>
              <a:t> та </a:t>
            </a:r>
            <a:r>
              <a:rPr lang="ru-RU" sz="1800" dirty="0" err="1"/>
              <a:t>міжкультурності</a:t>
            </a:r>
            <a:r>
              <a:rPr lang="ru-RU" sz="1800" dirty="0"/>
              <a:t>, </a:t>
            </a:r>
            <a:r>
              <a:rPr lang="ru-RU" sz="1800" dirty="0" err="1"/>
              <a:t>зокрема</a:t>
            </a:r>
            <a:r>
              <a:rPr lang="ru-RU" sz="1800" dirty="0"/>
              <a:t> при </a:t>
            </a:r>
            <a:r>
              <a:rPr lang="ru-RU" sz="1800" dirty="0" err="1"/>
              <a:t>веденні</a:t>
            </a:r>
            <a:r>
              <a:rPr lang="ru-RU" sz="1800" dirty="0"/>
              <a:t> </a:t>
            </a:r>
            <a:r>
              <a:rPr lang="ru-RU" sz="1800" dirty="0" err="1"/>
              <a:t>переговорів</a:t>
            </a:r>
            <a:r>
              <a:rPr lang="ru-RU" sz="1800" dirty="0"/>
              <a:t> </a:t>
            </a:r>
            <a:r>
              <a:rPr lang="ru-RU" sz="1800" dirty="0" err="1"/>
              <a:t>зміжнародними</a:t>
            </a:r>
            <a:r>
              <a:rPr lang="ru-RU" sz="1800" dirty="0"/>
              <a:t> партнерами для </a:t>
            </a:r>
            <a:r>
              <a:rPr lang="ru-RU" sz="1800" dirty="0" err="1"/>
              <a:t>укладання</a:t>
            </a:r>
            <a:r>
              <a:rPr lang="ru-RU" sz="1800" dirty="0"/>
              <a:t> </a:t>
            </a:r>
            <a:r>
              <a:rPr lang="ru-RU" sz="1800" dirty="0" err="1"/>
              <a:t>міжнародного</a:t>
            </a:r>
            <a:r>
              <a:rPr lang="ru-RU" sz="1800" dirty="0"/>
              <a:t> договору; 	</a:t>
            </a:r>
            <a:r>
              <a:rPr lang="ru-RU" sz="1800" dirty="0" smtClean="0"/>
              <a:t> </a:t>
            </a:r>
            <a:r>
              <a:rPr lang="ru-RU" sz="1800" dirty="0" err="1"/>
              <a:t>спілкуватися</a:t>
            </a:r>
            <a:r>
              <a:rPr lang="ru-RU" sz="1800" dirty="0"/>
              <a:t> в </a:t>
            </a:r>
            <a:r>
              <a:rPr lang="ru-RU" sz="1800" dirty="0" err="1"/>
              <a:t>усній</a:t>
            </a:r>
            <a:r>
              <a:rPr lang="ru-RU" sz="1800" dirty="0"/>
              <a:t> та </a:t>
            </a:r>
            <a:r>
              <a:rPr lang="ru-RU" sz="1800" dirty="0" err="1"/>
              <a:t>письмовій</a:t>
            </a:r>
            <a:r>
              <a:rPr lang="ru-RU" sz="1800" dirty="0"/>
              <a:t> </a:t>
            </a:r>
            <a:r>
              <a:rPr lang="ru-RU" sz="1800" dirty="0" err="1"/>
              <a:t>формі</a:t>
            </a:r>
            <a:r>
              <a:rPr lang="ru-RU" sz="1800" dirty="0"/>
              <a:t> державною та </a:t>
            </a:r>
            <a:r>
              <a:rPr lang="ru-RU" sz="1800" dirty="0" err="1"/>
              <a:t>іноземною</a:t>
            </a:r>
            <a:r>
              <a:rPr lang="ru-RU" sz="1800" dirty="0"/>
              <a:t> </a:t>
            </a:r>
            <a:r>
              <a:rPr lang="ru-RU" sz="1800" dirty="0" err="1"/>
              <a:t>мовами</a:t>
            </a:r>
            <a:r>
              <a:rPr lang="ru-RU" sz="1800" dirty="0"/>
              <a:t>, в тому </a:t>
            </a:r>
            <a:r>
              <a:rPr lang="ru-RU" sz="1800" dirty="0" err="1"/>
              <a:t>числі</a:t>
            </a:r>
            <a:r>
              <a:rPr lang="ru-RU" sz="1800" dirty="0"/>
              <a:t> </a:t>
            </a:r>
            <a:r>
              <a:rPr lang="ru-RU" sz="1800" dirty="0" err="1"/>
              <a:t>використовувати</a:t>
            </a:r>
            <a:r>
              <a:rPr lang="ru-RU" sz="1800" dirty="0"/>
              <a:t> </a:t>
            </a:r>
            <a:r>
              <a:rPr lang="ru-RU" sz="1800" dirty="0" err="1"/>
              <a:t>спеціальну</a:t>
            </a:r>
            <a:r>
              <a:rPr lang="ru-RU" sz="1800" dirty="0"/>
              <a:t> </a:t>
            </a:r>
            <a:r>
              <a:rPr lang="ru-RU" sz="1800" dirty="0" err="1"/>
              <a:t>термінологію</a:t>
            </a:r>
            <a:r>
              <a:rPr lang="ru-RU" sz="1800" dirty="0"/>
              <a:t> </a:t>
            </a:r>
            <a:r>
              <a:rPr lang="ru-RU" sz="1800" dirty="0" err="1"/>
              <a:t>управління</a:t>
            </a:r>
            <a:r>
              <a:rPr lang="ru-RU" sz="1800" dirty="0"/>
              <a:t> та </a:t>
            </a:r>
            <a:r>
              <a:rPr lang="ru-RU" sz="1800" dirty="0" err="1"/>
              <a:t>адміністрування</a:t>
            </a:r>
            <a:r>
              <a:rPr lang="ru-RU" sz="1800" dirty="0"/>
              <a:t> </a:t>
            </a:r>
            <a:r>
              <a:rPr lang="ru-RU" sz="1800" dirty="0" err="1"/>
              <a:t>промислових</a:t>
            </a:r>
            <a:r>
              <a:rPr lang="ru-RU" sz="1800" dirty="0"/>
              <a:t> </a:t>
            </a:r>
            <a:r>
              <a:rPr lang="ru-RU" sz="1800" dirty="0" err="1"/>
              <a:t>підприємств</a:t>
            </a:r>
            <a:r>
              <a:rPr lang="ru-RU" sz="1800" dirty="0"/>
              <a:t>, </a:t>
            </a:r>
            <a:r>
              <a:rPr lang="ru-RU" sz="1800" dirty="0" err="1"/>
              <a:t>зокрема</a:t>
            </a:r>
            <a:r>
              <a:rPr lang="ru-RU" sz="1800" dirty="0"/>
              <a:t>, при </a:t>
            </a:r>
            <a:r>
              <a:rPr lang="ru-RU" sz="1800" dirty="0" err="1"/>
              <a:t>здійсненні</a:t>
            </a:r>
            <a:r>
              <a:rPr lang="ru-RU" sz="1800" dirty="0"/>
              <a:t> </a:t>
            </a:r>
            <a:r>
              <a:rPr lang="ru-RU" sz="1800" dirty="0" err="1"/>
              <a:t>комунікацій</a:t>
            </a:r>
            <a:r>
              <a:rPr lang="ru-RU" sz="1800" dirty="0"/>
              <a:t> з </a:t>
            </a:r>
            <a:r>
              <a:rPr lang="ru-RU" sz="1800" dirty="0" err="1"/>
              <a:t>міжнародними</a:t>
            </a:r>
            <a:r>
              <a:rPr lang="ru-RU" sz="1800" dirty="0"/>
              <a:t> партнерами – резидентами </a:t>
            </a:r>
            <a:r>
              <a:rPr lang="ru-RU" sz="1800" dirty="0" err="1"/>
              <a:t>інших</a:t>
            </a:r>
            <a:r>
              <a:rPr lang="ru-RU" sz="1800" dirty="0"/>
              <a:t> </a:t>
            </a:r>
            <a:r>
              <a:rPr lang="ru-RU" sz="1800" dirty="0" err="1"/>
              <a:t>країн</a:t>
            </a:r>
            <a:r>
              <a:rPr lang="ru-RU" sz="1800" dirty="0"/>
              <a:t>, </a:t>
            </a:r>
            <a:r>
              <a:rPr lang="ru-RU" sz="1800" dirty="0" err="1"/>
              <a:t>відмінних</a:t>
            </a:r>
            <a:r>
              <a:rPr lang="ru-RU" sz="1800" dirty="0"/>
              <a:t> у </a:t>
            </a:r>
            <a:r>
              <a:rPr lang="ru-RU" sz="1800" dirty="0" err="1"/>
              <a:t>економічному</a:t>
            </a:r>
            <a:r>
              <a:rPr lang="ru-RU" sz="1800" dirty="0"/>
              <a:t> та </a:t>
            </a:r>
            <a:r>
              <a:rPr lang="ru-RU" sz="1800" dirty="0" err="1"/>
              <a:t>соціальному</a:t>
            </a:r>
            <a:r>
              <a:rPr lang="ru-RU" sz="1800" dirty="0"/>
              <a:t> </a:t>
            </a:r>
            <a:r>
              <a:rPr lang="ru-RU" sz="1800" dirty="0" err="1"/>
              <a:t>розвитку</a:t>
            </a:r>
            <a:r>
              <a:rPr lang="ru-RU" sz="1800" dirty="0"/>
              <a:t> у </a:t>
            </a:r>
            <a:r>
              <a:rPr lang="ru-RU" sz="1800" dirty="0" err="1"/>
              <a:t>контексті</a:t>
            </a:r>
            <a:r>
              <a:rPr lang="ru-RU" sz="1800" dirty="0"/>
              <a:t> </a:t>
            </a:r>
            <a:r>
              <a:rPr lang="ru-RU" sz="1800" dirty="0" err="1"/>
              <a:t>підписання</a:t>
            </a:r>
            <a:r>
              <a:rPr lang="ru-RU" sz="1800" dirty="0"/>
              <a:t> </a:t>
            </a:r>
            <a:r>
              <a:rPr lang="ru-RU" sz="1800" dirty="0" err="1"/>
              <a:t>міжнародних</a:t>
            </a:r>
            <a:r>
              <a:rPr lang="ru-RU" sz="1800" dirty="0"/>
              <a:t> </a:t>
            </a:r>
            <a:r>
              <a:rPr lang="ru-RU" sz="1800" dirty="0" err="1"/>
              <a:t>договорів</a:t>
            </a:r>
            <a:r>
              <a:rPr lang="ru-RU" sz="1800" dirty="0"/>
              <a:t>; – </a:t>
            </a:r>
            <a:r>
              <a:rPr lang="ru-RU" sz="1800" dirty="0" err="1"/>
              <a:t>виконувати</a:t>
            </a:r>
            <a:r>
              <a:rPr lang="ru-RU" sz="1800" dirty="0"/>
              <a:t> </a:t>
            </a:r>
            <a:r>
              <a:rPr lang="ru-RU" sz="1800" dirty="0" err="1"/>
              <a:t>дослідження</a:t>
            </a:r>
            <a:r>
              <a:rPr lang="ru-RU" sz="1800" dirty="0"/>
              <a:t> </a:t>
            </a:r>
            <a:r>
              <a:rPr lang="ru-RU" sz="1800" dirty="0" err="1"/>
              <a:t>індивідуально</a:t>
            </a:r>
            <a:r>
              <a:rPr lang="ru-RU" sz="1800" dirty="0"/>
              <a:t> та/</a:t>
            </a:r>
            <a:r>
              <a:rPr lang="ru-RU" sz="1800" dirty="0" err="1"/>
              <a:t>або</a:t>
            </a:r>
            <a:r>
              <a:rPr lang="ru-RU" sz="1800" dirty="0"/>
              <a:t> в </a:t>
            </a:r>
            <a:r>
              <a:rPr lang="ru-RU" sz="1800" dirty="0" err="1"/>
              <a:t>групі</a:t>
            </a:r>
            <a:r>
              <a:rPr lang="ru-RU" sz="1800" dirty="0"/>
              <a:t> </a:t>
            </a:r>
            <a:r>
              <a:rPr lang="ru-RU" sz="1800" dirty="0" err="1"/>
              <a:t>під</a:t>
            </a:r>
            <a:r>
              <a:rPr lang="ru-RU" sz="1800" dirty="0"/>
              <a:t> </a:t>
            </a:r>
            <a:r>
              <a:rPr lang="ru-RU" sz="1800" dirty="0" err="1"/>
              <a:t>керівництвом</a:t>
            </a:r>
            <a:r>
              <a:rPr lang="ru-RU" sz="1800" dirty="0"/>
              <a:t> </a:t>
            </a:r>
            <a:r>
              <a:rPr lang="ru-RU" sz="1800" dirty="0" err="1"/>
              <a:t>лідера</a:t>
            </a:r>
            <a:r>
              <a:rPr lang="ru-RU" sz="1800" dirty="0"/>
              <a:t>, </a:t>
            </a:r>
            <a:r>
              <a:rPr lang="ru-RU" sz="1800" dirty="0" err="1"/>
              <a:t>зокрема</a:t>
            </a:r>
            <a:r>
              <a:rPr lang="ru-RU" sz="1800" dirty="0"/>
              <a:t> </a:t>
            </a:r>
            <a:r>
              <a:rPr lang="ru-RU" sz="1800" dirty="0" err="1"/>
              <a:t>щодо</a:t>
            </a:r>
            <a:r>
              <a:rPr lang="ru-RU" sz="1800" dirty="0"/>
              <a:t> </a:t>
            </a:r>
            <a:r>
              <a:rPr lang="ru-RU" sz="1800" dirty="0" err="1"/>
              <a:t>аналізу</a:t>
            </a:r>
            <a:r>
              <a:rPr lang="ru-RU" sz="1800" dirty="0"/>
              <a:t> </a:t>
            </a:r>
            <a:r>
              <a:rPr lang="ru-RU" sz="1800" dirty="0" err="1"/>
              <a:t>особливостей</a:t>
            </a:r>
            <a:r>
              <a:rPr lang="ru-RU" sz="1800" dirty="0"/>
              <a:t> </a:t>
            </a:r>
            <a:r>
              <a:rPr lang="ru-RU" sz="1800" dirty="0" err="1"/>
              <a:t>укладання</a:t>
            </a:r>
            <a:r>
              <a:rPr lang="ru-RU" sz="1800" dirty="0"/>
              <a:t> </a:t>
            </a:r>
            <a:r>
              <a:rPr lang="ru-RU" sz="1800" dirty="0" err="1"/>
              <a:t>міжнародних</a:t>
            </a:r>
            <a:r>
              <a:rPr lang="ru-RU" sz="1800" dirty="0"/>
              <a:t> </a:t>
            </a:r>
            <a:r>
              <a:rPr lang="ru-RU" sz="1800" dirty="0" err="1"/>
              <a:t>контрактів</a:t>
            </a:r>
            <a:r>
              <a:rPr lang="ru-RU" sz="1800" dirty="0"/>
              <a:t> </a:t>
            </a:r>
            <a:r>
              <a:rPr lang="ru-RU" sz="1800" dirty="0" err="1"/>
              <a:t>різних</a:t>
            </a:r>
            <a:r>
              <a:rPr lang="ru-RU" sz="1800" dirty="0"/>
              <a:t> </a:t>
            </a:r>
            <a:r>
              <a:rPr lang="ru-RU" sz="1800" dirty="0" err="1"/>
              <a:t>країн</a:t>
            </a:r>
            <a:r>
              <a:rPr lang="ru-RU" sz="1800" dirty="0"/>
              <a:t>. </a:t>
            </a:r>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6</a:t>
            </a:r>
            <a:endParaRPr lang="ru-RU" dirty="0"/>
          </a:p>
        </p:txBody>
      </p:sp>
    </p:spTree>
    <p:extLst>
      <p:ext uri="{BB962C8B-B14F-4D97-AF65-F5344CB8AC3E}">
        <p14:creationId xmlns:p14="http://schemas.microsoft.com/office/powerpoint/2010/main" val="976033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НАВЧАЛЬНІ РЕСУРСИ</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sz="2800" i="1" dirty="0"/>
              <a:t>Презентації лекцій, плани семінарських занять, методичні рекомендації до виконання індивідуальних дослідницьких завдань та групових творчих проектів розміщені на платформі </a:t>
            </a:r>
            <a:r>
              <a:rPr lang="uk-UA" sz="2800" i="1" dirty="0" err="1"/>
              <a:t>Moodle</a:t>
            </a:r>
            <a:r>
              <a:rPr lang="uk-UA" sz="2800" i="1" dirty="0"/>
              <a:t>: </a:t>
            </a:r>
            <a:r>
              <a:rPr lang="en-US" sz="2800" u="sng" dirty="0"/>
              <a:t>https://moodle.znu.edu.ua/course/view.php?id=4001</a:t>
            </a: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7</a:t>
            </a:r>
            <a:endParaRPr lang="ru-RU" dirty="0"/>
          </a:p>
        </p:txBody>
      </p:sp>
    </p:spTree>
    <p:extLst>
      <p:ext uri="{BB962C8B-B14F-4D97-AF65-F5344CB8AC3E}">
        <p14:creationId xmlns:p14="http://schemas.microsoft.com/office/powerpoint/2010/main" val="117714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uk-UA" sz="2800" b="1" dirty="0" smtClean="0"/>
              <a:t>Відвідування </a:t>
            </a:r>
            <a:r>
              <a:rPr lang="uk-UA" sz="2800" b="1" dirty="0"/>
              <a:t>занять. Регуляція пропусків.</a:t>
            </a:r>
            <a:endParaRPr lang="ru-RU" sz="2800" dirty="0"/>
          </a:p>
          <a:p>
            <a:pPr marL="0" indent="0">
              <a:buNone/>
            </a:pPr>
            <a:r>
              <a:rPr lang="uk-UA" sz="2800" i="1" dirty="0"/>
              <a:t>Проблемно-інтерактивний характер курсу передбачає обов’язкове відвідування аудиторних занять. Студенти, які за певних обставин не можуть відвідувати заняття регулярно, повинні впродовж тижня узгодити із викладачем графік індивідуального відпрацювання пропущених занять. Відпрацювання занять здійснюється усно у формі співбесіди за питаннями, визначеними планом заняття, або, в разі необхідності, письмово за допомогою системи </a:t>
            </a:r>
            <a:r>
              <a:rPr lang="en-US" sz="2800" i="1" dirty="0"/>
              <a:t>Moodle</a:t>
            </a:r>
            <a:r>
              <a:rPr lang="ru-RU" sz="2800" i="1" dirty="0"/>
              <a:t>.</a:t>
            </a:r>
            <a:endParaRPr lang="ru-RU" sz="2800"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8</a:t>
            </a:r>
            <a:endParaRPr lang="ru-RU" dirty="0"/>
          </a:p>
        </p:txBody>
      </p:sp>
    </p:spTree>
    <p:extLst>
      <p:ext uri="{BB962C8B-B14F-4D97-AF65-F5344CB8AC3E}">
        <p14:creationId xmlns:p14="http://schemas.microsoft.com/office/powerpoint/2010/main" val="101644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uk-UA" sz="2800" b="1" dirty="0"/>
              <a:t>Політика академічної доброчесності</a:t>
            </a:r>
            <a:endParaRPr lang="ru-RU" sz="2800" dirty="0"/>
          </a:p>
          <a:p>
            <a:pPr marL="0" indent="0">
              <a:buNone/>
            </a:pPr>
            <a:r>
              <a:rPr lang="uk-UA" sz="2800" i="1" dirty="0"/>
              <a:t>Усі письмові роботи, перевіряються на наявність плагіату за допомогою спеціалізованого програмного забезпечення </a:t>
            </a:r>
            <a:r>
              <a:rPr lang="en-US" sz="2800" i="1" dirty="0" err="1"/>
              <a:t>UniCheck</a:t>
            </a:r>
            <a:r>
              <a:rPr lang="uk-UA" sz="2800" i="1" dirty="0"/>
              <a:t>, або аналогів. Відповідно до чинних правових норм, плагіатом вважатиметься: копіювання чужої наукової роботи чи декількох робіт та оприлюднення результату під своїм іменем; створення суміші власного та запозиченого тексту без належного цитування джерел; </a:t>
            </a:r>
            <a:r>
              <a:rPr lang="uk-UA" sz="2800" i="1" dirty="0" err="1"/>
              <a:t>рерайт</a:t>
            </a:r>
            <a:r>
              <a:rPr lang="uk-UA" sz="2800" i="1" dirty="0"/>
              <a:t> (перефразування чужої праці без згадування оригінального автора). Будь-яка ідея, думка чи речення, ілюстрація чи фото, яке ви запозичуєте, має супроводжуватися посиланням на першоджерело. </a:t>
            </a:r>
            <a:endParaRPr lang="ru-RU" sz="2800" dirty="0"/>
          </a:p>
          <a:p>
            <a:pPr marL="0" indent="0">
              <a:buNone/>
            </a:pPr>
            <a:r>
              <a:rPr lang="uk-UA" sz="2800" i="1" dirty="0"/>
              <a:t>Роботи, у яких виявлено ознаки плагіату, до розгляду не приймаються і відхиляються без права перескладання. </a:t>
            </a:r>
            <a:endParaRPr lang="ru-RU" sz="2800"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9</a:t>
            </a:r>
            <a:endParaRPr lang="ru-RU" dirty="0"/>
          </a:p>
        </p:txBody>
      </p:sp>
    </p:spTree>
    <p:extLst>
      <p:ext uri="{BB962C8B-B14F-4D97-AF65-F5344CB8AC3E}">
        <p14:creationId xmlns:p14="http://schemas.microsoft.com/office/powerpoint/2010/main" val="1219671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b="1" dirty="0"/>
              <a:t>Використання комп’ютерів/телефонів на занятті</a:t>
            </a:r>
            <a:endParaRPr lang="ru-RU" dirty="0"/>
          </a:p>
          <a:p>
            <a:pPr marL="0" indent="0">
              <a:buNone/>
            </a:pPr>
            <a:r>
              <a:rPr lang="uk-UA" i="1" dirty="0"/>
              <a:t>Використання смартфонів, планшетів та інших </a:t>
            </a:r>
            <a:r>
              <a:rPr lang="uk-UA" i="1" dirty="0" err="1"/>
              <a:t>гаджетів</a:t>
            </a:r>
            <a:r>
              <a:rPr lang="uk-UA" i="1" dirty="0"/>
              <a:t> під час лекційних і практичних занять дозволяється виключно у навчальних цілях (для уточнення певних даних, перевірки правопису, отримання довідкової інформації тощо). Будь ласка, не забувайте активувати режим «без звуку» до початку заняття. </a:t>
            </a:r>
            <a:endParaRPr lang="ru-RU" dirty="0"/>
          </a:p>
          <a:p>
            <a:pPr marL="0" indent="0">
              <a:buNone/>
            </a:pPr>
            <a:r>
              <a:rPr lang="uk-UA" i="1" dirty="0" smtClean="0"/>
              <a:t>Під </a:t>
            </a:r>
            <a:r>
              <a:rPr lang="uk-UA" i="1" dirty="0"/>
              <a:t>час виконання заходів контролю використання </a:t>
            </a:r>
            <a:r>
              <a:rPr lang="uk-UA" i="1" dirty="0" err="1"/>
              <a:t>гаджетів</a:t>
            </a:r>
            <a:r>
              <a:rPr lang="uk-UA" i="1" dirty="0"/>
              <a:t> заборонено. У разі порушення цієї заборони роботу буде анульовано без права перескладання.</a:t>
            </a:r>
            <a:endParaRPr lang="ru-RU"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10</a:t>
            </a:r>
            <a:endParaRPr lang="ru-RU" dirty="0"/>
          </a:p>
        </p:txBody>
      </p:sp>
    </p:spTree>
    <p:extLst>
      <p:ext uri="{BB962C8B-B14F-4D97-AF65-F5344CB8AC3E}">
        <p14:creationId xmlns:p14="http://schemas.microsoft.com/office/powerpoint/2010/main" val="2818450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РЕГУЛЯЦІЇ І ПОЛІТИКИ КУРСУ</a:t>
            </a:r>
            <a:r>
              <a:rPr lang="ru-RU" sz="2000" dirty="0" smtClean="0"/>
              <a:t/>
            </a:r>
            <a:br>
              <a:rPr lang="ru-RU" sz="2000" dirty="0" smtClean="0"/>
            </a:br>
            <a:endParaRPr lang="ru-RU" dirty="0"/>
          </a:p>
        </p:txBody>
      </p:sp>
      <p:sp>
        <p:nvSpPr>
          <p:cNvPr id="3" name="Объект 2"/>
          <p:cNvSpPr>
            <a:spLocks noGrp="1"/>
          </p:cNvSpPr>
          <p:nvPr>
            <p:ph idx="1"/>
          </p:nvPr>
        </p:nvSpPr>
        <p:spPr/>
        <p:txBody>
          <a:bodyPr>
            <a:normAutofit/>
          </a:bodyPr>
          <a:lstStyle/>
          <a:p>
            <a:pPr marL="0" indent="0">
              <a:buNone/>
            </a:pPr>
            <a:r>
              <a:rPr lang="uk-UA" b="1" dirty="0" smtClean="0"/>
              <a:t>Комунікація</a:t>
            </a:r>
            <a:endParaRPr lang="ru-RU" dirty="0" smtClean="0"/>
          </a:p>
          <a:p>
            <a:pPr marL="0" indent="0">
              <a:buNone/>
            </a:pPr>
            <a:r>
              <a:rPr lang="uk-UA" i="1" dirty="0" smtClean="0"/>
              <a:t>Базовою </a:t>
            </a:r>
            <a:r>
              <a:rPr lang="uk-UA" i="1" dirty="0"/>
              <a:t>платформою для комунікації викладача зі студентами є </a:t>
            </a:r>
            <a:r>
              <a:rPr lang="en-US" i="1" dirty="0"/>
              <a:t>Moodle</a:t>
            </a:r>
            <a:r>
              <a:rPr lang="uk-UA" i="1" dirty="0"/>
              <a:t>. </a:t>
            </a:r>
            <a:endParaRPr lang="ru-RU" dirty="0"/>
          </a:p>
          <a:p>
            <a:pPr marL="0" indent="0">
              <a:buNone/>
            </a:pPr>
            <a:r>
              <a:rPr lang="uk-UA" i="1" dirty="0"/>
              <a:t>Важливі повідомлення загального характеру розміщуються викладачем </a:t>
            </a:r>
            <a:r>
              <a:rPr lang="ru-RU" i="1" dirty="0"/>
              <a:t>на </a:t>
            </a:r>
            <a:r>
              <a:rPr lang="ru-RU" i="1" dirty="0" err="1"/>
              <a:t>форумі</a:t>
            </a:r>
            <a:r>
              <a:rPr lang="ru-RU" i="1" dirty="0"/>
              <a:t> курсу. Для </a:t>
            </a:r>
            <a:r>
              <a:rPr lang="ru-RU" i="1" dirty="0" err="1"/>
              <a:t>персональних</a:t>
            </a:r>
            <a:r>
              <a:rPr lang="ru-RU" i="1" dirty="0"/>
              <a:t> </a:t>
            </a:r>
            <a:r>
              <a:rPr lang="ru-RU" i="1" dirty="0" err="1"/>
              <a:t>запитів</a:t>
            </a:r>
            <a:r>
              <a:rPr lang="ru-RU" i="1" dirty="0"/>
              <a:t> </a:t>
            </a:r>
            <a:r>
              <a:rPr lang="uk-UA" i="1" dirty="0"/>
              <a:t>використовується сервіс приватних повідомлень.</a:t>
            </a:r>
            <a:endParaRPr lang="ru-RU" dirty="0"/>
          </a:p>
          <a:p>
            <a:pPr marL="0" indent="0">
              <a:buNone/>
            </a:pPr>
            <a:r>
              <a:rPr lang="uk-UA" i="1" dirty="0" smtClean="0"/>
              <a:t>В </a:t>
            </a:r>
            <a:r>
              <a:rPr lang="uk-UA" i="1" dirty="0"/>
              <a:t>разі особливої необхідності, </a:t>
            </a:r>
            <a:r>
              <a:rPr lang="ru-RU" i="1" dirty="0" err="1"/>
              <a:t>направляти</a:t>
            </a:r>
            <a:r>
              <a:rPr lang="ru-RU" i="1" dirty="0"/>
              <a:t> </a:t>
            </a:r>
            <a:r>
              <a:rPr lang="ru-RU" i="1" dirty="0" err="1"/>
              <a:t>електронного</a:t>
            </a:r>
            <a:r>
              <a:rPr lang="ru-RU" i="1" dirty="0"/>
              <a:t> листа на </a:t>
            </a:r>
            <a:r>
              <a:rPr lang="ru-RU" i="1" dirty="0" err="1"/>
              <a:t>адреси</a:t>
            </a:r>
            <a:r>
              <a:rPr lang="ru-RU" i="1" dirty="0"/>
              <a:t> </a:t>
            </a:r>
            <a:r>
              <a:rPr lang="en-US" i="1" dirty="0">
                <a:hlinkClick r:id="rId2"/>
              </a:rPr>
              <a:t>gamova5oxana</a:t>
            </a:r>
            <a:r>
              <a:rPr lang="uk-UA" i="1" dirty="0" smtClean="0">
                <a:hlinkClick r:id="rId2"/>
              </a:rPr>
              <a:t>@gmail.com</a:t>
            </a:r>
            <a:r>
              <a:rPr lang="uk-UA" i="1" dirty="0" smtClean="0"/>
              <a:t>. У </a:t>
            </a:r>
            <a:r>
              <a:rPr lang="uk-UA" i="1" dirty="0"/>
              <a:t>листі обов’язково вкажіть ваше прізвище та ім’я, курс та шифр академічної групи.</a:t>
            </a:r>
            <a:endParaRPr lang="ru-RU" dirty="0"/>
          </a:p>
          <a:p>
            <a:pPr marL="0" lvl="0" indent="0">
              <a:buNone/>
            </a:pPr>
            <a:endParaRPr lang="ru-RU" sz="2800" dirty="0"/>
          </a:p>
        </p:txBody>
      </p:sp>
      <p:sp>
        <p:nvSpPr>
          <p:cNvPr id="4" name="TextBox 3"/>
          <p:cNvSpPr txBox="1"/>
          <p:nvPr/>
        </p:nvSpPr>
        <p:spPr>
          <a:xfrm>
            <a:off x="10442864" y="542059"/>
            <a:ext cx="654627" cy="369332"/>
          </a:xfrm>
          <a:prstGeom prst="rect">
            <a:avLst/>
          </a:prstGeom>
          <a:noFill/>
        </p:spPr>
        <p:txBody>
          <a:bodyPr wrap="square" rtlCol="0">
            <a:spAutoFit/>
          </a:bodyPr>
          <a:lstStyle/>
          <a:p>
            <a:pPr algn="ctr"/>
            <a:r>
              <a:rPr lang="uk-UA" dirty="0" smtClean="0"/>
              <a:t>11</a:t>
            </a:r>
            <a:endParaRPr lang="ru-RU" dirty="0"/>
          </a:p>
        </p:txBody>
      </p:sp>
    </p:spTree>
    <p:extLst>
      <p:ext uri="{BB962C8B-B14F-4D97-AF65-F5344CB8AC3E}">
        <p14:creationId xmlns:p14="http://schemas.microsoft.com/office/powerpoint/2010/main" val="26346641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103</TotalTime>
  <Words>507</Words>
  <Application>Microsoft Office PowerPoint</Application>
  <PresentationFormat>Широкоэкранный</PresentationFormat>
  <Paragraphs>37</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Century Gothic</vt:lpstr>
      <vt:lpstr>Wingdings 3</vt:lpstr>
      <vt:lpstr>Ион</vt:lpstr>
      <vt:lpstr>ПРЕЗЕНТАЦІЯ КУРСУ МІЖНАРОДНІ КОМЕРЦІЙНІ КОНТРАКТИ</vt:lpstr>
      <vt:lpstr>ОПИС КУРСУ</vt:lpstr>
      <vt:lpstr>МЕТА КУРСУ</vt:lpstr>
      <vt:lpstr>РЕЗУЛЬТАТИ КУРСУ У разі успішного завершення курсу студент зможе: </vt:lpstr>
      <vt:lpstr>ОСНОВНІ НАВЧАЛЬНІ РЕСУРСИ </vt:lpstr>
      <vt:lpstr>РЕГУЛЯЦІЇ І ПОЛІТИКИ КУРСУ </vt:lpstr>
      <vt:lpstr>РЕГУЛЯЦІЇ І ПОЛІТИКИ КУРСУ </vt:lpstr>
      <vt:lpstr>РЕГУЛЯЦІЇ І ПОЛІТИКИ КУРСУ </vt:lpstr>
      <vt:lpstr>РЕГУЛЯЦІЇ І ПОЛІТИКИ КУРСУ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КУРСУ КОМЕРЦІЙНА ДИПЛОМАТІЯ</dc:title>
  <dc:creator>Serhii Korinnyi</dc:creator>
  <cp:lastModifiedBy>Учетная запись Майкрософт</cp:lastModifiedBy>
  <cp:revision>31</cp:revision>
  <dcterms:created xsi:type="dcterms:W3CDTF">2020-09-09T06:09:25Z</dcterms:created>
  <dcterms:modified xsi:type="dcterms:W3CDTF">2024-03-13T12:19:22Z</dcterms:modified>
</cp:coreProperties>
</file>