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3"/>
  </p:notesMasterIdLst>
  <p:sldIdLst>
    <p:sldId id="256" r:id="rId2"/>
    <p:sldId id="257" r:id="rId3"/>
    <p:sldId id="259" r:id="rId4"/>
    <p:sldId id="327" r:id="rId5"/>
    <p:sldId id="355" r:id="rId6"/>
    <p:sldId id="359" r:id="rId7"/>
    <p:sldId id="360" r:id="rId8"/>
    <p:sldId id="377" r:id="rId9"/>
    <p:sldId id="361" r:id="rId10"/>
    <p:sldId id="362" r:id="rId11"/>
    <p:sldId id="353" r:id="rId12"/>
    <p:sldId id="326" r:id="rId13"/>
    <p:sldId id="378" r:id="rId14"/>
    <p:sldId id="379" r:id="rId15"/>
    <p:sldId id="381" r:id="rId16"/>
    <p:sldId id="380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17" r:id="rId32"/>
  </p:sldIdLst>
  <p:sldSz cx="9144000" cy="5143500" type="screen16x9"/>
  <p:notesSz cx="6858000" cy="9144000"/>
  <p:embeddedFontLst>
    <p:embeddedFont>
      <p:font typeface="Lato" panose="020B0604020202020204" charset="0"/>
      <p:regular r:id="rId34"/>
      <p:bold r:id="rId35"/>
      <p:italic r:id="rId36"/>
      <p:boldItalic r:id="rId37"/>
    </p:embeddedFont>
    <p:embeddedFont>
      <p:font typeface="Raleway" panose="020B0604020202020204" charset="-52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0" Type="http://schemas.openxmlformats.org/officeDocument/2006/relationships/slide" Target="slides/slide19.xml"/><Relationship Id="rId41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369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7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504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5317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862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791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3051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167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2322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785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118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850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925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212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4571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2805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40128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3727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09910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04715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47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5049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015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51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5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83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881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425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821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613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6925" y="1159512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3600" dirty="0" smtClean="0"/>
              <a:t>Лекція </a:t>
            </a:r>
            <a:r>
              <a:rPr lang="uk-UA" sz="3600" dirty="0" smtClean="0"/>
              <a:t>4. </a:t>
            </a:r>
            <a:r>
              <a:rPr lang="uk-UA" sz="3600" dirty="0" smtClean="0"/>
              <a:t>Природа та сутність соціальних конфліктів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uk-UA" sz="2000" dirty="0"/>
              <a:t>У визначенні механізму соціального конфлікту в соціологічній науці існує два підходи: 1) статичний; 2) динамічний. </a:t>
            </a:r>
            <a:endParaRPr lang="ru-RU" sz="2000" dirty="0"/>
          </a:p>
          <a:p>
            <a:pPr marL="114300" lvl="0" indent="0" algn="just">
              <a:buNone/>
            </a:pP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Статичний підхід розглядає конфлікт як структуру взаємопов'язаних елементів.</a:t>
            </a:r>
          </a:p>
          <a:p>
            <a:pPr lvl="0" algn="just"/>
            <a:r>
              <a:rPr lang="uk-UA" sz="2000" dirty="0" smtClean="0"/>
              <a:t>При </a:t>
            </a:r>
            <a:r>
              <a:rPr lang="uk-UA" sz="2000" dirty="0"/>
              <a:t>проведенні структурного аналізу конфлікту виділяють його об'єктивні й суб'єктивні складові.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До </a:t>
            </a:r>
            <a:r>
              <a:rPr lang="uk-UA" sz="2000" dirty="0"/>
              <a:t>об'єктивних складових відносять учасників, об'єкт і предмет конфлікту, проблему, інцидент, умови його протікання (соціально-психологічне середовище).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Суб'єктивними </a:t>
            </a:r>
            <a:r>
              <a:rPr lang="uk-UA" sz="2000" dirty="0"/>
              <a:t>(психологічними) складовими конфлікту вважають мотиви, потреби, цілі, позиції, інтереси й цінності його учасників.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30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FF9715"/>
                </a:solidFill>
              </a:rPr>
              <a:t>2</a:t>
            </a:r>
            <a:r>
              <a:rPr lang="en" sz="3200" b="1" dirty="0" smtClean="0">
                <a:solidFill>
                  <a:srgbClr val="FF9715"/>
                </a:solidFill>
              </a:rPr>
              <a:t>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 smtClean="0">
                <a:solidFill>
                  <a:schemeClr val="bg1"/>
                </a:solidFill>
                <a:sym typeface="Lato"/>
              </a:rPr>
              <a:t>Структура конфлікту </a:t>
            </a:r>
            <a:endParaRPr lang="uk-UA" sz="3200" dirty="0">
              <a:solidFill>
                <a:schemeClr val="bg1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228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02889" y="326174"/>
            <a:ext cx="7419278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Конфлікт є і системою, і процесом. Структура конфлікту розуміється як сукупність стійких </a:t>
            </a:r>
            <a:r>
              <a:rPr lang="uk-UA" sz="2000" dirty="0" err="1"/>
              <a:t>зв’язків</a:t>
            </a:r>
            <a:r>
              <a:rPr lang="uk-UA" sz="2000" dirty="0"/>
              <a:t> конфлікту, що забезпечують його цілісність, тотожність самому собі, відмінність від інших явищ соціального життя, без яких він не може існувати як </a:t>
            </a:r>
            <a:r>
              <a:rPr lang="uk-UA" sz="2000" dirty="0" err="1"/>
              <a:t>динамічно</a:t>
            </a:r>
            <a:r>
              <a:rPr lang="uk-UA" sz="2000" dirty="0"/>
              <a:t> взаємозв’язана цілісна система і процес. До структури конфлікту входять декілька основних елементів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384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Учасники конфлікту — особи, чий ступінь участі в конфлікті різний: від безпосередньої протидії до опосередкованого впливу на хід конфлікту. Виділяють декілька груп учасників: основні учасники конфлікту або протиборчі сили — це ті суб’єкти конфлікту, які безпосередньо вчиняють активні (наступальні або захисні) дії один проти одного. 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307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 smtClean="0"/>
              <a:t>Деякі </a:t>
            </a:r>
            <a:r>
              <a:rPr lang="uk-UA" sz="2000" dirty="0"/>
              <a:t>автори вводять таке поняття, як «опонент», що в перекладі з латинської означає «той, що заперечує», супротивника в суперечці; групи підтримки (практично завжди в будь-якому конфлікті за опонентами стоять сили, які можуть бути представлені окремими індивідами, групами тощо); інші учасники (до цієї групи входять суб’єкти, які справляють епізодичний вплив на хід і результат).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94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Іноді в конфлікті можна виділити учасника, що ініціював конфліктні дії. Це ініціатор конфлікту.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Рівень </a:t>
            </a:r>
            <a:r>
              <a:rPr lang="uk-UA" sz="2000" dirty="0"/>
              <a:t>можливостей опонента реалізувати свої цілі в конфлікті, «сила», що виражається в складності та впливовості його </a:t>
            </a:r>
            <a:r>
              <a:rPr lang="uk-UA" sz="2000" dirty="0" err="1"/>
              <a:t>зв'язків</a:t>
            </a:r>
            <a:r>
              <a:rPr lang="uk-UA" sz="2000" dirty="0"/>
              <a:t>, його фізичні, соціальні можливості, знання, навички й уміння, його соціальний досвід конфліктної взаємодії називаються рангом опонента.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Групи </a:t>
            </a:r>
            <a:r>
              <a:rPr lang="uk-UA" sz="2000" dirty="0"/>
              <a:t>підтримки представлено силами, які стоять за опонентами, і активними діями чи моральною підтримкою можуть впливати на розвиток конфлікту</a:t>
            </a:r>
            <a:r>
              <a:rPr lang="uk-UA" sz="2000" dirty="0" smtClean="0"/>
              <a:t>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9397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 smtClean="0"/>
              <a:t>До </a:t>
            </a:r>
            <a:r>
              <a:rPr lang="uk-UA" sz="2000" dirty="0"/>
              <a:t>інших учасників конфлікту належать такі категорії, що впливають на перебіг подій: підбурювачі, організатори, медіатори конфлікту.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Підбурювач </a:t>
            </a:r>
            <a:r>
              <a:rPr lang="uk-UA" sz="2000" dirty="0"/>
              <a:t>підштовхує учасників до початку конфліктних дій.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Організатор </a:t>
            </a:r>
            <a:r>
              <a:rPr lang="uk-UA" sz="2000" dirty="0"/>
              <a:t>планує, організовує конкретні дії та контролює перебіг конфлікту.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Медіатор </a:t>
            </a:r>
            <a:r>
              <a:rPr lang="uk-UA" sz="2000" dirty="0"/>
              <a:t>(посередник, суддя) вирішує завдання припинення конфлікту. 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594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Суб'єкти конфліктів можна проаналізувати за такими характеристиками.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1</a:t>
            </a:r>
            <a:r>
              <a:rPr lang="uk-UA" sz="2000" dirty="0"/>
              <a:t>. Кількісний та якісний склад учасників. Кількісні характеристики визначають скільки реальних і потенційних учасників конфлікту. Який їхній </a:t>
            </a:r>
            <a:r>
              <a:rPr lang="uk-UA" sz="2000" dirty="0" err="1"/>
              <a:t>протестний</a:t>
            </a:r>
            <a:r>
              <a:rPr lang="uk-UA" sz="2000" dirty="0"/>
              <a:t> потенціал, тобто хто і скільки чоловік можуть поповнити ряди конфліктуючих. Якісні характеристики - це цінності, норми, переконання учасників конфлікту, а також типові форми їхньої поведінки.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2</a:t>
            </a:r>
            <a:r>
              <a:rPr lang="uk-UA" sz="2000" dirty="0"/>
              <a:t>. Організованість конфліктуючих сторін. Виділяють два типи груп: з більшим і меншим рівнем організованості. Якщо групи організовані, їм властиві прихильність груповим цінностям, наявність харизматичного лідера, що визначає стиль поведінки щодо захисту групових інтересів.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399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3. Ресурси сторін - можливість і готовність учасників конфлікту на витрати заради мети.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Ресурси </a:t>
            </a:r>
            <a:r>
              <a:rPr lang="uk-UA" sz="2000" dirty="0"/>
              <a:t>бувають зовнішні і внутрішні.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Зовнішні </a:t>
            </a:r>
            <a:r>
              <a:rPr lang="uk-UA" sz="2000" dirty="0"/>
              <a:t>ресурси - </a:t>
            </a:r>
            <a:r>
              <a:rPr lang="uk-UA" sz="2000" dirty="0" smtClean="0"/>
              <a:t>адміністративні </a:t>
            </a:r>
            <a:r>
              <a:rPr lang="uk-UA" sz="2000" dirty="0"/>
              <a:t>ресурси, союзники, доступ до ЗМІ.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Внутрішні </a:t>
            </a:r>
            <a:r>
              <a:rPr lang="uk-UA" sz="2000" dirty="0"/>
              <a:t>ресурси - нематеріальні </a:t>
            </a:r>
            <a:r>
              <a:rPr lang="uk-UA" sz="2000" dirty="0" smtClean="0"/>
              <a:t>активи: </a:t>
            </a:r>
            <a:r>
              <a:rPr lang="uk-UA" sz="2000" dirty="0"/>
              <a:t>інтелектуальні, психологічні, моральні, фізичні можливості учасників конфлікту, їх культура і час, а також їх соціальний та організаційний потенціал у вигляді згуртованості, статусності, лідерства. Крім цього, внутрішні ресурси включають в себе і матеріальні </a:t>
            </a:r>
            <a:r>
              <a:rPr lang="uk-UA" sz="2000" dirty="0" smtClean="0"/>
              <a:t>активи: </a:t>
            </a:r>
            <a:r>
              <a:rPr lang="uk-UA" sz="2000" dirty="0"/>
              <a:t>фінанси, будівлі, </a:t>
            </a:r>
            <a:r>
              <a:rPr lang="uk-UA" sz="2000" dirty="0" smtClean="0"/>
              <a:t>споруди і </a:t>
            </a:r>
            <a:r>
              <a:rPr lang="uk-UA" sz="2000" dirty="0" err="1"/>
              <a:t>т.д</a:t>
            </a:r>
            <a:r>
              <a:rPr lang="uk-UA" sz="2000" dirty="0"/>
              <a:t>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1396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В рамках вивчення проблеми ресурсів можна позначити ще один її аспект - силу конфліктуючих сторін.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Її </a:t>
            </a:r>
            <a:r>
              <a:rPr lang="uk-UA" sz="2000" dirty="0"/>
              <a:t>можна розглянути як: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• </a:t>
            </a:r>
            <a:r>
              <a:rPr lang="uk-UA" sz="2000" dirty="0"/>
              <a:t>здатність кожної зі сторін завдати шкоди протилежної;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• </a:t>
            </a:r>
            <a:r>
              <a:rPr lang="uk-UA" sz="2000" dirty="0"/>
              <a:t>здатність і готовність налагодити вигідну співпрацю;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• </a:t>
            </a:r>
            <a:r>
              <a:rPr lang="uk-UA" sz="2000" dirty="0"/>
              <a:t>можливість використати на свою користь офіційні органи влади;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• </a:t>
            </a:r>
            <a:r>
              <a:rPr lang="uk-UA" sz="2000" dirty="0"/>
              <a:t>володіння знаннями, що сприяють вирішенню конфліктної ситуації.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24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2185C5"/>
                </a:solidFill>
              </a:rPr>
              <a:t>План:</a:t>
            </a:r>
            <a:endParaRPr b="1" dirty="0">
              <a:solidFill>
                <a:srgbClr val="2185C5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672084"/>
            <a:ext cx="695676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1. Загальна характеристика конфлікту.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2. Структура конфлікту.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Окрім суб’єктів конфлікту, найважливішими складовими конфлікту є об’єкт і предмет конфлікту, які характеризують його змістову сторону.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Об’єкт </a:t>
            </a:r>
            <a:r>
              <a:rPr lang="uk-UA" sz="2000" dirty="0"/>
              <a:t>конфлікту – конкретна причина, основний мотив, рушійна сила конфлікту, те, до володіння або користування чим прагнуть обидва опоненти.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Умовою </a:t>
            </a:r>
            <a:r>
              <a:rPr lang="uk-UA" sz="2000" dirty="0"/>
              <a:t>конфлікту є домагання однієї із сторін на неподільність об’єкта, володіння ним. </a:t>
            </a:r>
            <a:endParaRPr lang="uk-UA" sz="2000" dirty="0" smtClean="0"/>
          </a:p>
          <a:p>
            <a:pPr lvl="0" algn="just"/>
            <a:endParaRPr lang="uk-UA" sz="2000" dirty="0" smtClean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474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Існує </a:t>
            </a:r>
            <a:r>
              <a:rPr lang="uk-UA" sz="2000" dirty="0"/>
              <a:t>три типи об’єктів конфлікту: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об’єкти</a:t>
            </a:r>
            <a:r>
              <a:rPr lang="uk-UA" sz="2000" dirty="0"/>
              <a:t>, які не можуть бути розділені на частини;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об’єкти</a:t>
            </a:r>
            <a:r>
              <a:rPr lang="uk-UA" sz="2000" dirty="0"/>
              <a:t>, які можуть бути розділені на частини в різних пропорціях;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об’єкти</a:t>
            </a:r>
            <a:r>
              <a:rPr lang="uk-UA" sz="2000" dirty="0"/>
              <a:t>, якими учасники конфлікту можуть володіти спільно (ситуація уявного конфлікту). 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028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Об’єкт конфлікту має певні характеристики: </a:t>
            </a:r>
          </a:p>
          <a:p>
            <a:pPr marL="114300" lvl="0" indent="0" algn="just">
              <a:buNone/>
            </a:pPr>
            <a:r>
              <a:rPr lang="uk-UA" sz="2000" dirty="0" smtClean="0"/>
              <a:t>– має ознаку дефіцитності та необхідності його використання з боку обох сторін; має конкретно історичний характер; </a:t>
            </a:r>
          </a:p>
          <a:p>
            <a:pPr marL="114300" lvl="0" indent="0" algn="just">
              <a:buNone/>
            </a:pPr>
            <a:r>
              <a:rPr lang="uk-UA" sz="2000" dirty="0" smtClean="0"/>
              <a:t>– </a:t>
            </a:r>
            <a:r>
              <a:rPr lang="uk-UA" sz="2000" dirty="0"/>
              <a:t>пов’язаний із різними суб’єктивними оцінками його значущості для різних суб’єктів;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– </a:t>
            </a:r>
            <a:r>
              <a:rPr lang="uk-UA" sz="2000" dirty="0"/>
              <a:t>може бути реалістичним і нереалістичним. Практика показує, що основними об’єктами конфліктів, що виникають між соціальними суб’єктами, є ресурси, статус і цінності.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0474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 smtClean="0"/>
              <a:t>Ресурси </a:t>
            </a:r>
            <a:r>
              <a:rPr lang="uk-UA" sz="2000" dirty="0"/>
              <a:t>як об’єкт конфліктів розглядаються в плані володіння ними або прагнення до їх отримання суб’єктами для поповнення свого ресурсного потенціалу: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предмети </a:t>
            </a:r>
            <a:r>
              <a:rPr lang="uk-UA" sz="2000" dirty="0"/>
              <a:t>споживання і проживання (харчування, житло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корисні </a:t>
            </a:r>
            <a:r>
              <a:rPr lang="uk-UA" sz="2000" dirty="0"/>
              <a:t>копалини (нафта, газ, руда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виробничі </a:t>
            </a:r>
            <a:r>
              <a:rPr lang="uk-UA" sz="2000" dirty="0"/>
              <a:t>(засоби виробництва, робочі місця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економічні </a:t>
            </a:r>
            <a:r>
              <a:rPr lang="uk-UA" sz="2000" dirty="0"/>
              <a:t>(гроші, акції, золото, валюта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освітні </a:t>
            </a:r>
            <a:r>
              <a:rPr lang="uk-UA" sz="2000" dirty="0"/>
              <a:t>(школи, інститути, університети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наукові </a:t>
            </a:r>
            <a:r>
              <a:rPr lang="uk-UA" sz="2000" dirty="0"/>
              <a:t>(учені, НДІ і ін.);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інформаційні </a:t>
            </a:r>
            <a:r>
              <a:rPr lang="uk-UA" sz="2000" dirty="0"/>
              <a:t>(знання, комп’ютери, бібліотеки і ін.).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4012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/>
              <a:t>Будучи об’єктом боротьби між певними соціальними суб’єктами, статус є для них головним чином не засобом, а умовою забезпечення своєї успішної життєдіяльності.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У </a:t>
            </a:r>
            <a:r>
              <a:rPr lang="uk-UA" sz="2000" dirty="0"/>
              <a:t>результаті конфлікту відбувається розвиток одних соціальних суб’єктів і деградація, регрес інших. Це виражається в соціальній мобільності, тобто зміні статусу соціальних суб’єктів.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5649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/>
              <a:t>Цінності не можуть бути ні засобом для забезпечення тих або інших потреб, інтересів, устремлінь суб’єктів, як це є з ресурсами, ні умовою, а слугує для них лише самоціллю, виразом його розуміння самого себе, власної суті, з втратою чого зникає і він сам як особистість, індивідуальність.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Духовними </a:t>
            </a:r>
            <a:r>
              <a:rPr lang="uk-UA" sz="2000" dirty="0"/>
              <a:t>є моральні, правові, релігійні, естетичні та інші цінності, в основі яких є віра і переконання людей про добро і зло, справедливість і несправедливість, </a:t>
            </a:r>
            <a:r>
              <a:rPr lang="uk-UA" sz="2000" dirty="0" smtClean="0"/>
              <a:t>прекрасне </a:t>
            </a:r>
            <a:r>
              <a:rPr lang="uk-UA" sz="2000" dirty="0"/>
              <a:t>і потворне, якими люди керуються в своїй поведінці.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03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/>
              <a:t>Предметом соціального конфлікту вважається та сторона об’єкта, через яку стикаються інтереси різних суб’єктів, суперечність, через яку і заради вирішення якої суб’єкти вступають у протиборство.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Отже</a:t>
            </a:r>
            <a:r>
              <a:rPr lang="uk-UA" sz="2000" dirty="0"/>
              <a:t>, предмет </a:t>
            </a:r>
            <a:r>
              <a:rPr lang="uk-UA" sz="2000" dirty="0" smtClean="0"/>
              <a:t>конфлікту </a:t>
            </a:r>
            <a:r>
              <a:rPr lang="uk-UA" sz="2000" dirty="0"/>
              <a:t>– це об’єктивно існуюча або уявна проблема, яка слугує причиною розбіжностей між сторонами.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5119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/>
              <a:t>Не менш важливим елементом конфлікту є навколишнє середовище – сукупність об’єктивних умов конфлікту, що істотно впливають на причини його виникнення і динаміку. </a:t>
            </a:r>
            <a:endParaRPr lang="uk-UA" sz="2000" dirty="0" smtClean="0"/>
          </a:p>
          <a:p>
            <a:pPr marL="114300" lvl="0" indent="0" algn="just">
              <a:buNone/>
            </a:pPr>
            <a:r>
              <a:rPr lang="uk-UA" sz="2000" dirty="0" smtClean="0"/>
              <a:t>З </a:t>
            </a:r>
            <a:r>
              <a:rPr lang="uk-UA" sz="2000" dirty="0"/>
              <a:t>погляду рівнів соціальної системи розрізняють: мікросередовище як найближче оточення сторін і </a:t>
            </a:r>
            <a:r>
              <a:rPr lang="uk-UA" sz="2000" dirty="0" smtClean="0"/>
              <a:t>макросередовище. </a:t>
            </a:r>
          </a:p>
          <a:p>
            <a:pPr marL="114300" lvl="0" indent="0" algn="just">
              <a:buNone/>
            </a:pPr>
            <a:r>
              <a:rPr lang="uk-UA" sz="2000" dirty="0" smtClean="0"/>
              <a:t>За </a:t>
            </a:r>
            <a:r>
              <a:rPr lang="uk-UA" sz="2000" dirty="0"/>
              <a:t>природою визначають фізичне (</a:t>
            </a:r>
            <a:r>
              <a:rPr lang="uk-UA" sz="2000" dirty="0" err="1"/>
              <a:t>гео</a:t>
            </a:r>
            <a:r>
              <a:rPr lang="uk-UA" sz="2000" dirty="0"/>
              <a:t>, кліматичне, екологічне і ін.) і соціальне (соціальні умови, в яких розвивається конфлікт, включаючи його непрямих учасників) навколишнє середовище.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8427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dirty="0" smtClean="0"/>
              <a:t>Можна </a:t>
            </a:r>
            <a:r>
              <a:rPr lang="uk-UA" sz="2000" dirty="0"/>
              <a:t>говорити про те, що кожен конфлікт має такі характеристики: </a:t>
            </a:r>
            <a:endParaRPr lang="uk-UA" sz="2000" dirty="0" smtClean="0"/>
          </a:p>
          <a:p>
            <a:pPr marL="114300" indent="0" algn="just">
              <a:buNone/>
            </a:pPr>
            <a:r>
              <a:rPr lang="uk-UA" sz="2000" dirty="0" smtClean="0"/>
              <a:t>– </a:t>
            </a:r>
            <a:r>
              <a:rPr lang="uk-UA" sz="2000" dirty="0"/>
              <a:t>просторові: </a:t>
            </a:r>
            <a:r>
              <a:rPr lang="uk-UA" sz="2000" dirty="0" smtClean="0"/>
              <a:t>географічні </a:t>
            </a:r>
            <a:r>
              <a:rPr lang="uk-UA" sz="2000" dirty="0"/>
              <a:t>межі, сфери виникнення і прояву конфлікту, умови і привід виникнення, конкретні форми прояву, засобу і дії, якими користуються суб’єкти, результат конфлікту; </a:t>
            </a:r>
            <a:endParaRPr lang="uk-UA" sz="2000" dirty="0" smtClean="0"/>
          </a:p>
          <a:p>
            <a:pPr marL="114300" indent="0" algn="just">
              <a:buNone/>
            </a:pPr>
            <a:r>
              <a:rPr lang="uk-UA" sz="2000" dirty="0" smtClean="0"/>
              <a:t>– </a:t>
            </a:r>
            <a:r>
              <a:rPr lang="uk-UA" sz="2000" dirty="0"/>
              <a:t>часові: тривалість, частота, повторюваність, тривалість участі кожного суб’єкта, тимчасові характеристики кожного з етапів; </a:t>
            </a:r>
            <a:endParaRPr lang="uk-UA" sz="2000" dirty="0" smtClean="0"/>
          </a:p>
          <a:p>
            <a:pPr marL="114300" indent="0" algn="just">
              <a:buNone/>
            </a:pPr>
            <a:r>
              <a:rPr lang="uk-UA" sz="2000" dirty="0" smtClean="0"/>
              <a:t>– </a:t>
            </a:r>
            <a:r>
              <a:rPr lang="uk-UA" sz="2000" dirty="0"/>
              <a:t>соціально-просторові: кількість людей, втягнутих у конфлікт і їхні інтереси.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44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dirty="0"/>
              <a:t>Окрім мікро- і макросередовища, на соціальний конфлікт впливає і зовнішнє соціальне середовище (засоби масової інформації, громадська думка, втягнення у конфліктний процес третьої сторони і інше). Цей вплив позначається на формуванні мети і стратегії конфліктної </a:t>
            </a:r>
            <a:r>
              <a:rPr lang="uk-UA" sz="2000" dirty="0" smtClean="0"/>
              <a:t>поведінки.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757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FF9715"/>
                </a:solidFill>
              </a:rPr>
              <a:t>1.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 smtClean="0">
                <a:solidFill>
                  <a:schemeClr val="bg1"/>
                </a:solidFill>
                <a:sym typeface="Lato"/>
              </a:rPr>
              <a:t>Загальна характеристика </a:t>
            </a:r>
            <a:br>
              <a:rPr lang="uk-UA" sz="3200" dirty="0" smtClean="0">
                <a:solidFill>
                  <a:schemeClr val="bg1"/>
                </a:solidFill>
                <a:sym typeface="Lato"/>
              </a:rPr>
            </a:br>
            <a:r>
              <a:rPr lang="uk-UA" sz="3200" dirty="0" smtClean="0">
                <a:solidFill>
                  <a:schemeClr val="bg1"/>
                </a:solidFill>
                <a:sym typeface="Lato"/>
              </a:rPr>
              <a:t>конфлікту</a:t>
            </a:r>
            <a:endParaRPr lang="uk-UA" sz="3200" dirty="0">
              <a:solidFill>
                <a:schemeClr val="bg1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42692" y="326174"/>
            <a:ext cx="7865327" cy="4297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uk-UA" sz="2000" dirty="0"/>
              <a:t>Конфліктна ситуація. </a:t>
            </a:r>
            <a:endParaRPr lang="uk-UA" sz="2000" dirty="0" smtClean="0"/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uk-UA" sz="2000" dirty="0" smtClean="0"/>
              <a:t>На </a:t>
            </a:r>
            <a:r>
              <a:rPr lang="uk-UA" sz="2000" dirty="0"/>
              <a:t>шляху переростання протиріччя у конфлікт складається своєрідна ситуація, яку називають конфліктною. </a:t>
            </a:r>
            <a:endParaRPr lang="uk-UA" sz="2000" dirty="0" smtClean="0"/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uk-UA" sz="2000" dirty="0" smtClean="0"/>
              <a:t>На </a:t>
            </a:r>
            <a:r>
              <a:rPr lang="uk-UA" sz="2000" dirty="0"/>
              <a:t>цій стадії складається сполучення різних обставин, які передують конфліктам і часто породжують несумісні вимоги. При цьому задоволення інтересів однієї сторони перешкоджає задоволенню інтересів іншої.</a:t>
            </a:r>
            <a:endParaRPr lang="ru-RU" sz="2000"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1797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Дякую за увагу!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1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81970" y="592783"/>
            <a:ext cx="7586366" cy="42542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1800" dirty="0"/>
              <a:t>Соціальні науки завжди приділяли увагу вивченню протиріч, але їх не можна розглядати синонімами конфлікту. </a:t>
            </a:r>
            <a:endParaRPr lang="uk-UA" sz="1800" dirty="0" smtClean="0"/>
          </a:p>
          <a:p>
            <a:pPr lvl="0" algn="just"/>
            <a:r>
              <a:rPr lang="uk-UA" sz="1800" dirty="0" smtClean="0"/>
              <a:t>Протиріччя</a:t>
            </a:r>
            <a:r>
              <a:rPr lang="uk-UA" sz="1800" dirty="0"/>
              <a:t>, суперечності, протилежності, відмінності — це необхідні, але ще недостатні умови для </a:t>
            </a:r>
            <a:r>
              <a:rPr lang="uk-UA" sz="1800" dirty="0" smtClean="0"/>
              <a:t>конфлікту. </a:t>
            </a:r>
          </a:p>
          <a:p>
            <a:pPr lvl="0" algn="just"/>
            <a:r>
              <a:rPr lang="uk-UA" sz="1800" dirty="0" smtClean="0"/>
              <a:t>Вони </a:t>
            </a:r>
            <a:r>
              <a:rPr lang="uk-UA" sz="1800" dirty="0"/>
              <a:t>перетворюються на конфлікт тоді, коли почнуть взаємодіяти сили, які є їх носіями. </a:t>
            </a:r>
            <a:endParaRPr lang="uk-UA" sz="1800" dirty="0" smtClean="0"/>
          </a:p>
          <a:p>
            <a:pPr lvl="0" algn="just"/>
            <a:r>
              <a:rPr lang="uk-UA" sz="1800" dirty="0" smtClean="0"/>
              <a:t>Отже</a:t>
            </a:r>
            <a:r>
              <a:rPr lang="uk-UA" sz="1800" dirty="0"/>
              <a:t>, конфлікт — це найбільш гострий прояв різноманітних протиріч, який відображається в протиборстві їх носіїв, тобто сторін.</a:t>
            </a:r>
            <a:endParaRPr lang="uk-UA" sz="18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76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651706" y="567559"/>
            <a:ext cx="7734012" cy="4383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У чому полягає сутність «конфлікту»? Чи можна дати йому однозначну оцінку?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У соціологічній </a:t>
            </a:r>
            <a:r>
              <a:rPr lang="uk-UA" sz="2000" dirty="0"/>
              <a:t>літературі склалося декілька визначень цього поняття.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Найбільш </a:t>
            </a:r>
            <a:r>
              <a:rPr lang="uk-UA" sz="2000" dirty="0"/>
              <a:t>поширене у західній літературі визначення конфлікту, запропоноване американським вченим Льюїсом Козером: під конфліктом він пропонує розуміти «боротьбу за цінності і претензії на окремий соціальний статус, владу і недостатні для всіх матеріальні блага; боротьбу, в якій цілями конфліктуючих сторін є нейтралізація, заподіяння шкоди або знищення супротивника». 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3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63950" y="416311"/>
            <a:ext cx="751069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Конфлікт, як і суперечності, є проявом найбільш слабких місць у соціальних відносинах, вказує на поділ інтересів між різними групами людей, виступає як усвідомлена, обміркована суперечність між відмінними (чи протилежними) за інтересами сторонами, які готові здійснити відповідні дії. </a:t>
            </a:r>
            <a:endParaRPr lang="uk-UA" sz="2000" dirty="0" smtClean="0"/>
          </a:p>
          <a:p>
            <a:pPr algn="just"/>
            <a:r>
              <a:rPr lang="uk-UA" sz="2000" dirty="0" smtClean="0"/>
              <a:t>Тож </a:t>
            </a:r>
            <a:r>
              <a:rPr lang="uk-UA" sz="2000" dirty="0"/>
              <a:t>соціальний </a:t>
            </a:r>
            <a:r>
              <a:rPr lang="uk-UA" sz="2000" dirty="0" smtClean="0"/>
              <a:t>конфлікт (</a:t>
            </a:r>
            <a:r>
              <a:rPr lang="uk-UA" sz="2000" dirty="0"/>
              <a:t>за Е. </a:t>
            </a:r>
            <a:r>
              <a:rPr lang="uk-UA" sz="2000" dirty="0" smtClean="0"/>
              <a:t>Гідденсом) є </a:t>
            </a:r>
            <a:r>
              <a:rPr lang="uk-UA" sz="2000" dirty="0"/>
              <a:t>реальною боротьбою між діючими людьми чи групами незалежно від того, які витоки цієї боротьби та засоби, що мобілізують кожну зі </a:t>
            </a:r>
            <a:r>
              <a:rPr lang="uk-UA" sz="2000" dirty="0" smtClean="0"/>
              <a:t>сторін.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26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Конфлікт — це результат соціального напруження, яке </a:t>
            </a:r>
            <a:r>
              <a:rPr lang="uk-UA" sz="2000" dirty="0" smtClean="0"/>
              <a:t>виникає </a:t>
            </a:r>
            <a:r>
              <a:rPr lang="uk-UA" sz="2000" dirty="0"/>
              <a:t>через незадоволення базових потреб людини і соціальних груп, вважав </a:t>
            </a:r>
            <a:r>
              <a:rPr lang="uk-UA" sz="2000" dirty="0" smtClean="0"/>
              <a:t>Пітірім Сорокін. </a:t>
            </a:r>
          </a:p>
          <a:p>
            <a:pPr lvl="0" algn="just"/>
            <a:r>
              <a:rPr lang="uk-UA" sz="2000" dirty="0" smtClean="0"/>
              <a:t>Кожний </a:t>
            </a:r>
            <a:r>
              <a:rPr lang="uk-UA" sz="2000" dirty="0"/>
              <a:t>конфлікт, на його думку, характеризується незадоволеністю потреб і намаганням знайти засоби для їх задоволення.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Конфлікт </a:t>
            </a:r>
            <a:r>
              <a:rPr lang="uk-UA" sz="2000" dirty="0"/>
              <a:t>виникає тоді, коли пригнічуються головні </a:t>
            </a:r>
            <a:r>
              <a:rPr lang="uk-UA" sz="2000" dirty="0" smtClean="0"/>
              <a:t>«людські інстинкти»: </a:t>
            </a:r>
            <a:r>
              <a:rPr lang="uk-UA" sz="2000" dirty="0"/>
              <a:t>харчовий, самозбереження, власницький, кожен з яких може бути причиною революції. 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22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008993" y="416311"/>
            <a:ext cx="7378262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 smtClean="0"/>
              <a:t>Глибокий </a:t>
            </a:r>
            <a:r>
              <a:rPr lang="uk-UA" sz="2000" dirty="0"/>
              <a:t>соціальний конфлікт можна відвернути тоді, вважає П. Сорокін, коли ті, хто утримує владу, визнають потреби різних соціальних прошарків, а також знаходять засоби для їх задоволення або компенсації, підтримуючи соціальну нерівність на рівні соціальної норми. 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Конфлікт </a:t>
            </a:r>
            <a:r>
              <a:rPr lang="uk-UA" sz="2000" dirty="0"/>
              <a:t>— це результат соціальної нерівності між людьми. Становище людей і рівень соціальних вимог визначаються не </a:t>
            </a:r>
            <a:r>
              <a:rPr lang="uk-UA" sz="2000" dirty="0" smtClean="0"/>
              <a:t>«базовими інстинктами», </a:t>
            </a:r>
            <a:r>
              <a:rPr lang="uk-UA" sz="2000" dirty="0"/>
              <a:t>а зіставленням з іншими </a:t>
            </a:r>
            <a:r>
              <a:rPr lang="uk-UA" sz="2000" dirty="0" smtClean="0"/>
              <a:t>людьми.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454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06295" y="416311"/>
            <a:ext cx="7774280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/>
              <a:t>Соціальний конфлікт виникає в тому разі, коли дві чи більше сторін переконані в тому, що цілі їх діяльності несумісні. Ця точка зору є найбільш узагальненою, адже в будь-якому визначенні конфлікту присутнє питання про розбіжність інтересів, цілей, боротьба за життєві ресурси та </a:t>
            </a:r>
            <a:r>
              <a:rPr lang="uk-UA" sz="2000" dirty="0" smtClean="0"/>
              <a:t>інше.</a:t>
            </a:r>
          </a:p>
          <a:p>
            <a:pPr lvl="0" algn="just"/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Загалом під конфліктом розуміється зіткнення протилежних інтересів, цілей, позицій або поглядів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суб'єктів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соціальної взаємодії (індивідів, соціальних груп, суспільств тощо).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8324228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1820</Words>
  <Application>Microsoft Office PowerPoint</Application>
  <PresentationFormat>Екран (16:9)</PresentationFormat>
  <Paragraphs>123</Paragraphs>
  <Slides>31</Slides>
  <Notes>31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5" baseType="lpstr">
      <vt:lpstr>Lato</vt:lpstr>
      <vt:lpstr>Raleway</vt:lpstr>
      <vt:lpstr>Arial</vt:lpstr>
      <vt:lpstr>Antonio template</vt:lpstr>
      <vt:lpstr>Лекція 4. Природа та сутність соціальних конфліктів</vt:lpstr>
      <vt:lpstr>План:</vt:lpstr>
      <vt:lpstr>1. Загальна характеристика  конфлікту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Структура конфлікту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85</cp:revision>
  <dcterms:modified xsi:type="dcterms:W3CDTF">2023-10-18T09:46:41Z</dcterms:modified>
</cp:coreProperties>
</file>