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98" r:id="rId3"/>
    <p:sldId id="299" r:id="rId4"/>
    <p:sldId id="317" r:id="rId5"/>
    <p:sldId id="318" r:id="rId6"/>
    <p:sldId id="300" r:id="rId7"/>
    <p:sldId id="319" r:id="rId8"/>
    <p:sldId id="301" r:id="rId9"/>
    <p:sldId id="325" r:id="rId10"/>
    <p:sldId id="302" r:id="rId11"/>
    <p:sldId id="303" r:id="rId12"/>
    <p:sldId id="320" r:id="rId13"/>
    <p:sldId id="310" r:id="rId14"/>
    <p:sldId id="315" r:id="rId15"/>
    <p:sldId id="322" r:id="rId16"/>
    <p:sldId id="321" r:id="rId17"/>
    <p:sldId id="304" r:id="rId18"/>
    <p:sldId id="311" r:id="rId19"/>
    <p:sldId id="323" r:id="rId20"/>
    <p:sldId id="316" r:id="rId21"/>
    <p:sldId id="305" r:id="rId22"/>
    <p:sldId id="313" r:id="rId23"/>
    <p:sldId id="312" r:id="rId24"/>
    <p:sldId id="307" r:id="rId25"/>
    <p:sldId id="309" r:id="rId26"/>
    <p:sldId id="308" r:id="rId27"/>
    <p:sldId id="306" r:id="rId28"/>
    <p:sldId id="258" r:id="rId29"/>
    <p:sldId id="265" r:id="rId30"/>
    <p:sldId id="259" r:id="rId31"/>
    <p:sldId id="260" r:id="rId32"/>
    <p:sldId id="261" r:id="rId33"/>
    <p:sldId id="263" r:id="rId34"/>
    <p:sldId id="264" r:id="rId35"/>
    <p:sldId id="262" r:id="rId36"/>
    <p:sldId id="324" r:id="rId37"/>
    <p:sldId id="29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798CD-4EA4-43DE-A734-8656858F696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CE9AAF9-B078-49D4-99A8-D99EDF80EC6E}">
      <dgm:prSet/>
      <dgm:spPr/>
      <dgm:t>
        <a:bodyPr/>
        <a:lstStyle/>
        <a:p>
          <a:pPr rtl="0"/>
          <a:r>
            <a:rPr lang="ru-RU" smtClean="0"/>
            <a:t>- про введення мінімальної заробітної плати;</a:t>
          </a:r>
          <a:endParaRPr lang="ru-RU"/>
        </a:p>
      </dgm:t>
    </dgm:pt>
    <dgm:pt modelId="{536E45FE-3B2E-48F1-A268-D0E64042227B}" type="parTrans" cxnId="{390EB480-3210-4B4A-9733-E193B19C3BD3}">
      <dgm:prSet/>
      <dgm:spPr/>
      <dgm:t>
        <a:bodyPr/>
        <a:lstStyle/>
        <a:p>
          <a:endParaRPr lang="ru-RU"/>
        </a:p>
      </dgm:t>
    </dgm:pt>
    <dgm:pt modelId="{992907BC-489A-4D7F-AFDD-BF5D31ADAB44}" type="sibTrans" cxnId="{390EB480-3210-4B4A-9733-E193B19C3BD3}">
      <dgm:prSet/>
      <dgm:spPr/>
      <dgm:t>
        <a:bodyPr/>
        <a:lstStyle/>
        <a:p>
          <a:endParaRPr lang="ru-RU"/>
        </a:p>
      </dgm:t>
    </dgm:pt>
    <dgm:pt modelId="{52278802-6FD5-4403-829E-171D176F4E7C}">
      <dgm:prSet/>
      <dgm:spPr/>
      <dgm:t>
        <a:bodyPr/>
        <a:lstStyle/>
        <a:p>
          <a:pPr rtl="0"/>
          <a:r>
            <a:rPr lang="ru-RU" smtClean="0"/>
            <a:t>- про соціальне забезпечення та виплати з безробіття;</a:t>
          </a:r>
          <a:endParaRPr lang="ru-RU"/>
        </a:p>
      </dgm:t>
    </dgm:pt>
    <dgm:pt modelId="{C3D3E703-E8EF-4D6B-88AD-4FD2B5C140B2}" type="parTrans" cxnId="{A38A26B2-FF76-44D5-B23F-AF6C5951B923}">
      <dgm:prSet/>
      <dgm:spPr/>
      <dgm:t>
        <a:bodyPr/>
        <a:lstStyle/>
        <a:p>
          <a:endParaRPr lang="ru-RU"/>
        </a:p>
      </dgm:t>
    </dgm:pt>
    <dgm:pt modelId="{07EB4748-80F2-42F2-A9AC-EAF1301B37A6}" type="sibTrans" cxnId="{A38A26B2-FF76-44D5-B23F-AF6C5951B923}">
      <dgm:prSet/>
      <dgm:spPr/>
      <dgm:t>
        <a:bodyPr/>
        <a:lstStyle/>
        <a:p>
          <a:endParaRPr lang="ru-RU"/>
        </a:p>
      </dgm:t>
    </dgm:pt>
    <dgm:pt modelId="{A7A0AAD2-4907-4ACA-ACAE-11BC88CA7CE1}">
      <dgm:prSet/>
      <dgm:spPr/>
      <dgm:t>
        <a:bodyPr/>
        <a:lstStyle/>
        <a:p>
          <a:pPr rtl="0"/>
          <a:r>
            <a:rPr lang="ru-RU" smtClean="0"/>
            <a:t>- про державне страхування банківських вкладень та позик;</a:t>
          </a:r>
          <a:endParaRPr lang="ru-RU"/>
        </a:p>
      </dgm:t>
    </dgm:pt>
    <dgm:pt modelId="{7F122AA6-D1A0-4B03-9A77-056118DFB4EC}" type="parTrans" cxnId="{ADC58AB0-F57E-4FD3-8CE3-B3C414FAAF2A}">
      <dgm:prSet/>
      <dgm:spPr/>
      <dgm:t>
        <a:bodyPr/>
        <a:lstStyle/>
        <a:p>
          <a:endParaRPr lang="ru-RU"/>
        </a:p>
      </dgm:t>
    </dgm:pt>
    <dgm:pt modelId="{74498FC2-5AC0-49A4-B1DA-477D6DBC7CD7}" type="sibTrans" cxnId="{ADC58AB0-F57E-4FD3-8CE3-B3C414FAAF2A}">
      <dgm:prSet/>
      <dgm:spPr/>
      <dgm:t>
        <a:bodyPr/>
        <a:lstStyle/>
        <a:p>
          <a:endParaRPr lang="ru-RU"/>
        </a:p>
      </dgm:t>
    </dgm:pt>
    <dgm:pt modelId="{58025279-F055-41A2-B779-23EEFD0723A9}">
      <dgm:prSet/>
      <dgm:spPr/>
      <dgm:t>
        <a:bodyPr/>
        <a:lstStyle/>
        <a:p>
          <a:pPr rtl="0"/>
          <a:r>
            <a:rPr lang="ru-RU" smtClean="0"/>
            <a:t>- про підтримку фермерського господарства і малого бізнесу;</a:t>
          </a:r>
          <a:endParaRPr lang="ru-RU"/>
        </a:p>
      </dgm:t>
    </dgm:pt>
    <dgm:pt modelId="{3141E78B-CD08-45AB-B8ED-20B8234E69DA}" type="parTrans" cxnId="{F30FCCEB-7F41-439E-BEA8-7BCB1C7BFFA7}">
      <dgm:prSet/>
      <dgm:spPr/>
      <dgm:t>
        <a:bodyPr/>
        <a:lstStyle/>
        <a:p>
          <a:endParaRPr lang="ru-RU"/>
        </a:p>
      </dgm:t>
    </dgm:pt>
    <dgm:pt modelId="{0CACFC9A-164B-4796-A6EA-379E58A36069}" type="sibTrans" cxnId="{F30FCCEB-7F41-439E-BEA8-7BCB1C7BFFA7}">
      <dgm:prSet/>
      <dgm:spPr/>
      <dgm:t>
        <a:bodyPr/>
        <a:lstStyle/>
        <a:p>
          <a:endParaRPr lang="ru-RU"/>
        </a:p>
      </dgm:t>
    </dgm:pt>
    <dgm:pt modelId="{C986D08C-B8E5-4B5C-AF59-3470E171C06F}">
      <dgm:prSet/>
      <dgm:spPr/>
      <dgm:t>
        <a:bodyPr/>
        <a:lstStyle/>
        <a:p>
          <a:pPr rtl="0"/>
          <a:r>
            <a:rPr lang="ru-RU" smtClean="0"/>
            <a:t>- про регулювання діяльності банків та фондової біржі та інші.</a:t>
          </a:r>
          <a:endParaRPr lang="ru-RU"/>
        </a:p>
      </dgm:t>
    </dgm:pt>
    <dgm:pt modelId="{A1572A18-92E9-456C-81AC-18151EEE554B}" type="parTrans" cxnId="{5C2CDE35-6721-4A54-9905-D0C754CE8892}">
      <dgm:prSet/>
      <dgm:spPr/>
      <dgm:t>
        <a:bodyPr/>
        <a:lstStyle/>
        <a:p>
          <a:endParaRPr lang="ru-RU"/>
        </a:p>
      </dgm:t>
    </dgm:pt>
    <dgm:pt modelId="{C727F2ED-27DC-4AE2-8F19-01184720F72F}" type="sibTrans" cxnId="{5C2CDE35-6721-4A54-9905-D0C754CE8892}">
      <dgm:prSet/>
      <dgm:spPr/>
      <dgm:t>
        <a:bodyPr/>
        <a:lstStyle/>
        <a:p>
          <a:endParaRPr lang="ru-RU"/>
        </a:p>
      </dgm:t>
    </dgm:pt>
    <dgm:pt modelId="{6A084E97-903D-4072-821C-5EC24BE4F8C8}">
      <dgm:prSet/>
      <dgm:spPr/>
      <dgm:t>
        <a:bodyPr/>
        <a:lstStyle/>
        <a:p>
          <a:pPr rtl="0"/>
          <a:r>
            <a:rPr lang="ru-RU" smtClean="0"/>
            <a:t>Ця теорія ефективна в складні періоди розвитку економіки: воєн, відбудов, науково-технічних перетворень, формування ринкового середовища.</a:t>
          </a:r>
          <a:endParaRPr lang="ru-RU"/>
        </a:p>
      </dgm:t>
    </dgm:pt>
    <dgm:pt modelId="{CCC1086A-AE42-496D-B490-7523A446CC9D}" type="parTrans" cxnId="{F4E39D77-BAFC-4CE5-A449-E8BEC37911D7}">
      <dgm:prSet/>
      <dgm:spPr/>
      <dgm:t>
        <a:bodyPr/>
        <a:lstStyle/>
        <a:p>
          <a:endParaRPr lang="ru-RU"/>
        </a:p>
      </dgm:t>
    </dgm:pt>
    <dgm:pt modelId="{0E04F21A-6C95-4F37-AF8F-C86BACD32A31}" type="sibTrans" cxnId="{F4E39D77-BAFC-4CE5-A449-E8BEC37911D7}">
      <dgm:prSet/>
      <dgm:spPr/>
      <dgm:t>
        <a:bodyPr/>
        <a:lstStyle/>
        <a:p>
          <a:endParaRPr lang="ru-RU"/>
        </a:p>
      </dgm:t>
    </dgm:pt>
    <dgm:pt modelId="{662150B9-C89E-4A09-B4F6-4C6B528AF426}" type="pres">
      <dgm:prSet presAssocID="{905798CD-4EA4-43DE-A734-8656858F69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275B03-DCF7-42F6-9FA5-D86B7F80F6D9}" type="pres">
      <dgm:prSet presAssocID="{7CE9AAF9-B078-49D4-99A8-D99EDF80EC6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C5A8E-ABFF-432D-BACE-565EDCA34319}" type="pres">
      <dgm:prSet presAssocID="{992907BC-489A-4D7F-AFDD-BF5D31ADAB44}" presName="spacer" presStyleCnt="0"/>
      <dgm:spPr/>
    </dgm:pt>
    <dgm:pt modelId="{CE6F697B-D503-4357-A882-0D49CFA97944}" type="pres">
      <dgm:prSet presAssocID="{52278802-6FD5-4403-829E-171D176F4E7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F25C8-AD69-4B0B-B231-1264570FC4F5}" type="pres">
      <dgm:prSet presAssocID="{07EB4748-80F2-42F2-A9AC-EAF1301B37A6}" presName="spacer" presStyleCnt="0"/>
      <dgm:spPr/>
    </dgm:pt>
    <dgm:pt modelId="{18FF73E1-0DC5-4D33-91C9-F6311ACF1018}" type="pres">
      <dgm:prSet presAssocID="{A7A0AAD2-4907-4ACA-ACAE-11BC88CA7CE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325AA-0A1C-4D8C-8B55-5F4BC92305B6}" type="pres">
      <dgm:prSet presAssocID="{74498FC2-5AC0-49A4-B1DA-477D6DBC7CD7}" presName="spacer" presStyleCnt="0"/>
      <dgm:spPr/>
    </dgm:pt>
    <dgm:pt modelId="{0FD3E813-A3DA-4CB7-8436-074FD2C1EE31}" type="pres">
      <dgm:prSet presAssocID="{58025279-F055-41A2-B779-23EEFD0723A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AA4FE-3E87-4785-B367-7C932FFCF976}" type="pres">
      <dgm:prSet presAssocID="{0CACFC9A-164B-4796-A6EA-379E58A36069}" presName="spacer" presStyleCnt="0"/>
      <dgm:spPr/>
    </dgm:pt>
    <dgm:pt modelId="{7A22A092-0446-4906-98B2-EAB2A06CE867}" type="pres">
      <dgm:prSet presAssocID="{C986D08C-B8E5-4B5C-AF59-3470E171C06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B8143-77C0-4CC0-BB36-98F563148B28}" type="pres">
      <dgm:prSet presAssocID="{C727F2ED-27DC-4AE2-8F19-01184720F72F}" presName="spacer" presStyleCnt="0"/>
      <dgm:spPr/>
    </dgm:pt>
    <dgm:pt modelId="{530FAC17-B018-4F3A-91DA-87A825D72239}" type="pres">
      <dgm:prSet presAssocID="{6A084E97-903D-4072-821C-5EC24BE4F8C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0FCCEB-7F41-439E-BEA8-7BCB1C7BFFA7}" srcId="{905798CD-4EA4-43DE-A734-8656858F6969}" destId="{58025279-F055-41A2-B779-23EEFD0723A9}" srcOrd="3" destOrd="0" parTransId="{3141E78B-CD08-45AB-B8ED-20B8234E69DA}" sibTransId="{0CACFC9A-164B-4796-A6EA-379E58A36069}"/>
    <dgm:cxn modelId="{F4E39D77-BAFC-4CE5-A449-E8BEC37911D7}" srcId="{905798CD-4EA4-43DE-A734-8656858F6969}" destId="{6A084E97-903D-4072-821C-5EC24BE4F8C8}" srcOrd="5" destOrd="0" parTransId="{CCC1086A-AE42-496D-B490-7523A446CC9D}" sibTransId="{0E04F21A-6C95-4F37-AF8F-C86BACD32A31}"/>
    <dgm:cxn modelId="{A3902780-C7FE-44D3-8E93-DB698BD57D6F}" type="presOf" srcId="{C986D08C-B8E5-4B5C-AF59-3470E171C06F}" destId="{7A22A092-0446-4906-98B2-EAB2A06CE867}" srcOrd="0" destOrd="0" presId="urn:microsoft.com/office/officeart/2005/8/layout/vList2"/>
    <dgm:cxn modelId="{9D922F03-A10D-4FEE-B747-3F8429CFC201}" type="presOf" srcId="{905798CD-4EA4-43DE-A734-8656858F6969}" destId="{662150B9-C89E-4A09-B4F6-4C6B528AF426}" srcOrd="0" destOrd="0" presId="urn:microsoft.com/office/officeart/2005/8/layout/vList2"/>
    <dgm:cxn modelId="{390EB480-3210-4B4A-9733-E193B19C3BD3}" srcId="{905798CD-4EA4-43DE-A734-8656858F6969}" destId="{7CE9AAF9-B078-49D4-99A8-D99EDF80EC6E}" srcOrd="0" destOrd="0" parTransId="{536E45FE-3B2E-48F1-A268-D0E64042227B}" sibTransId="{992907BC-489A-4D7F-AFDD-BF5D31ADAB44}"/>
    <dgm:cxn modelId="{38806A79-1D32-4202-A406-BA4439925C67}" type="presOf" srcId="{A7A0AAD2-4907-4ACA-ACAE-11BC88CA7CE1}" destId="{18FF73E1-0DC5-4D33-91C9-F6311ACF1018}" srcOrd="0" destOrd="0" presId="urn:microsoft.com/office/officeart/2005/8/layout/vList2"/>
    <dgm:cxn modelId="{9D09BB6E-37A3-449F-8B51-6C846E173186}" type="presOf" srcId="{6A084E97-903D-4072-821C-5EC24BE4F8C8}" destId="{530FAC17-B018-4F3A-91DA-87A825D72239}" srcOrd="0" destOrd="0" presId="urn:microsoft.com/office/officeart/2005/8/layout/vList2"/>
    <dgm:cxn modelId="{31888AC2-C808-4C1C-80FE-D548A3CB5A28}" type="presOf" srcId="{52278802-6FD5-4403-829E-171D176F4E7C}" destId="{CE6F697B-D503-4357-A882-0D49CFA97944}" srcOrd="0" destOrd="0" presId="urn:microsoft.com/office/officeart/2005/8/layout/vList2"/>
    <dgm:cxn modelId="{094CA98B-B5A4-4CB7-87EF-FD891EBF43B9}" type="presOf" srcId="{58025279-F055-41A2-B779-23EEFD0723A9}" destId="{0FD3E813-A3DA-4CB7-8436-074FD2C1EE31}" srcOrd="0" destOrd="0" presId="urn:microsoft.com/office/officeart/2005/8/layout/vList2"/>
    <dgm:cxn modelId="{ADC58AB0-F57E-4FD3-8CE3-B3C414FAAF2A}" srcId="{905798CD-4EA4-43DE-A734-8656858F6969}" destId="{A7A0AAD2-4907-4ACA-ACAE-11BC88CA7CE1}" srcOrd="2" destOrd="0" parTransId="{7F122AA6-D1A0-4B03-9A77-056118DFB4EC}" sibTransId="{74498FC2-5AC0-49A4-B1DA-477D6DBC7CD7}"/>
    <dgm:cxn modelId="{5C2CDE35-6721-4A54-9905-D0C754CE8892}" srcId="{905798CD-4EA4-43DE-A734-8656858F6969}" destId="{C986D08C-B8E5-4B5C-AF59-3470E171C06F}" srcOrd="4" destOrd="0" parTransId="{A1572A18-92E9-456C-81AC-18151EEE554B}" sibTransId="{C727F2ED-27DC-4AE2-8F19-01184720F72F}"/>
    <dgm:cxn modelId="{A38A26B2-FF76-44D5-B23F-AF6C5951B923}" srcId="{905798CD-4EA4-43DE-A734-8656858F6969}" destId="{52278802-6FD5-4403-829E-171D176F4E7C}" srcOrd="1" destOrd="0" parTransId="{C3D3E703-E8EF-4D6B-88AD-4FD2B5C140B2}" sibTransId="{07EB4748-80F2-42F2-A9AC-EAF1301B37A6}"/>
    <dgm:cxn modelId="{5C2C9653-EA75-450C-A26B-51EF1980A676}" type="presOf" srcId="{7CE9AAF9-B078-49D4-99A8-D99EDF80EC6E}" destId="{ED275B03-DCF7-42F6-9FA5-D86B7F80F6D9}" srcOrd="0" destOrd="0" presId="urn:microsoft.com/office/officeart/2005/8/layout/vList2"/>
    <dgm:cxn modelId="{380BEBE8-428E-415F-91C9-B60444A88628}" type="presParOf" srcId="{662150B9-C89E-4A09-B4F6-4C6B528AF426}" destId="{ED275B03-DCF7-42F6-9FA5-D86B7F80F6D9}" srcOrd="0" destOrd="0" presId="urn:microsoft.com/office/officeart/2005/8/layout/vList2"/>
    <dgm:cxn modelId="{5F90F6C8-49D4-4B81-8399-B73CB6EDB223}" type="presParOf" srcId="{662150B9-C89E-4A09-B4F6-4C6B528AF426}" destId="{83EC5A8E-ABFF-432D-BACE-565EDCA34319}" srcOrd="1" destOrd="0" presId="urn:microsoft.com/office/officeart/2005/8/layout/vList2"/>
    <dgm:cxn modelId="{1363CC45-3916-454E-977C-BEBDDD18C2C5}" type="presParOf" srcId="{662150B9-C89E-4A09-B4F6-4C6B528AF426}" destId="{CE6F697B-D503-4357-A882-0D49CFA97944}" srcOrd="2" destOrd="0" presId="urn:microsoft.com/office/officeart/2005/8/layout/vList2"/>
    <dgm:cxn modelId="{5D9909C8-4B01-4F6D-850B-8FD7B7DDC7A2}" type="presParOf" srcId="{662150B9-C89E-4A09-B4F6-4C6B528AF426}" destId="{5ADF25C8-AD69-4B0B-B231-1264570FC4F5}" srcOrd="3" destOrd="0" presId="urn:microsoft.com/office/officeart/2005/8/layout/vList2"/>
    <dgm:cxn modelId="{5A65474F-7BF4-4FF2-87BB-7E8776AC0567}" type="presParOf" srcId="{662150B9-C89E-4A09-B4F6-4C6B528AF426}" destId="{18FF73E1-0DC5-4D33-91C9-F6311ACF1018}" srcOrd="4" destOrd="0" presId="urn:microsoft.com/office/officeart/2005/8/layout/vList2"/>
    <dgm:cxn modelId="{969DE584-9633-4B3C-B6AC-48944B170B81}" type="presParOf" srcId="{662150B9-C89E-4A09-B4F6-4C6B528AF426}" destId="{6C6325AA-0A1C-4D8C-8B55-5F4BC92305B6}" srcOrd="5" destOrd="0" presId="urn:microsoft.com/office/officeart/2005/8/layout/vList2"/>
    <dgm:cxn modelId="{4F19B163-2F65-4BEF-871A-CFE3D80C8673}" type="presParOf" srcId="{662150B9-C89E-4A09-B4F6-4C6B528AF426}" destId="{0FD3E813-A3DA-4CB7-8436-074FD2C1EE31}" srcOrd="6" destOrd="0" presId="urn:microsoft.com/office/officeart/2005/8/layout/vList2"/>
    <dgm:cxn modelId="{E21F8503-0F66-4091-A276-7C9A8BC0E568}" type="presParOf" srcId="{662150B9-C89E-4A09-B4F6-4C6B528AF426}" destId="{C3FAA4FE-3E87-4785-B367-7C932FFCF976}" srcOrd="7" destOrd="0" presId="urn:microsoft.com/office/officeart/2005/8/layout/vList2"/>
    <dgm:cxn modelId="{5EE2A627-6352-4202-86D0-53F81616F00C}" type="presParOf" srcId="{662150B9-C89E-4A09-B4F6-4C6B528AF426}" destId="{7A22A092-0446-4906-98B2-EAB2A06CE867}" srcOrd="8" destOrd="0" presId="urn:microsoft.com/office/officeart/2005/8/layout/vList2"/>
    <dgm:cxn modelId="{463C93F8-E38D-43A2-A1E3-E613A9C3A189}" type="presParOf" srcId="{662150B9-C89E-4A09-B4F6-4C6B528AF426}" destId="{748B8143-77C0-4CC0-BB36-98F563148B28}" srcOrd="9" destOrd="0" presId="urn:microsoft.com/office/officeart/2005/8/layout/vList2"/>
    <dgm:cxn modelId="{A22695B2-7F72-41A5-AF3E-C6634DA18FF2}" type="presParOf" srcId="{662150B9-C89E-4A09-B4F6-4C6B528AF426}" destId="{530FAC17-B018-4F3A-91DA-87A825D7223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2EC84-DBD3-4414-AB3E-8BCDFD6B310A}" type="doc">
      <dgm:prSet loTypeId="urn:microsoft.com/office/officeart/2005/8/layout/venn1" loCatId="relationship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B95231DB-B5E0-4520-A986-B15FEF2E038C}">
      <dgm:prSet/>
      <dgm:spPr/>
      <dgm:t>
        <a:bodyPr/>
        <a:lstStyle/>
        <a:p>
          <a:pPr rtl="0"/>
          <a:r>
            <a:rPr lang="ru-RU" i="1" smtClean="0"/>
            <a:t>теорія раціональних очікувань </a:t>
          </a:r>
          <a:r>
            <a:rPr lang="ru-RU" smtClean="0"/>
            <a:t>стверджує, що суб´єкти господарювання без держави приймають оптимальні рішення</a:t>
          </a:r>
          <a:endParaRPr lang="ru-RU"/>
        </a:p>
      </dgm:t>
    </dgm:pt>
    <dgm:pt modelId="{67F4DE7A-B0A8-4917-AC01-1267370FA942}" type="parTrans" cxnId="{188690AE-993F-4DED-AD26-1216112BE4BC}">
      <dgm:prSet/>
      <dgm:spPr/>
      <dgm:t>
        <a:bodyPr/>
        <a:lstStyle/>
        <a:p>
          <a:endParaRPr lang="ru-RU"/>
        </a:p>
      </dgm:t>
    </dgm:pt>
    <dgm:pt modelId="{907369E6-298F-490A-9DD0-602EF79C9C10}" type="sibTrans" cxnId="{188690AE-993F-4DED-AD26-1216112BE4BC}">
      <dgm:prSet/>
      <dgm:spPr/>
      <dgm:t>
        <a:bodyPr/>
        <a:lstStyle/>
        <a:p>
          <a:endParaRPr lang="ru-RU"/>
        </a:p>
      </dgm:t>
    </dgm:pt>
    <dgm:pt modelId="{EAC2FE6C-DABC-4BAA-96C5-BF7B817D4E72}">
      <dgm:prSet/>
      <dgm:spPr/>
      <dgm:t>
        <a:bodyPr/>
        <a:lstStyle/>
        <a:p>
          <a:pPr rtl="0"/>
          <a:r>
            <a:rPr lang="ru-RU" i="1" smtClean="0"/>
            <a:t>теорія "економіки пропозиції" </a:t>
          </a:r>
          <a:r>
            <a:rPr lang="ru-RU" smtClean="0"/>
            <a:t>пропагує стимулювання пропозиції, зниження витрат, скорочення податків і соціальних витрат</a:t>
          </a:r>
          <a:endParaRPr lang="ru-RU"/>
        </a:p>
      </dgm:t>
    </dgm:pt>
    <dgm:pt modelId="{5737E2BC-B78C-4849-AE78-2CACAA5872ED}" type="parTrans" cxnId="{A741F24D-BD3D-495C-B0F8-2E0C697987A9}">
      <dgm:prSet/>
      <dgm:spPr/>
      <dgm:t>
        <a:bodyPr/>
        <a:lstStyle/>
        <a:p>
          <a:endParaRPr lang="ru-RU"/>
        </a:p>
      </dgm:t>
    </dgm:pt>
    <dgm:pt modelId="{5CAD3C28-DE2E-4E76-9C2E-7CBEA900C7A5}" type="sibTrans" cxnId="{A741F24D-BD3D-495C-B0F8-2E0C697987A9}">
      <dgm:prSet/>
      <dgm:spPr/>
      <dgm:t>
        <a:bodyPr/>
        <a:lstStyle/>
        <a:p>
          <a:endParaRPr lang="ru-RU"/>
        </a:p>
      </dgm:t>
    </dgm:pt>
    <dgm:pt modelId="{AAFBE9FF-EE4F-47F9-A2FC-5A6D1DA8460A}" type="pres">
      <dgm:prSet presAssocID="{1962EC84-DBD3-4414-AB3E-8BCDFD6B310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58AB23-5422-4F37-9AE7-445DD6C60285}" type="pres">
      <dgm:prSet presAssocID="{B95231DB-B5E0-4520-A986-B15FEF2E038C}" presName="circ1" presStyleLbl="vennNode1" presStyleIdx="0" presStyleCnt="2"/>
      <dgm:spPr/>
      <dgm:t>
        <a:bodyPr/>
        <a:lstStyle/>
        <a:p>
          <a:endParaRPr lang="ru-RU"/>
        </a:p>
      </dgm:t>
    </dgm:pt>
    <dgm:pt modelId="{A6D8C1A7-E77E-401F-9729-84C2EC64C1CB}" type="pres">
      <dgm:prSet presAssocID="{B95231DB-B5E0-4520-A986-B15FEF2E038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836B8-56E4-4A39-8469-60AD993E5A49}" type="pres">
      <dgm:prSet presAssocID="{EAC2FE6C-DABC-4BAA-96C5-BF7B817D4E72}" presName="circ2" presStyleLbl="vennNode1" presStyleIdx="1" presStyleCnt="2"/>
      <dgm:spPr/>
      <dgm:t>
        <a:bodyPr/>
        <a:lstStyle/>
        <a:p>
          <a:endParaRPr lang="ru-RU"/>
        </a:p>
      </dgm:t>
    </dgm:pt>
    <dgm:pt modelId="{104DC3D1-3E76-4BC4-B895-EE7F855DE286}" type="pres">
      <dgm:prSet presAssocID="{EAC2FE6C-DABC-4BAA-96C5-BF7B817D4E7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D2F926-D0EA-4E4A-834F-87999785AC1E}" type="presOf" srcId="{EAC2FE6C-DABC-4BAA-96C5-BF7B817D4E72}" destId="{12E836B8-56E4-4A39-8469-60AD993E5A49}" srcOrd="0" destOrd="0" presId="urn:microsoft.com/office/officeart/2005/8/layout/venn1"/>
    <dgm:cxn modelId="{A1D943E7-BD57-4B35-9429-5FC14DE457DA}" type="presOf" srcId="{B95231DB-B5E0-4520-A986-B15FEF2E038C}" destId="{1258AB23-5422-4F37-9AE7-445DD6C60285}" srcOrd="0" destOrd="0" presId="urn:microsoft.com/office/officeart/2005/8/layout/venn1"/>
    <dgm:cxn modelId="{A741F24D-BD3D-495C-B0F8-2E0C697987A9}" srcId="{1962EC84-DBD3-4414-AB3E-8BCDFD6B310A}" destId="{EAC2FE6C-DABC-4BAA-96C5-BF7B817D4E72}" srcOrd="1" destOrd="0" parTransId="{5737E2BC-B78C-4849-AE78-2CACAA5872ED}" sibTransId="{5CAD3C28-DE2E-4E76-9C2E-7CBEA900C7A5}"/>
    <dgm:cxn modelId="{F746002D-B60D-4107-8981-46A8D5A065D8}" type="presOf" srcId="{B95231DB-B5E0-4520-A986-B15FEF2E038C}" destId="{A6D8C1A7-E77E-401F-9729-84C2EC64C1CB}" srcOrd="1" destOrd="0" presId="urn:microsoft.com/office/officeart/2005/8/layout/venn1"/>
    <dgm:cxn modelId="{801C5D2C-4D5F-4F06-8DE2-B0B2108DE182}" type="presOf" srcId="{EAC2FE6C-DABC-4BAA-96C5-BF7B817D4E72}" destId="{104DC3D1-3E76-4BC4-B895-EE7F855DE286}" srcOrd="1" destOrd="0" presId="urn:microsoft.com/office/officeart/2005/8/layout/venn1"/>
    <dgm:cxn modelId="{188690AE-993F-4DED-AD26-1216112BE4BC}" srcId="{1962EC84-DBD3-4414-AB3E-8BCDFD6B310A}" destId="{B95231DB-B5E0-4520-A986-B15FEF2E038C}" srcOrd="0" destOrd="0" parTransId="{67F4DE7A-B0A8-4917-AC01-1267370FA942}" sibTransId="{907369E6-298F-490A-9DD0-602EF79C9C10}"/>
    <dgm:cxn modelId="{91593175-F2D2-4B9E-A6F2-5A30DA64A8F6}" type="presOf" srcId="{1962EC84-DBD3-4414-AB3E-8BCDFD6B310A}" destId="{AAFBE9FF-EE4F-47F9-A2FC-5A6D1DA8460A}" srcOrd="0" destOrd="0" presId="urn:microsoft.com/office/officeart/2005/8/layout/venn1"/>
    <dgm:cxn modelId="{1C4852BE-5511-45B0-AFC2-6D1ECAB4B1DF}" type="presParOf" srcId="{AAFBE9FF-EE4F-47F9-A2FC-5A6D1DA8460A}" destId="{1258AB23-5422-4F37-9AE7-445DD6C60285}" srcOrd="0" destOrd="0" presId="urn:microsoft.com/office/officeart/2005/8/layout/venn1"/>
    <dgm:cxn modelId="{24B76B6F-F455-4B8C-AFC4-DF2E90DCFFA9}" type="presParOf" srcId="{AAFBE9FF-EE4F-47F9-A2FC-5A6D1DA8460A}" destId="{A6D8C1A7-E77E-401F-9729-84C2EC64C1CB}" srcOrd="1" destOrd="0" presId="urn:microsoft.com/office/officeart/2005/8/layout/venn1"/>
    <dgm:cxn modelId="{70599DC4-9B8E-42F6-A821-9A68CF0701FE}" type="presParOf" srcId="{AAFBE9FF-EE4F-47F9-A2FC-5A6D1DA8460A}" destId="{12E836B8-56E4-4A39-8469-60AD993E5A49}" srcOrd="2" destOrd="0" presId="urn:microsoft.com/office/officeart/2005/8/layout/venn1"/>
    <dgm:cxn modelId="{653DA2BC-9614-410C-8DDA-02D77145112C}" type="presParOf" srcId="{AAFBE9FF-EE4F-47F9-A2FC-5A6D1DA8460A}" destId="{104DC3D1-3E76-4BC4-B895-EE7F855DE28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10ED8D-E38A-49BB-9A43-D59C623B98B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55CA955-BA86-4246-A2FD-D0085628B1B0}">
      <dgm:prSet/>
      <dgm:spPr/>
      <dgm:t>
        <a:bodyPr/>
        <a:lstStyle/>
        <a:p>
          <a:pPr rtl="0"/>
          <a:r>
            <a:rPr lang="uk-UA" dirty="0" smtClean="0"/>
            <a:t>Захист від ворога</a:t>
          </a:r>
          <a:endParaRPr lang="ru-RU" dirty="0"/>
        </a:p>
      </dgm:t>
    </dgm:pt>
    <dgm:pt modelId="{783D6454-446D-4E5C-9336-44834B55B9C3}" type="parTrans" cxnId="{40FD93B8-B0E6-468A-8880-767A4203660E}">
      <dgm:prSet/>
      <dgm:spPr/>
      <dgm:t>
        <a:bodyPr/>
        <a:lstStyle/>
        <a:p>
          <a:endParaRPr lang="ru-RU"/>
        </a:p>
      </dgm:t>
    </dgm:pt>
    <dgm:pt modelId="{48A1A014-2EC4-48FC-BE39-005B3B861A13}" type="sibTrans" cxnId="{40FD93B8-B0E6-468A-8880-767A4203660E}">
      <dgm:prSet/>
      <dgm:spPr/>
      <dgm:t>
        <a:bodyPr/>
        <a:lstStyle/>
        <a:p>
          <a:endParaRPr lang="ru-RU"/>
        </a:p>
      </dgm:t>
    </dgm:pt>
    <dgm:pt modelId="{BB4062A4-62BE-4B87-98C1-85C76A4CFE5D}">
      <dgm:prSet/>
      <dgm:spPr/>
      <dgm:t>
        <a:bodyPr/>
        <a:lstStyle/>
        <a:p>
          <a:pPr rtl="0"/>
          <a:r>
            <a:rPr lang="uk-UA" smtClean="0"/>
            <a:t>Захищати кожну людину від утисків з боку інших людей</a:t>
          </a:r>
          <a:endParaRPr lang="ru-RU"/>
        </a:p>
      </dgm:t>
    </dgm:pt>
    <dgm:pt modelId="{E12BD211-C341-4B55-91C4-071996F163F6}" type="parTrans" cxnId="{0F876C92-F865-4877-8C5F-2E24B54CF776}">
      <dgm:prSet/>
      <dgm:spPr/>
      <dgm:t>
        <a:bodyPr/>
        <a:lstStyle/>
        <a:p>
          <a:endParaRPr lang="ru-RU"/>
        </a:p>
      </dgm:t>
    </dgm:pt>
    <dgm:pt modelId="{4B94EC93-717B-4198-8718-6845AA4F6466}" type="sibTrans" cxnId="{0F876C92-F865-4877-8C5F-2E24B54CF776}">
      <dgm:prSet/>
      <dgm:spPr/>
      <dgm:t>
        <a:bodyPr/>
        <a:lstStyle/>
        <a:p>
          <a:endParaRPr lang="ru-RU"/>
        </a:p>
      </dgm:t>
    </dgm:pt>
    <dgm:pt modelId="{54AC8357-644E-41CA-A368-DCD3D16F4575}">
      <dgm:prSet/>
      <dgm:spPr/>
      <dgm:t>
        <a:bodyPr/>
        <a:lstStyle/>
        <a:p>
          <a:pPr rtl="0"/>
          <a:r>
            <a:rPr lang="uk-UA" smtClean="0"/>
            <a:t>Запроваджувати суспільні інституції</a:t>
          </a:r>
          <a:endParaRPr lang="ru-RU"/>
        </a:p>
      </dgm:t>
    </dgm:pt>
    <dgm:pt modelId="{5A34ECAA-188F-4658-8CEB-17BBEA8554D7}" type="parTrans" cxnId="{F50E4EF9-F39D-4009-A18F-B21914371AE8}">
      <dgm:prSet/>
      <dgm:spPr/>
      <dgm:t>
        <a:bodyPr/>
        <a:lstStyle/>
        <a:p>
          <a:endParaRPr lang="ru-RU"/>
        </a:p>
      </dgm:t>
    </dgm:pt>
    <dgm:pt modelId="{E61302F3-5FAA-4CDA-A5AB-D27917082263}" type="sibTrans" cxnId="{F50E4EF9-F39D-4009-A18F-B21914371AE8}">
      <dgm:prSet/>
      <dgm:spPr/>
      <dgm:t>
        <a:bodyPr/>
        <a:lstStyle/>
        <a:p>
          <a:endParaRPr lang="ru-RU"/>
        </a:p>
      </dgm:t>
    </dgm:pt>
    <dgm:pt modelId="{DC83CCF2-6FD9-4B55-81B8-BAA0BE521450}" type="pres">
      <dgm:prSet presAssocID="{8B10ED8D-E38A-49BB-9A43-D59C623B98B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F7AA65-66C8-4BF9-A3BE-F50FC7847185}" type="pres">
      <dgm:prSet presAssocID="{F55CA955-BA86-4246-A2FD-D0085628B1B0}" presName="circ1" presStyleLbl="vennNode1" presStyleIdx="0" presStyleCnt="3"/>
      <dgm:spPr/>
      <dgm:t>
        <a:bodyPr/>
        <a:lstStyle/>
        <a:p>
          <a:endParaRPr lang="ru-RU"/>
        </a:p>
      </dgm:t>
    </dgm:pt>
    <dgm:pt modelId="{3542528D-16C2-4E97-8AD1-27B0B3027FA7}" type="pres">
      <dgm:prSet presAssocID="{F55CA955-BA86-4246-A2FD-D0085628B1B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8C46F-EBC1-41DF-A192-67334803BA21}" type="pres">
      <dgm:prSet presAssocID="{BB4062A4-62BE-4B87-98C1-85C76A4CFE5D}" presName="circ2" presStyleLbl="vennNode1" presStyleIdx="1" presStyleCnt="3"/>
      <dgm:spPr/>
      <dgm:t>
        <a:bodyPr/>
        <a:lstStyle/>
        <a:p>
          <a:endParaRPr lang="ru-RU"/>
        </a:p>
      </dgm:t>
    </dgm:pt>
    <dgm:pt modelId="{F45B0A8B-BEC0-43E4-B9DC-9EA7B39849EC}" type="pres">
      <dgm:prSet presAssocID="{BB4062A4-62BE-4B87-98C1-85C76A4CFE5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FE207-4693-4BA2-8889-85BB72352CA2}" type="pres">
      <dgm:prSet presAssocID="{54AC8357-644E-41CA-A368-DCD3D16F4575}" presName="circ3" presStyleLbl="vennNode1" presStyleIdx="2" presStyleCnt="3"/>
      <dgm:spPr/>
      <dgm:t>
        <a:bodyPr/>
        <a:lstStyle/>
        <a:p>
          <a:endParaRPr lang="ru-RU"/>
        </a:p>
      </dgm:t>
    </dgm:pt>
    <dgm:pt modelId="{DEF53009-AAC1-47AE-AE2E-A692F1483600}" type="pres">
      <dgm:prSet presAssocID="{54AC8357-644E-41CA-A368-DCD3D16F457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739B6-209B-4CF5-9C83-24EECBE99891}" type="presOf" srcId="{F55CA955-BA86-4246-A2FD-D0085628B1B0}" destId="{F4F7AA65-66C8-4BF9-A3BE-F50FC7847185}" srcOrd="0" destOrd="0" presId="urn:microsoft.com/office/officeart/2005/8/layout/venn1"/>
    <dgm:cxn modelId="{40FD93B8-B0E6-468A-8880-767A4203660E}" srcId="{8B10ED8D-E38A-49BB-9A43-D59C623B98B2}" destId="{F55CA955-BA86-4246-A2FD-D0085628B1B0}" srcOrd="0" destOrd="0" parTransId="{783D6454-446D-4E5C-9336-44834B55B9C3}" sibTransId="{48A1A014-2EC4-48FC-BE39-005B3B861A13}"/>
    <dgm:cxn modelId="{0F876C92-F865-4877-8C5F-2E24B54CF776}" srcId="{8B10ED8D-E38A-49BB-9A43-D59C623B98B2}" destId="{BB4062A4-62BE-4B87-98C1-85C76A4CFE5D}" srcOrd="1" destOrd="0" parTransId="{E12BD211-C341-4B55-91C4-071996F163F6}" sibTransId="{4B94EC93-717B-4198-8718-6845AA4F6466}"/>
    <dgm:cxn modelId="{2C24E2EE-68EA-4E01-B9CB-78BCC8FD6AC2}" type="presOf" srcId="{54AC8357-644E-41CA-A368-DCD3D16F4575}" destId="{DEFFE207-4693-4BA2-8889-85BB72352CA2}" srcOrd="0" destOrd="0" presId="urn:microsoft.com/office/officeart/2005/8/layout/venn1"/>
    <dgm:cxn modelId="{F7B0D043-9514-451E-93DB-094281F9F8C6}" type="presOf" srcId="{BB4062A4-62BE-4B87-98C1-85C76A4CFE5D}" destId="{8BB8C46F-EBC1-41DF-A192-67334803BA21}" srcOrd="0" destOrd="0" presId="urn:microsoft.com/office/officeart/2005/8/layout/venn1"/>
    <dgm:cxn modelId="{3568D616-034F-4205-98F1-E875DFA40FD2}" type="presOf" srcId="{54AC8357-644E-41CA-A368-DCD3D16F4575}" destId="{DEF53009-AAC1-47AE-AE2E-A692F1483600}" srcOrd="1" destOrd="0" presId="urn:microsoft.com/office/officeart/2005/8/layout/venn1"/>
    <dgm:cxn modelId="{8F822E09-EF9F-4971-9549-95FAA6B74762}" type="presOf" srcId="{BB4062A4-62BE-4B87-98C1-85C76A4CFE5D}" destId="{F45B0A8B-BEC0-43E4-B9DC-9EA7B39849EC}" srcOrd="1" destOrd="0" presId="urn:microsoft.com/office/officeart/2005/8/layout/venn1"/>
    <dgm:cxn modelId="{F50E4EF9-F39D-4009-A18F-B21914371AE8}" srcId="{8B10ED8D-E38A-49BB-9A43-D59C623B98B2}" destId="{54AC8357-644E-41CA-A368-DCD3D16F4575}" srcOrd="2" destOrd="0" parTransId="{5A34ECAA-188F-4658-8CEB-17BBEA8554D7}" sibTransId="{E61302F3-5FAA-4CDA-A5AB-D27917082263}"/>
    <dgm:cxn modelId="{01899BC4-E92A-4B8B-90F3-2B8FCEC79C0F}" type="presOf" srcId="{F55CA955-BA86-4246-A2FD-D0085628B1B0}" destId="{3542528D-16C2-4E97-8AD1-27B0B3027FA7}" srcOrd="1" destOrd="0" presId="urn:microsoft.com/office/officeart/2005/8/layout/venn1"/>
    <dgm:cxn modelId="{36EAD257-886C-47A5-A7D3-AE528A4C2CEB}" type="presOf" srcId="{8B10ED8D-E38A-49BB-9A43-D59C623B98B2}" destId="{DC83CCF2-6FD9-4B55-81B8-BAA0BE521450}" srcOrd="0" destOrd="0" presId="urn:microsoft.com/office/officeart/2005/8/layout/venn1"/>
    <dgm:cxn modelId="{BEEAB0B1-007F-42D3-A63F-9E97F4FCDBF6}" type="presParOf" srcId="{DC83CCF2-6FD9-4B55-81B8-BAA0BE521450}" destId="{F4F7AA65-66C8-4BF9-A3BE-F50FC7847185}" srcOrd="0" destOrd="0" presId="urn:microsoft.com/office/officeart/2005/8/layout/venn1"/>
    <dgm:cxn modelId="{C8216449-2B64-4651-B377-81CC9973C4E2}" type="presParOf" srcId="{DC83CCF2-6FD9-4B55-81B8-BAA0BE521450}" destId="{3542528D-16C2-4E97-8AD1-27B0B3027FA7}" srcOrd="1" destOrd="0" presId="urn:microsoft.com/office/officeart/2005/8/layout/venn1"/>
    <dgm:cxn modelId="{DE23C07C-662D-4734-9C58-83156F1B884E}" type="presParOf" srcId="{DC83CCF2-6FD9-4B55-81B8-BAA0BE521450}" destId="{8BB8C46F-EBC1-41DF-A192-67334803BA21}" srcOrd="2" destOrd="0" presId="urn:microsoft.com/office/officeart/2005/8/layout/venn1"/>
    <dgm:cxn modelId="{CF2CAF1D-7484-4EA6-AB50-9414E3E3F69E}" type="presParOf" srcId="{DC83CCF2-6FD9-4B55-81B8-BAA0BE521450}" destId="{F45B0A8B-BEC0-43E4-B9DC-9EA7B39849EC}" srcOrd="3" destOrd="0" presId="urn:microsoft.com/office/officeart/2005/8/layout/venn1"/>
    <dgm:cxn modelId="{87406E14-A10B-4F58-A79F-151D185ED71D}" type="presParOf" srcId="{DC83CCF2-6FD9-4B55-81B8-BAA0BE521450}" destId="{DEFFE207-4693-4BA2-8889-85BB72352CA2}" srcOrd="4" destOrd="0" presId="urn:microsoft.com/office/officeart/2005/8/layout/venn1"/>
    <dgm:cxn modelId="{ABAD13F9-B63B-4866-9311-A0C1D45104CE}" type="presParOf" srcId="{DC83CCF2-6FD9-4B55-81B8-BAA0BE521450}" destId="{DEF53009-AAC1-47AE-AE2E-A692F148360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75B03-DCF7-42F6-9FA5-D86B7F80F6D9}">
      <dsp:nvSpPr>
        <dsp:cNvPr id="0" name=""/>
        <dsp:cNvSpPr/>
      </dsp:nvSpPr>
      <dsp:spPr>
        <a:xfrm>
          <a:off x="0" y="251917"/>
          <a:ext cx="7498080" cy="6753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- про введення мінімальної заробітної плати;</a:t>
          </a:r>
          <a:endParaRPr lang="ru-RU" sz="1700" kern="1200"/>
        </a:p>
      </dsp:txBody>
      <dsp:txXfrm>
        <a:off x="32967" y="284884"/>
        <a:ext cx="7432146" cy="609393"/>
      </dsp:txXfrm>
    </dsp:sp>
    <dsp:sp modelId="{CE6F697B-D503-4357-A882-0D49CFA97944}">
      <dsp:nvSpPr>
        <dsp:cNvPr id="0" name=""/>
        <dsp:cNvSpPr/>
      </dsp:nvSpPr>
      <dsp:spPr>
        <a:xfrm>
          <a:off x="0" y="976204"/>
          <a:ext cx="7498080" cy="675327"/>
        </a:xfrm>
        <a:prstGeom prst="roundRect">
          <a:avLst/>
        </a:prstGeom>
        <a:solidFill>
          <a:schemeClr val="accent3">
            <a:hueOff val="-3365288"/>
            <a:satOff val="-1730"/>
            <a:lumOff val="-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- про соціальне забезпечення та виплати з безробіття;</a:t>
          </a:r>
          <a:endParaRPr lang="ru-RU" sz="1700" kern="1200"/>
        </a:p>
      </dsp:txBody>
      <dsp:txXfrm>
        <a:off x="32967" y="1009171"/>
        <a:ext cx="7432146" cy="609393"/>
      </dsp:txXfrm>
    </dsp:sp>
    <dsp:sp modelId="{18FF73E1-0DC5-4D33-91C9-F6311ACF1018}">
      <dsp:nvSpPr>
        <dsp:cNvPr id="0" name=""/>
        <dsp:cNvSpPr/>
      </dsp:nvSpPr>
      <dsp:spPr>
        <a:xfrm>
          <a:off x="0" y="1700492"/>
          <a:ext cx="7498080" cy="675327"/>
        </a:xfrm>
        <a:prstGeom prst="roundRect">
          <a:avLst/>
        </a:prstGeom>
        <a:solidFill>
          <a:schemeClr val="accent3">
            <a:hueOff val="-6730576"/>
            <a:satOff val="-3461"/>
            <a:lumOff val="-1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- про державне страхування банківських вкладень та позик;</a:t>
          </a:r>
          <a:endParaRPr lang="ru-RU" sz="1700" kern="1200"/>
        </a:p>
      </dsp:txBody>
      <dsp:txXfrm>
        <a:off x="32967" y="1733459"/>
        <a:ext cx="7432146" cy="609393"/>
      </dsp:txXfrm>
    </dsp:sp>
    <dsp:sp modelId="{0FD3E813-A3DA-4CB7-8436-074FD2C1EE31}">
      <dsp:nvSpPr>
        <dsp:cNvPr id="0" name=""/>
        <dsp:cNvSpPr/>
      </dsp:nvSpPr>
      <dsp:spPr>
        <a:xfrm>
          <a:off x="0" y="2424779"/>
          <a:ext cx="7498080" cy="675327"/>
        </a:xfrm>
        <a:prstGeom prst="roundRect">
          <a:avLst/>
        </a:prstGeom>
        <a:solidFill>
          <a:schemeClr val="accent3">
            <a:hueOff val="-10095863"/>
            <a:satOff val="-5191"/>
            <a:lumOff val="-2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- про підтримку фермерського господарства і малого бізнесу;</a:t>
          </a:r>
          <a:endParaRPr lang="ru-RU" sz="1700" kern="1200"/>
        </a:p>
      </dsp:txBody>
      <dsp:txXfrm>
        <a:off x="32967" y="2457746"/>
        <a:ext cx="7432146" cy="609393"/>
      </dsp:txXfrm>
    </dsp:sp>
    <dsp:sp modelId="{7A22A092-0446-4906-98B2-EAB2A06CE867}">
      <dsp:nvSpPr>
        <dsp:cNvPr id="0" name=""/>
        <dsp:cNvSpPr/>
      </dsp:nvSpPr>
      <dsp:spPr>
        <a:xfrm>
          <a:off x="0" y="3149067"/>
          <a:ext cx="7498080" cy="675327"/>
        </a:xfrm>
        <a:prstGeom prst="roundRect">
          <a:avLst/>
        </a:prstGeom>
        <a:solidFill>
          <a:schemeClr val="accent3">
            <a:hueOff val="-13461151"/>
            <a:satOff val="-6922"/>
            <a:lumOff val="-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- про регулювання діяльності банків та фондової біржі та інші.</a:t>
          </a:r>
          <a:endParaRPr lang="ru-RU" sz="1700" kern="1200"/>
        </a:p>
      </dsp:txBody>
      <dsp:txXfrm>
        <a:off x="32967" y="3182034"/>
        <a:ext cx="7432146" cy="609393"/>
      </dsp:txXfrm>
    </dsp:sp>
    <dsp:sp modelId="{530FAC17-B018-4F3A-91DA-87A825D72239}">
      <dsp:nvSpPr>
        <dsp:cNvPr id="0" name=""/>
        <dsp:cNvSpPr/>
      </dsp:nvSpPr>
      <dsp:spPr>
        <a:xfrm>
          <a:off x="0" y="3873355"/>
          <a:ext cx="7498080" cy="675327"/>
        </a:xfrm>
        <a:prstGeom prst="roundRect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Ця теорія ефективна в складні періоди розвитку економіки: воєн, відбудов, науково-технічних перетворень, формування ринкового середовища.</a:t>
          </a:r>
          <a:endParaRPr lang="ru-RU" sz="1700" kern="1200"/>
        </a:p>
      </dsp:txBody>
      <dsp:txXfrm>
        <a:off x="32967" y="3906322"/>
        <a:ext cx="7432146" cy="60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8AB23-5422-4F37-9AE7-445DD6C60285}">
      <dsp:nvSpPr>
        <dsp:cNvPr id="0" name=""/>
        <dsp:cNvSpPr/>
      </dsp:nvSpPr>
      <dsp:spPr>
        <a:xfrm>
          <a:off x="168706" y="319582"/>
          <a:ext cx="4161434" cy="416143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alpha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alpha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smtClean="0"/>
            <a:t>теорія раціональних очікувань </a:t>
          </a:r>
          <a:r>
            <a:rPr lang="ru-RU" sz="2000" kern="1200" smtClean="0"/>
            <a:t>стверджує, що суб´єкти господарювання без держави приймають оптимальні рішення</a:t>
          </a:r>
          <a:endParaRPr lang="ru-RU" sz="2000" kern="1200"/>
        </a:p>
      </dsp:txBody>
      <dsp:txXfrm>
        <a:off x="749808" y="810305"/>
        <a:ext cx="2399385" cy="3179989"/>
      </dsp:txXfrm>
    </dsp:sp>
    <dsp:sp modelId="{12E836B8-56E4-4A39-8469-60AD993E5A49}">
      <dsp:nvSpPr>
        <dsp:cNvPr id="0" name=""/>
        <dsp:cNvSpPr/>
      </dsp:nvSpPr>
      <dsp:spPr>
        <a:xfrm>
          <a:off x="3167938" y="319582"/>
          <a:ext cx="4161434" cy="416143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9008842"/>
                <a:satOff val="-36686"/>
                <a:lumOff val="-4710"/>
                <a:alphaOff val="0"/>
                <a:tint val="92000"/>
                <a:satMod val="170000"/>
              </a:schemeClr>
            </a:gs>
            <a:gs pos="15000">
              <a:schemeClr val="accent2">
                <a:alpha val="50000"/>
                <a:hueOff val="19008842"/>
                <a:satOff val="-36686"/>
                <a:lumOff val="-471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alpha val="50000"/>
                <a:hueOff val="19008842"/>
                <a:satOff val="-36686"/>
                <a:lumOff val="-471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alpha val="50000"/>
                <a:hueOff val="19008842"/>
                <a:satOff val="-36686"/>
                <a:lumOff val="-471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alpha val="50000"/>
                <a:hueOff val="19008842"/>
                <a:satOff val="-36686"/>
                <a:lumOff val="-471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smtClean="0"/>
            <a:t>теорія "економіки пропозиції" </a:t>
          </a:r>
          <a:r>
            <a:rPr lang="ru-RU" sz="2000" kern="1200" smtClean="0"/>
            <a:t>пропагує стимулювання пропозиції, зниження витрат, скорочення податків і соціальних витрат</a:t>
          </a:r>
          <a:endParaRPr lang="ru-RU" sz="2000" kern="1200"/>
        </a:p>
      </dsp:txBody>
      <dsp:txXfrm>
        <a:off x="4348886" y="810305"/>
        <a:ext cx="2399385" cy="3179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7AA65-66C8-4BF9-A3BE-F50FC7847185}">
      <dsp:nvSpPr>
        <dsp:cNvPr id="0" name=""/>
        <dsp:cNvSpPr/>
      </dsp:nvSpPr>
      <dsp:spPr>
        <a:xfrm>
          <a:off x="2309494" y="60007"/>
          <a:ext cx="2880360" cy="2880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Захист від ворога</a:t>
          </a:r>
          <a:endParaRPr lang="ru-RU" sz="1800" kern="1200" dirty="0"/>
        </a:p>
      </dsp:txBody>
      <dsp:txXfrm>
        <a:off x="2693542" y="564070"/>
        <a:ext cx="2112264" cy="1296162"/>
      </dsp:txXfrm>
    </dsp:sp>
    <dsp:sp modelId="{8BB8C46F-EBC1-41DF-A192-67334803BA21}">
      <dsp:nvSpPr>
        <dsp:cNvPr id="0" name=""/>
        <dsp:cNvSpPr/>
      </dsp:nvSpPr>
      <dsp:spPr>
        <a:xfrm>
          <a:off x="3348824" y="1860232"/>
          <a:ext cx="2880360" cy="2880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Захищати кожну людину від утисків з боку інших людей</a:t>
          </a:r>
          <a:endParaRPr lang="ru-RU" sz="1800" kern="1200"/>
        </a:p>
      </dsp:txBody>
      <dsp:txXfrm>
        <a:off x="4229734" y="2604325"/>
        <a:ext cx="1728216" cy="1584198"/>
      </dsp:txXfrm>
    </dsp:sp>
    <dsp:sp modelId="{DEFFE207-4693-4BA2-8889-85BB72352CA2}">
      <dsp:nvSpPr>
        <dsp:cNvPr id="0" name=""/>
        <dsp:cNvSpPr/>
      </dsp:nvSpPr>
      <dsp:spPr>
        <a:xfrm>
          <a:off x="1270165" y="1860232"/>
          <a:ext cx="2880360" cy="2880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Запроваджувати суспільні інституції</a:t>
          </a:r>
          <a:endParaRPr lang="ru-RU" sz="1800" kern="1200"/>
        </a:p>
      </dsp:txBody>
      <dsp:txXfrm>
        <a:off x="1541398" y="2604325"/>
        <a:ext cx="1728216" cy="1584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uk.wikipedia.org/wiki/193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uk.wikipedia.org/wiki/1967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823" TargetMode="External"/><Relationship Id="rId2" Type="http://schemas.openxmlformats.org/officeDocument/2006/relationships/hyperlink" Target="https://uk.wikipedia.org/wiki/177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Теорії макроекономічного регулювання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c5b5b0a04a1ce0d2b7b6fd6004de53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7416823" cy="463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6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/>
              <a:t>марксистська</a:t>
            </a:r>
            <a:r>
              <a:rPr lang="ru-RU" i="1" dirty="0" smtClean="0"/>
              <a:t> </a:t>
            </a:r>
            <a:r>
              <a:rPr lang="ru-RU" i="1" dirty="0" err="1" smtClean="0"/>
              <a:t>теорія</a:t>
            </a:r>
            <a:r>
              <a:rPr lang="ru-RU" i="1" dirty="0" smtClean="0"/>
              <a:t> </a:t>
            </a:r>
            <a:r>
              <a:rPr lang="ru-RU" i="1" dirty="0" err="1"/>
              <a:t>регулювання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47800"/>
            <a:ext cx="8178112" cy="48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заснована </a:t>
            </a:r>
            <a:r>
              <a:rPr lang="ru-RU" dirty="0"/>
              <a:t>на </a:t>
            </a:r>
            <a:r>
              <a:rPr lang="ru-RU" dirty="0" err="1"/>
              <a:t>вченні</a:t>
            </a:r>
            <a:r>
              <a:rPr lang="ru-RU" dirty="0"/>
              <a:t> К. Маркса про </a:t>
            </a:r>
            <a:r>
              <a:rPr lang="ru-RU" dirty="0" err="1"/>
              <a:t>трудову</a:t>
            </a:r>
            <a:r>
              <a:rPr lang="ru-RU" dirty="0"/>
              <a:t> природу </a:t>
            </a:r>
            <a:r>
              <a:rPr lang="ru-RU" dirty="0" err="1"/>
              <a:t>багатства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суспільної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конкуренції</a:t>
            </a:r>
            <a:r>
              <a:rPr lang="ru-RU" dirty="0"/>
              <a:t>, </a:t>
            </a:r>
            <a:r>
              <a:rPr lang="ru-RU" dirty="0" err="1" smtClean="0"/>
              <a:t>доцільність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/>
              <a:t>держави</a:t>
            </a:r>
            <a:r>
              <a:rPr lang="ru-RU" dirty="0"/>
              <a:t> на </a:t>
            </a:r>
            <a:r>
              <a:rPr lang="ru-RU" dirty="0" err="1"/>
              <a:t>соціально-економічні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плану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endParaRPr lang="uk-UA" dirty="0"/>
          </a:p>
          <a:p>
            <a:endParaRPr lang="uk-UA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"</a:t>
            </a:r>
            <a:r>
              <a:rPr lang="ru-RU" dirty="0" err="1">
                <a:solidFill>
                  <a:srgbClr val="FF0000"/>
                </a:solidFill>
              </a:rPr>
              <a:t>Тільки</a:t>
            </a:r>
            <a:r>
              <a:rPr lang="ru-RU" dirty="0">
                <a:solidFill>
                  <a:srgbClr val="FF0000"/>
                </a:solidFill>
              </a:rPr>
              <a:t> там, де </a:t>
            </a:r>
            <a:r>
              <a:rPr lang="ru-RU" dirty="0" err="1">
                <a:solidFill>
                  <a:srgbClr val="FF0000"/>
                </a:solidFill>
              </a:rPr>
              <a:t>виробництво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знаходиться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</a:t>
            </a:r>
            <a:r>
              <a:rPr lang="ru-RU" dirty="0">
                <a:solidFill>
                  <a:srgbClr val="FF0000"/>
                </a:solidFill>
              </a:rPr>
              <a:t> контролем </a:t>
            </a:r>
            <a:r>
              <a:rPr lang="ru-RU" dirty="0" err="1">
                <a:solidFill>
                  <a:srgbClr val="FF0000"/>
                </a:solidFill>
              </a:rPr>
              <a:t>суспільства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задовольняються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його</a:t>
            </a:r>
            <a:r>
              <a:rPr lang="ru-RU" dirty="0">
                <a:solidFill>
                  <a:srgbClr val="FF0000"/>
                </a:solidFill>
              </a:rPr>
              <a:t> потреби</a:t>
            </a:r>
            <a:r>
              <a:rPr lang="ru-RU" dirty="0" smtClean="0">
                <a:solidFill>
                  <a:srgbClr val="FF0000"/>
                </a:solidFill>
              </a:rPr>
              <a:t>"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"</a:t>
            </a:r>
            <a:r>
              <a:rPr lang="ru-RU" dirty="0">
                <a:solidFill>
                  <a:srgbClr val="FF0000"/>
                </a:solidFill>
              </a:rPr>
              <a:t>Лише при </a:t>
            </a:r>
            <a:r>
              <a:rPr lang="ru-RU" dirty="0" err="1">
                <a:solidFill>
                  <a:srgbClr val="FF0000"/>
                </a:solidFill>
              </a:rPr>
              <a:t>переході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засобів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виробництва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власність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усього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суспільства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стає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можливим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суспільне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виробництво</a:t>
            </a:r>
            <a:r>
              <a:rPr lang="ru-RU" dirty="0">
                <a:solidFill>
                  <a:srgbClr val="FF0000"/>
                </a:solidFill>
              </a:rPr>
              <a:t> за наперед </a:t>
            </a:r>
            <a:r>
              <a:rPr lang="ru-RU" dirty="0" err="1">
                <a:solidFill>
                  <a:srgbClr val="FF0000"/>
                </a:solidFill>
              </a:rPr>
              <a:t>продуманим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планом»</a:t>
            </a:r>
            <a:endParaRPr lang="ru-RU" dirty="0"/>
          </a:p>
        </p:txBody>
      </p:sp>
      <p:pic>
        <p:nvPicPr>
          <p:cNvPr id="8194" name="Picture 2" descr="C:\Users\User\Desktop\завантаженн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6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Кейнсіанська</a:t>
            </a:r>
            <a:r>
              <a:rPr lang="ru-RU" i="1" dirty="0" smtClean="0"/>
              <a:t> </a:t>
            </a:r>
            <a:r>
              <a:rPr lang="ru-RU" i="1" dirty="0" err="1" smtClean="0"/>
              <a:t>теорія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 </a:t>
            </a:r>
            <a:r>
              <a:rPr lang="ru-RU" dirty="0" err="1" smtClean="0"/>
              <a:t>англійський</a:t>
            </a:r>
            <a:r>
              <a:rPr lang="ru-RU" dirty="0" smtClean="0"/>
              <a:t> </a:t>
            </a:r>
            <a:r>
              <a:rPr lang="ru-RU" dirty="0" err="1" smtClean="0"/>
              <a:t>економіст</a:t>
            </a:r>
            <a:r>
              <a:rPr lang="ru-RU" dirty="0" smtClean="0"/>
              <a:t> </a:t>
            </a:r>
            <a:r>
              <a:rPr lang="ru-RU" dirty="0"/>
              <a:t>Дж. М. </a:t>
            </a:r>
            <a:r>
              <a:rPr lang="ru-RU" dirty="0" err="1" smtClean="0"/>
              <a:t>Кейнс</a:t>
            </a:r>
            <a:endParaRPr lang="ru-RU" dirty="0" smtClean="0"/>
          </a:p>
          <a:p>
            <a:endParaRPr lang="uk-UA" dirty="0"/>
          </a:p>
          <a:p>
            <a:r>
              <a:rPr lang="uk-UA" b="1" dirty="0" smtClean="0"/>
              <a:t>1883-1946</a:t>
            </a:r>
          </a:p>
          <a:p>
            <a:r>
              <a:rPr lang="ru-RU" dirty="0"/>
              <a:t>«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endParaRPr lang="ru-RU" dirty="0" smtClean="0"/>
          </a:p>
          <a:p>
            <a:pPr marL="82296" indent="0">
              <a:buNone/>
            </a:pPr>
            <a:r>
              <a:rPr lang="ru-RU" dirty="0" err="1" smtClean="0"/>
              <a:t>зайнятості</a:t>
            </a:r>
            <a:r>
              <a:rPr lang="ru-RU" dirty="0" smtClean="0"/>
              <a:t>,</a:t>
            </a:r>
          </a:p>
          <a:p>
            <a:pPr marL="82296" indent="0">
              <a:buNone/>
            </a:pPr>
            <a:r>
              <a:rPr lang="ru-RU" dirty="0" err="1" smtClean="0"/>
              <a:t>відсотків</a:t>
            </a:r>
            <a:r>
              <a:rPr lang="ru-RU" dirty="0" smtClean="0"/>
              <a:t> </a:t>
            </a:r>
            <a:r>
              <a:rPr lang="ru-RU" dirty="0"/>
              <a:t>і грошей</a:t>
            </a:r>
            <a:r>
              <a:rPr lang="ru-RU" dirty="0" smtClean="0"/>
              <a:t>»</a:t>
            </a:r>
            <a:endParaRPr lang="ru-RU" dirty="0"/>
          </a:p>
          <a:p>
            <a:r>
              <a:rPr lang="en-GB" dirty="0"/>
              <a:t> </a:t>
            </a:r>
            <a:r>
              <a:rPr lang="en-GB" dirty="0" smtClean="0">
                <a:hlinkClick r:id="rId2" tooltip="1936"/>
              </a:rPr>
              <a:t>1936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C:\Users\User\Desktop\Keynes_1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87" y="2587774"/>
            <a:ext cx="332928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62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ідеї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447800"/>
            <a:ext cx="7314016" cy="4800600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обґрунтував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необхідність</a:t>
            </a:r>
            <a:r>
              <a:rPr lang="ru-RU" b="1" dirty="0">
                <a:solidFill>
                  <a:srgbClr val="FF0000"/>
                </a:solidFill>
              </a:rPr>
              <a:t> і роль державного </a:t>
            </a:r>
            <a:r>
              <a:rPr lang="ru-RU" b="1" dirty="0" err="1">
                <a:solidFill>
                  <a:srgbClr val="FF0000"/>
                </a:solidFill>
              </a:rPr>
              <a:t>регулювання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економіки</a:t>
            </a:r>
            <a:r>
              <a:rPr lang="ru-RU" dirty="0"/>
              <a:t>, описав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та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на </a:t>
            </a:r>
            <a:r>
              <a:rPr lang="ru-RU" dirty="0" err="1"/>
              <a:t>економіку</a:t>
            </a:r>
            <a:r>
              <a:rPr lang="ru-RU" dirty="0"/>
              <a:t>: </a:t>
            </a:r>
            <a:endParaRPr lang="ru-RU" dirty="0" smtClean="0"/>
          </a:p>
          <a:p>
            <a:pPr marL="596646" indent="-514350">
              <a:buFont typeface="+mj-lt"/>
              <a:buAutoNum type="arabicPeriod"/>
            </a:pP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smtClean="0"/>
              <a:t>закупок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 smtClean="0"/>
              <a:t>зайнятості</a:t>
            </a:r>
            <a:endParaRPr lang="ru-RU" dirty="0" smtClean="0"/>
          </a:p>
          <a:p>
            <a:pPr marL="596646" indent="-514350">
              <a:buFont typeface="+mj-lt"/>
              <a:buAutoNum type="arabicPeriod"/>
            </a:pP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фіскальної</a:t>
            </a:r>
            <a:r>
              <a:rPr lang="ru-RU" dirty="0"/>
              <a:t> </a:t>
            </a:r>
            <a:r>
              <a:rPr lang="ru-RU" dirty="0" err="1" smtClean="0"/>
              <a:t>політики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D:\Natasha\Мои документы\знаки картинки\значки\знаки оклику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176463"/>
            <a:ext cx="1752601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/>
              </a:rPr>
              <a:t>New Deal</a:t>
            </a:r>
            <a:r>
              <a:rPr lang="en-GB" dirty="0">
                <a:effectLst/>
              </a:rPr>
              <a:t> — «</a:t>
            </a:r>
            <a:r>
              <a:rPr lang="ru-RU" dirty="0">
                <a:effectLst/>
              </a:rPr>
              <a:t>Нова угода»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Курс Ф. Рузвельта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централізованого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і </a:t>
            </a:r>
            <a:r>
              <a:rPr lang="ru-RU" dirty="0" err="1"/>
              <a:t>стимулювання</a:t>
            </a:r>
            <a:r>
              <a:rPr lang="ru-RU" dirty="0"/>
              <a:t> </a:t>
            </a:r>
            <a:r>
              <a:rPr lang="ru-RU" dirty="0" err="1"/>
              <a:t>економіки</a:t>
            </a:r>
            <a:r>
              <a:rPr lang="ru-RU" dirty="0"/>
              <a:t> США,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здійснювалися</a:t>
            </a:r>
            <a:r>
              <a:rPr lang="ru-RU" dirty="0"/>
              <a:t> </a:t>
            </a:r>
            <a:r>
              <a:rPr lang="ru-RU" dirty="0" err="1"/>
              <a:t>адміністрацією</a:t>
            </a:r>
            <a:r>
              <a:rPr lang="ru-RU" dirty="0"/>
              <a:t> президента США </a:t>
            </a:r>
            <a:r>
              <a:rPr lang="ru-RU" dirty="0" err="1"/>
              <a:t>Франкліна</a:t>
            </a:r>
            <a:r>
              <a:rPr lang="ru-RU" dirty="0"/>
              <a:t> Делано Рузвельта </a:t>
            </a:r>
            <a:r>
              <a:rPr lang="ru-RU" dirty="0" err="1"/>
              <a:t>задля</a:t>
            </a:r>
            <a:r>
              <a:rPr lang="ru-RU" dirty="0"/>
              <a:t> </a:t>
            </a:r>
            <a:r>
              <a:rPr lang="ru-RU" dirty="0" err="1"/>
              <a:t>подолання</a:t>
            </a:r>
            <a:r>
              <a:rPr lang="ru-RU" dirty="0"/>
              <a:t> </a:t>
            </a:r>
            <a:r>
              <a:rPr lang="uk-UA" b="1" dirty="0" smtClean="0">
                <a:solidFill>
                  <a:srgbClr val="FF0000"/>
                </a:solidFill>
              </a:rPr>
              <a:t>Великої депресії</a:t>
            </a:r>
            <a:r>
              <a:rPr lang="ru-RU" dirty="0"/>
              <a:t> в 1933-1940.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365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Важливо!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Кейнсіанської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дотримувалися</a:t>
            </a:r>
            <a:r>
              <a:rPr lang="ru-RU" dirty="0"/>
              <a:t> уряди </a:t>
            </a:r>
            <a:r>
              <a:rPr lang="ru-RU" dirty="0" err="1"/>
              <a:t>більшості</a:t>
            </a:r>
            <a:r>
              <a:rPr lang="ru-RU" dirty="0"/>
              <a:t> держав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сприяло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з </a:t>
            </a:r>
            <a:r>
              <a:rPr lang="ru-RU" dirty="0" err="1"/>
              <a:t>кризи</a:t>
            </a:r>
            <a:r>
              <a:rPr lang="ru-RU" dirty="0"/>
              <a:t> і </a:t>
            </a:r>
            <a:r>
              <a:rPr lang="ru-RU" dirty="0" err="1"/>
              <a:t>розрухи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65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 lnSpcReduction="10000"/>
          </a:bodyPr>
          <a:lstStyle/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r>
              <a:rPr lang="ru-RU" sz="1800" b="1" dirty="0" err="1" smtClean="0"/>
              <a:t>Ліворуч</a:t>
            </a:r>
            <a:r>
              <a:rPr lang="ru-RU" sz="1800" b="1" dirty="0" smtClean="0"/>
              <a:t> </a:t>
            </a:r>
            <a:r>
              <a:rPr lang="ru-RU" sz="1800" b="1" dirty="0" err="1"/>
              <a:t>вгорі</a:t>
            </a:r>
            <a:r>
              <a:rPr lang="ru-RU" sz="1800" dirty="0"/>
              <a:t>: </a:t>
            </a:r>
            <a:r>
              <a:rPr lang="ru-RU" sz="1800" dirty="0" err="1"/>
              <a:t>Підписання</a:t>
            </a:r>
            <a:r>
              <a:rPr lang="ru-RU" sz="1800" dirty="0"/>
              <a:t> </a:t>
            </a:r>
            <a:r>
              <a:rPr lang="ru-RU" sz="1800" dirty="0" err="1"/>
              <a:t>документів</a:t>
            </a:r>
            <a:r>
              <a:rPr lang="ru-RU" sz="1800" dirty="0"/>
              <a:t> про </a:t>
            </a:r>
            <a:r>
              <a:rPr lang="ru-RU" sz="1800" dirty="0" err="1"/>
              <a:t>створення</a:t>
            </a:r>
            <a:r>
              <a:rPr lang="ru-RU" sz="1800" dirty="0"/>
              <a:t> </a:t>
            </a:r>
            <a:r>
              <a:rPr lang="ru-RU" sz="1800" dirty="0" err="1"/>
              <a:t>державної</a:t>
            </a:r>
            <a:r>
              <a:rPr lang="ru-RU" sz="1800" dirty="0"/>
              <a:t> </a:t>
            </a:r>
            <a:r>
              <a:rPr lang="ru-RU" sz="1800" dirty="0" err="1"/>
              <a:t>корпорації</a:t>
            </a:r>
            <a:r>
              <a:rPr lang="ru-RU" sz="1800" dirty="0"/>
              <a:t> «</a:t>
            </a:r>
            <a:r>
              <a:rPr lang="ru-RU" sz="1800" dirty="0" err="1"/>
              <a:t>Адміністрація</a:t>
            </a:r>
            <a:r>
              <a:rPr lang="ru-RU" sz="1800" dirty="0"/>
              <a:t> </a:t>
            </a:r>
            <a:r>
              <a:rPr lang="ru-RU" sz="1800" dirty="0" err="1"/>
              <a:t>долини</a:t>
            </a:r>
            <a:r>
              <a:rPr lang="ru-RU" sz="1800" dirty="0"/>
              <a:t> </a:t>
            </a:r>
            <a:r>
              <a:rPr lang="ru-RU" sz="1800" dirty="0" err="1" smtClean="0"/>
              <a:t>Теннессі</a:t>
            </a:r>
            <a:r>
              <a:rPr lang="ru-RU" sz="1800" dirty="0" smtClean="0"/>
              <a:t>», </a:t>
            </a:r>
            <a:r>
              <a:rPr lang="ru-RU" sz="1800" dirty="0" err="1" smtClean="0"/>
              <a:t>частини</a:t>
            </a:r>
            <a:r>
              <a:rPr lang="ru-RU" sz="1800" dirty="0" smtClean="0"/>
              <a:t> </a:t>
            </a:r>
            <a:r>
              <a:rPr lang="ru-RU" sz="1800" dirty="0"/>
              <a:t>плану </a:t>
            </a:r>
            <a:r>
              <a:rPr lang="ru-RU" sz="1800" dirty="0" err="1"/>
              <a:t>реалізації</a:t>
            </a:r>
            <a:r>
              <a:rPr lang="ru-RU" sz="1800" dirty="0"/>
              <a:t> Нового курсу, </a:t>
            </a:r>
            <a:r>
              <a:rPr lang="ru-RU" sz="1800" dirty="0" err="1"/>
              <a:t>травень</a:t>
            </a:r>
            <a:r>
              <a:rPr lang="ru-RU" sz="1800" dirty="0"/>
              <a:t> 1933.</a:t>
            </a:r>
            <a:br>
              <a:rPr lang="ru-RU" sz="1800" dirty="0"/>
            </a:br>
            <a:r>
              <a:rPr lang="ru-RU" sz="1800" b="1" dirty="0" err="1"/>
              <a:t>Праворуч</a:t>
            </a:r>
            <a:r>
              <a:rPr lang="ru-RU" sz="1800" b="1" dirty="0"/>
              <a:t> </a:t>
            </a:r>
            <a:r>
              <a:rPr lang="ru-RU" sz="1800" b="1" dirty="0" err="1"/>
              <a:t>вгорі</a:t>
            </a:r>
            <a:r>
              <a:rPr lang="ru-RU" sz="1800" dirty="0"/>
              <a:t>: Президент США </a:t>
            </a:r>
            <a:r>
              <a:rPr lang="ru-RU" sz="1800" dirty="0" err="1"/>
              <a:t>Франклін</a:t>
            </a:r>
            <a:r>
              <a:rPr lang="ru-RU" sz="1800" dirty="0"/>
              <a:t> Делано Рузвельт, </a:t>
            </a:r>
            <a:r>
              <a:rPr lang="ru-RU" sz="1800" dirty="0" err="1"/>
              <a:t>засновник</a:t>
            </a:r>
            <a:r>
              <a:rPr lang="ru-RU" sz="1800" dirty="0"/>
              <a:t> і </a:t>
            </a:r>
            <a:r>
              <a:rPr lang="ru-RU" sz="1800" dirty="0" err="1"/>
              <a:t>ідеолог</a:t>
            </a:r>
            <a:r>
              <a:rPr lang="ru-RU" sz="1800" dirty="0"/>
              <a:t> </a:t>
            </a:r>
            <a:r>
              <a:rPr lang="ru-RU" sz="1800" dirty="0" err="1"/>
              <a:t>програми</a:t>
            </a:r>
            <a:r>
              <a:rPr lang="ru-RU" sz="1800" dirty="0"/>
              <a:t> Нового курсу.</a:t>
            </a:r>
            <a:br>
              <a:rPr lang="ru-RU" sz="1800" dirty="0"/>
            </a:br>
            <a:r>
              <a:rPr lang="ru-RU" sz="1800" b="1" dirty="0"/>
              <a:t>Внизу</a:t>
            </a:r>
            <a:r>
              <a:rPr lang="ru-RU" sz="1800" dirty="0"/>
              <a:t>: </a:t>
            </a:r>
            <a:r>
              <a:rPr lang="ru-RU" sz="1800" dirty="0" err="1"/>
              <a:t>Громадські</a:t>
            </a:r>
            <a:r>
              <a:rPr lang="ru-RU" sz="1800" dirty="0"/>
              <a:t> </a:t>
            </a:r>
            <a:r>
              <a:rPr lang="ru-RU" sz="1800" dirty="0" err="1"/>
              <a:t>роботи</a:t>
            </a:r>
            <a:r>
              <a:rPr lang="ru-RU" sz="1800" dirty="0"/>
              <a:t> на </a:t>
            </a:r>
            <a:r>
              <a:rPr lang="ru-RU" sz="1800" dirty="0" err="1"/>
              <a:t>фресці</a:t>
            </a:r>
            <a:r>
              <a:rPr lang="ru-RU" sz="1800" dirty="0"/>
              <a:t>, </a:t>
            </a:r>
            <a:r>
              <a:rPr lang="ru-RU" sz="1800" dirty="0" err="1"/>
              <a:t>присвяченій</a:t>
            </a:r>
            <a:r>
              <a:rPr lang="ru-RU" sz="1800" dirty="0"/>
              <a:t> Новому курсу.</a:t>
            </a:r>
          </a:p>
        </p:txBody>
      </p:sp>
      <p:pic>
        <p:nvPicPr>
          <p:cNvPr id="11266" name="Picture 2" descr="C:\Users\User\Desktop\525px-NewD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70485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7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Напрями Нового курсу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531226"/>
              </p:ext>
            </p:extLst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4203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теорії</a:t>
            </a:r>
            <a:r>
              <a:rPr lang="ru-RU" dirty="0" smtClean="0"/>
              <a:t> на </a:t>
            </a:r>
            <a:r>
              <a:rPr lang="ru-RU" dirty="0" err="1" smtClean="0"/>
              <a:t>протилежних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кейнсіанства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класичної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саморегулювання</a:t>
            </a:r>
            <a:r>
              <a:rPr lang="ru-RU" dirty="0"/>
              <a:t> </a:t>
            </a:r>
            <a:r>
              <a:rPr lang="ru-RU" dirty="0" err="1"/>
              <a:t>опоненти</a:t>
            </a:r>
            <a:r>
              <a:rPr lang="ru-RU" dirty="0"/>
              <a:t> Дж. М. </a:t>
            </a:r>
            <a:r>
              <a:rPr lang="ru-RU" dirty="0" err="1"/>
              <a:t>Кейнса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ряд </a:t>
            </a:r>
            <a:r>
              <a:rPr lang="ru-RU" i="1" dirty="0" err="1"/>
              <a:t>неокласичних</a:t>
            </a:r>
            <a:r>
              <a:rPr lang="ru-RU" i="1" dirty="0"/>
              <a:t> </a:t>
            </a:r>
            <a:r>
              <a:rPr lang="ru-RU" i="1" dirty="0" err="1"/>
              <a:t>теорій</a:t>
            </a:r>
            <a:r>
              <a:rPr lang="ru-RU" i="1" dirty="0"/>
              <a:t> </a:t>
            </a:r>
            <a:r>
              <a:rPr lang="ru-RU" dirty="0"/>
              <a:t>(монетаризм, </a:t>
            </a:r>
            <a:r>
              <a:rPr lang="ru-RU" dirty="0" err="1"/>
              <a:t>Раціональних</a:t>
            </a:r>
            <a:r>
              <a:rPr lang="ru-RU" dirty="0"/>
              <a:t> </a:t>
            </a:r>
            <a:r>
              <a:rPr lang="ru-RU" dirty="0" err="1"/>
              <a:t>очікувань</a:t>
            </a:r>
            <a:r>
              <a:rPr lang="ru-RU" dirty="0"/>
              <a:t>, "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"),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визнають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державного </a:t>
            </a:r>
            <a:r>
              <a:rPr lang="ru-RU" dirty="0" err="1"/>
              <a:t>втручання</a:t>
            </a:r>
            <a:r>
              <a:rPr lang="ru-RU" dirty="0"/>
              <a:t> в </a:t>
            </a:r>
            <a:r>
              <a:rPr lang="ru-RU" dirty="0" err="1"/>
              <a:t>економіку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зводять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мінімуму</a:t>
            </a:r>
            <a:r>
              <a:rPr lang="ru-RU" dirty="0"/>
              <a:t> і </a:t>
            </a:r>
            <a:r>
              <a:rPr lang="ru-RU" dirty="0" err="1"/>
              <a:t>віддають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опосередкованим</a:t>
            </a:r>
            <a:r>
              <a:rPr lang="ru-RU" dirty="0"/>
              <a:t> методам </a:t>
            </a:r>
            <a:r>
              <a:rPr lang="ru-RU" dirty="0" err="1"/>
              <a:t>впливу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70264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Монетаризм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пропагує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регулювання</a:t>
            </a:r>
            <a:r>
              <a:rPr lang="ru-RU" b="1" dirty="0">
                <a:solidFill>
                  <a:srgbClr val="FF0000"/>
                </a:solidFill>
              </a:rPr>
              <a:t> грошового </a:t>
            </a:r>
            <a:r>
              <a:rPr lang="ru-RU" b="1" dirty="0" err="1" smtClean="0">
                <a:solidFill>
                  <a:srgbClr val="FF0000"/>
                </a:solidFill>
              </a:rPr>
              <a:t>обігу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/>
              <a:t>Мілтон</a:t>
            </a:r>
            <a:r>
              <a:rPr lang="ru-RU" b="1" dirty="0" smtClean="0"/>
              <a:t> </a:t>
            </a:r>
            <a:r>
              <a:rPr lang="ru-RU" b="1" dirty="0" err="1" smtClean="0"/>
              <a:t>Фрідман</a:t>
            </a:r>
            <a:r>
              <a:rPr lang="ru-RU" b="1" dirty="0" smtClean="0"/>
              <a:t>, США</a:t>
            </a:r>
          </a:p>
          <a:p>
            <a:r>
              <a:rPr lang="uk-UA" b="1" dirty="0" smtClean="0"/>
              <a:t>1912-2006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2290" name="Picture 2" descr="C:\Users\User\Desktop\411px-Portrait_of_Milton_Fried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320580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026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</a:t>
            </a:r>
            <a:r>
              <a:rPr lang="en-US" dirty="0"/>
              <a:t>) </a:t>
            </a:r>
            <a:r>
              <a:rPr lang="ru-RU" b="1" dirty="0">
                <a:solidFill>
                  <a:srgbClr val="FF0000"/>
                </a:solidFill>
              </a:rPr>
              <a:t>система </a:t>
            </a:r>
            <a:r>
              <a:rPr lang="ru-RU" b="1" dirty="0" err="1">
                <a:solidFill>
                  <a:srgbClr val="FF0000"/>
                </a:solidFill>
              </a:rPr>
              <a:t>вільного</a:t>
            </a:r>
            <a:r>
              <a:rPr lang="ru-RU" b="1" dirty="0">
                <a:solidFill>
                  <a:srgbClr val="FF0000"/>
                </a:solidFill>
              </a:rPr>
              <a:t> ринку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макроекономічної</a:t>
            </a:r>
            <a:r>
              <a:rPr lang="ru-RU" dirty="0"/>
              <a:t> </a:t>
            </a:r>
            <a:r>
              <a:rPr lang="ru-RU" dirty="0" err="1"/>
              <a:t>стабільності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держава не </a:t>
            </a:r>
            <a:r>
              <a:rPr lang="ru-RU" dirty="0" err="1"/>
              <a:t>втручається</a:t>
            </a:r>
            <a:r>
              <a:rPr lang="ru-RU" dirty="0"/>
              <a:t> у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endParaRPr lang="en-US" dirty="0"/>
          </a:p>
          <a:p>
            <a:r>
              <a:rPr lang="en-US" dirty="0"/>
              <a:t>2) </a:t>
            </a:r>
            <a:r>
              <a:rPr lang="ru-RU" dirty="0" err="1" smtClean="0"/>
              <a:t>втручання</a:t>
            </a:r>
            <a:r>
              <a:rPr lang="ru-RU" dirty="0" smtClean="0"/>
              <a:t> </a:t>
            </a:r>
            <a:r>
              <a:rPr lang="ru-RU" dirty="0" err="1"/>
              <a:t>держави</a:t>
            </a:r>
            <a:r>
              <a:rPr lang="ru-RU" dirty="0"/>
              <a:t> у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мінімальної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плати,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на </a:t>
            </a:r>
            <a:r>
              <a:rPr lang="ru-RU" dirty="0" err="1"/>
              <a:t>сільськогосподарську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</a:t>
            </a:r>
            <a:r>
              <a:rPr lang="ru-RU" dirty="0" err="1"/>
              <a:t>посилює</a:t>
            </a:r>
            <a:r>
              <a:rPr lang="ru-RU" dirty="0"/>
              <a:t> </a:t>
            </a:r>
            <a:r>
              <a:rPr lang="ru-RU" dirty="0" err="1"/>
              <a:t>негнучкість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і </a:t>
            </a:r>
            <a:r>
              <a:rPr lang="ru-RU" dirty="0" err="1"/>
              <a:t>заробітної</a:t>
            </a:r>
            <a:r>
              <a:rPr lang="ru-RU" dirty="0"/>
              <a:t> плати. </a:t>
            </a:r>
            <a:endParaRPr lang="en-US" dirty="0"/>
          </a:p>
          <a:p>
            <a:endParaRPr lang="en-US" dirty="0"/>
          </a:p>
          <a:p>
            <a:r>
              <a:rPr lang="ru-RU" b="1" dirty="0">
                <a:solidFill>
                  <a:srgbClr val="FF0000"/>
                </a:solidFill>
              </a:rPr>
              <a:t>держава, </a:t>
            </a:r>
            <a:r>
              <a:rPr lang="ru-RU" b="1" dirty="0" err="1">
                <a:solidFill>
                  <a:srgbClr val="FF0000"/>
                </a:solidFill>
              </a:rPr>
              <a:t>втручаючись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>
                <a:solidFill>
                  <a:srgbClr val="FF0000"/>
                </a:solidFill>
              </a:rPr>
              <a:t>економічні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процеси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підриває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здатність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вільного</a:t>
            </a:r>
            <a:r>
              <a:rPr lang="ru-RU" b="1" dirty="0">
                <a:solidFill>
                  <a:srgbClr val="FF0000"/>
                </a:solidFill>
              </a:rPr>
              <a:t> ринку </a:t>
            </a:r>
            <a:r>
              <a:rPr lang="ru-RU" b="1" dirty="0" err="1">
                <a:solidFill>
                  <a:srgbClr val="FF0000"/>
                </a:solidFill>
              </a:rPr>
              <a:t>забезпечувати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макроекономічну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стабільність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755576" y="3933056"/>
            <a:ext cx="864096" cy="15841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1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3068959"/>
            <a:ext cx="6400800" cy="1817365"/>
          </a:xfrm>
        </p:spPr>
        <p:txBody>
          <a:bodyPr>
            <a:normAutofit/>
          </a:bodyPr>
          <a:lstStyle/>
          <a:p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 smtClean="0"/>
              <a:t>теорій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620689"/>
            <a:ext cx="6400800" cy="21831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ru-RU" sz="4000" dirty="0" err="1"/>
              <a:t>Державне</a:t>
            </a:r>
            <a:r>
              <a:rPr lang="ru-RU" sz="4000" dirty="0"/>
              <a:t> </a:t>
            </a:r>
            <a:r>
              <a:rPr lang="ru-RU" sz="4000" dirty="0" err="1"/>
              <a:t>регулювання</a:t>
            </a:r>
            <a:r>
              <a:rPr lang="ru-RU" sz="4000" dirty="0"/>
              <a:t> </a:t>
            </a:r>
            <a:r>
              <a:rPr lang="ru-RU" sz="4000" dirty="0" err="1"/>
              <a:t>національної</a:t>
            </a:r>
            <a:r>
              <a:rPr lang="ru-RU" sz="4000" dirty="0"/>
              <a:t> </a:t>
            </a:r>
            <a:r>
              <a:rPr lang="ru-RU" sz="4000" dirty="0" err="1"/>
              <a:t>економіки</a:t>
            </a:r>
            <a:r>
              <a:rPr lang="ru-RU" sz="4000" dirty="0"/>
              <a:t> </a:t>
            </a:r>
            <a:r>
              <a:rPr lang="ru-RU" sz="4000" dirty="0" err="1"/>
              <a:t>здійснюється</a:t>
            </a:r>
            <a:r>
              <a:rPr lang="ru-RU" sz="4000" dirty="0"/>
              <a:t> на </a:t>
            </a:r>
            <a:r>
              <a:rPr lang="ru-RU" sz="4000" dirty="0" err="1"/>
              <a:t>основі</a:t>
            </a:r>
            <a:r>
              <a:rPr lang="ru-RU" sz="4000" dirty="0"/>
              <a:t> </a:t>
            </a:r>
            <a:r>
              <a:rPr lang="ru-RU" sz="4000" dirty="0" err="1"/>
              <a:t>поєднання</a:t>
            </a:r>
            <a:r>
              <a:rPr lang="ru-RU" sz="4000" dirty="0"/>
              <a:t> </a:t>
            </a:r>
            <a:r>
              <a:rPr lang="ru-RU" sz="4000" dirty="0" err="1" smtClean="0"/>
              <a:t>різних</a:t>
            </a:r>
            <a:endParaRPr lang="ru-RU" sz="4000" dirty="0"/>
          </a:p>
        </p:txBody>
      </p:sp>
      <p:pic>
        <p:nvPicPr>
          <p:cNvPr id="2050" name="Picture 2" descr="D:\Natasha\Мои документы\знаки картинки\Без названия (10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908721"/>
            <a:ext cx="1914525" cy="379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69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Економіка</a:t>
            </a:r>
            <a:r>
              <a:rPr lang="ru-RU" b="1" dirty="0" smtClean="0">
                <a:solidFill>
                  <a:srgbClr val="FF0000"/>
                </a:solidFill>
              </a:rPr>
              <a:t> як </a:t>
            </a:r>
            <a:r>
              <a:rPr lang="ru-RU" b="1" dirty="0" err="1" smtClean="0">
                <a:solidFill>
                  <a:srgbClr val="FF0000"/>
                </a:solidFill>
              </a:rPr>
              <a:t>саморегулююча</a:t>
            </a:r>
            <a:r>
              <a:rPr lang="ru-RU" b="1" dirty="0" smtClean="0">
                <a:solidFill>
                  <a:srgbClr val="FF0000"/>
                </a:solidFill>
              </a:rPr>
              <a:t> система</a:t>
            </a:r>
          </a:p>
          <a:p>
            <a:r>
              <a:rPr lang="ru-RU" dirty="0" err="1" smtClean="0"/>
              <a:t>інфляція</a:t>
            </a:r>
            <a:r>
              <a:rPr lang="ru-RU" dirty="0"/>
              <a:t>, спад, </a:t>
            </a:r>
            <a:r>
              <a:rPr lang="ru-RU" dirty="0" err="1" smtClean="0"/>
              <a:t>безробіття</a:t>
            </a:r>
            <a:r>
              <a:rPr lang="ru-RU" dirty="0" smtClean="0"/>
              <a:t> є </a:t>
            </a:r>
            <a:r>
              <a:rPr lang="ru-RU" dirty="0"/>
              <a:t>результатом </a:t>
            </a:r>
            <a:r>
              <a:rPr lang="ru-RU" dirty="0" err="1"/>
              <a:t>незадовільної</a:t>
            </a:r>
            <a:r>
              <a:rPr lang="ru-RU" dirty="0"/>
              <a:t> </a:t>
            </a:r>
            <a:r>
              <a:rPr lang="ru-RU" dirty="0" err="1"/>
              <a:t>грошової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 smtClean="0"/>
              <a:t>держави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оздоровлення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жорстке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регулювання</a:t>
            </a:r>
            <a:r>
              <a:rPr lang="ru-RU" dirty="0">
                <a:solidFill>
                  <a:srgbClr val="FF0000"/>
                </a:solidFill>
              </a:rPr>
              <a:t> приросту </a:t>
            </a:r>
            <a:r>
              <a:rPr lang="ru-RU" dirty="0" err="1">
                <a:solidFill>
                  <a:srgbClr val="FF0000"/>
                </a:solidFill>
              </a:rPr>
              <a:t>грошової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маси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зниження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рівня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податків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кредитів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зменшення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соціальних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витрат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забезпечення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вільного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розвитку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підприємництва</a:t>
            </a:r>
            <a:r>
              <a:rPr lang="ru-RU" dirty="0">
                <a:solidFill>
                  <a:srgbClr val="FF0000"/>
                </a:solidFill>
              </a:rPr>
              <a:t>; </a:t>
            </a:r>
            <a:r>
              <a:rPr lang="ru-RU" dirty="0" err="1">
                <a:solidFill>
                  <a:srgbClr val="FF0000"/>
                </a:solidFill>
              </a:rPr>
              <a:t>ринкове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ціноутворення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скасування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мінімальної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заробітної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плати</a:t>
            </a:r>
            <a:endParaRPr lang="ru-RU" dirty="0" smtClean="0"/>
          </a:p>
          <a:p>
            <a:endParaRPr lang="uk-UA" dirty="0" smtClean="0"/>
          </a:p>
          <a:p>
            <a:endParaRPr lang="uk-UA" dirty="0"/>
          </a:p>
          <a:p>
            <a:endParaRPr lang="ru-RU" dirty="0" smtClean="0"/>
          </a:p>
          <a:p>
            <a:r>
              <a:rPr lang="ru-RU" dirty="0" smtClean="0"/>
              <a:t>АЛЕ </a:t>
            </a:r>
            <a:r>
              <a:rPr lang="ru-RU" dirty="0" err="1" smtClean="0"/>
              <a:t>саморегуляція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призвела</a:t>
            </a:r>
            <a:r>
              <a:rPr lang="ru-RU" dirty="0"/>
              <a:t> до спаду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зростання</a:t>
            </a:r>
            <a:r>
              <a:rPr lang="ru-RU" dirty="0"/>
              <a:t> державного боргу,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безробіття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,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644008" y="4077072"/>
            <a:ext cx="93610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70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effectLst/>
              </a:rPr>
              <a:t>Основні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ознаки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кейнсіанської</a:t>
            </a:r>
            <a:r>
              <a:rPr lang="ru-RU" sz="2800" b="1" dirty="0">
                <a:effectLst/>
              </a:rPr>
              <a:t> та </a:t>
            </a:r>
            <a:r>
              <a:rPr lang="ru-RU" sz="2800" b="1" dirty="0" err="1">
                <a:effectLst/>
              </a:rPr>
              <a:t>монетарної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теорій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регулювання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економіки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оооооооооооо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6"/>
            <a:ext cx="8640960" cy="504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0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636912"/>
            <a:ext cx="7530040" cy="3611488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монетарна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система </a:t>
            </a:r>
            <a:r>
              <a:rPr lang="ru-RU" b="1" dirty="0" err="1"/>
              <a:t>забезпечує</a:t>
            </a:r>
            <a:r>
              <a:rPr lang="ru-RU" b="1" dirty="0"/>
              <a:t> </a:t>
            </a:r>
            <a:r>
              <a:rPr lang="ru-RU" b="1" dirty="0" err="1"/>
              <a:t>кращі</a:t>
            </a:r>
            <a:r>
              <a:rPr lang="ru-RU" b="1" dirty="0"/>
              <a:t> </a:t>
            </a:r>
            <a:r>
              <a:rPr lang="ru-RU" b="1" dirty="0" err="1"/>
              <a:t>результати</a:t>
            </a:r>
            <a:r>
              <a:rPr lang="ru-RU" b="1" dirty="0"/>
              <a:t> за умов </a:t>
            </a:r>
            <a:r>
              <a:rPr lang="ru-RU" b="1" dirty="0" err="1"/>
              <a:t>функціонування</a:t>
            </a:r>
            <a:r>
              <a:rPr lang="ru-RU" b="1" dirty="0"/>
              <a:t> </a:t>
            </a:r>
            <a:r>
              <a:rPr lang="ru-RU" b="1" dirty="0" err="1"/>
              <a:t>розвинутого</a:t>
            </a:r>
            <a:r>
              <a:rPr lang="ru-RU" b="1" dirty="0"/>
              <a:t> ринку з </a:t>
            </a:r>
            <a:r>
              <a:rPr lang="ru-RU" b="1" dirty="0" err="1"/>
              <a:t>цивілізованою</a:t>
            </a:r>
            <a:r>
              <a:rPr lang="ru-RU" b="1" dirty="0"/>
              <a:t> </a:t>
            </a:r>
            <a:r>
              <a:rPr lang="ru-RU" b="1" dirty="0" err="1"/>
              <a:t>конкуренцією</a:t>
            </a:r>
            <a:r>
              <a:rPr lang="ru-RU" b="1" dirty="0"/>
              <a:t>, а </a:t>
            </a:r>
            <a:r>
              <a:rPr lang="ru-RU" b="1" dirty="0" err="1">
                <a:solidFill>
                  <a:srgbClr val="FF0000"/>
                </a:solidFill>
              </a:rPr>
              <a:t>кейнсіанська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- в </a:t>
            </a:r>
            <a:r>
              <a:rPr lang="ru-RU" b="1" dirty="0" err="1"/>
              <a:t>період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 smtClean="0"/>
              <a:t>становлення</a:t>
            </a:r>
            <a:endParaRPr lang="ru-RU" b="1" dirty="0"/>
          </a:p>
          <a:p>
            <a:endParaRPr lang="ru-RU" dirty="0"/>
          </a:p>
        </p:txBody>
      </p:sp>
      <p:pic>
        <p:nvPicPr>
          <p:cNvPr id="1026" name="Picture 2" descr="D:\Natasha\Мои документы\знаки картинки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524"/>
            <a:ext cx="4464496" cy="23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86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Інші теорії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375014"/>
              </p:ext>
            </p:extLst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5620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2012 рік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User\Desktop\0583c9a1_de35_11e6_80c1_000c29ae1566_b5187e54_f205_11ec_8172_0050568ef5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410400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58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/>
              <a:t>Дарон</a:t>
            </a:r>
            <a:r>
              <a:rPr lang="ru-RU" b="1" dirty="0"/>
              <a:t> </a:t>
            </a:r>
            <a:r>
              <a:rPr lang="ru-RU" b="1" dirty="0" err="1"/>
              <a:t>Аджемоглу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dirty="0"/>
              <a:t>Джеймс Алан </a:t>
            </a:r>
            <a:r>
              <a:rPr lang="ru-RU" b="1" dirty="0" err="1"/>
              <a:t>Робінсон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/>
              <a:t> (тур. </a:t>
            </a:r>
            <a:r>
              <a:rPr lang="en-GB" i="1" dirty="0" err="1"/>
              <a:t>Daron</a:t>
            </a:r>
            <a:r>
              <a:rPr lang="en-GB" i="1" dirty="0"/>
              <a:t> </a:t>
            </a:r>
            <a:r>
              <a:rPr lang="en-GB" i="1" dirty="0" err="1"/>
              <a:t>Acemoğlu</a:t>
            </a:r>
            <a:r>
              <a:rPr lang="en-GB" dirty="0"/>
              <a:t>; </a:t>
            </a:r>
            <a:r>
              <a:rPr lang="ru-RU" dirty="0"/>
              <a:t>нар. 3 </a:t>
            </a:r>
            <a:r>
              <a:rPr lang="ru-RU" dirty="0" err="1"/>
              <a:t>вересня</a:t>
            </a:r>
            <a:r>
              <a:rPr lang="ru-RU" dirty="0"/>
              <a:t> </a:t>
            </a:r>
            <a:r>
              <a:rPr lang="ru-RU" dirty="0">
                <a:hlinkClick r:id="rId2" tooltip="1967"/>
              </a:rPr>
              <a:t>1967</a:t>
            </a:r>
            <a:r>
              <a:rPr lang="ru-RU" dirty="0"/>
              <a:t>, Стамбул) — </a:t>
            </a:r>
            <a:r>
              <a:rPr lang="ru-RU" dirty="0" err="1"/>
              <a:t>турецький</a:t>
            </a:r>
            <a:r>
              <a:rPr lang="ru-RU" dirty="0"/>
              <a:t> і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економіст</a:t>
            </a:r>
            <a:r>
              <a:rPr lang="ru-RU" dirty="0"/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 (</a:t>
            </a:r>
            <a:r>
              <a:rPr lang="ru-RU" u="sng" dirty="0"/>
              <a:t>англ.</a:t>
            </a:r>
            <a:r>
              <a:rPr lang="ru-RU" dirty="0"/>
              <a:t> </a:t>
            </a:r>
            <a:r>
              <a:rPr lang="en-GB" i="1" dirty="0"/>
              <a:t>James Alan Robinson</a:t>
            </a:r>
            <a:r>
              <a:rPr lang="en-GB" dirty="0"/>
              <a:t>; </a:t>
            </a:r>
            <a:r>
              <a:rPr lang="ru-RU" dirty="0"/>
              <a:t>нар. 1960) — </a:t>
            </a:r>
            <a:r>
              <a:rPr lang="ru-RU" dirty="0" err="1"/>
              <a:t>британський</a:t>
            </a:r>
            <a:r>
              <a:rPr lang="ru-RU" dirty="0"/>
              <a:t> </a:t>
            </a:r>
            <a:r>
              <a:rPr lang="ru-RU" dirty="0" err="1"/>
              <a:t>економіст</a:t>
            </a:r>
            <a:r>
              <a:rPr lang="ru-RU" dirty="0"/>
              <a:t> і </a:t>
            </a:r>
            <a:r>
              <a:rPr lang="ru-RU" dirty="0" err="1"/>
              <a:t>політолог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7" name="Picture 2" descr="C:\Users\User\Desktop\355px-James_A._Robinson_in_Ukraine_-_2018_(MUS3218)_(cropped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564904"/>
            <a:ext cx="32403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420px-Acemoglu_20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5" y="3356993"/>
            <a:ext cx="40020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09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анотація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 </a:t>
            </a:r>
            <a:r>
              <a:rPr lang="ru-RU" dirty="0" err="1"/>
              <a:t>багаті</a:t>
            </a:r>
            <a:r>
              <a:rPr lang="ru-RU" dirty="0"/>
              <a:t>, а </a:t>
            </a:r>
            <a:r>
              <a:rPr lang="ru-RU" dirty="0" err="1"/>
              <a:t>інші</a:t>
            </a:r>
            <a:r>
              <a:rPr lang="ru-RU" dirty="0"/>
              <a:t> - </a:t>
            </a:r>
            <a:r>
              <a:rPr lang="ru-RU" dirty="0" err="1"/>
              <a:t>бідні</a:t>
            </a:r>
            <a:r>
              <a:rPr lang="ru-RU" dirty="0"/>
              <a:t>? 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критерієм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визначати</a:t>
            </a:r>
            <a:r>
              <a:rPr lang="ru-RU" dirty="0"/>
              <a:t>: </a:t>
            </a:r>
            <a:r>
              <a:rPr lang="ru-RU" dirty="0" err="1"/>
              <a:t>добробут</a:t>
            </a:r>
            <a:r>
              <a:rPr lang="ru-RU" dirty="0"/>
              <a:t> та </a:t>
            </a:r>
            <a:r>
              <a:rPr lang="ru-RU" dirty="0" err="1"/>
              <a:t>злидні</a:t>
            </a:r>
            <a:r>
              <a:rPr lang="ru-RU" dirty="0"/>
              <a:t>, </a:t>
            </a:r>
            <a:r>
              <a:rPr lang="ru-RU" dirty="0" err="1"/>
              <a:t>високий</a:t>
            </a:r>
            <a:r>
              <a:rPr lang="ru-RU" dirty="0"/>
              <a:t> та </a:t>
            </a:r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достатня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нестача</a:t>
            </a:r>
            <a:r>
              <a:rPr lang="ru-RU" dirty="0"/>
              <a:t>? Яка </a:t>
            </a:r>
            <a:r>
              <a:rPr lang="ru-RU" dirty="0" err="1"/>
              <a:t>цьому</a:t>
            </a:r>
            <a:r>
              <a:rPr lang="ru-RU" dirty="0"/>
              <a:t> причина - культура, </a:t>
            </a:r>
            <a:r>
              <a:rPr lang="ru-RU" dirty="0" err="1"/>
              <a:t>кліматичні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географія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, неправильна </a:t>
            </a:r>
            <a:r>
              <a:rPr lang="ru-RU" dirty="0" err="1"/>
              <a:t>політика</a:t>
            </a:r>
            <a:r>
              <a:rPr lang="ru-RU" dirty="0"/>
              <a:t>?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так і не </a:t>
            </a:r>
            <a:r>
              <a:rPr lang="ru-RU" dirty="0" err="1"/>
              <a:t>змогли</a:t>
            </a:r>
            <a:r>
              <a:rPr lang="ru-RU" dirty="0"/>
              <a:t> </a:t>
            </a:r>
            <a:r>
              <a:rPr lang="ru-RU" dirty="0" err="1"/>
              <a:t>досягнути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. Вони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говорять</a:t>
            </a:r>
            <a:r>
              <a:rPr lang="ru-RU" dirty="0"/>
              <a:t> про </a:t>
            </a:r>
            <a:r>
              <a:rPr lang="ru-RU" dirty="0" err="1"/>
              <a:t>свої</a:t>
            </a:r>
            <a:r>
              <a:rPr lang="ru-RU" dirty="0"/>
              <a:t> кроки на шляху до достатку, але результату </a:t>
            </a:r>
            <a:r>
              <a:rPr lang="ru-RU" dirty="0" err="1"/>
              <a:t>немає</a:t>
            </a:r>
            <a:r>
              <a:rPr lang="ru-RU" dirty="0"/>
              <a:t>. </a:t>
            </a:r>
            <a:r>
              <a:rPr lang="ru-RU" dirty="0" err="1"/>
              <a:t>Натомість</a:t>
            </a:r>
            <a:r>
              <a:rPr lang="ru-RU" dirty="0"/>
              <a:t> ми </a:t>
            </a:r>
            <a:r>
              <a:rPr lang="ru-RU" dirty="0" err="1"/>
              <a:t>бачимо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ростуть</a:t>
            </a:r>
            <a:r>
              <a:rPr lang="ru-RU" dirty="0"/>
              <a:t> та </a:t>
            </a:r>
            <a:r>
              <a:rPr lang="ru-RU" dirty="0" err="1"/>
              <a:t>розвиваються</a:t>
            </a:r>
            <a:r>
              <a:rPr lang="ru-RU" dirty="0"/>
              <a:t>, і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у таких </a:t>
            </a:r>
            <a:r>
              <a:rPr lang="ru-RU" dirty="0" err="1"/>
              <a:t>країна</a:t>
            </a:r>
            <a:r>
              <a:rPr lang="ru-RU" dirty="0"/>
              <a:t> є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вищим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інших</a:t>
            </a:r>
            <a:r>
              <a:rPr lang="ru-RU" dirty="0"/>
              <a:t>. </a:t>
            </a:r>
            <a:r>
              <a:rPr lang="ru-RU" dirty="0" err="1"/>
              <a:t>Чому</a:t>
            </a:r>
            <a:r>
              <a:rPr lang="ru-RU" dirty="0"/>
              <a:t> так </a:t>
            </a:r>
            <a:r>
              <a:rPr lang="ru-RU" dirty="0" err="1"/>
              <a:t>стається</a:t>
            </a:r>
            <a:r>
              <a:rPr lang="ru-RU" dirty="0"/>
              <a:t>?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та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це</a:t>
            </a:r>
            <a:r>
              <a:rPr lang="ru-RU" dirty="0"/>
              <a:t>?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досліджують</a:t>
            </a:r>
            <a:r>
              <a:rPr lang="ru-RU" dirty="0"/>
              <a:t> </a:t>
            </a:r>
            <a:r>
              <a:rPr lang="ru-RU" dirty="0" err="1"/>
              <a:t>автори</a:t>
            </a:r>
            <a:r>
              <a:rPr lang="ru-RU" dirty="0"/>
              <a:t> і </a:t>
            </a:r>
            <a:r>
              <a:rPr lang="ru-RU" dirty="0" err="1"/>
              <a:t>саме</a:t>
            </a:r>
            <a:r>
              <a:rPr lang="ru-RU" dirty="0"/>
              <a:t> на них </a:t>
            </a:r>
            <a:r>
              <a:rPr lang="ru-RU" dirty="0" err="1"/>
              <a:t>пропонують</a:t>
            </a:r>
            <a:r>
              <a:rPr lang="ru-RU" dirty="0"/>
              <a:t> свою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. Книга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п'ятнадцятирічних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рекомендують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 </a:t>
            </a:r>
            <a:r>
              <a:rPr lang="ru-RU" dirty="0" err="1"/>
              <a:t>Білл</a:t>
            </a:r>
            <a:r>
              <a:rPr lang="ru-RU" dirty="0"/>
              <a:t> Гейтс та Марк </a:t>
            </a:r>
            <a:r>
              <a:rPr lang="ru-RU" dirty="0" err="1"/>
              <a:t>Цукерберг</a:t>
            </a:r>
            <a:r>
              <a:rPr lang="ru-RU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072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6ннннннн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892480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66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Адам Сміт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1723-1790</a:t>
            </a:r>
          </a:p>
          <a:p>
            <a:r>
              <a:rPr lang="uk-UA" dirty="0" smtClean="0"/>
              <a:t>«Теорія моральних почуттів»</a:t>
            </a:r>
            <a:r>
              <a:rPr lang="ru-RU" dirty="0" smtClean="0"/>
              <a:t> (1759)</a:t>
            </a:r>
          </a:p>
          <a:p>
            <a:r>
              <a:rPr lang="uk-UA" dirty="0" smtClean="0"/>
              <a:t>«Дослідження про природу та причини багатства народів» (1776)</a:t>
            </a:r>
          </a:p>
          <a:p>
            <a:endParaRPr lang="uk-UA" dirty="0" smtClean="0"/>
          </a:p>
        </p:txBody>
      </p:sp>
      <p:pic>
        <p:nvPicPr>
          <p:cNvPr id="1026" name="Picture 2" descr="C:\Users\User\Desktop\Adam-Smit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7336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01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Засновник класичної політичної економії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/>
              <a:t>є основою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 smtClean="0"/>
              <a:t>прагне</a:t>
            </a:r>
            <a:r>
              <a:rPr lang="ru-RU" dirty="0" smtClean="0"/>
              <a:t> до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endParaRPr lang="ru-RU" dirty="0" smtClean="0"/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порядок» </a:t>
            </a:r>
            <a:r>
              <a:rPr lang="ru-RU" dirty="0" smtClean="0"/>
              <a:t>- </a:t>
            </a:r>
            <a:r>
              <a:rPr lang="ru-RU" dirty="0"/>
              <a:t> 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ринкові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засновує</a:t>
            </a:r>
            <a:r>
              <a:rPr lang="ru-RU" dirty="0"/>
              <a:t> свою </a:t>
            </a:r>
            <a:r>
              <a:rPr lang="ru-RU" dirty="0" err="1"/>
              <a:t>поведінку</a:t>
            </a:r>
            <a:r>
              <a:rPr lang="ru-RU" dirty="0"/>
              <a:t> на </a:t>
            </a:r>
            <a:r>
              <a:rPr lang="ru-RU" dirty="0" err="1"/>
              <a:t>особистих</a:t>
            </a:r>
            <a:r>
              <a:rPr lang="ru-RU" dirty="0"/>
              <a:t> та </a:t>
            </a:r>
            <a:r>
              <a:rPr lang="ru-RU" dirty="0" err="1"/>
              <a:t>корисливих</a:t>
            </a:r>
            <a:r>
              <a:rPr lang="ru-RU" dirty="0"/>
              <a:t> </a:t>
            </a:r>
            <a:r>
              <a:rPr lang="ru-RU" dirty="0" err="1"/>
              <a:t>інтересах</a:t>
            </a:r>
            <a:r>
              <a:rPr lang="ru-RU" dirty="0"/>
              <a:t>, сума </a:t>
            </a:r>
            <a:r>
              <a:rPr lang="ru-RU" dirty="0" err="1"/>
              <a:t>яких</a:t>
            </a:r>
            <a:r>
              <a:rPr lang="ru-RU" dirty="0"/>
              <a:t> і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 smtClean="0"/>
              <a:t>суспільства</a:t>
            </a:r>
            <a:endParaRPr lang="ru-RU" dirty="0" smtClean="0"/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dirty="0" smtClean="0"/>
              <a:t>- приватна </a:t>
            </a:r>
            <a:r>
              <a:rPr lang="ru-RU" dirty="0" err="1" smtClean="0"/>
              <a:t>власність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607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меркантилізм</a:t>
            </a:r>
            <a:r>
              <a:rPr lang="ru-RU" dirty="0"/>
              <a:t> (</a:t>
            </a:r>
            <a:r>
              <a:rPr lang="en-GB" dirty="0"/>
              <a:t>XV-XVII </a:t>
            </a:r>
            <a:r>
              <a:rPr lang="ru-RU" dirty="0"/>
              <a:t>ст.)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фр. </a:t>
            </a:r>
            <a:r>
              <a:rPr lang="en-GB" dirty="0">
                <a:solidFill>
                  <a:srgbClr val="FF0000"/>
                </a:solidFill>
              </a:rPr>
              <a:t>mercantile — </a:t>
            </a:r>
            <a:r>
              <a:rPr lang="ru-RU" dirty="0" err="1">
                <a:solidFill>
                  <a:srgbClr val="FF0000"/>
                </a:solidFill>
              </a:rPr>
              <a:t>торговець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 smtClean="0"/>
              <a:t>торгової</a:t>
            </a:r>
            <a:r>
              <a:rPr lang="ru-RU" dirty="0" smtClean="0"/>
              <a:t> </a:t>
            </a:r>
            <a:r>
              <a:rPr lang="ru-RU" dirty="0" err="1"/>
              <a:t>буржуазії</a:t>
            </a:r>
            <a:r>
              <a:rPr lang="ru-RU" dirty="0"/>
              <a:t> у </a:t>
            </a:r>
            <a:r>
              <a:rPr lang="ru-RU" dirty="0" err="1"/>
              <a:t>періоди</a:t>
            </a:r>
            <a:r>
              <a:rPr lang="ru-RU" dirty="0"/>
              <a:t> </a:t>
            </a:r>
            <a:r>
              <a:rPr lang="ru-RU" dirty="0" err="1"/>
              <a:t>феодалізму</a:t>
            </a:r>
            <a:r>
              <a:rPr lang="ru-RU" dirty="0"/>
              <a:t> та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 smtClean="0"/>
              <a:t>капіталізму</a:t>
            </a:r>
            <a:endParaRPr lang="ru-RU" dirty="0"/>
          </a:p>
          <a:p>
            <a:endParaRPr lang="uk-UA" dirty="0" smtClean="0"/>
          </a:p>
          <a:p>
            <a:r>
              <a:rPr lang="uk-UA" dirty="0" smtClean="0"/>
              <a:t>1619-1683</a:t>
            </a:r>
          </a:p>
          <a:p>
            <a:r>
              <a:rPr lang="uk-UA" b="1" dirty="0" smtClean="0"/>
              <a:t>Жан-Батист </a:t>
            </a:r>
            <a:r>
              <a:rPr lang="uk-UA" b="1" dirty="0" err="1" smtClean="0"/>
              <a:t>Кольбер</a:t>
            </a:r>
            <a:endParaRPr lang="ru-RU" b="1" dirty="0"/>
          </a:p>
        </p:txBody>
      </p:sp>
      <p:pic>
        <p:nvPicPr>
          <p:cNvPr id="3074" name="Picture 2" descr="C:\Users\User\Desktop\Colbert_villacerf_1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3042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17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Laissez-faire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Laissez-faire </a:t>
            </a:r>
            <a:r>
              <a:rPr lang="uk-UA" dirty="0" smtClean="0"/>
              <a:t>– «нехай роблять, як хочуть», «невтручання» – </a:t>
            </a:r>
            <a:r>
              <a:rPr lang="uk-UA" dirty="0" err="1" smtClean="0"/>
              <a:t>невтручання</a:t>
            </a:r>
            <a:r>
              <a:rPr lang="uk-UA" dirty="0" smtClean="0"/>
              <a:t> держави у розвиток економіки</a:t>
            </a:r>
          </a:p>
          <a:p>
            <a:endParaRPr lang="uk-UA" dirty="0"/>
          </a:p>
          <a:p>
            <a:r>
              <a:rPr lang="uk-UA" dirty="0" smtClean="0"/>
              <a:t>Ринок функціонує на засадах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«невидимої руки</a:t>
            </a:r>
            <a:r>
              <a:rPr lang="uk-UA" dirty="0" smtClean="0"/>
              <a:t>» -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«свого обіду ми чекаємо не з ласки різника, броварника чи пекаря, а від їхнього прагнення діяти у своїх інтересах, унаслідок намагань кожного мати власну вигоду, невидима рука сприяє цим цілям, що аж ніяк не були його намірами»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93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Багатство народів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Поділ праці – запорука багатства народів</a:t>
            </a:r>
          </a:p>
          <a:p>
            <a:r>
              <a:rPr lang="uk-UA" dirty="0" smtClean="0"/>
              <a:t>Один робить 20 шпильок за день, а 10 робітників – 48 тисяч</a:t>
            </a:r>
          </a:p>
          <a:p>
            <a:endParaRPr lang="uk-UA" dirty="0"/>
          </a:p>
          <a:p>
            <a:r>
              <a:rPr lang="uk-UA" dirty="0" smtClean="0"/>
              <a:t>Переваги капіталізму</a:t>
            </a:r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4427984" y="3789040"/>
            <a:ext cx="57606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689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Вільний ринок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Живе за своїми законами – попит-пропозиція</a:t>
            </a:r>
          </a:p>
          <a:p>
            <a:r>
              <a:rPr lang="uk-UA" dirty="0" smtClean="0"/>
              <a:t>Саморегулюється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6614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Функції держави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54239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832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АЛЕ: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Оборона</a:t>
            </a:r>
          </a:p>
          <a:p>
            <a:r>
              <a:rPr lang="uk-UA" sz="2800" b="1" dirty="0" smtClean="0"/>
              <a:t>Громадські роботи</a:t>
            </a:r>
          </a:p>
          <a:p>
            <a:r>
              <a:rPr lang="uk-UA" sz="2800" b="1" dirty="0" smtClean="0"/>
              <a:t>Освіта </a:t>
            </a:r>
          </a:p>
          <a:p>
            <a:endParaRPr lang="uk-UA" sz="2800" b="1" dirty="0"/>
          </a:p>
          <a:p>
            <a:r>
              <a:rPr lang="uk-UA" sz="2800" b="1" dirty="0" smtClean="0"/>
              <a:t>Винятково функції держави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63825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Регулятивна політика держави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Повинна бути обережною</a:t>
            </a:r>
          </a:p>
          <a:p>
            <a:endParaRPr lang="uk-UA" dirty="0"/>
          </a:p>
          <a:p>
            <a:r>
              <a:rPr lang="uk-UA" dirty="0" smtClean="0"/>
              <a:t>Надмірний вплив шкідливий!!!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211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Девід Ріка́рдо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47800"/>
            <a:ext cx="4752528" cy="4800600"/>
          </a:xfrm>
        </p:spPr>
        <p:txBody>
          <a:bodyPr>
            <a:normAutofit fontScale="62500" lnSpcReduction="20000"/>
          </a:bodyPr>
          <a:lstStyle/>
          <a:p>
            <a:r>
              <a:rPr lang="vi-VN" dirty="0" smtClean="0">
                <a:hlinkClick r:id="rId2" tooltip="1772"/>
              </a:rPr>
              <a:t>1772</a:t>
            </a:r>
            <a:r>
              <a:rPr lang="vi-VN" dirty="0"/>
              <a:t> —  </a:t>
            </a:r>
            <a:r>
              <a:rPr lang="vi-VN" dirty="0" smtClean="0">
                <a:hlinkClick r:id="rId3" tooltip="1823"/>
              </a:rPr>
              <a:t>1823</a:t>
            </a:r>
            <a:endParaRPr lang="uk-UA" dirty="0"/>
          </a:p>
          <a:p>
            <a:r>
              <a:rPr lang="vi-VN" dirty="0" smtClean="0"/>
              <a:t> англійський</a:t>
            </a:r>
            <a:r>
              <a:rPr lang="vi-VN" dirty="0"/>
              <a:t> економіст, класик політичної економії, послідовник і одночасно опонент Адама </a:t>
            </a:r>
            <a:r>
              <a:rPr lang="vi-VN" dirty="0" smtClean="0"/>
              <a:t>Сміта</a:t>
            </a:r>
            <a:endParaRPr lang="uk-UA" dirty="0" smtClean="0"/>
          </a:p>
          <a:p>
            <a:endParaRPr lang="uk-UA"/>
          </a:p>
          <a:p>
            <a:r>
              <a:rPr lang="vi-VN" smtClean="0"/>
              <a:t>виявив </a:t>
            </a:r>
            <a:r>
              <a:rPr lang="vi-VN" dirty="0"/>
              <a:t>закономірність в умовах вільної конкуренції, тенденцію норми прибутку до пониження, розробив теорію про форми земельної ренти. Стверджував, що цінність продуктів визначається кількістю праці, необхідної для їх виробництва, і розробив теорію розподілу, що пояснює, як ця цінність розділяється між різними класами суспільства.</a:t>
            </a:r>
            <a:endParaRPr lang="ru-RU" dirty="0"/>
          </a:p>
        </p:txBody>
      </p:sp>
      <p:pic>
        <p:nvPicPr>
          <p:cNvPr id="13314" name="Picture 2" descr="C:\Users\User\Desktop\Portrait_of_David_Ricardo_by_Thomas_Philli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4363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35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LIberalizm-pryntsy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620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4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3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Засади меркантилізму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573488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благородні</a:t>
            </a:r>
            <a:r>
              <a:rPr lang="ru-RU" dirty="0"/>
              <a:t> метали -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правителям </a:t>
            </a:r>
            <a:r>
              <a:rPr lang="ru-RU" dirty="0" err="1"/>
              <a:t>своїх</a:t>
            </a:r>
            <a:r>
              <a:rPr lang="ru-RU" dirty="0"/>
              <a:t> держав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зовнішньої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торгівлі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до </a:t>
            </a:r>
            <a:r>
              <a:rPr lang="ru-RU" dirty="0" err="1"/>
              <a:t>збагачення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</a:t>
            </a:r>
            <a:r>
              <a:rPr lang="ru-RU" dirty="0" err="1"/>
              <a:t>перевищення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 над </a:t>
            </a:r>
            <a:r>
              <a:rPr lang="ru-RU" dirty="0" err="1"/>
              <a:t>імпортом</a:t>
            </a:r>
            <a:r>
              <a:rPr lang="ru-RU" dirty="0"/>
              <a:t>, </a:t>
            </a:r>
            <a:r>
              <a:rPr lang="ru-RU" dirty="0" err="1"/>
              <a:t>нагромадження</a:t>
            </a:r>
            <a:r>
              <a:rPr lang="ru-RU" dirty="0"/>
              <a:t> золота й </a:t>
            </a:r>
            <a:r>
              <a:rPr lang="ru-RU" dirty="0" err="1"/>
              <a:t>срібла</a:t>
            </a:r>
            <a:endParaRPr lang="ru-RU" dirty="0"/>
          </a:p>
          <a:p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доступу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купців</a:t>
            </a:r>
            <a:r>
              <a:rPr lang="ru-RU" dirty="0"/>
              <a:t> до </a:t>
            </a:r>
            <a:r>
              <a:rPr lang="ru-RU" dirty="0" err="1"/>
              <a:t>внутрішнього</a:t>
            </a:r>
            <a:r>
              <a:rPr lang="ru-RU" dirty="0"/>
              <a:t> ринку через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мита</a:t>
            </a:r>
            <a:r>
              <a:rPr lang="ru-RU" dirty="0"/>
              <a:t> + 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вивозу</a:t>
            </a:r>
            <a:r>
              <a:rPr lang="ru-RU" dirty="0"/>
              <a:t> </a:t>
            </a:r>
            <a:r>
              <a:rPr lang="ru-RU" dirty="0" err="1"/>
              <a:t>готової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на </a:t>
            </a:r>
            <a:r>
              <a:rPr lang="ru-RU" dirty="0" err="1"/>
              <a:t>зовнішні</a:t>
            </a:r>
            <a:r>
              <a:rPr lang="ru-RU" dirty="0"/>
              <a:t> ринки. 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держава </a:t>
            </a:r>
            <a:r>
              <a:rPr lang="ru-RU" b="1" dirty="0" err="1">
                <a:solidFill>
                  <a:srgbClr val="FF0000"/>
                </a:solidFill>
              </a:rPr>
              <a:t>стає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багатшою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r"/>
            <a:r>
              <a:rPr lang="ru-RU" b="1" dirty="0" err="1" smtClean="0">
                <a:solidFill>
                  <a:srgbClr val="FF0000"/>
                </a:solidFill>
              </a:rPr>
              <a:t>якщо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володіє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більшою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кількістю</a:t>
            </a:r>
            <a:r>
              <a:rPr lang="ru-RU" b="1" dirty="0">
                <a:solidFill>
                  <a:srgbClr val="FF0000"/>
                </a:solidFill>
              </a:rPr>
              <a:t> грошей</a:t>
            </a:r>
            <a:endParaRPr lang="ru-RU" b="1" dirty="0"/>
          </a:p>
          <a:p>
            <a:endParaRPr lang="ru-RU" dirty="0"/>
          </a:p>
        </p:txBody>
      </p:sp>
      <p:pic>
        <p:nvPicPr>
          <p:cNvPr id="5122" name="Picture 2" descr="C:\Users\User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67931"/>
            <a:ext cx="3133726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11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фізіократи</a:t>
            </a:r>
            <a:r>
              <a:rPr lang="en-GB" dirty="0"/>
              <a:t> XVIII </a:t>
            </a:r>
            <a:r>
              <a:rPr lang="ru-RU" dirty="0"/>
              <a:t>ст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physis</a:t>
            </a:r>
            <a:r>
              <a:rPr lang="uk-UA" dirty="0" smtClean="0"/>
              <a:t>– природа</a:t>
            </a:r>
          </a:p>
          <a:p>
            <a:r>
              <a:rPr lang="uk-UA" dirty="0" smtClean="0"/>
              <a:t>Течія виникла у Франції</a:t>
            </a:r>
          </a:p>
          <a:p>
            <a:endParaRPr lang="uk-UA" dirty="0"/>
          </a:p>
          <a:p>
            <a:r>
              <a:rPr lang="uk-UA" b="1" dirty="0" smtClean="0"/>
              <a:t>Франсуа </a:t>
            </a:r>
            <a:r>
              <a:rPr lang="uk-UA" b="1" dirty="0" err="1" smtClean="0"/>
              <a:t>Кене</a:t>
            </a:r>
            <a:endParaRPr lang="uk-UA" b="1" dirty="0" smtClean="0"/>
          </a:p>
          <a:p>
            <a:r>
              <a:rPr lang="uk-UA" b="1" dirty="0" smtClean="0"/>
              <a:t>1694-1774</a:t>
            </a:r>
          </a:p>
          <a:p>
            <a:r>
              <a:rPr lang="ru-RU" dirty="0"/>
              <a:t>«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endParaRPr lang="ru-RU" dirty="0" smtClean="0"/>
          </a:p>
          <a:p>
            <a:pPr marL="82296" indent="0">
              <a:buNone/>
            </a:pPr>
            <a:r>
              <a:rPr lang="ru-RU" dirty="0" err="1" smtClean="0"/>
              <a:t>таблиця</a:t>
            </a:r>
            <a:r>
              <a:rPr lang="ru-RU" dirty="0"/>
              <a:t>» (1758 р</a:t>
            </a:r>
            <a:r>
              <a:rPr lang="ru-RU" dirty="0" smtClean="0"/>
              <a:t>.)</a:t>
            </a:r>
            <a:r>
              <a:rPr lang="ru-RU" dirty="0"/>
              <a:t> </a:t>
            </a:r>
            <a:endParaRPr lang="uk-UA" b="1" dirty="0" smtClean="0"/>
          </a:p>
        </p:txBody>
      </p:sp>
      <p:pic>
        <p:nvPicPr>
          <p:cNvPr id="6146" name="Picture 2" descr="C:\Users\User\Desktop\345px-François_Quesn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614613"/>
            <a:ext cx="328612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54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Засади фізіократів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uk-UA" i="1" dirty="0" smtClean="0"/>
              <a:t>Приватна власність</a:t>
            </a:r>
            <a:endParaRPr lang="ru-RU" i="1" dirty="0" smtClean="0"/>
          </a:p>
          <a:p>
            <a:pPr algn="r"/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/>
              <a:t>багатства</a:t>
            </a:r>
            <a:r>
              <a:rPr lang="ru-RU" dirty="0"/>
              <a:t> - </a:t>
            </a:r>
            <a:r>
              <a:rPr lang="ru-RU" dirty="0" err="1"/>
              <a:t>праця</a:t>
            </a:r>
            <a:r>
              <a:rPr lang="ru-RU" dirty="0"/>
              <a:t> в </a:t>
            </a:r>
            <a:r>
              <a:rPr lang="ru-RU" b="1" dirty="0" err="1">
                <a:solidFill>
                  <a:srgbClr val="FF0000"/>
                </a:solidFill>
              </a:rPr>
              <a:t>сільському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82296" indent="0" algn="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господарстві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й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82296" indent="0" algn="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продукти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землі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Наголос </a:t>
            </a:r>
            <a:r>
              <a:rPr lang="uk-UA" dirty="0" smtClean="0">
                <a:solidFill>
                  <a:srgbClr val="FF0000"/>
                </a:solidFill>
              </a:rPr>
              <a:t>на внутрішній торгівлі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уряди </a:t>
            </a:r>
            <a:r>
              <a:rPr lang="ru-RU" dirty="0">
                <a:solidFill>
                  <a:srgbClr val="FF0000"/>
                </a:solidFill>
              </a:rPr>
              <a:t>не </a:t>
            </a:r>
            <a:r>
              <a:rPr lang="ru-RU" dirty="0" err="1">
                <a:solidFill>
                  <a:srgbClr val="FF0000"/>
                </a:solidFill>
              </a:rPr>
              <a:t>повинні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втручатися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природний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хід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економічного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життя</a:t>
            </a:r>
            <a:r>
              <a:rPr lang="ru-RU" dirty="0"/>
              <a:t>, 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є </a:t>
            </a:r>
            <a:r>
              <a:rPr lang="ru-RU" dirty="0" err="1"/>
              <a:t>запровадження</a:t>
            </a:r>
            <a:r>
              <a:rPr lang="ru-RU" dirty="0"/>
              <a:t> таких </a:t>
            </a:r>
            <a:r>
              <a:rPr lang="ru-RU" dirty="0" err="1"/>
              <a:t>законів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 </a:t>
            </a:r>
            <a:r>
              <a:rPr lang="ru-RU" dirty="0" err="1"/>
              <a:t>відповідали</a:t>
            </a:r>
            <a:r>
              <a:rPr lang="ru-RU" dirty="0"/>
              <a:t> законам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50207"/>
            <a:ext cx="2895476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95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err="1"/>
              <a:t>класична</a:t>
            </a:r>
            <a:r>
              <a:rPr lang="ru-RU" sz="3600" i="1" dirty="0"/>
              <a:t> </a:t>
            </a:r>
            <a:r>
              <a:rPr lang="ru-RU" sz="3600" i="1" dirty="0" err="1"/>
              <a:t>теорія</a:t>
            </a:r>
            <a:r>
              <a:rPr lang="ru-RU" sz="3600" i="1" dirty="0"/>
              <a:t> </a:t>
            </a:r>
            <a:r>
              <a:rPr lang="ru-RU" sz="3600" i="1" dirty="0" err="1"/>
              <a:t>регулювання</a:t>
            </a:r>
            <a:r>
              <a:rPr lang="ru-RU" sz="3600" i="1" dirty="0"/>
              <a:t> (</a:t>
            </a:r>
            <a:r>
              <a:rPr lang="ru-RU" sz="3600" i="1" dirty="0" err="1" smtClean="0"/>
              <a:t>саморегулювання</a:t>
            </a:r>
            <a:r>
              <a:rPr lang="ru-RU" sz="3600" i="1" dirty="0" smtClean="0"/>
              <a:t>)</a:t>
            </a:r>
            <a:r>
              <a:rPr lang="ru-RU" sz="3600" dirty="0"/>
              <a:t> </a:t>
            </a:r>
            <a:r>
              <a:rPr lang="ru-RU" sz="3600" dirty="0" smtClean="0"/>
              <a:t>друга половина </a:t>
            </a:r>
            <a:r>
              <a:rPr lang="en-GB" sz="3600" dirty="0"/>
              <a:t>XVIII - </a:t>
            </a:r>
            <a:r>
              <a:rPr lang="ru-RU" sz="3600" dirty="0" smtClean="0"/>
              <a:t>початок </a:t>
            </a:r>
            <a:r>
              <a:rPr lang="en-GB" sz="3600" dirty="0"/>
              <a:t>XIX </a:t>
            </a:r>
            <a:r>
              <a:rPr lang="ru-RU" sz="3600" dirty="0"/>
              <a:t>ст.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А</a:t>
            </a:r>
            <a:r>
              <a:rPr lang="ru-RU" dirty="0"/>
              <a:t>. </a:t>
            </a:r>
            <a:r>
              <a:rPr lang="ru-RU" dirty="0" err="1"/>
              <a:t>Сміт</a:t>
            </a:r>
            <a:r>
              <a:rPr lang="ru-RU" dirty="0"/>
              <a:t> і Д. </a:t>
            </a:r>
            <a:r>
              <a:rPr lang="ru-RU" dirty="0" err="1" smtClean="0"/>
              <a:t>Рікардо</a:t>
            </a:r>
            <a:endParaRPr lang="ru-RU" dirty="0" smtClean="0"/>
          </a:p>
          <a:p>
            <a:r>
              <a:rPr lang="ru-RU" dirty="0" err="1" smtClean="0"/>
              <a:t>Основний</a:t>
            </a:r>
            <a:r>
              <a:rPr lang="ru-RU" dirty="0" smtClean="0"/>
              <a:t> регулятор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- </a:t>
            </a:r>
            <a:r>
              <a:rPr lang="ru-RU" b="1" dirty="0" err="1" smtClean="0">
                <a:solidFill>
                  <a:srgbClr val="FF0000"/>
                </a:solidFill>
              </a:rPr>
              <a:t>ринковий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механізм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автоматично </a:t>
            </a:r>
            <a:r>
              <a:rPr lang="ru-RU" dirty="0" err="1" smtClean="0"/>
              <a:t>встановлює</a:t>
            </a:r>
            <a:r>
              <a:rPr lang="ru-RU" dirty="0" smtClean="0"/>
              <a:t> </a:t>
            </a:r>
            <a:r>
              <a:rPr lang="ru-RU" dirty="0" err="1" smtClean="0"/>
              <a:t>економічну</a:t>
            </a:r>
            <a:r>
              <a:rPr lang="ru-RU" dirty="0" smtClean="0"/>
              <a:t> </a:t>
            </a:r>
            <a:r>
              <a:rPr lang="ru-RU" dirty="0" err="1" smtClean="0"/>
              <a:t>рівновагу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попитом і </a:t>
            </a:r>
            <a:r>
              <a:rPr lang="ru-RU" dirty="0" err="1" smtClean="0"/>
              <a:t>пропозицією</a:t>
            </a:r>
            <a:r>
              <a:rPr lang="ru-RU" dirty="0" smtClean="0"/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заперечуючи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необхідність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втручання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держави</a:t>
            </a: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економіку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0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648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547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4139</TotalTime>
  <Words>981</Words>
  <Application>Microsoft Office PowerPoint</Application>
  <PresentationFormat>Экран (4:3)</PresentationFormat>
  <Paragraphs>155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Солнцестояние</vt:lpstr>
      <vt:lpstr>Теорії макроекономічного регулювання</vt:lpstr>
      <vt:lpstr>економічних теорій  </vt:lpstr>
      <vt:lpstr>меркантилізм (XV-XVII ст.) </vt:lpstr>
      <vt:lpstr>Презентация PowerPoint</vt:lpstr>
      <vt:lpstr>Засади меркантилізму</vt:lpstr>
      <vt:lpstr>фізіократи XVIII ст. </vt:lpstr>
      <vt:lpstr>Засади фізіократів</vt:lpstr>
      <vt:lpstr>класична теорія регулювання (саморегулювання) друга половина XVIII - початок XIX ст. </vt:lpstr>
      <vt:lpstr>Презентация PowerPoint</vt:lpstr>
      <vt:lpstr>марксистська теорія регулювання</vt:lpstr>
      <vt:lpstr>Кейнсіанська теорія</vt:lpstr>
      <vt:lpstr>ідеї</vt:lpstr>
      <vt:lpstr>New Deal — «Нова угода»</vt:lpstr>
      <vt:lpstr>Важливо!</vt:lpstr>
      <vt:lpstr>Презентация PowerPoint</vt:lpstr>
      <vt:lpstr>Напрями Нового курсу</vt:lpstr>
      <vt:lpstr>теорії на протилежних до кейнсіанства позицій</vt:lpstr>
      <vt:lpstr>Монетаризм</vt:lpstr>
      <vt:lpstr>засади</vt:lpstr>
      <vt:lpstr>засади</vt:lpstr>
      <vt:lpstr>Основні ознаки кейнсіанської та монетарної теорій регулювання економіки</vt:lpstr>
      <vt:lpstr>Презентация PowerPoint</vt:lpstr>
      <vt:lpstr>Інші теорії</vt:lpstr>
      <vt:lpstr>2012 рік</vt:lpstr>
      <vt:lpstr>Презентация PowerPoint</vt:lpstr>
      <vt:lpstr>анотація</vt:lpstr>
      <vt:lpstr>Презентация PowerPoint</vt:lpstr>
      <vt:lpstr>Адам Сміт</vt:lpstr>
      <vt:lpstr>Засновник класичної політичної економії</vt:lpstr>
      <vt:lpstr>Laissez-faire</vt:lpstr>
      <vt:lpstr>Багатство народів</vt:lpstr>
      <vt:lpstr>Вільний ринок</vt:lpstr>
      <vt:lpstr>Функції держави</vt:lpstr>
      <vt:lpstr>АЛЕ:</vt:lpstr>
      <vt:lpstr>Регулятивна політика держави</vt:lpstr>
      <vt:lpstr>Девід Ріка́рдо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Лібералізм</dc:title>
  <dc:creator>User</dc:creator>
  <cp:lastModifiedBy>User</cp:lastModifiedBy>
  <cp:revision>41</cp:revision>
  <dcterms:created xsi:type="dcterms:W3CDTF">2021-03-24T05:21:13Z</dcterms:created>
  <dcterms:modified xsi:type="dcterms:W3CDTF">2023-09-07T08:04:24Z</dcterms:modified>
</cp:coreProperties>
</file>