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65" r:id="rId15"/>
    <p:sldId id="272" r:id="rId16"/>
    <p:sldId id="273" r:id="rId17"/>
    <p:sldId id="275" r:id="rId18"/>
    <p:sldId id="274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1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14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617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039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93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9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46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279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66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82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3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397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3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62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82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88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AD184A-BEC2-4BF4-93F0-91704A02C283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5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430" y="18195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Отру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кислотами та лугами,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сполуками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важких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метал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миш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яку</a:t>
            </a:r>
          </a:p>
        </p:txBody>
      </p:sp>
    </p:spTree>
    <p:extLst>
      <p:ext uri="{BB962C8B-B14F-4D97-AF65-F5344CB8AC3E}">
        <p14:creationId xmlns:p14="http://schemas.microsoft.com/office/powerpoint/2010/main" val="405475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5164" y="412562"/>
            <a:ext cx="10756256" cy="51309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Антидоти комбінованої дії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До цієї групи відноситься антидот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антиціан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який має окиснювальні властивості, тобто перетворює оксигемоглобін в метгемоглобін, а також містить сірку, яка зв’язує синильну кислоту і виводить її з організму. </a:t>
            </a:r>
          </a:p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отруєнні перше введення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антиціану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проводиться у вигляді 20 % розчину в об’ємі 1,0-0,75 мл внутрішньовенно. При такому введенні препарат розчиняють у 10 мл 25-40 % розчину глюкози або 0,85 % розчині хлориду натрію. Потенціюванню дії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антиціану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сприяє введення тіосульфату натрію.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48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3694" y="321122"/>
            <a:ext cx="6961496" cy="61711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r>
              <a:rPr lang="ru-RU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отруєння</a:t>
            </a:r>
            <a:r>
              <a:rPr lang="ru-RU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хромовою кислотою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біль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шлункова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кровотеча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ушкодження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нирок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печінки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погане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самопочуття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опіках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хромовою кислотою - 5 %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натрій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гіпосульфіту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отруєння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плавіковою</a:t>
            </a:r>
            <a:r>
              <a:rPr lang="ru-RU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кислотою (Н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біль, білий колір шкіри, набряк, некроз.</a:t>
            </a:r>
          </a:p>
          <a:p>
            <a:pPr marL="0" indent="0" algn="just"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опіках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плавіковою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кислотою –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обробка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шкіри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оксиду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магнію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кальцій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глюконатом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солями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амонію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утворюють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з кислотою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нерозчинні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0" y="471170"/>
            <a:ext cx="4064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1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69"/>
            <a:ext cx="8713470" cy="65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4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287047"/>
            <a:ext cx="11258549" cy="935963"/>
          </a:xfrm>
        </p:spPr>
        <p:txBody>
          <a:bodyPr>
            <a:normAutofit fontScale="90000"/>
          </a:bodyPr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Луги. Класифікація. Отруєння лугами. Перша допомога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41396"/>
          <a:stretch/>
        </p:blipFill>
        <p:spPr>
          <a:xfrm>
            <a:off x="1689794" y="1223010"/>
            <a:ext cx="8765799" cy="2868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3"/>
          <a:stretch/>
        </p:blipFill>
        <p:spPr>
          <a:xfrm>
            <a:off x="1576161" y="4171950"/>
            <a:ext cx="9581706" cy="24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5184" y="572582"/>
            <a:ext cx="10561946" cy="52681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отруєнні концентрованими лугами необхідно промити шлунок 6-10 л теплої води або 1% розчином лимонної або оцтової кислоти. Промивання показано в перші 4 год. після отруєння. При відсутності зонда і неможливості промивання (важкий стан, набряк гортані) дають пити обволікаючі засоби, 2-3% розчин лимонної чи оцтової кислоти (по 1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стол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ложці кожні 5 хв.). Можна дати лимонний сік. Полоскання і прийом розчину натрій гідрокарбонату протипоказані.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8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27027"/>
            <a:ext cx="10364451" cy="1596177"/>
          </a:xfrm>
        </p:spPr>
        <p:txBody>
          <a:bodyPr/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Важкі метали. Класифікація. Отруєння ВМ. Перша допомога та лікування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0060" y="1723204"/>
            <a:ext cx="11315700" cy="4803326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Загальна класифікація ВМ (за ступенем важливості для організму):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Метали – незамінні фактори харчування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Необов’язкові для життєдіяльності метали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Токсичні метали</a:t>
            </a:r>
          </a:p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2. Класифікація за дією на організм людини: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Елементи, що мають значення в харчуванні людини та тварин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(Co, Cr, Fe, </a:t>
            </a:r>
            <a:r>
              <a:rPr lang="en-US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Zn)</a:t>
            </a:r>
            <a:endParaRPr lang="uk-UA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Елементи, що мають токсикологічне значення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(Cd, Co, Cr, Hg, </a:t>
            </a:r>
            <a:r>
              <a:rPr lang="en-US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Mo, </a:t>
            </a:r>
            <a:r>
              <a:rPr lang="en-US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Sn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та ін.)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0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5194" y="606872"/>
            <a:ext cx="10363826" cy="5531038"/>
          </a:xfrm>
        </p:spPr>
        <p:txBody>
          <a:bodyPr numCol="2">
            <a:normAutofit/>
          </a:bodyPr>
          <a:lstStyle/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Ртуть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Кадмій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Свинець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Мідь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Стронцій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Цинк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Залізо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Сурма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Олово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Нікель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Хром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Алюміній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Талій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Марганець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9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8034" y="720090"/>
            <a:ext cx="10363826" cy="5360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ПЕРША ДОПОМОГА</a:t>
            </a:r>
          </a:p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першу чергу потрібно нейтралізувати дію солей, що потрапили в організм, вивести їх назовні. При попаданні солі всередину, потрібно викликати блювоту. При цьому не потрібно давати пити воду, оскільки вона сприяє розчиненню кислоти і прискорює її всмоктування через стінки кишечника в кров, відповідно, отруйну дію солі тільки посилюється. Якщо точно відомо, яка сіль викликала отруєння, і є антидот, його потрібно негайно ввести.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Потім потрібно забезпечити людині доступ свіжого повітря. Потрібно зняти всі, що може ускладнювати дихання, розстебнути верхні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ґудзики,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пояс. Важливо забезпечити хворому спокій до прибуття швидкої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допомоги. Потрібно викликати швидку допомогу. 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2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2691"/>
            <a:ext cx="11224259" cy="581633"/>
          </a:xfrm>
        </p:spPr>
        <p:txBody>
          <a:bodyPr>
            <a:normAutofit fontScale="90000"/>
          </a:bodyPr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миш’яком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94" y="854324"/>
            <a:ext cx="7608569" cy="57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6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885932" y="761771"/>
            <a:ext cx="1018798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Характерні симптоми отруєння миш’яком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залежать від дози отриманого речовини.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Смертельна доза для людини при отруєнні миш’яком, в разі якщо був прочитаний триоксид миш’яку, знаходиться в межах між 50 і 340 мг. Її величина безпосередньо залежить від стану здоров’я і маси людини, а також якого роду було отруйна речовина.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мишьяковістого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водню смертельні показники наступні: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вдихання газу протягом 15 хв з концентрацією 0,6 мг / л;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 хв — 1,3 мг / л;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кілька вдихів — 2-4 мг / л;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моментально — 5 мг / 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1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163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452692"/>
            <a:ext cx="10363826" cy="439946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uk-U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1. Кислоти. Класифікація.</a:t>
            </a:r>
          </a:p>
          <a:p>
            <a:pPr marL="0" lvl="0" indent="0" algn="just">
              <a:buNone/>
            </a:pPr>
            <a:r>
              <a:rPr lang="uk-U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2. Отруєння кислотами. Перша допомога.</a:t>
            </a:r>
          </a:p>
          <a:p>
            <a:pPr marL="0" lvl="0" indent="0" algn="just">
              <a:buNone/>
            </a:pPr>
            <a:r>
              <a:rPr lang="uk-U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3. Луги. Класифікація. Отруєння лугами. Перша допомога.</a:t>
            </a:r>
          </a:p>
          <a:p>
            <a:pPr marL="0" lvl="0" indent="0" algn="just">
              <a:buNone/>
            </a:pPr>
            <a:r>
              <a:rPr lang="uk-U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4. Важкі метали. Класифікація. Отруєння ВМ. Перша допомога та лікування.</a:t>
            </a:r>
          </a:p>
          <a:p>
            <a:pPr marL="0" lvl="0" indent="0" algn="just">
              <a:buNone/>
            </a:pPr>
            <a:r>
              <a:rPr lang="uk-U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5. Отруєння миш’яком.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273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6594" y="389702"/>
            <a:ext cx="10973426" cy="62739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Гостра форма — є металевий присмак у роті, переслідує печіння в горлі та спазми гортані. Шкірні покриви стають синюшними, а склери очей і долоні жовтими. Падає АТ і виникають сильні напади запаморочення. Розвивається гостра ниркова і печінкова недостатність. Сильно болить живіт і виникає нестримний пронос, швидко виводиться з організму рідина, як результат — зневоднення. У важких випадках можуть виникнути спазм або набряк легень, параліч, втрата свідомості і коматозний стан.</a:t>
            </a:r>
          </a:p>
          <a:p>
            <a:pPr algn="just"/>
            <a:r>
              <a:rPr lang="uk-UA" sz="29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Підгостра</a:t>
            </a:r>
            <a:r>
              <a:rPr lang="uk-U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форма — сильне подразнення очей і слизових оболонок, що призводять до сльозотеча і «нежиті». Чхання, кашель і утруднення в грудях. Можливі нудота і блювота, з присмаком металу в роті. Переслідує особливо важкий головний біль.</a:t>
            </a:r>
          </a:p>
          <a:p>
            <a:pPr algn="just"/>
            <a:r>
              <a:rPr lang="uk-U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Хронічна форма — анемічні стани, загальне нездужання і швидка фізична стомлюваність. Виникає слабкість кінцівок, втрата периферичної чутливості, оніміння ділянок шкіри і «бігання мурашок». Розвивається стійкий </a:t>
            </a:r>
            <a:r>
              <a:rPr lang="uk-UA" sz="29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купероз</a:t>
            </a:r>
            <a:r>
              <a:rPr lang="uk-U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і судинні зірочки по всьому тілу. Можливі грізні наслідки — розвиток </a:t>
            </a:r>
            <a:r>
              <a:rPr lang="uk-UA" sz="29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енцефалопатії</a:t>
            </a:r>
            <a:r>
              <a:rPr lang="uk-U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та токсичного гепатиту.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220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87450" y="698055"/>
            <a:ext cx="948348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ПЕРША ДОПОМОГА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Викликати швидку допомогу і забезпечити приплив у приміщення свіжого повітря.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Дати блювотний засіб.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Рясно промити шлунок.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Напоїти молоком зі збитим білком або дати будь-який наявний сорбент. </a:t>
            </a:r>
          </a:p>
        </p:txBody>
      </p:sp>
    </p:spTree>
    <p:extLst>
      <p:ext uri="{BB962C8B-B14F-4D97-AF65-F5344CB8AC3E}">
        <p14:creationId xmlns:p14="http://schemas.microsoft.com/office/powerpoint/2010/main" val="197482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399" y="218467"/>
            <a:ext cx="10364451" cy="707363"/>
          </a:xfrm>
        </p:spPr>
        <p:txBody>
          <a:bodyPr/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Кислоти. Класифікація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79" y="789266"/>
            <a:ext cx="8721090" cy="59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32767"/>
            <a:ext cx="10364451" cy="650213"/>
          </a:xfrm>
        </p:spPr>
        <p:txBody>
          <a:bodyPr/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кислотами. Перша допомога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1258283"/>
            <a:ext cx="111328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Летальна доза столового оцту – 200мл.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СИМПТОМИ ОТРУЄННЯ ОЦТОВОЮ КИСЛОТОЮ: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потерпілий відчуває гострий біль у роті і далі, у напрямку стравоходу;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поглибленого опіку м’язів шлунково-кишкового тракту відбувається внутрішня кровотеча в шлунку;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зовні помітні опіки губ, а також слизової оболонки в ротовій порожнині;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блювота, змішана з кров’ю, може виглядати як «кавова гуща», що є симптомом внутрішньої кровотечі в шлунку;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труднощі при диханні, виникнення задишки, сильний кашель;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розвиток ацидозу;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зростає показник в’язкості крові, червоні кров’яні тільця склеюються;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розвивається недостатність печінки і нирок;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сеча забарвлюється в темнуватий колір;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відбувається порушення кров’яної згортання.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4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91" y="527849"/>
            <a:ext cx="4793799" cy="5923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643429"/>
            <a:ext cx="5103495" cy="58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0050" y="343982"/>
            <a:ext cx="10991850" cy="59882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ПЕРША ДОПОМОГА:</a:t>
            </a:r>
          </a:p>
          <a:p>
            <a:pPr algn="just"/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Промивання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шлунку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холодною водою (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при невеликих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кількостях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оцту).</a:t>
            </a:r>
          </a:p>
          <a:p>
            <a:pPr algn="just"/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лугу для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промивання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шлунково-кишкового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тракту. Луг при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з оцтом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обернеться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поглибленням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ураження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і тканин.</a:t>
            </a:r>
          </a:p>
          <a:p>
            <a:pPr algn="just"/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Підшкірно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ввести 2 мл 2%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папаверину.</a:t>
            </a:r>
          </a:p>
          <a:p>
            <a:pPr algn="just"/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потріплянні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шкіру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протерти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теплим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мильним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змити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водою.</a:t>
            </a:r>
          </a:p>
          <a:p>
            <a:pPr algn="just"/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Викликати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швидку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допомогу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31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1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767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8044" y="561152"/>
            <a:ext cx="10363826" cy="61939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СИМПТОМИ ОТРУЄННЯ СИНИЛЬНОЮ КИСЛОТОЮ: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Нудота;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ротовій порожнині відчуття гіркоти;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Блювота;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Підвищується відділення слини;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Раптово з’явилося відчуття слабкості;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Утруднене дихання;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Головні болі;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М’язова слабкість;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Запаморочення. </a:t>
            </a:r>
          </a:p>
          <a:p>
            <a:pPr marL="0" indent="0">
              <a:buNone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ЛД</a:t>
            </a:r>
            <a:r>
              <a:rPr lang="uk-UA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3,7 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мг/кг.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5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5760" y="126812"/>
            <a:ext cx="11590020" cy="5885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ураженні синильною кислотою в першу чергу використовують 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антидоти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За механізмами дії вони поділяються на декілька груп.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о-перше, це препарати –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метгемоглобіноутворювачі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по-друге, це препарати, які зв’язують отруту і утворюють малотоксичні комплекси, що згодом виводяться з організму нирками, і, по-третє, це препарати комбінованої дії. </a:t>
            </a:r>
          </a:p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sz="2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Метгемоглобіноутворювачі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До них відносять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амілнітрит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натрій нітрит, метиленова синь. Ці сполуки є окиснювачами, які в крові викликають перетворення гемоглобіну на метгемоглобін,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окиснюючи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de-DE" sz="2400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de-DE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de-DE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de-DE" sz="2400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r>
              <a:rPr lang="de-DE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Синильна кислота, яка має спорідненість до </a:t>
            </a:r>
            <a:r>
              <a:rPr lang="de-DE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uk-UA" sz="2400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400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вступає у зв’язок до метгемоглобіну, утворюючи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ціанметгемоглобін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‚ що створює умови для звільнення дихальних ферментів тканин. Таким чином, з одного боку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попереджується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блокада тканинного дихання, а з іншого – деблокується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цитохромоксидаза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Це сприяє відновленню порушеного тканинного дихання. Реакція утворення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ціанметгемоглобіну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зворотня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з часом він розпадається із звільненням ціанової групи, тому треба вживати інші антидоти, які виведуть отруту з організму. 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6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8034" y="252542"/>
            <a:ext cx="10779116" cy="61939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Препарати, які зв’язують отруту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(глюкоза,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політіонати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колоїдна сірка). Глюкоза, завдяки наявності альдегідної групи, з’єднується із синильною кислотою, яка міститься в крові і утворює малотоксичну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ціангідринову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сполуку. Глюкоза також, має не тільки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антидотні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властивості, але і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загальноантитоксичний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характер дії (використовується при різноманітних гострих отруєннях). Застосовується у вигляді 25-40 % розчину 20-40 мл внутрішньовенно, або сумісно з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антиціаном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Із групи сірковмісних речовин застосовують натрій тіосульфат.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Антидотна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дія його базується на здатності вступати у реакцію із синильною кислотою з утворенням малотоксичних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роданістих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64" y="4750578"/>
            <a:ext cx="7571202" cy="16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704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104</TotalTime>
  <Words>1308</Words>
  <Application>Microsoft Office PowerPoint</Application>
  <PresentationFormat>Широкоэкранный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Tw Cen MT</vt:lpstr>
      <vt:lpstr>Капля</vt:lpstr>
      <vt:lpstr>Отруєння кислотами та лугами, сполуками  важких металів та миш’яку</vt:lpstr>
      <vt:lpstr>План</vt:lpstr>
      <vt:lpstr>Кислоти. Класифікація</vt:lpstr>
      <vt:lpstr>Отруєння кислотами. Перша допомога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Луги. Класифікація. Отруєння лугами. Перша допомога</vt:lpstr>
      <vt:lpstr>Презентация PowerPoint</vt:lpstr>
      <vt:lpstr>Важкі метали. Класифікація. Отруєння ВМ. Перша допомога та лікування</vt:lpstr>
      <vt:lpstr>Презентация PowerPoint</vt:lpstr>
      <vt:lpstr>Презентация PowerPoint</vt:lpstr>
      <vt:lpstr>Отруєння миш’яком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Отруєння кислотами та лугами, сполуками  важких металів та миш’яку</dc:title>
  <dc:creator>Yulia Petrusha</dc:creator>
  <cp:lastModifiedBy>Yulia Petrusha</cp:lastModifiedBy>
  <cp:revision>72</cp:revision>
  <dcterms:created xsi:type="dcterms:W3CDTF">2021-03-18T16:42:15Z</dcterms:created>
  <dcterms:modified xsi:type="dcterms:W3CDTF">2021-03-21T10:29:30Z</dcterms:modified>
</cp:coreProperties>
</file>