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6" r:id="rId2"/>
    <p:sldId id="264" r:id="rId3"/>
    <p:sldId id="267" r:id="rId4"/>
    <p:sldId id="265" r:id="rId5"/>
    <p:sldId id="266" r:id="rId6"/>
    <p:sldId id="268" r:id="rId7"/>
    <p:sldId id="269" r:id="rId8"/>
    <p:sldId id="270" r:id="rId9"/>
    <p:sldId id="271" r:id="rId10"/>
    <p:sldId id="311" r:id="rId11"/>
    <p:sldId id="310" r:id="rId12"/>
    <p:sldId id="272" r:id="rId13"/>
    <p:sldId id="312" r:id="rId14"/>
    <p:sldId id="313" r:id="rId15"/>
    <p:sldId id="276" r:id="rId16"/>
    <p:sldId id="277" r:id="rId17"/>
    <p:sldId id="306" r:id="rId18"/>
    <p:sldId id="307" r:id="rId19"/>
    <p:sldId id="273" r:id="rId20"/>
    <p:sldId id="274" r:id="rId21"/>
    <p:sldId id="275" r:id="rId22"/>
    <p:sldId id="314" r:id="rId23"/>
    <p:sldId id="292" r:id="rId24"/>
    <p:sldId id="308" r:id="rId25"/>
    <p:sldId id="309" r:id="rId26"/>
    <p:sldId id="281" r:id="rId27"/>
    <p:sldId id="282" r:id="rId28"/>
    <p:sldId id="315" r:id="rId29"/>
    <p:sldId id="284" r:id="rId30"/>
    <p:sldId id="285" r:id="rId31"/>
    <p:sldId id="283" r:id="rId32"/>
    <p:sldId id="286" r:id="rId33"/>
    <p:sldId id="287" r:id="rId34"/>
    <p:sldId id="288" r:id="rId35"/>
    <p:sldId id="289" r:id="rId36"/>
    <p:sldId id="290" r:id="rId37"/>
    <p:sldId id="291" r:id="rId38"/>
    <p:sldId id="301" r:id="rId39"/>
    <p:sldId id="302" r:id="rId40"/>
    <p:sldId id="293" r:id="rId41"/>
    <p:sldId id="316" r:id="rId42"/>
    <p:sldId id="294" r:id="rId43"/>
    <p:sldId id="295" r:id="rId44"/>
    <p:sldId id="296" r:id="rId45"/>
    <p:sldId id="297" r:id="rId46"/>
    <p:sldId id="298" r:id="rId47"/>
    <p:sldId id="299" r:id="rId48"/>
    <p:sldId id="300" r:id="rId4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99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5C0867-D53A-473A-AF48-CE5DDB9B953C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5A011B-424D-4D0C-BD50-F43CC09CF7DE}">
      <dgm:prSet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rtl="0"/>
          <a:r>
            <a:rPr lang="en-US" b="0" smtClean="0">
              <a:solidFill>
                <a:schemeClr val="tx1"/>
              </a:solidFill>
            </a:rPr>
            <a:t>synonyms</a:t>
          </a:r>
          <a:endParaRPr lang="ru-RU" b="0">
            <a:solidFill>
              <a:schemeClr val="tx1"/>
            </a:solidFill>
          </a:endParaRPr>
        </a:p>
      </dgm:t>
    </dgm:pt>
    <dgm:pt modelId="{E1BAD871-C179-4C8F-8519-C200C5F9EDE9}" type="parTrans" cxnId="{3F09C8CC-CDEA-475F-888E-1B958516E518}">
      <dgm:prSet/>
      <dgm:spPr/>
      <dgm:t>
        <a:bodyPr/>
        <a:lstStyle/>
        <a:p>
          <a:endParaRPr lang="ru-RU"/>
        </a:p>
      </dgm:t>
    </dgm:pt>
    <dgm:pt modelId="{9135150C-EFC0-4131-871C-FE92DDFEF351}" type="sibTrans" cxnId="{3F09C8CC-CDEA-475F-888E-1B958516E518}">
      <dgm:prSet/>
      <dgm:spPr/>
      <dgm:t>
        <a:bodyPr/>
        <a:lstStyle/>
        <a:p>
          <a:endParaRPr lang="ru-RU"/>
        </a:p>
      </dgm:t>
    </dgm:pt>
    <dgm:pt modelId="{95BAA8D3-DE49-48C1-8DE2-9168704351D3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rtl="0"/>
          <a:r>
            <a:rPr lang="en-US" b="0" dirty="0" smtClean="0">
              <a:solidFill>
                <a:schemeClr val="tx1"/>
              </a:solidFill>
            </a:rPr>
            <a:t>homonyms</a:t>
          </a:r>
          <a:endParaRPr lang="ru-RU" b="0" dirty="0">
            <a:solidFill>
              <a:schemeClr val="tx1"/>
            </a:solidFill>
          </a:endParaRPr>
        </a:p>
      </dgm:t>
    </dgm:pt>
    <dgm:pt modelId="{98008FA9-59EC-463C-997E-309DA1F3F3F5}" type="parTrans" cxnId="{4BA572FE-5069-408C-9C88-4B1FAADD8F50}">
      <dgm:prSet/>
      <dgm:spPr/>
      <dgm:t>
        <a:bodyPr/>
        <a:lstStyle/>
        <a:p>
          <a:endParaRPr lang="ru-RU"/>
        </a:p>
      </dgm:t>
    </dgm:pt>
    <dgm:pt modelId="{F7FE43F3-C27A-498A-9556-74C449DB28A2}" type="sibTrans" cxnId="{4BA572FE-5069-408C-9C88-4B1FAADD8F50}">
      <dgm:prSet/>
      <dgm:spPr/>
      <dgm:t>
        <a:bodyPr/>
        <a:lstStyle/>
        <a:p>
          <a:endParaRPr lang="ru-RU"/>
        </a:p>
      </dgm:t>
    </dgm:pt>
    <dgm:pt modelId="{AD1F665F-7E2A-425C-A16A-C46FB1E583F2}">
      <dgm:prSet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rtl="0"/>
          <a:r>
            <a:rPr lang="en-US" b="0" dirty="0" err="1" smtClean="0">
              <a:solidFill>
                <a:schemeClr val="tx1"/>
              </a:solidFill>
            </a:rPr>
            <a:t>paronyms</a:t>
          </a:r>
          <a:endParaRPr lang="ru-RU" b="0" dirty="0">
            <a:solidFill>
              <a:schemeClr val="tx1"/>
            </a:solidFill>
          </a:endParaRPr>
        </a:p>
      </dgm:t>
    </dgm:pt>
    <dgm:pt modelId="{0BD960F6-D09B-41C2-9971-0338E0B3100C}" type="parTrans" cxnId="{99318F0C-B8F4-4380-8CD1-0A2BE8536D2A}">
      <dgm:prSet/>
      <dgm:spPr/>
      <dgm:t>
        <a:bodyPr/>
        <a:lstStyle/>
        <a:p>
          <a:endParaRPr lang="ru-RU"/>
        </a:p>
      </dgm:t>
    </dgm:pt>
    <dgm:pt modelId="{4B051F61-20C2-4C49-A7DF-FE5A41947B31}" type="sibTrans" cxnId="{99318F0C-B8F4-4380-8CD1-0A2BE8536D2A}">
      <dgm:prSet/>
      <dgm:spPr/>
      <dgm:t>
        <a:bodyPr/>
        <a:lstStyle/>
        <a:p>
          <a:endParaRPr lang="ru-RU"/>
        </a:p>
      </dgm:t>
    </dgm:pt>
    <dgm:pt modelId="{D60A9D76-745F-4C74-9AF4-95AB39011EC5}" type="pres">
      <dgm:prSet presAssocID="{675C0867-D53A-473A-AF48-CE5DDB9B953C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9A6EB81-41B4-4183-89F1-609AD8C64F13}" type="pres">
      <dgm:prSet presAssocID="{A25A011B-424D-4D0C-BD50-F43CC09CF7DE}" presName="horFlow" presStyleCnt="0"/>
      <dgm:spPr/>
    </dgm:pt>
    <dgm:pt modelId="{8D16C88A-9D04-45AC-91CA-A1AA45E4FB1E}" type="pres">
      <dgm:prSet presAssocID="{A25A011B-424D-4D0C-BD50-F43CC09CF7DE}" presName="bigChev" presStyleLbl="node1" presStyleIdx="0" presStyleCnt="3" custScaleX="238973"/>
      <dgm:spPr/>
      <dgm:t>
        <a:bodyPr/>
        <a:lstStyle/>
        <a:p>
          <a:endParaRPr lang="ru-RU"/>
        </a:p>
      </dgm:t>
    </dgm:pt>
    <dgm:pt modelId="{DED8FF6A-AE94-42C1-BFD7-336B974C026D}" type="pres">
      <dgm:prSet presAssocID="{A25A011B-424D-4D0C-BD50-F43CC09CF7DE}" presName="vSp" presStyleCnt="0"/>
      <dgm:spPr/>
    </dgm:pt>
    <dgm:pt modelId="{BFC6CD42-E5F5-40CD-8485-2B8C08E5E719}" type="pres">
      <dgm:prSet presAssocID="{95BAA8D3-DE49-48C1-8DE2-9168704351D3}" presName="horFlow" presStyleCnt="0"/>
      <dgm:spPr/>
    </dgm:pt>
    <dgm:pt modelId="{9E07139C-E690-416A-877B-65DC3F4FB34E}" type="pres">
      <dgm:prSet presAssocID="{95BAA8D3-DE49-48C1-8DE2-9168704351D3}" presName="bigChev" presStyleLbl="node1" presStyleIdx="1" presStyleCnt="3" custScaleX="229991"/>
      <dgm:spPr/>
      <dgm:t>
        <a:bodyPr/>
        <a:lstStyle/>
        <a:p>
          <a:endParaRPr lang="ru-RU"/>
        </a:p>
      </dgm:t>
    </dgm:pt>
    <dgm:pt modelId="{ED0715C4-BC7F-4140-B912-C28B76CB7091}" type="pres">
      <dgm:prSet presAssocID="{95BAA8D3-DE49-48C1-8DE2-9168704351D3}" presName="vSp" presStyleCnt="0"/>
      <dgm:spPr/>
    </dgm:pt>
    <dgm:pt modelId="{01DE33BF-B9E8-4DB0-88DF-C22F5DF44C1D}" type="pres">
      <dgm:prSet presAssocID="{AD1F665F-7E2A-425C-A16A-C46FB1E583F2}" presName="horFlow" presStyleCnt="0"/>
      <dgm:spPr/>
    </dgm:pt>
    <dgm:pt modelId="{3102AE8A-A251-4DFF-A0EB-9FAC2E7FA246}" type="pres">
      <dgm:prSet presAssocID="{AD1F665F-7E2A-425C-A16A-C46FB1E583F2}" presName="bigChev" presStyleLbl="node1" presStyleIdx="2" presStyleCnt="3" custScaleX="238695"/>
      <dgm:spPr/>
      <dgm:t>
        <a:bodyPr/>
        <a:lstStyle/>
        <a:p>
          <a:endParaRPr lang="ru-RU"/>
        </a:p>
      </dgm:t>
    </dgm:pt>
  </dgm:ptLst>
  <dgm:cxnLst>
    <dgm:cxn modelId="{4BA572FE-5069-408C-9C88-4B1FAADD8F50}" srcId="{675C0867-D53A-473A-AF48-CE5DDB9B953C}" destId="{95BAA8D3-DE49-48C1-8DE2-9168704351D3}" srcOrd="1" destOrd="0" parTransId="{98008FA9-59EC-463C-997E-309DA1F3F3F5}" sibTransId="{F7FE43F3-C27A-498A-9556-74C449DB28A2}"/>
    <dgm:cxn modelId="{8CF444AB-C012-45FE-B0C3-47928F115603}" type="presOf" srcId="{675C0867-D53A-473A-AF48-CE5DDB9B953C}" destId="{D60A9D76-745F-4C74-9AF4-95AB39011EC5}" srcOrd="0" destOrd="0" presId="urn:microsoft.com/office/officeart/2005/8/layout/lProcess3"/>
    <dgm:cxn modelId="{3F09C8CC-CDEA-475F-888E-1B958516E518}" srcId="{675C0867-D53A-473A-AF48-CE5DDB9B953C}" destId="{A25A011B-424D-4D0C-BD50-F43CC09CF7DE}" srcOrd="0" destOrd="0" parTransId="{E1BAD871-C179-4C8F-8519-C200C5F9EDE9}" sibTransId="{9135150C-EFC0-4131-871C-FE92DDFEF351}"/>
    <dgm:cxn modelId="{F9902FFB-36A2-4380-A95B-8E981E987E22}" type="presOf" srcId="{AD1F665F-7E2A-425C-A16A-C46FB1E583F2}" destId="{3102AE8A-A251-4DFF-A0EB-9FAC2E7FA246}" srcOrd="0" destOrd="0" presId="urn:microsoft.com/office/officeart/2005/8/layout/lProcess3"/>
    <dgm:cxn modelId="{99318F0C-B8F4-4380-8CD1-0A2BE8536D2A}" srcId="{675C0867-D53A-473A-AF48-CE5DDB9B953C}" destId="{AD1F665F-7E2A-425C-A16A-C46FB1E583F2}" srcOrd="2" destOrd="0" parTransId="{0BD960F6-D09B-41C2-9971-0338E0B3100C}" sibTransId="{4B051F61-20C2-4C49-A7DF-FE5A41947B31}"/>
    <dgm:cxn modelId="{08626DB4-A16B-4FD4-830A-735C2E296636}" type="presOf" srcId="{95BAA8D3-DE49-48C1-8DE2-9168704351D3}" destId="{9E07139C-E690-416A-877B-65DC3F4FB34E}" srcOrd="0" destOrd="0" presId="urn:microsoft.com/office/officeart/2005/8/layout/lProcess3"/>
    <dgm:cxn modelId="{57842517-758B-4BEA-BB82-4CAA82CFDBAD}" type="presOf" srcId="{A25A011B-424D-4D0C-BD50-F43CC09CF7DE}" destId="{8D16C88A-9D04-45AC-91CA-A1AA45E4FB1E}" srcOrd="0" destOrd="0" presId="urn:microsoft.com/office/officeart/2005/8/layout/lProcess3"/>
    <dgm:cxn modelId="{BC755A8C-1252-4402-AE8F-DDA7E122CC83}" type="presParOf" srcId="{D60A9D76-745F-4C74-9AF4-95AB39011EC5}" destId="{89A6EB81-41B4-4183-89F1-609AD8C64F13}" srcOrd="0" destOrd="0" presId="urn:microsoft.com/office/officeart/2005/8/layout/lProcess3"/>
    <dgm:cxn modelId="{40FDE1D3-23AC-4E98-B77E-17AABA435081}" type="presParOf" srcId="{89A6EB81-41B4-4183-89F1-609AD8C64F13}" destId="{8D16C88A-9D04-45AC-91CA-A1AA45E4FB1E}" srcOrd="0" destOrd="0" presId="urn:microsoft.com/office/officeart/2005/8/layout/lProcess3"/>
    <dgm:cxn modelId="{6498A041-C0C4-4B3D-A64B-BD08AA7F536F}" type="presParOf" srcId="{D60A9D76-745F-4C74-9AF4-95AB39011EC5}" destId="{DED8FF6A-AE94-42C1-BFD7-336B974C026D}" srcOrd="1" destOrd="0" presId="urn:microsoft.com/office/officeart/2005/8/layout/lProcess3"/>
    <dgm:cxn modelId="{3F0A735D-E9AF-422D-9F14-30818583C745}" type="presParOf" srcId="{D60A9D76-745F-4C74-9AF4-95AB39011EC5}" destId="{BFC6CD42-E5F5-40CD-8485-2B8C08E5E719}" srcOrd="2" destOrd="0" presId="urn:microsoft.com/office/officeart/2005/8/layout/lProcess3"/>
    <dgm:cxn modelId="{43FDEEC2-4BE9-4865-BD10-506422EA2118}" type="presParOf" srcId="{BFC6CD42-E5F5-40CD-8485-2B8C08E5E719}" destId="{9E07139C-E690-416A-877B-65DC3F4FB34E}" srcOrd="0" destOrd="0" presId="urn:microsoft.com/office/officeart/2005/8/layout/lProcess3"/>
    <dgm:cxn modelId="{21DE6B32-7D51-4446-B96F-C6954FD9A655}" type="presParOf" srcId="{D60A9D76-745F-4C74-9AF4-95AB39011EC5}" destId="{ED0715C4-BC7F-4140-B912-C28B76CB7091}" srcOrd="3" destOrd="0" presId="urn:microsoft.com/office/officeart/2005/8/layout/lProcess3"/>
    <dgm:cxn modelId="{93252CF5-9833-4DAA-917B-8A8A984B8FE1}" type="presParOf" srcId="{D60A9D76-745F-4C74-9AF4-95AB39011EC5}" destId="{01DE33BF-B9E8-4DB0-88DF-C22F5DF44C1D}" srcOrd="4" destOrd="0" presId="urn:microsoft.com/office/officeart/2005/8/layout/lProcess3"/>
    <dgm:cxn modelId="{10E7B24D-41EF-48BE-9DF7-328FC91F509A}" type="presParOf" srcId="{01DE33BF-B9E8-4DB0-88DF-C22F5DF44C1D}" destId="{3102AE8A-A251-4DFF-A0EB-9FAC2E7FA246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875732-73A8-44C2-B44E-7494E03F07E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DC8FC2-4A99-4540-9C01-F3864A4FF1BE}">
      <dgm:prSet/>
      <dgm:spPr/>
      <dgm:t>
        <a:bodyPr/>
        <a:lstStyle/>
        <a:p>
          <a:pPr rtl="0"/>
          <a:r>
            <a:rPr lang="en-US" smtClean="0"/>
            <a:t>semantically</a:t>
          </a:r>
          <a:endParaRPr lang="ru-RU"/>
        </a:p>
      </dgm:t>
    </dgm:pt>
    <dgm:pt modelId="{5B1303E9-D391-4E1B-ACA6-573652B74491}" type="parTrans" cxnId="{F80A4A4D-9D5C-4C1D-BC31-547B36327D8D}">
      <dgm:prSet/>
      <dgm:spPr/>
      <dgm:t>
        <a:bodyPr/>
        <a:lstStyle/>
        <a:p>
          <a:endParaRPr lang="ru-RU"/>
        </a:p>
      </dgm:t>
    </dgm:pt>
    <dgm:pt modelId="{17714976-6EA7-4469-B40E-8CD1F2069CDE}" type="sibTrans" cxnId="{F80A4A4D-9D5C-4C1D-BC31-547B36327D8D}">
      <dgm:prSet/>
      <dgm:spPr/>
      <dgm:t>
        <a:bodyPr/>
        <a:lstStyle/>
        <a:p>
          <a:endParaRPr lang="ru-RU"/>
        </a:p>
      </dgm:t>
    </dgm:pt>
    <dgm:pt modelId="{72CF0DF3-50A5-43D1-AC1B-D0C79D6CC380}">
      <dgm:prSet/>
      <dgm:spPr/>
      <dgm:t>
        <a:bodyPr/>
        <a:lstStyle/>
        <a:p>
          <a:pPr rtl="0"/>
          <a:r>
            <a:rPr lang="en-US" smtClean="0"/>
            <a:t>syntactically</a:t>
          </a:r>
          <a:endParaRPr lang="ru-RU"/>
        </a:p>
      </dgm:t>
    </dgm:pt>
    <dgm:pt modelId="{F0CDC01B-D91F-46D4-92C0-2C5BF4C9FE6A}" type="parTrans" cxnId="{33546C42-5C17-4F50-82CD-F66FFFE395C0}">
      <dgm:prSet/>
      <dgm:spPr/>
      <dgm:t>
        <a:bodyPr/>
        <a:lstStyle/>
        <a:p>
          <a:endParaRPr lang="ru-RU"/>
        </a:p>
      </dgm:t>
    </dgm:pt>
    <dgm:pt modelId="{76A526F6-0CDE-4D65-BFF5-B83365854909}" type="sibTrans" cxnId="{33546C42-5C17-4F50-82CD-F66FFFE395C0}">
      <dgm:prSet/>
      <dgm:spPr/>
      <dgm:t>
        <a:bodyPr/>
        <a:lstStyle/>
        <a:p>
          <a:endParaRPr lang="ru-RU"/>
        </a:p>
      </dgm:t>
    </dgm:pt>
    <dgm:pt modelId="{27521D20-216B-4169-BF6F-12EF705B0F74}">
      <dgm:prSet/>
      <dgm:spPr/>
      <dgm:t>
        <a:bodyPr/>
        <a:lstStyle/>
        <a:p>
          <a:pPr rtl="0"/>
          <a:r>
            <a:rPr lang="en-US" smtClean="0"/>
            <a:t>stylistically</a:t>
          </a:r>
          <a:endParaRPr lang="ru-RU"/>
        </a:p>
      </dgm:t>
    </dgm:pt>
    <dgm:pt modelId="{7C960FBF-9C83-4259-A060-FA3083F02393}" type="parTrans" cxnId="{CBB7FBE4-F9CA-4DB8-9C6C-0ED5CEF313D6}">
      <dgm:prSet/>
      <dgm:spPr/>
      <dgm:t>
        <a:bodyPr/>
        <a:lstStyle/>
        <a:p>
          <a:endParaRPr lang="ru-RU"/>
        </a:p>
      </dgm:t>
    </dgm:pt>
    <dgm:pt modelId="{181C0ADB-B7FD-40B1-8390-640F15694820}" type="sibTrans" cxnId="{CBB7FBE4-F9CA-4DB8-9C6C-0ED5CEF313D6}">
      <dgm:prSet/>
      <dgm:spPr/>
      <dgm:t>
        <a:bodyPr/>
        <a:lstStyle/>
        <a:p>
          <a:endParaRPr lang="ru-RU"/>
        </a:p>
      </dgm:t>
    </dgm:pt>
    <dgm:pt modelId="{8B880C24-0585-4CD7-A372-515FFF186270}">
      <dgm:prSet/>
      <dgm:spPr/>
      <dgm:t>
        <a:bodyPr/>
        <a:lstStyle/>
        <a:p>
          <a:pPr rtl="0"/>
          <a:r>
            <a:rPr lang="en-US" dirty="0" smtClean="0"/>
            <a:t>pragmatically</a:t>
          </a:r>
          <a:endParaRPr lang="ru-RU" dirty="0"/>
        </a:p>
      </dgm:t>
    </dgm:pt>
    <dgm:pt modelId="{C093E999-C89C-47AF-B1AC-A0D16C8EFAB0}" type="parTrans" cxnId="{7F8A2B48-46AF-4828-95F1-D65DDA25BB8B}">
      <dgm:prSet/>
      <dgm:spPr/>
      <dgm:t>
        <a:bodyPr/>
        <a:lstStyle/>
        <a:p>
          <a:endParaRPr lang="ru-RU"/>
        </a:p>
      </dgm:t>
    </dgm:pt>
    <dgm:pt modelId="{3E9F7019-358E-45FC-A5E3-E2B82DFFB151}" type="sibTrans" cxnId="{7F8A2B48-46AF-4828-95F1-D65DDA25BB8B}">
      <dgm:prSet/>
      <dgm:spPr/>
      <dgm:t>
        <a:bodyPr/>
        <a:lstStyle/>
        <a:p>
          <a:endParaRPr lang="ru-RU"/>
        </a:p>
      </dgm:t>
    </dgm:pt>
    <dgm:pt modelId="{BDEA3849-8A82-4930-8226-AF7C04655941}" type="pres">
      <dgm:prSet presAssocID="{FA875732-73A8-44C2-B44E-7494E03F07EB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83B7804-993A-4D83-864B-6ADF4386C6E9}" type="pres">
      <dgm:prSet presAssocID="{F8DC8FC2-4A99-4540-9C01-F3864A4FF1BE}" presName="horFlow" presStyleCnt="0"/>
      <dgm:spPr/>
    </dgm:pt>
    <dgm:pt modelId="{6658CD6B-CE75-4597-8680-9C76141C510F}" type="pres">
      <dgm:prSet presAssocID="{F8DC8FC2-4A99-4540-9C01-F3864A4FF1BE}" presName="bigChev" presStyleLbl="node1" presStyleIdx="0" presStyleCnt="4" custScaleX="275689"/>
      <dgm:spPr/>
      <dgm:t>
        <a:bodyPr/>
        <a:lstStyle/>
        <a:p>
          <a:endParaRPr lang="ru-RU"/>
        </a:p>
      </dgm:t>
    </dgm:pt>
    <dgm:pt modelId="{4A84BF14-3FBA-4A81-A041-79A367FC0925}" type="pres">
      <dgm:prSet presAssocID="{F8DC8FC2-4A99-4540-9C01-F3864A4FF1BE}" presName="vSp" presStyleCnt="0"/>
      <dgm:spPr/>
    </dgm:pt>
    <dgm:pt modelId="{BCB3D99F-2718-43D7-8343-44C08BA2F4E3}" type="pres">
      <dgm:prSet presAssocID="{72CF0DF3-50A5-43D1-AC1B-D0C79D6CC380}" presName="horFlow" presStyleCnt="0"/>
      <dgm:spPr/>
    </dgm:pt>
    <dgm:pt modelId="{512F6FA9-B726-489C-83EF-700801AB9503}" type="pres">
      <dgm:prSet presAssocID="{72CF0DF3-50A5-43D1-AC1B-D0C79D6CC380}" presName="bigChev" presStyleLbl="node1" presStyleIdx="1" presStyleCnt="4" custScaleX="321507"/>
      <dgm:spPr/>
      <dgm:t>
        <a:bodyPr/>
        <a:lstStyle/>
        <a:p>
          <a:endParaRPr lang="ru-RU"/>
        </a:p>
      </dgm:t>
    </dgm:pt>
    <dgm:pt modelId="{D268C1DA-D9C1-4157-B767-6CB70840FA16}" type="pres">
      <dgm:prSet presAssocID="{72CF0DF3-50A5-43D1-AC1B-D0C79D6CC380}" presName="vSp" presStyleCnt="0"/>
      <dgm:spPr/>
    </dgm:pt>
    <dgm:pt modelId="{9F99D718-731B-4928-A129-EB6C25B0A796}" type="pres">
      <dgm:prSet presAssocID="{27521D20-216B-4169-BF6F-12EF705B0F74}" presName="horFlow" presStyleCnt="0"/>
      <dgm:spPr/>
    </dgm:pt>
    <dgm:pt modelId="{DBF3F02A-3128-49C3-8A77-F9D772B09E5E}" type="pres">
      <dgm:prSet presAssocID="{27521D20-216B-4169-BF6F-12EF705B0F74}" presName="bigChev" presStyleLbl="node1" presStyleIdx="2" presStyleCnt="4" custScaleX="321507"/>
      <dgm:spPr/>
      <dgm:t>
        <a:bodyPr/>
        <a:lstStyle/>
        <a:p>
          <a:endParaRPr lang="ru-RU"/>
        </a:p>
      </dgm:t>
    </dgm:pt>
    <dgm:pt modelId="{B3375CC5-C92F-4C48-914B-4EE4DF7EA8C4}" type="pres">
      <dgm:prSet presAssocID="{27521D20-216B-4169-BF6F-12EF705B0F74}" presName="vSp" presStyleCnt="0"/>
      <dgm:spPr/>
    </dgm:pt>
    <dgm:pt modelId="{01285F49-8C15-4F3E-8AAE-C55A1BB4B742}" type="pres">
      <dgm:prSet presAssocID="{8B880C24-0585-4CD7-A372-515FFF186270}" presName="horFlow" presStyleCnt="0"/>
      <dgm:spPr/>
    </dgm:pt>
    <dgm:pt modelId="{C98337FF-C75E-4B1D-BA17-AFE8EDC34DA5}" type="pres">
      <dgm:prSet presAssocID="{8B880C24-0585-4CD7-A372-515FFF186270}" presName="bigChev" presStyleLbl="node1" presStyleIdx="3" presStyleCnt="4" custScaleX="321507"/>
      <dgm:spPr/>
      <dgm:t>
        <a:bodyPr/>
        <a:lstStyle/>
        <a:p>
          <a:endParaRPr lang="ru-RU"/>
        </a:p>
      </dgm:t>
    </dgm:pt>
  </dgm:ptLst>
  <dgm:cxnLst>
    <dgm:cxn modelId="{0A0407D2-CC23-45D7-90D0-C2705844E3F1}" type="presOf" srcId="{8B880C24-0585-4CD7-A372-515FFF186270}" destId="{C98337FF-C75E-4B1D-BA17-AFE8EDC34DA5}" srcOrd="0" destOrd="0" presId="urn:microsoft.com/office/officeart/2005/8/layout/lProcess3"/>
    <dgm:cxn modelId="{F80A4A4D-9D5C-4C1D-BC31-547B36327D8D}" srcId="{FA875732-73A8-44C2-B44E-7494E03F07EB}" destId="{F8DC8FC2-4A99-4540-9C01-F3864A4FF1BE}" srcOrd="0" destOrd="0" parTransId="{5B1303E9-D391-4E1B-ACA6-573652B74491}" sibTransId="{17714976-6EA7-4469-B40E-8CD1F2069CDE}"/>
    <dgm:cxn modelId="{534CBF19-7B8C-4A79-8ECF-CD94629DB895}" type="presOf" srcId="{72CF0DF3-50A5-43D1-AC1B-D0C79D6CC380}" destId="{512F6FA9-B726-489C-83EF-700801AB9503}" srcOrd="0" destOrd="0" presId="urn:microsoft.com/office/officeart/2005/8/layout/lProcess3"/>
    <dgm:cxn modelId="{E2041405-C7DA-436D-A044-DD578FA2D92E}" type="presOf" srcId="{27521D20-216B-4169-BF6F-12EF705B0F74}" destId="{DBF3F02A-3128-49C3-8A77-F9D772B09E5E}" srcOrd="0" destOrd="0" presId="urn:microsoft.com/office/officeart/2005/8/layout/lProcess3"/>
    <dgm:cxn modelId="{B971EE6D-B581-483B-A003-801AD89D0F45}" type="presOf" srcId="{F8DC8FC2-4A99-4540-9C01-F3864A4FF1BE}" destId="{6658CD6B-CE75-4597-8680-9C76141C510F}" srcOrd="0" destOrd="0" presId="urn:microsoft.com/office/officeart/2005/8/layout/lProcess3"/>
    <dgm:cxn modelId="{33546C42-5C17-4F50-82CD-F66FFFE395C0}" srcId="{FA875732-73A8-44C2-B44E-7494E03F07EB}" destId="{72CF0DF3-50A5-43D1-AC1B-D0C79D6CC380}" srcOrd="1" destOrd="0" parTransId="{F0CDC01B-D91F-46D4-92C0-2C5BF4C9FE6A}" sibTransId="{76A526F6-0CDE-4D65-BFF5-B83365854909}"/>
    <dgm:cxn modelId="{CBB7FBE4-F9CA-4DB8-9C6C-0ED5CEF313D6}" srcId="{FA875732-73A8-44C2-B44E-7494E03F07EB}" destId="{27521D20-216B-4169-BF6F-12EF705B0F74}" srcOrd="2" destOrd="0" parTransId="{7C960FBF-9C83-4259-A060-FA3083F02393}" sibTransId="{181C0ADB-B7FD-40B1-8390-640F15694820}"/>
    <dgm:cxn modelId="{7F8A2B48-46AF-4828-95F1-D65DDA25BB8B}" srcId="{FA875732-73A8-44C2-B44E-7494E03F07EB}" destId="{8B880C24-0585-4CD7-A372-515FFF186270}" srcOrd="3" destOrd="0" parTransId="{C093E999-C89C-47AF-B1AC-A0D16C8EFAB0}" sibTransId="{3E9F7019-358E-45FC-A5E3-E2B82DFFB151}"/>
    <dgm:cxn modelId="{AAA5AB8A-7F92-40CF-A720-6116E79E72FE}" type="presOf" srcId="{FA875732-73A8-44C2-B44E-7494E03F07EB}" destId="{BDEA3849-8A82-4930-8226-AF7C04655941}" srcOrd="0" destOrd="0" presId="urn:microsoft.com/office/officeart/2005/8/layout/lProcess3"/>
    <dgm:cxn modelId="{3D014C79-B7CD-44DF-9610-9E2504F4B58D}" type="presParOf" srcId="{BDEA3849-8A82-4930-8226-AF7C04655941}" destId="{083B7804-993A-4D83-864B-6ADF4386C6E9}" srcOrd="0" destOrd="0" presId="urn:microsoft.com/office/officeart/2005/8/layout/lProcess3"/>
    <dgm:cxn modelId="{17F3085E-89DC-408A-820E-EA24E862F331}" type="presParOf" srcId="{083B7804-993A-4D83-864B-6ADF4386C6E9}" destId="{6658CD6B-CE75-4597-8680-9C76141C510F}" srcOrd="0" destOrd="0" presId="urn:microsoft.com/office/officeart/2005/8/layout/lProcess3"/>
    <dgm:cxn modelId="{D94E806A-CA0C-4303-A547-A6E5E22C340A}" type="presParOf" srcId="{BDEA3849-8A82-4930-8226-AF7C04655941}" destId="{4A84BF14-3FBA-4A81-A041-79A367FC0925}" srcOrd="1" destOrd="0" presId="urn:microsoft.com/office/officeart/2005/8/layout/lProcess3"/>
    <dgm:cxn modelId="{BD9BEF30-9837-4AAB-9074-D2900D6E1927}" type="presParOf" srcId="{BDEA3849-8A82-4930-8226-AF7C04655941}" destId="{BCB3D99F-2718-43D7-8343-44C08BA2F4E3}" srcOrd="2" destOrd="0" presId="urn:microsoft.com/office/officeart/2005/8/layout/lProcess3"/>
    <dgm:cxn modelId="{95208024-8D19-4180-AEE5-44C3D22FD0E5}" type="presParOf" srcId="{BCB3D99F-2718-43D7-8343-44C08BA2F4E3}" destId="{512F6FA9-B726-489C-83EF-700801AB9503}" srcOrd="0" destOrd="0" presId="urn:microsoft.com/office/officeart/2005/8/layout/lProcess3"/>
    <dgm:cxn modelId="{EDDECABD-3D32-4687-B6F6-E27B814AC1D3}" type="presParOf" srcId="{BDEA3849-8A82-4930-8226-AF7C04655941}" destId="{D268C1DA-D9C1-4157-B767-6CB70840FA16}" srcOrd="3" destOrd="0" presId="urn:microsoft.com/office/officeart/2005/8/layout/lProcess3"/>
    <dgm:cxn modelId="{3FAA9F8C-30A5-4508-82B2-2DBAD3AAE741}" type="presParOf" srcId="{BDEA3849-8A82-4930-8226-AF7C04655941}" destId="{9F99D718-731B-4928-A129-EB6C25B0A796}" srcOrd="4" destOrd="0" presId="urn:microsoft.com/office/officeart/2005/8/layout/lProcess3"/>
    <dgm:cxn modelId="{C731B567-E3ED-466A-BF74-E2DC64BF362D}" type="presParOf" srcId="{9F99D718-731B-4928-A129-EB6C25B0A796}" destId="{DBF3F02A-3128-49C3-8A77-F9D772B09E5E}" srcOrd="0" destOrd="0" presId="urn:microsoft.com/office/officeart/2005/8/layout/lProcess3"/>
    <dgm:cxn modelId="{30B6C1C3-E169-438B-A459-A3FC0B1EB265}" type="presParOf" srcId="{BDEA3849-8A82-4930-8226-AF7C04655941}" destId="{B3375CC5-C92F-4C48-914B-4EE4DF7EA8C4}" srcOrd="5" destOrd="0" presId="urn:microsoft.com/office/officeart/2005/8/layout/lProcess3"/>
    <dgm:cxn modelId="{740715B6-9889-40BB-8976-3C67C7A604A0}" type="presParOf" srcId="{BDEA3849-8A82-4930-8226-AF7C04655941}" destId="{01285F49-8C15-4F3E-8AAE-C55A1BB4B742}" srcOrd="6" destOrd="0" presId="urn:microsoft.com/office/officeart/2005/8/layout/lProcess3"/>
    <dgm:cxn modelId="{B3B60C05-2A59-4E2A-8AC1-2371D777DB3C}" type="presParOf" srcId="{01285F49-8C15-4F3E-8AAE-C55A1BB4B742}" destId="{C98337FF-C75E-4B1D-BA17-AFE8EDC34DA5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16C88A-9D04-45AC-91CA-A1AA45E4FB1E}">
      <dsp:nvSpPr>
        <dsp:cNvPr id="0" name=""/>
        <dsp:cNvSpPr/>
      </dsp:nvSpPr>
      <dsp:spPr>
        <a:xfrm>
          <a:off x="2" y="3892"/>
          <a:ext cx="8229594" cy="1377493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b="0" kern="1200" smtClean="0">
              <a:solidFill>
                <a:schemeClr val="tx1"/>
              </a:solidFill>
            </a:rPr>
            <a:t>synonyms</a:t>
          </a:r>
          <a:endParaRPr lang="ru-RU" sz="6500" b="0" kern="1200">
            <a:solidFill>
              <a:schemeClr val="tx1"/>
            </a:solidFill>
          </a:endParaRPr>
        </a:p>
      </dsp:txBody>
      <dsp:txXfrm>
        <a:off x="688749" y="3892"/>
        <a:ext cx="6852101" cy="1377493"/>
      </dsp:txXfrm>
    </dsp:sp>
    <dsp:sp modelId="{9E07139C-E690-416A-877B-65DC3F4FB34E}">
      <dsp:nvSpPr>
        <dsp:cNvPr id="0" name=""/>
        <dsp:cNvSpPr/>
      </dsp:nvSpPr>
      <dsp:spPr>
        <a:xfrm>
          <a:off x="2" y="1574234"/>
          <a:ext cx="7920278" cy="1377493"/>
        </a:xfrm>
        <a:prstGeom prst="chevron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b="0" kern="1200" dirty="0" smtClean="0">
              <a:solidFill>
                <a:schemeClr val="tx1"/>
              </a:solidFill>
            </a:rPr>
            <a:t>homonyms</a:t>
          </a:r>
          <a:endParaRPr lang="ru-RU" sz="6500" b="0" kern="1200" dirty="0">
            <a:solidFill>
              <a:schemeClr val="tx1"/>
            </a:solidFill>
          </a:endParaRPr>
        </a:p>
      </dsp:txBody>
      <dsp:txXfrm>
        <a:off x="688749" y="1574234"/>
        <a:ext cx="6542785" cy="1377493"/>
      </dsp:txXfrm>
    </dsp:sp>
    <dsp:sp modelId="{3102AE8A-A251-4DFF-A0EB-9FAC2E7FA246}">
      <dsp:nvSpPr>
        <dsp:cNvPr id="0" name=""/>
        <dsp:cNvSpPr/>
      </dsp:nvSpPr>
      <dsp:spPr>
        <a:xfrm>
          <a:off x="2" y="3144577"/>
          <a:ext cx="8220020" cy="1377493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b="0" kern="1200" dirty="0" err="1" smtClean="0">
              <a:solidFill>
                <a:schemeClr val="tx1"/>
              </a:solidFill>
            </a:rPr>
            <a:t>paronyms</a:t>
          </a:r>
          <a:endParaRPr lang="ru-RU" sz="6500" b="0" kern="1200" dirty="0">
            <a:solidFill>
              <a:schemeClr val="tx1"/>
            </a:solidFill>
          </a:endParaRPr>
        </a:p>
      </dsp:txBody>
      <dsp:txXfrm>
        <a:off x="688749" y="3144577"/>
        <a:ext cx="6842527" cy="13774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58CD6B-CE75-4597-8680-9C76141C510F}">
      <dsp:nvSpPr>
        <dsp:cNvPr id="0" name=""/>
        <dsp:cNvSpPr/>
      </dsp:nvSpPr>
      <dsp:spPr>
        <a:xfrm>
          <a:off x="0" y="211"/>
          <a:ext cx="7056797" cy="10238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smtClean="0"/>
            <a:t>semantically</a:t>
          </a:r>
          <a:endParaRPr lang="ru-RU" sz="6500" kern="1200"/>
        </a:p>
      </dsp:txBody>
      <dsp:txXfrm>
        <a:off x="511939" y="211"/>
        <a:ext cx="6032920" cy="1023877"/>
      </dsp:txXfrm>
    </dsp:sp>
    <dsp:sp modelId="{512F6FA9-B726-489C-83EF-700801AB9503}">
      <dsp:nvSpPr>
        <dsp:cNvPr id="0" name=""/>
        <dsp:cNvSpPr/>
      </dsp:nvSpPr>
      <dsp:spPr>
        <a:xfrm>
          <a:off x="0" y="1167432"/>
          <a:ext cx="8229598" cy="10238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smtClean="0"/>
            <a:t>syntactically</a:t>
          </a:r>
          <a:endParaRPr lang="ru-RU" sz="6500" kern="1200"/>
        </a:p>
      </dsp:txBody>
      <dsp:txXfrm>
        <a:off x="511939" y="1167432"/>
        <a:ext cx="7205721" cy="1023877"/>
      </dsp:txXfrm>
    </dsp:sp>
    <dsp:sp modelId="{DBF3F02A-3128-49C3-8A77-F9D772B09E5E}">
      <dsp:nvSpPr>
        <dsp:cNvPr id="0" name=""/>
        <dsp:cNvSpPr/>
      </dsp:nvSpPr>
      <dsp:spPr>
        <a:xfrm>
          <a:off x="0" y="2334652"/>
          <a:ext cx="8229598" cy="10238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smtClean="0"/>
            <a:t>stylistically</a:t>
          </a:r>
          <a:endParaRPr lang="ru-RU" sz="6500" kern="1200"/>
        </a:p>
      </dsp:txBody>
      <dsp:txXfrm>
        <a:off x="511939" y="2334652"/>
        <a:ext cx="7205721" cy="1023877"/>
      </dsp:txXfrm>
    </dsp:sp>
    <dsp:sp modelId="{C98337FF-C75E-4B1D-BA17-AFE8EDC34DA5}">
      <dsp:nvSpPr>
        <dsp:cNvPr id="0" name=""/>
        <dsp:cNvSpPr/>
      </dsp:nvSpPr>
      <dsp:spPr>
        <a:xfrm>
          <a:off x="0" y="3501873"/>
          <a:ext cx="8229598" cy="10238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pragmatically</a:t>
          </a:r>
          <a:endParaRPr lang="ru-RU" sz="6500" kern="1200" dirty="0"/>
        </a:p>
      </dsp:txBody>
      <dsp:txXfrm>
        <a:off x="511939" y="3501873"/>
        <a:ext cx="7205721" cy="10238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9763F-969C-417F-A2A8-A5C27552E133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C8E5A-831C-4565-ADF7-66CD8BB5F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26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C8E5A-831C-4565-ADF7-66CD8BB5F47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60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A4F3-DE09-4B33-A8B1-CCD1315E2E51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3F8C-ACD0-4FF2-AD08-B4C9DFF5D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335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A4F3-DE09-4B33-A8B1-CCD1315E2E51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3F8C-ACD0-4FF2-AD08-B4C9DFF5D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90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A4F3-DE09-4B33-A8B1-CCD1315E2E51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3F8C-ACD0-4FF2-AD08-B4C9DFF5D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59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A4F3-DE09-4B33-A8B1-CCD1315E2E51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3F8C-ACD0-4FF2-AD08-B4C9DFF5D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327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A4F3-DE09-4B33-A8B1-CCD1315E2E51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3F8C-ACD0-4FF2-AD08-B4C9DFF5D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149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A4F3-DE09-4B33-A8B1-CCD1315E2E51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3F8C-ACD0-4FF2-AD08-B4C9DFF5D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029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A4F3-DE09-4B33-A8B1-CCD1315E2E51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3F8C-ACD0-4FF2-AD08-B4C9DFF5D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555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A4F3-DE09-4B33-A8B1-CCD1315E2E51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3F8C-ACD0-4FF2-AD08-B4C9DFF5D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78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A4F3-DE09-4B33-A8B1-CCD1315E2E51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3F8C-ACD0-4FF2-AD08-B4C9DFF5D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818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A4F3-DE09-4B33-A8B1-CCD1315E2E51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3F8C-ACD0-4FF2-AD08-B4C9DFF5D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50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A4F3-DE09-4B33-A8B1-CCD1315E2E51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3F8C-ACD0-4FF2-AD08-B4C9DFF5D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023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DA4F3-DE09-4B33-A8B1-CCD1315E2E51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73F8C-ACD0-4FF2-AD08-B4C9DFF5D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23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z0957-14#Text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1800200"/>
          </a:xfrm>
          <a:noFill/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8416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8064896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9866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proper names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Nicknames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people (especially kings, queens, princes, princesses, kings, and queens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King Richard the Lionheart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король Річард Левине серце; Князь Ярослав Мудрий –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Yaroslav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Wise.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Geographical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names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mountains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lakes, seas, etc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Ivory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Coast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Берег Слонової Кості,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Black Sea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Чорне море,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Black Forest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Чорний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Cape of Good Hope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Мис Доброї Надії,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South Wales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Новий Південний Уельс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41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2700" dirty="0" smtClean="0">
                <a:latin typeface="Arial Black" pitchFamily="34" charset="0"/>
              </a:rPr>
              <a:t>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proper names</a:t>
            </a:r>
            <a:r>
              <a:rPr lang="uk-UA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radition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of great importance</a:t>
            </a:r>
            <a:r>
              <a:rPr lang="uk-UA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single clear system of principles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George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Джордж),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Чарльз),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William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Уїльям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Георг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 (George IV),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Карл І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 I)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Вільгельм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Завойовник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William the Conqueror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Warsaw,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Lisbon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Варшава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Лісабон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Montenegro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Чорногорія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385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Names of newspapers and magazines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dirty="0"/>
              <a:t>Transcoding (transcription or transliteration</a:t>
            </a:r>
            <a:r>
              <a:rPr lang="en-US" dirty="0" smtClean="0"/>
              <a:t>)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Times </a:t>
            </a:r>
            <a:r>
              <a:rPr lang="en-US" dirty="0"/>
              <a:t>–</a:t>
            </a:r>
            <a:r>
              <a:rPr lang="ru-RU" dirty="0" smtClean="0"/>
              <a:t>Таймс</a:t>
            </a:r>
          </a:p>
          <a:p>
            <a:pPr marL="0" indent="0">
              <a:buNone/>
            </a:pPr>
            <a:r>
              <a:rPr lang="en-US" dirty="0" smtClean="0"/>
              <a:t>International </a:t>
            </a:r>
            <a:r>
              <a:rPr lang="en-US" dirty="0"/>
              <a:t>Herald Tribune – </a:t>
            </a:r>
            <a:r>
              <a:rPr lang="ru-RU" dirty="0" err="1"/>
              <a:t>Інтернешенел</a:t>
            </a:r>
            <a:r>
              <a:rPr lang="ru-RU" dirty="0"/>
              <a:t> </a:t>
            </a:r>
            <a:r>
              <a:rPr lang="ru-RU" dirty="0" err="1"/>
              <a:t>Геральд</a:t>
            </a:r>
            <a:r>
              <a:rPr lang="ru-RU" dirty="0"/>
              <a:t> </a:t>
            </a:r>
            <a:r>
              <a:rPr lang="ru-RU" dirty="0" smtClean="0"/>
              <a:t>Тріб'юн</a:t>
            </a:r>
          </a:p>
          <a:p>
            <a:r>
              <a:rPr lang="en-US" dirty="0" smtClean="0"/>
              <a:t>Transcoding</a:t>
            </a:r>
            <a:r>
              <a:rPr lang="ru-RU" dirty="0" smtClean="0"/>
              <a:t> +</a:t>
            </a:r>
            <a:r>
              <a:rPr lang="en-US" dirty="0" smtClean="0"/>
              <a:t>Loan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«</a:t>
            </a:r>
            <a:r>
              <a:rPr lang="en-US" dirty="0"/>
              <a:t>Chemical Abstracts» – «</a:t>
            </a:r>
            <a:r>
              <a:rPr lang="ru-RU" dirty="0" err="1"/>
              <a:t>Кемікел</a:t>
            </a:r>
            <a:r>
              <a:rPr lang="ru-RU" dirty="0"/>
              <a:t> </a:t>
            </a:r>
            <a:r>
              <a:rPr lang="ru-RU" dirty="0" err="1"/>
              <a:t>ебсректс</a:t>
            </a:r>
            <a:r>
              <a:rPr lang="ru-RU" dirty="0"/>
              <a:t>» («</a:t>
            </a:r>
            <a:r>
              <a:rPr lang="ru-RU" dirty="0" err="1"/>
              <a:t>Хімічний</a:t>
            </a:r>
            <a:r>
              <a:rPr lang="ru-RU" dirty="0"/>
              <a:t> </a:t>
            </a:r>
            <a:r>
              <a:rPr lang="ru-RU" dirty="0" err="1"/>
              <a:t>реферативний</a:t>
            </a:r>
            <a:r>
              <a:rPr lang="ru-RU" dirty="0"/>
              <a:t> журнал»).</a:t>
            </a:r>
          </a:p>
          <a:p>
            <a:pPr marL="0" indent="0">
              <a:buNone/>
            </a:pPr>
            <a:r>
              <a:rPr lang="ru-RU" dirty="0" smtClean="0"/>
              <a:t>«</a:t>
            </a:r>
            <a:r>
              <a:rPr lang="en-US" dirty="0"/>
              <a:t>Solid State Physics» – «</a:t>
            </a:r>
            <a:r>
              <a:rPr lang="ru-RU" dirty="0" err="1"/>
              <a:t>Солід</a:t>
            </a:r>
            <a:r>
              <a:rPr lang="ru-RU" dirty="0"/>
              <a:t> </a:t>
            </a:r>
            <a:r>
              <a:rPr lang="ru-RU" dirty="0" err="1"/>
              <a:t>стейт</a:t>
            </a:r>
            <a:r>
              <a:rPr lang="ru-RU" dirty="0"/>
              <a:t> </a:t>
            </a:r>
            <a:r>
              <a:rPr lang="ru-RU" dirty="0" err="1"/>
              <a:t>фізікс</a:t>
            </a:r>
            <a:r>
              <a:rPr lang="ru-RU" dirty="0"/>
              <a:t>» («</a:t>
            </a:r>
            <a:r>
              <a:rPr lang="ru-RU" dirty="0" err="1"/>
              <a:t>Фізика</a:t>
            </a:r>
            <a:r>
              <a:rPr lang="ru-RU" dirty="0"/>
              <a:t> твердого </a:t>
            </a:r>
            <a:r>
              <a:rPr lang="ru-RU" dirty="0" err="1"/>
              <a:t>тіла</a:t>
            </a:r>
            <a:r>
              <a:rPr lang="ru-RU" dirty="0"/>
              <a:t>»).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6127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Names </a:t>
            </a:r>
            <a:r>
              <a:rPr lang="en-US" dirty="0" smtClean="0"/>
              <a:t>of </a:t>
            </a:r>
            <a:r>
              <a:rPr lang="en-US" dirty="0"/>
              <a:t>scientific or technical institutions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Institute </a:t>
            </a:r>
            <a:r>
              <a:rPr lang="en-US" dirty="0"/>
              <a:t>of Biochemistry – </a:t>
            </a:r>
            <a:r>
              <a:rPr lang="ru-RU" dirty="0" err="1"/>
              <a:t>Інститут</a:t>
            </a:r>
            <a:r>
              <a:rPr lang="ru-RU" dirty="0"/>
              <a:t> </a:t>
            </a:r>
            <a:r>
              <a:rPr lang="ru-RU" dirty="0" err="1"/>
              <a:t>біохімії</a:t>
            </a:r>
            <a:r>
              <a:rPr lang="ru-RU" dirty="0"/>
              <a:t>, </a:t>
            </a:r>
            <a:r>
              <a:rPr lang="en-US" dirty="0"/>
              <a:t>Car Development Centre – </a:t>
            </a:r>
            <a:r>
              <a:rPr lang="ru-RU" dirty="0"/>
              <a:t>Центр </a:t>
            </a:r>
            <a:r>
              <a:rPr lang="ru-RU" dirty="0" err="1"/>
              <a:t>проектування</a:t>
            </a:r>
            <a:r>
              <a:rPr lang="ru-RU" dirty="0"/>
              <a:t> </a:t>
            </a:r>
            <a:r>
              <a:rPr lang="ru-RU" dirty="0" err="1"/>
              <a:t>автомобілів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en-US" dirty="0" smtClean="0"/>
              <a:t>M</a:t>
            </a:r>
            <a:r>
              <a:rPr lang="en-US" dirty="0"/>
              <a:t>. Planck Institute – </a:t>
            </a:r>
            <a:r>
              <a:rPr lang="ru-RU" dirty="0" err="1"/>
              <a:t>Інститут</a:t>
            </a:r>
            <a:r>
              <a:rPr lang="ru-RU" dirty="0"/>
              <a:t> </a:t>
            </a:r>
            <a:r>
              <a:rPr lang="ru-RU" dirty="0" err="1"/>
              <a:t>ім</a:t>
            </a:r>
            <a:r>
              <a:rPr lang="ru-RU" dirty="0"/>
              <a:t>. М. Планка, </a:t>
            </a:r>
            <a:r>
              <a:rPr lang="en-US" dirty="0" err="1"/>
              <a:t>Bertran</a:t>
            </a:r>
            <a:r>
              <a:rPr lang="en-US" dirty="0"/>
              <a:t> Russel Centre – </a:t>
            </a:r>
            <a:r>
              <a:rPr lang="ru-RU" dirty="0"/>
              <a:t>Центр </a:t>
            </a:r>
            <a:r>
              <a:rPr lang="ru-RU" dirty="0" err="1"/>
              <a:t>імені</a:t>
            </a:r>
            <a:r>
              <a:rPr lang="ru-RU" dirty="0"/>
              <a:t> Бертрана </a:t>
            </a:r>
            <a:r>
              <a:rPr lang="ru-RU" dirty="0" err="1"/>
              <a:t>Расселла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ru-RU" dirty="0" err="1" smtClean="0"/>
              <a:t>Інститут</a:t>
            </a:r>
            <a:r>
              <a:rPr lang="ru-RU" dirty="0" smtClean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археографії</a:t>
            </a:r>
            <a:r>
              <a:rPr lang="ru-RU" dirty="0"/>
              <a:t> та </a:t>
            </a:r>
            <a:r>
              <a:rPr lang="ru-RU" dirty="0" err="1"/>
              <a:t>джерелознавства</a:t>
            </a:r>
            <a:r>
              <a:rPr lang="ru-RU" dirty="0"/>
              <a:t> </a:t>
            </a:r>
            <a:r>
              <a:rPr lang="ru-RU" dirty="0" err="1"/>
              <a:t>ім</a:t>
            </a:r>
            <a:r>
              <a:rPr lang="ru-RU" dirty="0"/>
              <a:t>. М. С. </a:t>
            </a:r>
            <a:r>
              <a:rPr lang="ru-RU" dirty="0" err="1"/>
              <a:t>Грушевського</a:t>
            </a:r>
            <a:r>
              <a:rPr lang="ru-RU" dirty="0"/>
              <a:t> НАН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/>
              <a:t>Інститутом</a:t>
            </a:r>
            <a:r>
              <a:rPr lang="ru-RU" dirty="0"/>
              <a:t> </a:t>
            </a:r>
            <a:r>
              <a:rPr lang="ru-RU" dirty="0" err="1"/>
              <a:t>літератури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Т. Г. </a:t>
            </a:r>
            <a:r>
              <a:rPr lang="ru-RU" dirty="0" err="1"/>
              <a:t>Шевченка</a:t>
            </a:r>
            <a:r>
              <a:rPr lang="ru-RU" dirty="0"/>
              <a:t> НАН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Харківським</a:t>
            </a:r>
            <a:r>
              <a:rPr lang="ru-RU" dirty="0"/>
              <a:t> </a:t>
            </a:r>
            <a:r>
              <a:rPr lang="ru-RU" dirty="0" err="1"/>
              <a:t>національним</a:t>
            </a:r>
            <a:r>
              <a:rPr lang="ru-RU" dirty="0"/>
              <a:t> </a:t>
            </a:r>
            <a:r>
              <a:rPr lang="ru-RU" dirty="0" err="1"/>
              <a:t>університетом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В. Н. </a:t>
            </a:r>
            <a:r>
              <a:rPr lang="ru-RU" dirty="0" smtClean="0"/>
              <a:t>Каразіна</a:t>
            </a:r>
            <a:r>
              <a:rPr lang="en-US" dirty="0" smtClean="0"/>
              <a:t> </a:t>
            </a:r>
            <a:r>
              <a:rPr lang="en-US" dirty="0"/>
              <a:t>- M. S. </a:t>
            </a:r>
            <a:r>
              <a:rPr lang="en-US" dirty="0" err="1"/>
              <a:t>Hrushevskyi</a:t>
            </a:r>
            <a:r>
              <a:rPr lang="en-US" dirty="0"/>
              <a:t> Institute of Ukrainian </a:t>
            </a:r>
            <a:r>
              <a:rPr lang="en-US" dirty="0" err="1"/>
              <a:t>Archeography</a:t>
            </a:r>
            <a:r>
              <a:rPr lang="en-US" dirty="0"/>
              <a:t> and Source Studies of the NAS of Ukraine, </a:t>
            </a:r>
            <a:r>
              <a:rPr lang="en-US" dirty="0" smtClean="0"/>
              <a:t>T</a:t>
            </a:r>
            <a:r>
              <a:rPr lang="en-US" dirty="0"/>
              <a:t>. H. Shevchenko Institute of Literature of the NAS of Ukraine, and V. N. </a:t>
            </a:r>
            <a:r>
              <a:rPr lang="en-US" dirty="0" err="1"/>
              <a:t>Karazin</a:t>
            </a:r>
            <a:r>
              <a:rPr lang="en-US" dirty="0"/>
              <a:t> </a:t>
            </a:r>
            <a:r>
              <a:rPr lang="en-US" dirty="0" err="1"/>
              <a:t>Kharkiv</a:t>
            </a:r>
            <a:r>
              <a:rPr lang="en-US" dirty="0"/>
              <a:t> National University.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498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Names </a:t>
            </a:r>
            <a:r>
              <a:rPr lang="en-US" dirty="0" smtClean="0"/>
              <a:t>of Businesses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dirty="0" smtClean="0"/>
              <a:t>Dow </a:t>
            </a:r>
            <a:r>
              <a:rPr lang="en-US" sz="3800" dirty="0"/>
              <a:t>Chemical – </a:t>
            </a:r>
            <a:r>
              <a:rPr lang="ru-RU" sz="3800" dirty="0"/>
              <a:t>концерн Доу </a:t>
            </a:r>
            <a:r>
              <a:rPr lang="ru-RU" sz="3800" dirty="0" err="1"/>
              <a:t>Кемікал</a:t>
            </a:r>
            <a:r>
              <a:rPr lang="ru-RU" sz="3800" dirty="0"/>
              <a:t>, </a:t>
            </a:r>
            <a:r>
              <a:rPr lang="en-US" sz="3800" dirty="0"/>
              <a:t>Coca-Cola – </a:t>
            </a:r>
            <a:r>
              <a:rPr lang="ru-RU" sz="3800" dirty="0" err="1"/>
              <a:t>компанія</a:t>
            </a:r>
            <a:r>
              <a:rPr lang="ru-RU" sz="3800" dirty="0"/>
              <a:t> Кока-Кола, </a:t>
            </a:r>
            <a:r>
              <a:rPr lang="en-US" sz="3800" dirty="0"/>
              <a:t>Texaco – </a:t>
            </a:r>
            <a:r>
              <a:rPr lang="ru-RU" sz="3800" dirty="0" err="1"/>
              <a:t>нафтодобувна</a:t>
            </a:r>
            <a:r>
              <a:rPr lang="ru-RU" sz="3800" dirty="0"/>
              <a:t> </a:t>
            </a:r>
            <a:r>
              <a:rPr lang="ru-RU" sz="3800" dirty="0" err="1"/>
              <a:t>компанія</a:t>
            </a:r>
            <a:r>
              <a:rPr lang="ru-RU" sz="3800" dirty="0"/>
              <a:t> </a:t>
            </a:r>
            <a:r>
              <a:rPr lang="ru-RU" sz="3800" dirty="0" err="1" smtClean="0"/>
              <a:t>Тексако</a:t>
            </a:r>
            <a:endParaRPr lang="ru-RU" sz="3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dirty="0" smtClean="0"/>
              <a:t>Harris </a:t>
            </a:r>
            <a:r>
              <a:rPr lang="en-US" sz="3800" dirty="0"/>
              <a:t>Paint Company – </a:t>
            </a:r>
            <a:r>
              <a:rPr lang="ru-RU" sz="3800" dirty="0" err="1"/>
              <a:t>Гарріс</a:t>
            </a:r>
            <a:r>
              <a:rPr lang="ru-RU" sz="3800" dirty="0"/>
              <a:t> </a:t>
            </a:r>
            <a:r>
              <a:rPr lang="ru-RU" sz="3800" dirty="0" err="1"/>
              <a:t>Пейнт</a:t>
            </a:r>
            <a:r>
              <a:rPr lang="ru-RU" sz="3800" dirty="0"/>
              <a:t> </a:t>
            </a:r>
            <a:r>
              <a:rPr lang="ru-RU" sz="3800" dirty="0" err="1"/>
              <a:t>Компані</a:t>
            </a:r>
            <a:r>
              <a:rPr lang="ru-RU" sz="3800" dirty="0"/>
              <a:t>, </a:t>
            </a:r>
            <a:r>
              <a:rPr lang="en-US" sz="3800" dirty="0"/>
              <a:t>Sony Corporation – </a:t>
            </a:r>
            <a:r>
              <a:rPr lang="ru-RU" sz="3800" dirty="0" err="1"/>
              <a:t>Соні</a:t>
            </a:r>
            <a:r>
              <a:rPr lang="ru-RU" sz="3800" dirty="0"/>
              <a:t> </a:t>
            </a:r>
            <a:r>
              <a:rPr lang="ru-RU" sz="3800" dirty="0" err="1"/>
              <a:t>Корпорейшн</a:t>
            </a:r>
            <a:r>
              <a:rPr lang="ru-RU" sz="3800" dirty="0"/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dirty="0" smtClean="0"/>
              <a:t>LG </a:t>
            </a:r>
            <a:r>
              <a:rPr lang="en-US" sz="3800" dirty="0"/>
              <a:t>– </a:t>
            </a:r>
            <a:r>
              <a:rPr lang="ru-RU" sz="3800" dirty="0" err="1"/>
              <a:t>Компанія</a:t>
            </a:r>
            <a:r>
              <a:rPr lang="ru-RU" sz="3800" dirty="0"/>
              <a:t> Ел-</a:t>
            </a:r>
            <a:r>
              <a:rPr lang="ru-RU" sz="3800" dirty="0" err="1"/>
              <a:t>Джі</a:t>
            </a:r>
            <a:r>
              <a:rPr lang="ru-RU" sz="3800" dirty="0"/>
              <a:t>, </a:t>
            </a:r>
            <a:r>
              <a:rPr lang="en-US" sz="3800" dirty="0"/>
              <a:t>CHC Ltd – </a:t>
            </a:r>
            <a:r>
              <a:rPr lang="ru-RU" sz="3800" dirty="0" err="1"/>
              <a:t>Сі-Ейч-Сі</a:t>
            </a:r>
            <a:r>
              <a:rPr lang="ru-RU" sz="3800" dirty="0"/>
              <a:t> </a:t>
            </a:r>
            <a:r>
              <a:rPr lang="ru-RU" sz="3800" dirty="0" smtClean="0"/>
              <a:t>Лімітед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dirty="0"/>
              <a:t>ВАТ → OJSC (open joint-stock company), PJSC (public joint-stock company), ЗАТ → CJSC (closed joint-stock company</a:t>
            </a:r>
            <a:r>
              <a:rPr lang="en-US" sz="3800" dirty="0" smtClean="0"/>
              <a:t>) </a:t>
            </a:r>
            <a:endParaRPr lang="uk-UA" sz="38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dirty="0" smtClean="0"/>
              <a:t>BUT!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b="1" dirty="0" smtClean="0"/>
              <a:t>Law </a:t>
            </a:r>
            <a:r>
              <a:rPr lang="en-US" sz="3800" b="1" dirty="0" err="1" smtClean="0"/>
              <a:t>realia</a:t>
            </a:r>
            <a:r>
              <a:rPr lang="en-US" sz="3800" b="1" dirty="0" smtClean="0"/>
              <a:t>: </a:t>
            </a:r>
            <a:r>
              <a:rPr lang="en-US" sz="3800" dirty="0" smtClean="0"/>
              <a:t>GmbH </a:t>
            </a:r>
            <a:r>
              <a:rPr lang="en-US" sz="3800" dirty="0"/>
              <a:t>→ </a:t>
            </a:r>
            <a:r>
              <a:rPr lang="uk-UA" sz="3800" dirty="0" err="1" smtClean="0"/>
              <a:t>ГмбХ</a:t>
            </a:r>
            <a:r>
              <a:rPr lang="en-US" sz="3800" dirty="0" smtClean="0"/>
              <a:t>, </a:t>
            </a:r>
            <a:r>
              <a:rPr lang="en-US" sz="3800" dirty="0" err="1" smtClean="0"/>
              <a:t>SpA</a:t>
            </a:r>
            <a:r>
              <a:rPr lang="en-US" sz="3800" dirty="0" smtClean="0"/>
              <a:t> </a:t>
            </a:r>
            <a:r>
              <a:rPr lang="en-US" sz="3800" dirty="0"/>
              <a:t>→ </a:t>
            </a:r>
            <a:r>
              <a:rPr lang="uk-UA" sz="3800" dirty="0" err="1" smtClean="0"/>
              <a:t>СпА</a:t>
            </a:r>
            <a:r>
              <a:rPr lang="en-US" sz="3800" dirty="0" smtClean="0"/>
              <a:t>, SA </a:t>
            </a:r>
            <a:r>
              <a:rPr lang="en-US" sz="3800" dirty="0"/>
              <a:t>→ </a:t>
            </a:r>
            <a:r>
              <a:rPr lang="uk-UA" sz="3800" dirty="0"/>
              <a:t>СА</a:t>
            </a:r>
            <a:r>
              <a:rPr lang="en-US" sz="3800" dirty="0" smtClean="0"/>
              <a:t>  </a:t>
            </a:r>
            <a:endParaRPr lang="ru-RU" sz="3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dirty="0"/>
              <a:t>«ВАТ» </a:t>
            </a:r>
            <a:r>
              <a:rPr lang="en-US" sz="3800" dirty="0" smtClean="0"/>
              <a:t>- registered in Ukraine</a:t>
            </a:r>
            <a:r>
              <a:rPr lang="ru-RU" sz="3800" dirty="0" smtClean="0"/>
              <a:t>, </a:t>
            </a:r>
            <a:r>
              <a:rPr lang="en-US" sz="3800" dirty="0"/>
              <a:t>Plc. (</a:t>
            </a:r>
            <a:r>
              <a:rPr lang="ru-RU" sz="3800" dirty="0" err="1"/>
              <a:t>Плс</a:t>
            </a:r>
            <a:r>
              <a:rPr lang="ru-RU" sz="3800" dirty="0"/>
              <a:t>.) — </a:t>
            </a:r>
            <a:r>
              <a:rPr lang="en-US" sz="3800" dirty="0" smtClean="0"/>
              <a:t>United Kingdom</a:t>
            </a:r>
            <a:r>
              <a:rPr lang="ru-RU" sz="3800" dirty="0" smtClean="0"/>
              <a:t>, </a:t>
            </a:r>
            <a:r>
              <a:rPr lang="en-US" sz="3800" dirty="0" err="1"/>
              <a:t>SpA</a:t>
            </a:r>
            <a:r>
              <a:rPr lang="en-US" sz="3800" dirty="0"/>
              <a:t> (</a:t>
            </a:r>
            <a:r>
              <a:rPr lang="ru-RU" sz="3800" dirty="0" err="1"/>
              <a:t>СпА</a:t>
            </a:r>
            <a:r>
              <a:rPr lang="ru-RU" sz="3800" dirty="0"/>
              <a:t>) — </a:t>
            </a:r>
            <a:r>
              <a:rPr lang="en-US" sz="3800" dirty="0" smtClean="0"/>
              <a:t>Italy</a:t>
            </a:r>
            <a:r>
              <a:rPr lang="ru-RU" sz="3800" dirty="0" smtClean="0"/>
              <a:t>, </a:t>
            </a:r>
            <a:r>
              <a:rPr lang="en-US" sz="3800" dirty="0"/>
              <a:t>GmbH (</a:t>
            </a:r>
            <a:r>
              <a:rPr lang="ru-RU" sz="3800" dirty="0" err="1"/>
              <a:t>ГмбХ</a:t>
            </a:r>
            <a:r>
              <a:rPr lang="ru-RU" sz="3800" dirty="0"/>
              <a:t>) — </a:t>
            </a:r>
            <a:r>
              <a:rPr lang="en-US" sz="3800" dirty="0" smtClean="0"/>
              <a:t>Germany</a:t>
            </a:r>
            <a:r>
              <a:rPr lang="ru-RU" sz="3800" dirty="0" smtClean="0"/>
              <a:t>, </a:t>
            </a:r>
            <a:r>
              <a:rPr lang="en-US" sz="3800" dirty="0"/>
              <a:t>A/S (</a:t>
            </a:r>
            <a:r>
              <a:rPr lang="ru-RU" sz="3800" dirty="0"/>
              <a:t>АТ) — </a:t>
            </a:r>
            <a:r>
              <a:rPr lang="en-US" sz="3800" dirty="0" smtClean="0"/>
              <a:t>Denmark</a:t>
            </a:r>
            <a:r>
              <a:rPr lang="ru-RU" sz="3800" dirty="0" smtClean="0"/>
              <a:t>, </a:t>
            </a:r>
            <a:r>
              <a:rPr lang="en-US" sz="3800" dirty="0"/>
              <a:t>OY (</a:t>
            </a:r>
            <a:r>
              <a:rPr lang="ru-RU" sz="3800" dirty="0"/>
              <a:t>АТ) — </a:t>
            </a:r>
            <a:r>
              <a:rPr lang="en-US" sz="3800" dirty="0" smtClean="0"/>
              <a:t>France</a:t>
            </a:r>
            <a:r>
              <a:rPr lang="ru-RU" sz="3800" dirty="0" smtClean="0"/>
              <a:t> </a:t>
            </a:r>
            <a:endParaRPr lang="ru-RU" sz="3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dirty="0" smtClean="0"/>
              <a:t>Tradition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dirty="0" smtClean="0"/>
              <a:t>Federal </a:t>
            </a:r>
            <a:r>
              <a:rPr lang="en-US" sz="3800" dirty="0"/>
              <a:t>Bureau of Investigation </a:t>
            </a:r>
            <a:r>
              <a:rPr lang="en-US" sz="3800" dirty="0" smtClean="0"/>
              <a:t>(FBI) – </a:t>
            </a:r>
            <a:r>
              <a:rPr lang="ru-RU" sz="3800" dirty="0" err="1"/>
              <a:t>Федеральне</a:t>
            </a:r>
            <a:r>
              <a:rPr lang="ru-RU" sz="3800" dirty="0"/>
              <a:t> бюро </a:t>
            </a:r>
            <a:r>
              <a:rPr lang="ru-RU" sz="3800" dirty="0" err="1" smtClean="0"/>
              <a:t>розслідувань</a:t>
            </a:r>
            <a:r>
              <a:rPr lang="en-US" sz="3800" dirty="0" smtClean="0"/>
              <a:t> </a:t>
            </a:r>
            <a:r>
              <a:rPr lang="ru-RU" sz="3800" dirty="0" smtClean="0"/>
              <a:t>(ФБР)</a:t>
            </a:r>
            <a:endParaRPr lang="ru-RU" sz="3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dirty="0" smtClean="0"/>
              <a:t>Central </a:t>
            </a:r>
            <a:r>
              <a:rPr lang="en-US" sz="3800" dirty="0"/>
              <a:t>Intelligence </a:t>
            </a:r>
            <a:r>
              <a:rPr lang="en-US" sz="3800" dirty="0" smtClean="0"/>
              <a:t>Agency (CIA) </a:t>
            </a:r>
            <a:r>
              <a:rPr lang="en-US" sz="3800" dirty="0"/>
              <a:t>– </a:t>
            </a:r>
            <a:r>
              <a:rPr lang="ru-RU" sz="3800" dirty="0" err="1"/>
              <a:t>Центральне</a:t>
            </a:r>
            <a:r>
              <a:rPr lang="ru-RU" sz="3800" dirty="0"/>
              <a:t> </a:t>
            </a:r>
            <a:r>
              <a:rPr lang="ru-RU" sz="3800" dirty="0" err="1"/>
              <a:t>розвідувальне</a:t>
            </a:r>
            <a:r>
              <a:rPr lang="ru-RU" sz="3800" dirty="0"/>
              <a:t> </a:t>
            </a:r>
            <a:r>
              <a:rPr lang="ru-RU" sz="3800" dirty="0" err="1" smtClean="0"/>
              <a:t>управління</a:t>
            </a:r>
            <a:r>
              <a:rPr lang="ru-RU" sz="3800" dirty="0" smtClean="0"/>
              <a:t> (ЦРУ)</a:t>
            </a:r>
            <a:endParaRPr lang="ru-RU" sz="3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dirty="0" smtClean="0"/>
              <a:t>but</a:t>
            </a:r>
            <a:r>
              <a:rPr lang="ru-RU" sz="3800" dirty="0" smtClean="0"/>
              <a:t>: </a:t>
            </a:r>
            <a:r>
              <a:rPr lang="en-US" sz="3800" dirty="0"/>
              <a:t>Scotland Yard – </a:t>
            </a:r>
            <a:r>
              <a:rPr lang="ru-RU" sz="3800" dirty="0" err="1"/>
              <a:t>Скотланд</a:t>
            </a:r>
            <a:r>
              <a:rPr lang="ru-RU" sz="3800" dirty="0"/>
              <a:t> Ярд.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18956764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en-US" sz="3600" b="1" dirty="0" smtClean="0"/>
              <a:t>Rendering </a:t>
            </a:r>
            <a:r>
              <a:rPr lang="en-US" sz="3600" b="1" dirty="0"/>
              <a:t>the Names of </a:t>
            </a:r>
            <a:r>
              <a:rPr lang="en-US" sz="3600" b="1" dirty="0" smtClean="0"/>
              <a:t>Streets</a:t>
            </a:r>
            <a:r>
              <a:rPr lang="uk-UA" sz="3600" b="1" dirty="0" smtClean="0"/>
              <a:t> </a:t>
            </a:r>
            <a:r>
              <a:rPr lang="en-US" sz="3600" b="1" dirty="0" smtClean="0">
                <a:hlinkClick r:id="rId2"/>
              </a:rPr>
              <a:t>https://zakon.rada.gov.ua/laws/show/z0957-14#Text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en-US" sz="3600" dirty="0" err="1">
                <a:latin typeface="Arial" pitchFamily="34" charset="0"/>
                <a:cs typeface="Arial" pitchFamily="34" charset="0"/>
              </a:rPr>
              <a:t>Bayswater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Road –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Бей</a:t>
            </a:r>
            <a:r>
              <a:rPr lang="uk-UA" sz="3600" dirty="0" err="1" smtClean="0">
                <a:latin typeface="Arial" pitchFamily="34" charset="0"/>
                <a:cs typeface="Arial" pitchFamily="34" charset="0"/>
              </a:rPr>
              <a:t>звотер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600" dirty="0" smtClean="0">
                <a:latin typeface="Arial" pitchFamily="34" charset="0"/>
                <a:cs typeface="Arial" pitchFamily="34" charset="0"/>
              </a:rPr>
              <a:t>Р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оуд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>
                <a:latin typeface="Arial" pitchFamily="34" charset="0"/>
                <a:cs typeface="Arial" pitchFamily="34" charset="0"/>
              </a:rPr>
              <a:t>the “Economist” publishing office is in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Threadneedle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street</a:t>
            </a:r>
            <a:endParaRPr lang="uk-UA" sz="3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uk-UA" sz="3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редакц</a:t>
            </a:r>
            <a:r>
              <a:rPr lang="uk-UA" sz="3600" dirty="0" smtClean="0">
                <a:latin typeface="Arial" pitchFamily="34" charset="0"/>
                <a:cs typeface="Arial" pitchFamily="34" charset="0"/>
              </a:rPr>
              <a:t>і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я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журнала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uk-UA" sz="3600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кономіст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» </a:t>
            </a:r>
            <a:r>
              <a:rPr lang="uk-UA" sz="3600" dirty="0" smtClean="0">
                <a:latin typeface="Arial" pitchFamily="34" charset="0"/>
                <a:cs typeface="Arial" pitchFamily="34" charset="0"/>
              </a:rPr>
              <a:t>знаходиться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на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вулиці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Треднідл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600" dirty="0" smtClean="0">
                <a:latin typeface="Arial" pitchFamily="34" charset="0"/>
                <a:cs typeface="Arial" pitchFamily="34" charset="0"/>
              </a:rPr>
              <a:t>	(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tailors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lived in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Threadneedle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street </a:t>
            </a:r>
            <a:endParaRPr lang="uk-UA" sz="3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uk-UA" sz="3600" dirty="0" smtClean="0">
                <a:latin typeface="Arial" pitchFamily="34" charset="0"/>
                <a:cs typeface="Arial" pitchFamily="34" charset="0"/>
              </a:rPr>
              <a:t>кравці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жили на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вулиці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Голка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з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Ниткою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Про </a:t>
            </a:r>
            <a:r>
              <a:rPr lang="ru-RU" sz="3600" dirty="0" err="1">
                <a:latin typeface="Arial" pitchFamily="34" charset="0"/>
                <a:cs typeface="Arial" pitchFamily="34" charset="0"/>
              </a:rPr>
              <a:t>затвердження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 Правил </a:t>
            </a:r>
            <a:r>
              <a:rPr lang="ru-RU" sz="3600" dirty="0" err="1">
                <a:latin typeface="Arial" pitchFamily="34" charset="0"/>
                <a:cs typeface="Arial" pitchFamily="34" charset="0"/>
              </a:rPr>
              <a:t>написання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>
                <a:latin typeface="Arial" pitchFamily="34" charset="0"/>
                <a:cs typeface="Arial" pitchFamily="34" charset="0"/>
              </a:rPr>
              <a:t>українських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>
                <a:latin typeface="Arial" pitchFamily="34" charset="0"/>
                <a:cs typeface="Arial" pitchFamily="34" charset="0"/>
              </a:rPr>
              <a:t>географічних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>
                <a:latin typeface="Arial" pitchFamily="34" charset="0"/>
                <a:cs typeface="Arial" pitchFamily="34" charset="0"/>
              </a:rPr>
              <a:t>назв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 на картах та в </a:t>
            </a:r>
            <a:r>
              <a:rPr lang="ru-RU" sz="3600" dirty="0" err="1">
                <a:latin typeface="Arial" pitchFamily="34" charset="0"/>
                <a:cs typeface="Arial" pitchFamily="34" charset="0"/>
              </a:rPr>
              <a:t>інших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виданнях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hlinkClick r:id="rId2"/>
              </a:rPr>
              <a:t>https://zakon.rada.gov.ua/laws/show/z0957-14#Text</a:t>
            </a:r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 </a:t>
            </a:r>
            <a:endParaRPr lang="ru-RU" sz="3600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6610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Rendering </a:t>
            </a:r>
            <a:r>
              <a:rPr lang="en-US" b="1" dirty="0"/>
              <a:t>of Names of Hotels</a:t>
            </a:r>
            <a:r>
              <a:rPr lang="ru-RU" dirty="0"/>
              <a:t/>
            </a:r>
            <a:br>
              <a:rPr lang="ru-RU" dirty="0"/>
            </a:b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Names of hotels are usually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transcribed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Hotel Carlton –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отель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Карлтон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old inns are as a rule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translated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Red Lion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Червоний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Лев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6037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lgerian" pitchFamily="82" charset="0"/>
              </a:rPr>
              <a:t>Proper Names</a:t>
            </a:r>
            <a:br>
              <a:rPr lang="en-US" dirty="0" smtClean="0">
                <a:solidFill>
                  <a:srgbClr val="C00000"/>
                </a:solidFill>
                <a:latin typeface="Algerian" pitchFamily="82" charset="0"/>
              </a:rPr>
            </a:br>
            <a:r>
              <a:rPr lang="en-US" dirty="0" smtClean="0">
                <a:solidFill>
                  <a:srgbClr val="C00000"/>
                </a:solidFill>
                <a:latin typeface="Algerian" pitchFamily="82" charset="0"/>
              </a:rPr>
              <a:t> Special Cases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J. K. Rowling is one of the most translated series of all </a:t>
            </a:r>
            <a:r>
              <a:rPr lang="en-US" dirty="0" smtClean="0"/>
              <a:t>time</a:t>
            </a:r>
          </a:p>
          <a:p>
            <a:pPr marL="0" indent="0">
              <a:buNone/>
            </a:pPr>
            <a:r>
              <a:rPr lang="en-US" dirty="0" smtClean="0"/>
              <a:t>translated </a:t>
            </a:r>
            <a:r>
              <a:rPr lang="en-US" dirty="0"/>
              <a:t>into over 74 languages</a:t>
            </a:r>
            <a:endParaRPr lang="ru-RU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Harry </a:t>
            </a:r>
            <a:r>
              <a:rPr lang="en-US" dirty="0"/>
              <a:t>Potter and the Philosopher's </a:t>
            </a:r>
            <a:r>
              <a:rPr lang="en-US" dirty="0" smtClean="0"/>
              <a:t>Stone - Britain</a:t>
            </a:r>
          </a:p>
          <a:p>
            <a:pPr marL="0" indent="0">
              <a:buNone/>
            </a:pPr>
            <a:r>
              <a:rPr lang="en-US" dirty="0"/>
              <a:t>Harry Potter and the Sorcerer's </a:t>
            </a:r>
            <a:r>
              <a:rPr lang="en-US" dirty="0" smtClean="0"/>
              <a:t>Stone – the USA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198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pPr algn="just"/>
            <a:r>
              <a:rPr lang="en-GB" dirty="0">
                <a:solidFill>
                  <a:srgbClr val="002060"/>
                </a:solidFill>
                <a:latin typeface="Algerian" pitchFamily="82" charset="0"/>
              </a:rPr>
              <a:t>Anagram</a:t>
            </a:r>
            <a:br>
              <a:rPr lang="en-GB" dirty="0">
                <a:solidFill>
                  <a:srgbClr val="002060"/>
                </a:solidFill>
                <a:latin typeface="Algerian" pitchFamily="82" charset="0"/>
              </a:rPr>
            </a:br>
            <a:r>
              <a:rPr lang="en-GB" dirty="0">
                <a:solidFill>
                  <a:srgbClr val="002060"/>
                </a:solidFill>
                <a:latin typeface="Algerian" pitchFamily="82" charset="0"/>
              </a:rPr>
              <a:t>Tom </a:t>
            </a:r>
            <a:r>
              <a:rPr lang="en-GB" dirty="0" err="1">
                <a:solidFill>
                  <a:srgbClr val="002060"/>
                </a:solidFill>
                <a:latin typeface="Algerian" pitchFamily="82" charset="0"/>
              </a:rPr>
              <a:t>Marvolo</a:t>
            </a:r>
            <a:r>
              <a:rPr lang="en-GB" dirty="0">
                <a:solidFill>
                  <a:srgbClr val="002060"/>
                </a:solidFill>
                <a:latin typeface="Algerian" pitchFamily="82" charset="0"/>
              </a:rPr>
              <a:t> Riddle - I am Lord </a:t>
            </a:r>
            <a:r>
              <a:rPr lang="en-GB" dirty="0" err="1" smtClean="0">
                <a:solidFill>
                  <a:srgbClr val="002060"/>
                </a:solidFill>
                <a:latin typeface="Algerian" pitchFamily="82" charset="0"/>
              </a:rPr>
              <a:t>Voldemort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pPr marL="0" indent="0" algn="just">
              <a:buNone/>
            </a:pPr>
            <a:r>
              <a:rPr lang="ru-RU" dirty="0" smtClean="0"/>
              <a:t>Том </a:t>
            </a:r>
            <a:r>
              <a:rPr lang="ru-RU" dirty="0" err="1"/>
              <a:t>Ярволод</a:t>
            </a:r>
            <a:r>
              <a:rPr lang="ru-RU" dirty="0"/>
              <a:t> </a:t>
            </a:r>
            <a:r>
              <a:rPr lang="ru-RU" dirty="0" err="1" smtClean="0"/>
              <a:t>Редл</a:t>
            </a:r>
            <a:r>
              <a:rPr lang="ru-RU" dirty="0" smtClean="0"/>
              <a:t> - Я </a:t>
            </a:r>
            <a:r>
              <a:rPr lang="ru-RU" dirty="0"/>
              <a:t>Лорд </a:t>
            </a:r>
            <a:r>
              <a:rPr lang="ru-RU" dirty="0" err="1"/>
              <a:t>Волдеморт</a:t>
            </a:r>
            <a:endParaRPr lang="en-US" dirty="0" smtClean="0"/>
          </a:p>
          <a:p>
            <a:pPr marL="0" indent="0" algn="just">
              <a:buNone/>
            </a:pPr>
            <a:r>
              <a:rPr lang="ru-RU" dirty="0" err="1" smtClean="0"/>
              <a:t>Ярволод</a:t>
            </a:r>
            <a:r>
              <a:rPr lang="en-US" dirty="0" smtClean="0"/>
              <a:t> - </a:t>
            </a:r>
            <a:r>
              <a:rPr lang="en-GB" dirty="0"/>
              <a:t>a </a:t>
            </a:r>
            <a:r>
              <a:rPr lang="en-GB" dirty="0" smtClean="0"/>
              <a:t>fake</a:t>
            </a:r>
            <a:r>
              <a:rPr lang="uk-UA" dirty="0" smtClean="0"/>
              <a:t> </a:t>
            </a:r>
            <a:r>
              <a:rPr lang="en-GB" dirty="0" smtClean="0"/>
              <a:t>Old </a:t>
            </a:r>
            <a:r>
              <a:rPr lang="en-GB" dirty="0"/>
              <a:t>Slavic </a:t>
            </a:r>
            <a:r>
              <a:rPr lang="en-GB" dirty="0" smtClean="0"/>
              <a:t>name (</a:t>
            </a:r>
            <a:r>
              <a:rPr lang="uk-UA" dirty="0" smtClean="0"/>
              <a:t>ярий + володар</a:t>
            </a:r>
            <a:r>
              <a:rPr lang="en-GB" dirty="0" smtClean="0"/>
              <a:t>)</a:t>
            </a: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1569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en-US" b="1" dirty="0" smtClean="0"/>
              <a:t>Rendering </a:t>
            </a:r>
            <a:r>
              <a:rPr lang="en-US" b="1" dirty="0"/>
              <a:t>of Scientific and Technical Terms</a:t>
            </a:r>
            <a:r>
              <a:rPr lang="ru-RU" dirty="0"/>
              <a:t/>
            </a:r>
            <a:br>
              <a:rPr lang="ru-RU" dirty="0"/>
            </a:b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en-US" sz="4000" i="1" dirty="0" smtClean="0"/>
              <a:t>Curfew –</a:t>
            </a:r>
            <a:r>
              <a:rPr lang="uk-UA" sz="4000" i="1" dirty="0" smtClean="0"/>
              <a:t> комендантська година</a:t>
            </a:r>
            <a:endParaRPr lang="ru-RU" sz="4000" i="1" dirty="0" smtClean="0"/>
          </a:p>
          <a:p>
            <a:r>
              <a:rPr lang="ru-RU" sz="4000" i="1" dirty="0"/>
              <a:t>БМП-3 </a:t>
            </a:r>
            <a:r>
              <a:rPr lang="en-US" sz="4000" i="1" dirty="0"/>
              <a:t>infantry fighting vehicle </a:t>
            </a:r>
            <a:r>
              <a:rPr lang="en-US" sz="4000" i="1" dirty="0" smtClean="0"/>
              <a:t>– (IFV)</a:t>
            </a:r>
            <a:endParaRPr lang="ru-RU" sz="4000" i="1" dirty="0" smtClean="0"/>
          </a:p>
          <a:p>
            <a:r>
              <a:rPr lang="ru-RU" sz="4000" i="1" dirty="0" err="1" smtClean="0"/>
              <a:t>боєкомплект</a:t>
            </a:r>
            <a:r>
              <a:rPr lang="ru-RU" sz="4000" i="1" dirty="0" smtClean="0"/>
              <a:t> - </a:t>
            </a:r>
            <a:r>
              <a:rPr lang="en-US" sz="4000" i="1" dirty="0" smtClean="0"/>
              <a:t>ammunition</a:t>
            </a:r>
          </a:p>
          <a:p>
            <a:r>
              <a:rPr lang="ru-RU" sz="4000" i="1" dirty="0" smtClean="0"/>
              <a:t>Гранатомет</a:t>
            </a:r>
            <a:r>
              <a:rPr lang="en-US" sz="4000" i="1" dirty="0" smtClean="0"/>
              <a:t>- grenade launcher</a:t>
            </a:r>
          </a:p>
          <a:p>
            <a:r>
              <a:rPr lang="en-US" sz="4000" i="1" dirty="0" smtClean="0"/>
              <a:t>FPV drone (first person view) - </a:t>
            </a:r>
            <a:r>
              <a:rPr lang="uk-UA" sz="4000" i="1" dirty="0" smtClean="0"/>
              <a:t>БПЛА </a:t>
            </a:r>
            <a:r>
              <a:rPr lang="uk-UA" sz="4000" i="1" dirty="0"/>
              <a:t>з функцією спостереження</a:t>
            </a:r>
            <a:r>
              <a:rPr lang="en-US" sz="4000" i="1" dirty="0" smtClean="0"/>
              <a:t>- </a:t>
            </a:r>
          </a:p>
          <a:p>
            <a:r>
              <a:rPr lang="en-US" sz="4000" i="1" dirty="0" smtClean="0"/>
              <a:t>MLRS (Multiple </a:t>
            </a:r>
            <a:r>
              <a:rPr lang="en-US" sz="4000" i="1" dirty="0"/>
              <a:t>launching rocket </a:t>
            </a:r>
            <a:r>
              <a:rPr lang="en-US" sz="4000" i="1" dirty="0" smtClean="0"/>
              <a:t>system) – </a:t>
            </a:r>
            <a:r>
              <a:rPr lang="uk-UA" sz="4000" i="1" dirty="0" smtClean="0"/>
              <a:t>РСЗВ</a:t>
            </a:r>
            <a:r>
              <a:rPr lang="en-US" sz="4000" i="1" dirty="0" smtClean="0"/>
              <a:t> (</a:t>
            </a:r>
            <a:r>
              <a:rPr lang="uk-UA" sz="4000" i="1" dirty="0" smtClean="0"/>
              <a:t>реактивна</a:t>
            </a:r>
            <a:r>
              <a:rPr lang="en-US" sz="4000" i="1" dirty="0" smtClean="0"/>
              <a:t> </a:t>
            </a:r>
            <a:r>
              <a:rPr lang="uk-UA" sz="4000" i="1" dirty="0" smtClean="0"/>
              <a:t>система </a:t>
            </a:r>
            <a:r>
              <a:rPr lang="uk-UA" sz="4000" i="1" dirty="0"/>
              <a:t>залпового </a:t>
            </a:r>
            <a:r>
              <a:rPr lang="uk-UA" sz="4000" i="1" dirty="0" smtClean="0"/>
              <a:t>вогню</a:t>
            </a:r>
            <a:endParaRPr lang="en-US" sz="4000" i="1" dirty="0" smtClean="0"/>
          </a:p>
          <a:p>
            <a:pPr marL="0" indent="0">
              <a:buNone/>
            </a:pPr>
            <a:endParaRPr lang="ru-RU" sz="4000" i="1" dirty="0" smtClean="0"/>
          </a:p>
          <a:p>
            <a:r>
              <a:rPr lang="en-US" sz="4000" i="1" dirty="0" smtClean="0"/>
              <a:t>calorie </a:t>
            </a:r>
            <a:r>
              <a:rPr lang="en-US" sz="4000" i="1" dirty="0"/>
              <a:t>– </a:t>
            </a:r>
            <a:r>
              <a:rPr lang="en-US" sz="4000" i="1" dirty="0" err="1" smtClean="0"/>
              <a:t>калория</a:t>
            </a:r>
            <a:endParaRPr lang="uk-UA" sz="4000" i="1" dirty="0" smtClean="0"/>
          </a:p>
          <a:p>
            <a:r>
              <a:rPr lang="en-US" sz="4000" i="1" dirty="0" smtClean="0"/>
              <a:t> </a:t>
            </a:r>
            <a:r>
              <a:rPr lang="en-US" sz="4000" i="1" dirty="0"/>
              <a:t>equator -  </a:t>
            </a:r>
            <a:r>
              <a:rPr lang="ru-RU" sz="4000" i="1" dirty="0" smtClean="0"/>
              <a:t>экватор</a:t>
            </a:r>
            <a:endParaRPr lang="uk-UA" sz="4000" i="1" dirty="0" smtClean="0"/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7944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Referential </a:t>
            </a:r>
            <a:r>
              <a:rPr lang="en-US" b="1" dirty="0"/>
              <a:t>Meaning and its Rendering in Translation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dirty="0"/>
              <a:t>Lexical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/>
              <a:t>transformation </a:t>
            </a:r>
            <a:r>
              <a:rPr lang="en-US" dirty="0" smtClean="0"/>
              <a:t>are </a:t>
            </a:r>
            <a:r>
              <a:rPr lang="en-US" dirty="0"/>
              <a:t>caused by various </a:t>
            </a:r>
            <a:r>
              <a:rPr lang="en-US" dirty="0" smtClean="0"/>
              <a:t>factors:</a:t>
            </a:r>
            <a:endParaRPr lang="ru-RU" dirty="0"/>
          </a:p>
          <a:p>
            <a:r>
              <a:rPr lang="en-US" dirty="0"/>
              <a:t>a) </a:t>
            </a:r>
            <a:r>
              <a:rPr lang="en-US" b="1" i="1" dirty="0"/>
              <a:t>different vision</a:t>
            </a:r>
            <a:r>
              <a:rPr lang="en-US" dirty="0"/>
              <a:t> of objects and phenomena and </a:t>
            </a:r>
            <a:r>
              <a:rPr lang="en-US" b="1" i="1" dirty="0"/>
              <a:t>different approach</a:t>
            </a:r>
            <a:r>
              <a:rPr lang="en-US" dirty="0"/>
              <a:t> to them;</a:t>
            </a:r>
            <a:endParaRPr lang="ru-RU" dirty="0"/>
          </a:p>
          <a:p>
            <a:r>
              <a:rPr lang="en-US" dirty="0"/>
              <a:t>b) </a:t>
            </a:r>
            <a:r>
              <a:rPr lang="en-US" b="1" i="1" dirty="0"/>
              <a:t>different semantic structure</a:t>
            </a:r>
            <a:r>
              <a:rPr lang="en-US" dirty="0"/>
              <a:t> of a word in the SL and in the TL;</a:t>
            </a:r>
            <a:endParaRPr lang="ru-RU" dirty="0"/>
          </a:p>
          <a:p>
            <a:r>
              <a:rPr lang="en-US" dirty="0"/>
              <a:t>c) </a:t>
            </a:r>
            <a:r>
              <a:rPr lang="en-US" b="1" i="1" dirty="0"/>
              <a:t>different </a:t>
            </a:r>
            <a:r>
              <a:rPr lang="en-US" b="1" i="1" dirty="0" err="1"/>
              <a:t>valency</a:t>
            </a:r>
            <a:r>
              <a:rPr lang="en-US" b="1" i="1" dirty="0"/>
              <a:t> or </a:t>
            </a:r>
            <a:r>
              <a:rPr lang="en-US" b="1" i="1" dirty="0" err="1"/>
              <a:t>collocability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d) </a:t>
            </a:r>
            <a:r>
              <a:rPr lang="en-US" b="1" i="1" dirty="0"/>
              <a:t>different usage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68993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meanings in different branches of science and technology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конвеєр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assembly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трубопровід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Nut 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бот.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сім'янка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міцний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горішок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псих,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навіжений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схиблений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чому-небудь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гайка;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муфта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дрібне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вугілля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серцевина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ядро;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суть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полігр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напівкругла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шпація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nut quad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хабар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дрібне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відкуп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штрафу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85378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bg2">
              <a:lumMod val="10000"/>
            </a:schemeClr>
          </a:solidFill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polysemantic</a:t>
            </a:r>
            <a:r>
              <a:rPr lang="en-US" dirty="0" smtClean="0">
                <a:solidFill>
                  <a:schemeClr val="bg1"/>
                </a:solidFill>
              </a:rPr>
              <a:t> terms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en-US" dirty="0">
                <a:latin typeface="Arial Black" pitchFamily="34" charset="0"/>
              </a:rPr>
              <a:t>a term may sometimes be </a:t>
            </a:r>
            <a:r>
              <a:rPr lang="en-US" dirty="0" err="1" smtClean="0">
                <a:latin typeface="Arial Black" pitchFamily="34" charset="0"/>
              </a:rPr>
              <a:t>polysemantic</a:t>
            </a:r>
            <a:endParaRPr lang="en-US" dirty="0" smtClean="0">
              <a:latin typeface="Arial Black" pitchFamily="34" charset="0"/>
            </a:endParaRPr>
          </a:p>
          <a:p>
            <a:pPr fontAlgn="base"/>
            <a:r>
              <a:rPr lang="en-US" sz="4600" dirty="0" smtClean="0"/>
              <a:t>Power - </a:t>
            </a:r>
            <a:endParaRPr lang="en-US" sz="4600" dirty="0"/>
          </a:p>
          <a:p>
            <a:pPr fontAlgn="base"/>
            <a:r>
              <a:rPr lang="en-US" dirty="0" smtClean="0"/>
              <a:t>1) </a:t>
            </a:r>
            <a:r>
              <a:rPr lang="ru-RU" dirty="0" smtClean="0"/>
              <a:t>сила</a:t>
            </a:r>
            <a:r>
              <a:rPr lang="ru-RU" dirty="0"/>
              <a:t>; </a:t>
            </a:r>
            <a:r>
              <a:rPr lang="ru-RU" dirty="0" err="1"/>
              <a:t>міць</a:t>
            </a:r>
            <a:endParaRPr lang="ru-RU" dirty="0"/>
          </a:p>
          <a:p>
            <a:pPr fontAlgn="base"/>
            <a:r>
              <a:rPr lang="ru-RU" dirty="0"/>
              <a:t>2) </a:t>
            </a:r>
            <a:r>
              <a:rPr lang="ru-RU" dirty="0" err="1"/>
              <a:t>енергія</a:t>
            </a:r>
            <a:r>
              <a:rPr lang="ru-RU" dirty="0"/>
              <a:t>; </a:t>
            </a:r>
            <a:r>
              <a:rPr lang="ru-RU" dirty="0" err="1"/>
              <a:t>потужність</a:t>
            </a:r>
            <a:endParaRPr lang="ru-RU" dirty="0"/>
          </a:p>
          <a:p>
            <a:pPr fontAlgn="base"/>
            <a:r>
              <a:rPr lang="ru-RU" dirty="0"/>
              <a:t>3) </a:t>
            </a:r>
            <a:r>
              <a:rPr lang="ru-RU" dirty="0" err="1"/>
              <a:t>могутність</a:t>
            </a:r>
            <a:r>
              <a:rPr lang="ru-RU" dirty="0"/>
              <a:t>, сила, </a:t>
            </a:r>
            <a:r>
              <a:rPr lang="ru-RU" dirty="0" err="1"/>
              <a:t>влада</a:t>
            </a:r>
            <a:endParaRPr lang="ru-RU" dirty="0"/>
          </a:p>
          <a:p>
            <a:pPr fontAlgn="base"/>
            <a:r>
              <a:rPr lang="ru-RU" dirty="0"/>
              <a:t>4) </a:t>
            </a:r>
            <a:r>
              <a:rPr lang="ru-RU" dirty="0" err="1"/>
              <a:t>можливість</a:t>
            </a:r>
            <a:endParaRPr lang="ru-RU" dirty="0"/>
          </a:p>
          <a:p>
            <a:pPr fontAlgn="base"/>
            <a:r>
              <a:rPr lang="ru-RU" dirty="0"/>
              <a:t>5) право, </a:t>
            </a:r>
            <a:r>
              <a:rPr lang="ru-RU" dirty="0" err="1"/>
              <a:t>повноваження</a:t>
            </a:r>
            <a:endParaRPr lang="ru-RU" dirty="0"/>
          </a:p>
          <a:p>
            <a:pPr fontAlgn="base"/>
            <a:r>
              <a:rPr lang="ru-RU" dirty="0"/>
              <a:t>6) держава</a:t>
            </a:r>
          </a:p>
          <a:p>
            <a:pPr fontAlgn="base"/>
            <a:r>
              <a:rPr lang="ru-RU" dirty="0"/>
              <a:t>7) </a:t>
            </a:r>
            <a:r>
              <a:rPr lang="ru-RU" dirty="0" err="1" smtClean="0"/>
              <a:t>багато</a:t>
            </a:r>
            <a:r>
              <a:rPr lang="ru-RU" dirty="0"/>
              <a:t>, велика </a:t>
            </a:r>
            <a:r>
              <a:rPr lang="ru-RU" dirty="0" err="1"/>
              <a:t>кількість</a:t>
            </a:r>
            <a:endParaRPr lang="ru-RU" dirty="0"/>
          </a:p>
          <a:p>
            <a:pPr fontAlgn="base"/>
            <a:r>
              <a:rPr lang="ru-RU" dirty="0"/>
              <a:t>8) </a:t>
            </a:r>
            <a:r>
              <a:rPr lang="ru-RU" i="1" dirty="0"/>
              <a:t>мат.</a:t>
            </a:r>
            <a:r>
              <a:rPr lang="ru-RU" dirty="0"/>
              <a:t> </a:t>
            </a:r>
            <a:r>
              <a:rPr lang="ru-RU" dirty="0" err="1" smtClean="0"/>
              <a:t>ступінь</a:t>
            </a:r>
            <a:r>
              <a:rPr lang="ru-RU" dirty="0"/>
              <a:t>; порядок (</a:t>
            </a:r>
            <a:r>
              <a:rPr lang="ru-RU" i="1" dirty="0" err="1"/>
              <a:t>кривої</a:t>
            </a:r>
            <a:r>
              <a:rPr lang="ru-RU" dirty="0"/>
              <a:t>)</a:t>
            </a:r>
          </a:p>
          <a:p>
            <a:pPr fontAlgn="base"/>
            <a:r>
              <a:rPr lang="ru-RU" dirty="0"/>
              <a:t>9) </a:t>
            </a:r>
            <a:r>
              <a:rPr lang="ru-RU" i="1" dirty="0"/>
              <a:t>опт.</a:t>
            </a:r>
            <a:r>
              <a:rPr lang="ru-RU" dirty="0"/>
              <a:t> сила </a:t>
            </a:r>
            <a:r>
              <a:rPr lang="ru-RU" dirty="0" err="1"/>
              <a:t>збільшення</a:t>
            </a:r>
            <a:r>
              <a:rPr lang="ru-RU" dirty="0"/>
              <a:t>; </a:t>
            </a:r>
            <a:r>
              <a:rPr lang="ru-RU" dirty="0" err="1"/>
              <a:t>оптична</a:t>
            </a:r>
            <a:r>
              <a:rPr lang="ru-RU" dirty="0"/>
              <a:t> сила</a:t>
            </a:r>
          </a:p>
          <a:p>
            <a:pPr fontAlgn="base"/>
            <a:r>
              <a:rPr lang="ru-RU" dirty="0"/>
              <a:t>10) </a:t>
            </a:r>
            <a:r>
              <a:rPr lang="ru-RU" dirty="0" err="1"/>
              <a:t>релігійний</a:t>
            </a:r>
            <a:r>
              <a:rPr lang="ru-RU" dirty="0"/>
              <a:t> </a:t>
            </a:r>
            <a:r>
              <a:rPr lang="ru-RU" dirty="0" err="1"/>
              <a:t>екстаз</a:t>
            </a:r>
            <a:endParaRPr lang="ru-RU" dirty="0"/>
          </a:p>
          <a:p>
            <a:endParaRPr lang="ru-RU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3243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solidFill>
                  <a:srgbClr val="C00000"/>
                </a:solidFill>
                <a:latin typeface="Algerian" pitchFamily="82" charset="0"/>
              </a:rPr>
              <a:t>CERM MIS software for labels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525963"/>
          </a:xfrm>
        </p:spPr>
        <p:txBody>
          <a:bodyPr/>
          <a:lstStyle/>
          <a:p>
            <a:r>
              <a:rPr lang="en-GB" i="1" dirty="0" smtClean="0">
                <a:solidFill>
                  <a:srgbClr val="00B050"/>
                </a:solidFill>
              </a:rPr>
              <a:t>Die, Core, Screen, Plate, Across, Around</a:t>
            </a:r>
          </a:p>
          <a:p>
            <a:r>
              <a:rPr lang="ru-RU" dirty="0" err="1" smtClean="0"/>
              <a:t>Померти</a:t>
            </a:r>
            <a:r>
              <a:rPr lang="en-US" dirty="0" smtClean="0"/>
              <a:t>, </a:t>
            </a:r>
            <a:r>
              <a:rPr lang="ru-RU" dirty="0" smtClean="0"/>
              <a:t>Ядро</a:t>
            </a:r>
            <a:r>
              <a:rPr lang="en-US" dirty="0" smtClean="0"/>
              <a:t>, </a:t>
            </a:r>
            <a:r>
              <a:rPr lang="ru-RU" dirty="0" err="1" smtClean="0"/>
              <a:t>Екран</a:t>
            </a:r>
            <a:r>
              <a:rPr lang="en-US" dirty="0" smtClean="0"/>
              <a:t>, </a:t>
            </a:r>
            <a:r>
              <a:rPr lang="ru-RU" dirty="0" smtClean="0"/>
              <a:t>Пластина</a:t>
            </a:r>
            <a:r>
              <a:rPr lang="en-US" dirty="0" smtClean="0"/>
              <a:t>, </a:t>
            </a:r>
            <a:r>
              <a:rPr lang="ru-RU" dirty="0" smtClean="0"/>
              <a:t>Поперек</a:t>
            </a:r>
            <a:r>
              <a:rPr lang="en-US" dirty="0" smtClean="0"/>
              <a:t>, </a:t>
            </a:r>
            <a:r>
              <a:rPr lang="ru-RU" dirty="0" err="1" smtClean="0"/>
              <a:t>Навколо</a:t>
            </a:r>
            <a:endParaRPr lang="en-US" dirty="0" smtClean="0"/>
          </a:p>
          <a:p>
            <a:r>
              <a:rPr lang="ru-RU" dirty="0" smtClean="0">
                <a:solidFill>
                  <a:srgbClr val="00B050"/>
                </a:solidFill>
              </a:rPr>
              <a:t>Н</a:t>
            </a:r>
            <a:r>
              <a:rPr lang="uk-UA" dirty="0" err="1" smtClean="0">
                <a:solidFill>
                  <a:srgbClr val="00B050"/>
                </a:solidFill>
              </a:rPr>
              <a:t>іж</a:t>
            </a:r>
            <a:r>
              <a:rPr lang="uk-UA" dirty="0" smtClean="0">
                <a:solidFill>
                  <a:srgbClr val="00B050"/>
                </a:solidFill>
              </a:rPr>
              <a:t>, Втулка, Трафарет, Полімер, Ширина, Довжина</a:t>
            </a:r>
            <a:endParaRPr lang="en-GB" dirty="0" smtClean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48163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Term form depends on the people using it</a:t>
            </a:r>
            <a:br>
              <a:rPr lang="en-US" sz="3600" dirty="0" smtClean="0"/>
            </a:br>
            <a:r>
              <a:rPr lang="en-US" sz="3600" dirty="0" smtClean="0"/>
              <a:t>three levels of term usage: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en-US" u="sng" dirty="0" smtClean="0"/>
              <a:t>Academic</a:t>
            </a:r>
            <a:r>
              <a:rPr lang="en-US" dirty="0"/>
              <a:t>. This includes transferred Latin and Greek words used in academic papers (</a:t>
            </a:r>
            <a:r>
              <a:rPr lang="en-US" i="1" dirty="0" err="1"/>
              <a:t>phlegmasia</a:t>
            </a:r>
            <a:r>
              <a:rPr lang="en-US" i="1" dirty="0"/>
              <a:t> alba </a:t>
            </a:r>
            <a:r>
              <a:rPr lang="en-US" i="1" dirty="0" err="1"/>
              <a:t>dolens</a:t>
            </a:r>
            <a:r>
              <a:rPr lang="en-US" i="1" dirty="0"/>
              <a:t>)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u="sng" dirty="0"/>
              <a:t>Professional</a:t>
            </a:r>
            <a:r>
              <a:rPr lang="en-US" dirty="0"/>
              <a:t>. Formal terms used by experts (</a:t>
            </a:r>
            <a:r>
              <a:rPr lang="en-US" i="1" dirty="0"/>
              <a:t>epidemic </a:t>
            </a:r>
            <a:r>
              <a:rPr lang="en-US" i="1" dirty="0" err="1"/>
              <a:t>parotitis</a:t>
            </a:r>
            <a:r>
              <a:rPr lang="en-US" i="1" dirty="0"/>
              <a:t>, scarlet </a:t>
            </a:r>
            <a:r>
              <a:rPr lang="en-US" i="1" dirty="0" smtClean="0"/>
              <a:t>fever);</a:t>
            </a:r>
            <a:endParaRPr lang="ru-RU" dirty="0"/>
          </a:p>
          <a:p>
            <a:pPr lvl="0"/>
            <a:r>
              <a:rPr lang="en-US" u="sng" dirty="0"/>
              <a:t>Popular</a:t>
            </a:r>
            <a:r>
              <a:rPr lang="en-US" dirty="0"/>
              <a:t>. Layman vocabulary, which includes familiar alternative terms </a:t>
            </a:r>
            <a:r>
              <a:rPr lang="en-US" i="1" dirty="0"/>
              <a:t>(mumps, </a:t>
            </a:r>
            <a:r>
              <a:rPr lang="en-US" i="1" dirty="0" err="1"/>
              <a:t>scarlatina</a:t>
            </a:r>
            <a:r>
              <a:rPr lang="en-US" i="1" dirty="0"/>
              <a:t>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07097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Algerian" pitchFamily="82" charset="0"/>
              </a:rPr>
              <a:t>Terminology Special Cases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GB" dirty="0" smtClean="0"/>
              <a:t>SMAS - Superficial </a:t>
            </a:r>
            <a:r>
              <a:rPr lang="en-GB" dirty="0"/>
              <a:t>muscular </a:t>
            </a:r>
            <a:r>
              <a:rPr lang="en-GB" dirty="0" err="1"/>
              <a:t>aponeurotic</a:t>
            </a:r>
            <a:r>
              <a:rPr lang="en-GB" dirty="0"/>
              <a:t> </a:t>
            </a:r>
            <a:r>
              <a:rPr lang="en-GB" dirty="0" smtClean="0"/>
              <a:t>system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 smtClean="0"/>
              <a:t>Поверхнева м'язова </a:t>
            </a:r>
            <a:r>
              <a:rPr lang="uk-UA" dirty="0" err="1" smtClean="0"/>
              <a:t>апоневротична</a:t>
            </a:r>
            <a:r>
              <a:rPr lang="uk-UA" dirty="0" smtClean="0"/>
              <a:t> система 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 </a:t>
            </a:r>
            <a:endParaRPr lang="ru-RU" dirty="0"/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76872"/>
            <a:ext cx="7200800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79127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Algerian" pitchFamily="82" charset="0"/>
              </a:rPr>
              <a:t>e.g.Cosmetology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 err="1"/>
              <a:t>levator</a:t>
            </a:r>
            <a:r>
              <a:rPr lang="en-GB" sz="2000" dirty="0"/>
              <a:t> </a:t>
            </a:r>
            <a:r>
              <a:rPr lang="en-GB" sz="2000" dirty="0" err="1"/>
              <a:t>labii</a:t>
            </a:r>
            <a:r>
              <a:rPr lang="en-GB" sz="2000" dirty="0"/>
              <a:t> </a:t>
            </a:r>
            <a:r>
              <a:rPr lang="en-GB" sz="2000" dirty="0" err="1"/>
              <a:t>superioris</a:t>
            </a:r>
            <a:r>
              <a:rPr lang="en-GB" sz="2000" dirty="0"/>
              <a:t> </a:t>
            </a:r>
            <a:r>
              <a:rPr lang="en-GB" sz="2000" dirty="0" err="1"/>
              <a:t>alaeque</a:t>
            </a:r>
            <a:r>
              <a:rPr lang="en-GB" sz="2000" dirty="0"/>
              <a:t> </a:t>
            </a:r>
            <a:r>
              <a:rPr lang="en-GB" sz="2000" dirty="0" smtClean="0"/>
              <a:t>nasi – </a:t>
            </a:r>
            <a:r>
              <a:rPr lang="en-US" sz="2000" dirty="0" err="1" smtClean="0"/>
              <a:t>alaeque</a:t>
            </a:r>
            <a:r>
              <a:rPr lang="en-US" sz="2000" dirty="0" smtClean="0"/>
              <a:t> </a:t>
            </a:r>
            <a:r>
              <a:rPr lang="en-US" sz="2000" dirty="0" err="1"/>
              <a:t>nasi</a:t>
            </a:r>
            <a:r>
              <a:rPr lang="en-US" sz="2000" dirty="0"/>
              <a:t> </a:t>
            </a:r>
            <a:r>
              <a:rPr lang="en-US" sz="2000" dirty="0" smtClean="0"/>
              <a:t>muscle</a:t>
            </a:r>
          </a:p>
          <a:p>
            <a:pPr marL="0" indent="0">
              <a:buNone/>
            </a:pPr>
            <a:r>
              <a:rPr lang="en-US" sz="2000" dirty="0" smtClean="0"/>
              <a:t>"</a:t>
            </a:r>
            <a:r>
              <a:rPr lang="en-US" sz="2000" dirty="0"/>
              <a:t>lifter of both the upper lip </a:t>
            </a:r>
            <a:r>
              <a:rPr lang="en-US" sz="2000" dirty="0" smtClean="0"/>
              <a:t>and</a:t>
            </a:r>
          </a:p>
          <a:p>
            <a:pPr marL="0" indent="0">
              <a:buNone/>
            </a:pPr>
            <a:r>
              <a:rPr lang="en-US" sz="2000" dirty="0" smtClean="0"/>
              <a:t>of </a:t>
            </a:r>
            <a:r>
              <a:rPr lang="en-US" sz="2000" dirty="0"/>
              <a:t>the wing of the nose".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 </a:t>
            </a:r>
          </a:p>
          <a:p>
            <a:pPr marL="0" indent="0">
              <a:buNone/>
            </a:pPr>
            <a:r>
              <a:rPr lang="en-GB" sz="2000" dirty="0" smtClean="0"/>
              <a:t>SOOF  – </a:t>
            </a:r>
            <a:r>
              <a:rPr lang="en-GB" sz="2000" dirty="0" err="1" smtClean="0"/>
              <a:t>suborbicularis</a:t>
            </a:r>
            <a:r>
              <a:rPr lang="en-GB" sz="2000" dirty="0" smtClean="0"/>
              <a:t> </a:t>
            </a:r>
            <a:r>
              <a:rPr lang="en-GB" sz="2000" dirty="0"/>
              <a:t>oculi fat</a:t>
            </a:r>
          </a:p>
          <a:p>
            <a:pPr marL="0" indent="0">
              <a:buNone/>
            </a:pPr>
            <a:r>
              <a:rPr lang="en-GB" sz="2000" dirty="0" smtClean="0"/>
              <a:t>ROOF  - </a:t>
            </a:r>
            <a:r>
              <a:rPr lang="en-GB" sz="2000" dirty="0"/>
              <a:t>retro orbicularis oculi </a:t>
            </a:r>
            <a:r>
              <a:rPr lang="en-GB" sz="2000" dirty="0" smtClean="0"/>
              <a:t>fat</a:t>
            </a:r>
          </a:p>
          <a:p>
            <a:pPr marL="0" indent="0">
              <a:buNone/>
            </a:pPr>
            <a:endParaRPr lang="en-GB" sz="4000" dirty="0"/>
          </a:p>
          <a:p>
            <a:endParaRPr lang="en-GB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040" y="2132856"/>
            <a:ext cx="4020111" cy="4115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8910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 smtClean="0"/>
              <a:t>Translation </a:t>
            </a:r>
            <a:r>
              <a:rPr lang="en-US" b="1" dirty="0"/>
              <a:t>of </a:t>
            </a:r>
            <a:r>
              <a:rPr lang="en-US" b="1" dirty="0" err="1"/>
              <a:t>Polysemantic</a:t>
            </a:r>
            <a:r>
              <a:rPr lang="en-US" b="1" dirty="0"/>
              <a:t> Words. </a:t>
            </a:r>
            <a:r>
              <a:rPr lang="en-US" b="1" dirty="0" err="1"/>
              <a:t>Polysemantic</a:t>
            </a:r>
            <a:r>
              <a:rPr lang="en-US" b="1" dirty="0"/>
              <a:t> Words and the Context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dirty="0" err="1"/>
              <a:t>polysemantic</a:t>
            </a:r>
            <a:r>
              <a:rPr lang="en-US" dirty="0"/>
              <a:t> </a:t>
            </a:r>
            <a:r>
              <a:rPr lang="en-US" dirty="0" smtClean="0"/>
              <a:t>word</a:t>
            </a:r>
            <a:r>
              <a:rPr lang="ru-RU" dirty="0" smtClean="0"/>
              <a:t> - </a:t>
            </a:r>
            <a:r>
              <a:rPr lang="en-US" dirty="0" smtClean="0"/>
              <a:t> </a:t>
            </a:r>
            <a:r>
              <a:rPr lang="en-US" dirty="0"/>
              <a:t>a word having several meanings or lexical-semantic variants. </a:t>
            </a:r>
            <a:endParaRPr lang="ru-RU" dirty="0" smtClean="0"/>
          </a:p>
          <a:p>
            <a:r>
              <a:rPr lang="en-US" dirty="0" smtClean="0"/>
              <a:t>These </a:t>
            </a:r>
            <a:r>
              <a:rPr lang="en-US" dirty="0"/>
              <a:t>lexical-semantic variants possess both lexical and grammatical features which are closely interwoven. </a:t>
            </a:r>
            <a:endParaRPr lang="ru-RU" dirty="0" smtClean="0"/>
          </a:p>
          <a:p>
            <a:r>
              <a:rPr lang="en-US" dirty="0" smtClean="0"/>
              <a:t>These lexical-semantic </a:t>
            </a:r>
            <a:r>
              <a:rPr lang="en-US" dirty="0"/>
              <a:t>variants of </a:t>
            </a:r>
            <a:r>
              <a:rPr lang="en-US" dirty="0" err="1"/>
              <a:t>polysemantic</a:t>
            </a:r>
            <a:r>
              <a:rPr lang="en-US" dirty="0"/>
              <a:t> words are revealed in the context.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95392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context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/>
              <a:t>the minimum stretch of speech determining each individual meaning of a word.</a:t>
            </a:r>
          </a:p>
          <a:p>
            <a:r>
              <a:rPr lang="en-US" sz="3600" dirty="0"/>
              <a:t>the meaning of a </a:t>
            </a:r>
            <a:r>
              <a:rPr lang="en-US" sz="3600" dirty="0" err="1"/>
              <a:t>polysemantic</a:t>
            </a:r>
            <a:r>
              <a:rPr lang="en-US" sz="3600" dirty="0"/>
              <a:t> word is determined by the context</a:t>
            </a:r>
            <a:r>
              <a:rPr lang="en-US" sz="3600" dirty="0" smtClean="0"/>
              <a:t>.</a:t>
            </a:r>
          </a:p>
          <a:p>
            <a:r>
              <a:rPr lang="en-US" sz="3600" b="1" i="1" dirty="0" smtClean="0"/>
              <a:t>narrow</a:t>
            </a:r>
            <a:r>
              <a:rPr lang="en-US" sz="3600" dirty="0" smtClean="0"/>
              <a:t> </a:t>
            </a:r>
            <a:r>
              <a:rPr lang="en-US" sz="3600" dirty="0"/>
              <a:t>or micro context and the </a:t>
            </a:r>
            <a:r>
              <a:rPr lang="en-US" sz="3600" b="1" i="1" dirty="0"/>
              <a:t>wide</a:t>
            </a:r>
            <a:r>
              <a:rPr lang="en-US" sz="3600" dirty="0"/>
              <a:t> or macro context. </a:t>
            </a:r>
            <a:endParaRPr lang="en-US" sz="36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73954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narrow context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narrow context implies  sentence or even a word combination,</a:t>
            </a:r>
          </a:p>
          <a:p>
            <a:r>
              <a:rPr lang="en-US" sz="3600" dirty="0" smtClean="0"/>
              <a:t>e.g.: </a:t>
            </a:r>
            <a:r>
              <a:rPr lang="en-US" sz="3600" i="1" dirty="0" smtClean="0"/>
              <a:t>bright star – </a:t>
            </a:r>
            <a:r>
              <a:rPr lang="en-US" sz="3600" i="1" u="sng" dirty="0" smtClean="0"/>
              <a:t>я</a:t>
            </a:r>
            <a:r>
              <a:rPr lang="ru-RU" sz="3600" i="1" u="sng" dirty="0" err="1" smtClean="0"/>
              <a:t>скрава</a:t>
            </a:r>
            <a:r>
              <a:rPr lang="en-US" sz="3600" i="1" dirty="0" smtClean="0"/>
              <a:t> </a:t>
            </a:r>
            <a:r>
              <a:rPr lang="ru-RU" sz="3600" i="1" dirty="0" smtClean="0"/>
              <a:t>з</a:t>
            </a:r>
            <a:r>
              <a:rPr lang="uk-UA" sz="3600" i="1" dirty="0" err="1" smtClean="0"/>
              <a:t>ірка</a:t>
            </a:r>
            <a:r>
              <a:rPr lang="en-US" sz="3600" i="1" dirty="0" smtClean="0"/>
              <a:t>; bright wine – </a:t>
            </a:r>
            <a:r>
              <a:rPr lang="ru-RU" sz="3600" i="1" u="sng" dirty="0" err="1" smtClean="0"/>
              <a:t>прозоре</a:t>
            </a:r>
            <a:r>
              <a:rPr lang="ru-RU" sz="3600" i="1" dirty="0" smtClean="0"/>
              <a:t> вино</a:t>
            </a:r>
            <a:r>
              <a:rPr lang="en-US" sz="3600" i="1" dirty="0" smtClean="0"/>
              <a:t>; bright day – </a:t>
            </a:r>
            <a:r>
              <a:rPr lang="uk-UA" sz="3600" i="1" dirty="0" smtClean="0"/>
              <a:t>сонячний</a:t>
            </a:r>
            <a:r>
              <a:rPr lang="ru-RU" sz="3600" i="1" dirty="0" smtClean="0"/>
              <a:t> день</a:t>
            </a:r>
            <a:r>
              <a:rPr lang="en-US" sz="3600" i="1" dirty="0" smtClean="0"/>
              <a:t>; bright reply – </a:t>
            </a:r>
            <a:r>
              <a:rPr lang="uk-UA" sz="3600" i="1" dirty="0" smtClean="0"/>
              <a:t>чудова відповідь</a:t>
            </a:r>
            <a:r>
              <a:rPr lang="en-US" sz="3600" i="1" dirty="0" smtClean="0"/>
              <a:t>; a bright boy – </a:t>
            </a:r>
            <a:r>
              <a:rPr lang="uk-UA" sz="3600" i="1" dirty="0" smtClean="0"/>
              <a:t>талановитий хлопчик</a:t>
            </a:r>
            <a:r>
              <a:rPr lang="en-US" sz="3600" i="1" dirty="0" smtClean="0"/>
              <a:t>.</a:t>
            </a:r>
            <a:r>
              <a:rPr lang="en-US" sz="3600" dirty="0" smtClean="0"/>
              <a:t> </a:t>
            </a:r>
            <a:endParaRPr lang="ru-RU" sz="36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99185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UNO was no simple or easy task.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explains the peculiar </a:t>
            </a:r>
            <a:r>
              <a:rPr lang="en-U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Security Council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ООН</a:t>
            </a:r>
          </a:p>
          <a:p>
            <a:pPr marL="0" indent="0">
              <a:buNone/>
            </a:pPr>
            <a:r>
              <a:rPr lang="ru-RU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ООН было не простой и не легкой задачей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 пояснює своєрідну структуру Ради Безпеки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объясняет своеобразную </a:t>
            </a: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Совета Безопасности</a:t>
            </a:r>
            <a:r>
              <a:rPr lang="ru-RU" i="1" dirty="0">
                <a:solidFill>
                  <a:schemeClr val="bg1"/>
                </a:solidFill>
                <a:latin typeface="Arial Black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7198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sz="4000" dirty="0" smtClean="0"/>
              <a:t>Watch, clock – </a:t>
            </a:r>
            <a:r>
              <a:rPr lang="uk-UA" sz="4000" dirty="0" smtClean="0"/>
              <a:t>годинник</a:t>
            </a:r>
          </a:p>
          <a:p>
            <a:r>
              <a:rPr lang="en-US" sz="4000" dirty="0" smtClean="0"/>
              <a:t>o’clock, hour – </a:t>
            </a:r>
            <a:r>
              <a:rPr lang="uk-UA" sz="4000" dirty="0" smtClean="0"/>
              <a:t>година</a:t>
            </a:r>
            <a:endParaRPr lang="en-US" sz="4000" dirty="0" smtClean="0"/>
          </a:p>
          <a:p>
            <a:r>
              <a:rPr lang="en-US" sz="4000" dirty="0" smtClean="0"/>
              <a:t>Town, city – </a:t>
            </a:r>
            <a:r>
              <a:rPr lang="uk-UA" sz="4000" dirty="0" smtClean="0"/>
              <a:t>місто</a:t>
            </a:r>
          </a:p>
          <a:p>
            <a:r>
              <a:rPr lang="en-US" sz="4000" dirty="0" smtClean="0"/>
              <a:t>moon –</a:t>
            </a:r>
            <a:r>
              <a:rPr lang="uk-UA" sz="4000" dirty="0" smtClean="0"/>
              <a:t> місяць</a:t>
            </a:r>
            <a:r>
              <a:rPr lang="en-US" sz="4000" dirty="0" smtClean="0"/>
              <a:t>,  </a:t>
            </a:r>
            <a:r>
              <a:rPr lang="ru-RU" sz="4000" dirty="0"/>
              <a:t>луна</a:t>
            </a:r>
            <a:r>
              <a:rPr lang="en-US" sz="4000" dirty="0"/>
              <a:t>, </a:t>
            </a:r>
            <a:r>
              <a:rPr lang="ru-RU" sz="4000" dirty="0" smtClean="0"/>
              <a:t>месяц</a:t>
            </a:r>
            <a:endParaRPr lang="uk-UA" sz="4000" dirty="0" smtClean="0"/>
          </a:p>
          <a:p>
            <a:r>
              <a:rPr lang="en-US" sz="4000" dirty="0" smtClean="0"/>
              <a:t>bell </a:t>
            </a:r>
            <a:r>
              <a:rPr lang="en-US" sz="4000" dirty="0"/>
              <a:t>– </a:t>
            </a:r>
            <a:r>
              <a:rPr lang="ru-RU" sz="4000" dirty="0"/>
              <a:t>колокол</a:t>
            </a:r>
            <a:r>
              <a:rPr lang="en-US" sz="4000" dirty="0"/>
              <a:t>, </a:t>
            </a:r>
            <a:r>
              <a:rPr lang="ru-RU" sz="4000" dirty="0"/>
              <a:t>колокольчик</a:t>
            </a:r>
            <a:r>
              <a:rPr lang="en-US" sz="4000" dirty="0"/>
              <a:t>, </a:t>
            </a:r>
            <a:r>
              <a:rPr lang="ru-RU" sz="4000" dirty="0"/>
              <a:t>бубенчик</a:t>
            </a:r>
            <a:r>
              <a:rPr lang="en-US" sz="4000" dirty="0"/>
              <a:t>, </a:t>
            </a:r>
            <a:r>
              <a:rPr lang="ru-RU" sz="4000" dirty="0"/>
              <a:t>звонок</a:t>
            </a:r>
            <a:r>
              <a:rPr lang="en-US" sz="4000" dirty="0"/>
              <a:t>, </a:t>
            </a:r>
            <a:r>
              <a:rPr lang="ru-RU" sz="4000" dirty="0"/>
              <a:t>склянка</a:t>
            </a:r>
            <a:r>
              <a:rPr lang="en-US" sz="4000" dirty="0"/>
              <a:t>, </a:t>
            </a:r>
            <a:r>
              <a:rPr lang="ru-RU" sz="4000" dirty="0" smtClean="0"/>
              <a:t>рында</a:t>
            </a:r>
            <a:endParaRPr lang="en-US" sz="4000" dirty="0"/>
          </a:p>
          <a:p>
            <a:r>
              <a:rPr lang="uk-UA" sz="4000" dirty="0" smtClean="0"/>
              <a:t>Палець - </a:t>
            </a:r>
            <a:r>
              <a:rPr lang="en-US" sz="4000" dirty="0" smtClean="0"/>
              <a:t>thumb</a:t>
            </a:r>
            <a:r>
              <a:rPr lang="en-US" sz="4000" dirty="0"/>
              <a:t>, finger, toe.</a:t>
            </a:r>
            <a:endParaRPr lang="ru-RU" sz="4000" dirty="0"/>
          </a:p>
          <a:p>
            <a:r>
              <a:rPr lang="en-US" sz="4000" dirty="0">
                <a:solidFill>
                  <a:schemeClr val="bg1"/>
                </a:solidFill>
              </a:rPr>
              <a:t> </a:t>
            </a:r>
            <a:endParaRPr lang="ru-RU" sz="4000" dirty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58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He was 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crippled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in the Vietnam war.</a:t>
            </a:r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36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criminal forces of reaction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aim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at 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crippling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international cooperation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uk-UA" sz="3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uk-UA" sz="3600" dirty="0" smtClean="0">
                <a:latin typeface="Arial" pitchFamily="34" charset="0"/>
                <a:cs typeface="Arial" pitchFamily="34" charset="0"/>
              </a:rPr>
              <a:t>Він </a:t>
            </a:r>
            <a:r>
              <a:rPr lang="uk-UA" sz="3600" dirty="0">
                <a:latin typeface="Arial" pitchFamily="34" charset="0"/>
                <a:cs typeface="Arial" pitchFamily="34" charset="0"/>
              </a:rPr>
              <a:t>був покалічений на війні у </a:t>
            </a:r>
            <a:r>
              <a:rPr lang="uk-UA" sz="3600" dirty="0" smtClean="0">
                <a:latin typeface="Arial" pitchFamily="34" charset="0"/>
                <a:cs typeface="Arial" pitchFamily="34" charset="0"/>
              </a:rPr>
              <a:t>В'єтнамі.</a:t>
            </a:r>
          </a:p>
          <a:p>
            <a:pPr marL="0" indent="0">
              <a:buNone/>
            </a:pPr>
            <a:r>
              <a:rPr lang="uk-UA" sz="3600" dirty="0" smtClean="0">
                <a:latin typeface="Arial" pitchFamily="34" charset="0"/>
                <a:cs typeface="Arial" pitchFamily="34" charset="0"/>
              </a:rPr>
              <a:t>Злочинні </a:t>
            </a:r>
            <a:r>
              <a:rPr lang="uk-UA" sz="3600" dirty="0">
                <a:latin typeface="Arial" pitchFamily="34" charset="0"/>
                <a:cs typeface="Arial" pitchFamily="34" charset="0"/>
              </a:rPr>
              <a:t>сили реакції мають на меті підірвати міжнародне співробітництво.</a:t>
            </a:r>
          </a:p>
          <a:p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35800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wide context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Відділ</a:t>
            </a:r>
            <a:r>
              <a:rPr lang="ru-RU" dirty="0"/>
              <a:t> </a:t>
            </a:r>
            <a:r>
              <a:rPr lang="ru-RU" dirty="0" err="1" smtClean="0"/>
              <a:t>навчальної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endParaRPr lang="uk-UA" dirty="0" smtClean="0"/>
          </a:p>
          <a:p>
            <a:r>
              <a:rPr lang="uk-UA" dirty="0"/>
              <a:t>Відділ виховної </a:t>
            </a:r>
            <a:r>
              <a:rPr lang="uk-UA" dirty="0" smtClean="0"/>
              <a:t>роботи</a:t>
            </a:r>
          </a:p>
          <a:p>
            <a:r>
              <a:rPr lang="en-US" dirty="0"/>
              <a:t>Educational </a:t>
            </a:r>
            <a:r>
              <a:rPr lang="en-US" dirty="0" smtClean="0"/>
              <a:t>department</a:t>
            </a:r>
            <a:r>
              <a:rPr lang="uk-UA" dirty="0" smtClean="0"/>
              <a:t> </a:t>
            </a:r>
            <a:r>
              <a:rPr lang="en-US" dirty="0" smtClean="0"/>
              <a:t>/ Department </a:t>
            </a:r>
            <a:r>
              <a:rPr lang="en-US" dirty="0"/>
              <a:t>of educational </a:t>
            </a:r>
            <a:r>
              <a:rPr lang="en-US" dirty="0" smtClean="0"/>
              <a:t>work</a:t>
            </a:r>
            <a:r>
              <a:rPr lang="uk-UA" dirty="0" smtClean="0"/>
              <a:t> (</a:t>
            </a:r>
            <a:r>
              <a:rPr lang="en-US" dirty="0" smtClean="0"/>
              <a:t>affairs) </a:t>
            </a:r>
            <a:endParaRPr lang="uk-UA" dirty="0" smtClean="0"/>
          </a:p>
          <a:p>
            <a:r>
              <a:rPr lang="en-US" dirty="0" smtClean="0"/>
              <a:t>But:</a:t>
            </a:r>
          </a:p>
          <a:p>
            <a:pPr marL="0" indent="0">
              <a:buNone/>
            </a:pPr>
            <a:r>
              <a:rPr lang="en-US" dirty="0"/>
              <a:t>Department of Students Support and Counselling</a:t>
            </a:r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98939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Contextual </a:t>
            </a:r>
            <a:r>
              <a:rPr lang="en-US" b="1" dirty="0"/>
              <a:t>Meaning of </a:t>
            </a:r>
            <a:r>
              <a:rPr lang="en-US" b="1" dirty="0" err="1"/>
              <a:t>Polysemantic</a:t>
            </a:r>
            <a:r>
              <a:rPr lang="en-US" b="1" dirty="0"/>
              <a:t> Words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contextual </a:t>
            </a:r>
            <a:r>
              <a:rPr lang="en-US" dirty="0"/>
              <a:t>meaning is always individual, occasional and context-bound. It lives only in its context and disappears if the context is altered.</a:t>
            </a:r>
            <a:endParaRPr lang="ru-RU" dirty="0"/>
          </a:p>
          <a:p>
            <a:r>
              <a:rPr lang="en-US" dirty="0"/>
              <a:t>The contextual meaning of a word is usually semantically richer than the dictionary meaning because of the connections which it arouses.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66815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sz="4400" i="1" dirty="0"/>
              <a:t>In an atomic war women and children will be the first </a:t>
            </a:r>
            <a:r>
              <a:rPr lang="en-US" sz="4400" i="1" u="sng" dirty="0" smtClean="0"/>
              <a:t>hostages</a:t>
            </a:r>
            <a:endParaRPr lang="uk-UA" sz="4400" i="1" u="sng" dirty="0" smtClean="0"/>
          </a:p>
          <a:p>
            <a:pPr marL="0" indent="0">
              <a:buNone/>
            </a:pPr>
            <a:r>
              <a:rPr lang="ru-RU" sz="4400" i="1" dirty="0" smtClean="0"/>
              <a:t>В </a:t>
            </a:r>
            <a:r>
              <a:rPr lang="ru-RU" sz="4400" i="1" dirty="0" err="1"/>
              <a:t>атомній</a:t>
            </a:r>
            <a:r>
              <a:rPr lang="ru-RU" sz="4400" i="1" dirty="0"/>
              <a:t> </a:t>
            </a:r>
            <a:r>
              <a:rPr lang="ru-RU" sz="4400" i="1" dirty="0" err="1"/>
              <a:t>війні</a:t>
            </a:r>
            <a:r>
              <a:rPr lang="ru-RU" sz="4400" i="1" dirty="0"/>
              <a:t> </a:t>
            </a:r>
            <a:r>
              <a:rPr lang="ru-RU" sz="4400" i="1" dirty="0" err="1"/>
              <a:t>жінки</a:t>
            </a:r>
            <a:r>
              <a:rPr lang="ru-RU" sz="4400" i="1" dirty="0"/>
              <a:t> та </a:t>
            </a:r>
            <a:r>
              <a:rPr lang="ru-RU" sz="4400" i="1" dirty="0" err="1"/>
              <a:t>діти</a:t>
            </a:r>
            <a:r>
              <a:rPr lang="ru-RU" sz="4400" i="1" dirty="0"/>
              <a:t> </a:t>
            </a:r>
            <a:r>
              <a:rPr lang="ru-RU" sz="4400" i="1" dirty="0" err="1"/>
              <a:t>стануть</a:t>
            </a:r>
            <a:r>
              <a:rPr lang="ru-RU" sz="4400" i="1" dirty="0"/>
              <a:t> першими </a:t>
            </a:r>
            <a:r>
              <a:rPr lang="ru-RU" sz="4400" i="1" u="sng" dirty="0" smtClean="0"/>
              <a:t>жертвами</a:t>
            </a:r>
            <a:endParaRPr lang="uk-UA" sz="4400" i="1" u="sng" dirty="0" smtClean="0"/>
          </a:p>
          <a:p>
            <a:pPr marL="0" indent="0">
              <a:buNone/>
            </a:pPr>
            <a:endParaRPr lang="ru-RU" sz="44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14052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Words </a:t>
            </a:r>
            <a:r>
              <a:rPr lang="en-US" b="1" dirty="0"/>
              <a:t>of Wide Meaning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en-US" sz="3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commanding officer singled him out because of his university </a:t>
            </a:r>
            <a:r>
              <a:rPr lang="en-US" sz="39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  <a:endParaRPr lang="uk-UA" sz="3900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Командир </a:t>
            </a:r>
            <a:r>
              <a:rPr lang="ru-RU" sz="3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виділив</a:t>
            </a:r>
            <a:r>
              <a:rPr lang="ru-RU" sz="3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3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університетську</a:t>
            </a:r>
            <a:r>
              <a:rPr lang="ru-RU" sz="3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освіту</a:t>
            </a:r>
            <a:endParaRPr lang="uk-UA" sz="3900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Командир </a:t>
            </a:r>
            <a:r>
              <a:rPr lang="ru-RU" sz="3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выбрал его, так как он был человек с университетским </a:t>
            </a:r>
            <a:r>
              <a:rPr lang="ru-RU" sz="39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образованием</a:t>
            </a:r>
            <a:r>
              <a:rPr lang="ru-RU" sz="3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3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was a landlord with a Tory </a:t>
            </a:r>
            <a:r>
              <a:rPr lang="en-US" sz="39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  <a:r>
              <a:rPr lang="en-US" sz="3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UK) a member or supporter of the Conservative Party.</a:t>
            </a:r>
            <a:endParaRPr lang="uk-UA" sz="2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3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3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землевласником</a:t>
            </a:r>
            <a:r>
              <a:rPr lang="ru-RU" sz="3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39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</a:t>
            </a:r>
            <a:r>
              <a:rPr lang="en-US" sz="39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39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 консерваторів</a:t>
            </a:r>
            <a:endParaRPr lang="ru-RU" sz="39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…он был помещиком и </a:t>
            </a:r>
            <a:r>
              <a:rPr lang="ru-RU" sz="39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происходил из семьи</a:t>
            </a:r>
            <a:r>
              <a:rPr lang="ru-RU" sz="3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консерваторов.</a:t>
            </a:r>
            <a:endParaRPr lang="ru-RU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78786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Words of Wide Meaning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en-US" sz="3900" i="1" dirty="0" smtClean="0"/>
              <a:t>Parents of genuine hippies find themselves up against a type of mentality with which they are unprepared, either by </a:t>
            </a:r>
            <a:r>
              <a:rPr lang="en-US" sz="3900" i="1" u="sng" dirty="0" smtClean="0"/>
              <a:t>background</a:t>
            </a:r>
            <a:r>
              <a:rPr lang="en-US" sz="3900" i="1" dirty="0" smtClean="0"/>
              <a:t> or experience, to cope.</a:t>
            </a:r>
            <a:endParaRPr lang="ru-RU" sz="3900" i="1" dirty="0" smtClean="0"/>
          </a:p>
          <a:p>
            <a:r>
              <a:rPr lang="uk-UA" sz="3900" i="1" dirty="0" smtClean="0"/>
              <a:t>Батьки справжніх хіпі стикаються з типом ментальності, з яким не допомагає впоратися ані їх </a:t>
            </a:r>
            <a:r>
              <a:rPr lang="uk-UA" sz="3900" i="1" u="sng" dirty="0" smtClean="0"/>
              <a:t>виховання</a:t>
            </a:r>
            <a:r>
              <a:rPr lang="uk-UA" sz="3900" i="1" dirty="0" smtClean="0"/>
              <a:t>, ані досвід.</a:t>
            </a:r>
            <a:endParaRPr lang="ru-RU" sz="3900" dirty="0" smtClean="0"/>
          </a:p>
          <a:p>
            <a:r>
              <a:rPr lang="ru-RU" sz="3900" i="1" dirty="0" smtClean="0"/>
              <a:t>Родители убежденных хиппи сталкиваются с таким образом мыслей, с каким они не могут справиться ни благодаря </a:t>
            </a:r>
            <a:r>
              <a:rPr lang="ru-RU" sz="3900" i="1" u="sng" dirty="0" smtClean="0"/>
              <a:t>своему воспитанию</a:t>
            </a:r>
            <a:r>
              <a:rPr lang="ru-RU" sz="3900" i="1" dirty="0" smtClean="0"/>
              <a:t>, ни своему жизненному опыту</a:t>
            </a:r>
            <a:r>
              <a:rPr lang="ru-RU" i="1" dirty="0" smtClean="0"/>
              <a:t>.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30837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Words of Wide Meaning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en-US" i="1" dirty="0" smtClean="0"/>
              <a:t>Did reporters usually allow the Secretary of State to determine after an interview whether it was going to be on the record, off the record or only for </a:t>
            </a:r>
            <a:r>
              <a:rPr lang="en-US" i="1" u="sng" dirty="0" smtClean="0"/>
              <a:t>background. </a:t>
            </a:r>
            <a:endParaRPr lang="uk-UA" i="1" u="sng" dirty="0" smtClean="0"/>
          </a:p>
          <a:p>
            <a:r>
              <a:rPr lang="ru-RU" i="1" dirty="0" err="1" smtClean="0"/>
              <a:t>Чи</a:t>
            </a:r>
            <a:r>
              <a:rPr lang="ru-RU" i="1" dirty="0" smtClean="0"/>
              <a:t> дозволяли </a:t>
            </a:r>
            <a:r>
              <a:rPr lang="ru-RU" i="1" dirty="0" err="1"/>
              <a:t>журналісти</a:t>
            </a:r>
            <a:r>
              <a:rPr lang="ru-RU" i="1" dirty="0"/>
              <a:t> </a:t>
            </a:r>
            <a:r>
              <a:rPr lang="ru-RU" i="1" dirty="0" err="1"/>
              <a:t>Держсекретареві</a:t>
            </a:r>
            <a:r>
              <a:rPr lang="ru-RU" i="1" dirty="0"/>
              <a:t> </a:t>
            </a:r>
            <a:r>
              <a:rPr lang="ru-RU" i="1" dirty="0" err="1"/>
              <a:t>після</a:t>
            </a:r>
            <a:r>
              <a:rPr lang="ru-RU" i="1" dirty="0"/>
              <a:t> </a:t>
            </a:r>
            <a:r>
              <a:rPr lang="ru-RU" i="1" dirty="0" err="1"/>
              <a:t>інтерв'ю</a:t>
            </a:r>
            <a:r>
              <a:rPr lang="ru-RU" i="1" dirty="0"/>
              <a:t> </a:t>
            </a:r>
            <a:r>
              <a:rPr lang="ru-RU" i="1" dirty="0" err="1"/>
              <a:t>визначати</a:t>
            </a:r>
            <a:r>
              <a:rPr lang="ru-RU" i="1" dirty="0"/>
              <a:t>, </a:t>
            </a:r>
            <a:r>
              <a:rPr lang="ru-RU" i="1" dirty="0" err="1"/>
              <a:t>чи</a:t>
            </a:r>
            <a:r>
              <a:rPr lang="ru-RU" i="1" dirty="0"/>
              <a:t> буде </a:t>
            </a:r>
            <a:r>
              <a:rPr lang="ru-RU" i="1" dirty="0" err="1"/>
              <a:t>воно</a:t>
            </a:r>
            <a:r>
              <a:rPr lang="ru-RU" i="1" dirty="0"/>
              <a:t> </a:t>
            </a:r>
            <a:r>
              <a:rPr lang="ru-RU" i="1" dirty="0" err="1"/>
              <a:t>офіційним</a:t>
            </a:r>
            <a:r>
              <a:rPr lang="ru-RU" i="1" dirty="0"/>
              <a:t>, </a:t>
            </a:r>
            <a:r>
              <a:rPr lang="ru-RU" i="1" dirty="0" err="1"/>
              <a:t>неофіційним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лише</a:t>
            </a:r>
            <a:r>
              <a:rPr lang="ru-RU" i="1" dirty="0"/>
              <a:t> для</a:t>
            </a:r>
            <a:r>
              <a:rPr lang="ru-RU" i="1" u="sng" dirty="0"/>
              <a:t> </a:t>
            </a:r>
            <a:r>
              <a:rPr lang="ru-RU" i="1" u="sng" dirty="0" err="1" smtClean="0"/>
              <a:t>загальної</a:t>
            </a:r>
            <a:r>
              <a:rPr lang="ru-RU" i="1" u="sng" dirty="0" smtClean="0"/>
              <a:t> </a:t>
            </a:r>
            <a:r>
              <a:rPr lang="ru-RU" i="1" u="sng" dirty="0" err="1" smtClean="0"/>
              <a:t>довідки</a:t>
            </a:r>
            <a:r>
              <a:rPr lang="ru-RU" i="1" u="sng" dirty="0" smtClean="0"/>
              <a:t>?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ru-RU" i="1" dirty="0" smtClean="0"/>
              <a:t>Неужели корреспонденты обычно позволяли Государственному секретарю решать после интервью будет ли оно считаться официальным, неофициальным, или данным только для их </a:t>
            </a:r>
            <a:r>
              <a:rPr lang="ru-RU" i="1" u="sng" dirty="0" smtClean="0"/>
              <a:t>информации</a:t>
            </a:r>
            <a:r>
              <a:rPr lang="ru-RU" i="1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93618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Translation </a:t>
            </a:r>
            <a:r>
              <a:rPr lang="en-US" b="1" dirty="0"/>
              <a:t>of Pseudo-International </a:t>
            </a:r>
            <a:r>
              <a:rPr lang="en-US" b="1" dirty="0" smtClean="0"/>
              <a:t>Words (</a:t>
            </a:r>
            <a:r>
              <a:rPr lang="en-US" dirty="0" smtClean="0"/>
              <a:t>False friends)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/>
              <a:t>International words are mostly words of Greek, Latin and French origin which have a more or less similar phonetic form in many languages. </a:t>
            </a:r>
            <a:endParaRPr lang="en-US" dirty="0" smtClean="0"/>
          </a:p>
          <a:p>
            <a:r>
              <a:rPr lang="en-US" b="1" dirty="0" smtClean="0"/>
              <a:t>Pseudo-International Words (</a:t>
            </a:r>
            <a:r>
              <a:rPr lang="en-US" dirty="0" smtClean="0"/>
              <a:t>False friends) – words with </a:t>
            </a:r>
            <a:r>
              <a:rPr lang="en-US" dirty="0"/>
              <a:t>the same or similar form in the source and target languages but another meaning in the target language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/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99472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3"/>
            <a:ext cx="8031654" cy="659161"/>
          </a:xfrm>
          <a:noFill/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 numCol="2">
            <a:norm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55048"/>
              </p:ext>
            </p:extLst>
          </p:nvPr>
        </p:nvGraphicFramePr>
        <p:xfrm>
          <a:off x="457200" y="188640"/>
          <a:ext cx="8363272" cy="6495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1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1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2631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False friends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04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актуальн</a:t>
                      </a:r>
                      <a:r>
                        <a:rPr lang="en-US" b="1" dirty="0" smtClean="0"/>
                        <a:t>u</a:t>
                      </a:r>
                      <a:r>
                        <a:rPr lang="ru-RU" b="1" dirty="0" smtClean="0"/>
                        <a:t>й - "</a:t>
                      </a:r>
                      <a:r>
                        <a:rPr lang="en-US" b="1" dirty="0" smtClean="0"/>
                        <a:t>current", "relevant", not "actual“</a:t>
                      </a:r>
                      <a:r>
                        <a:rPr lang="uk-UA" b="1" dirty="0" smtClean="0"/>
                        <a:t> (справжній)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майор - </a:t>
                      </a:r>
                      <a:r>
                        <a:rPr lang="en-US" b="1" dirty="0" smtClean="0"/>
                        <a:t>a "major", not a "mayor" </a:t>
                      </a:r>
                      <a:r>
                        <a:rPr lang="uk-UA" b="1" dirty="0" smtClean="0"/>
                        <a:t>(мер)</a:t>
                      </a:r>
                      <a:endParaRPr lang="en-US" b="1" dirty="0" smtClean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85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б</a:t>
                      </a:r>
                      <a:r>
                        <a:rPr lang="uk-UA" b="1" dirty="0" smtClean="0"/>
                        <a:t>і</a:t>
                      </a:r>
                      <a:r>
                        <a:rPr lang="ru-RU" b="1" dirty="0" smtClean="0"/>
                        <a:t>лет - </a:t>
                      </a:r>
                      <a:r>
                        <a:rPr lang="en-US" b="1" dirty="0" smtClean="0"/>
                        <a:t>a "ticket", not a "billet“ </a:t>
                      </a:r>
                      <a:r>
                        <a:rPr lang="uk-UA" b="1" dirty="0" smtClean="0"/>
                        <a:t>(заготовка)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дата - </a:t>
                      </a:r>
                      <a:r>
                        <a:rPr lang="en-US" b="1" dirty="0" smtClean="0"/>
                        <a:t>a "date", not "data«</a:t>
                      </a:r>
                      <a:r>
                        <a:rPr lang="uk-UA" b="1" dirty="0" smtClean="0"/>
                        <a:t> (дані)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51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гонорар - </a:t>
                      </a:r>
                      <a:r>
                        <a:rPr lang="en-US" b="1" dirty="0" smtClean="0"/>
                        <a:t>a "honorarium", not "honorary“</a:t>
                      </a:r>
                      <a:r>
                        <a:rPr lang="uk-UA" b="1" dirty="0" smtClean="0"/>
                        <a:t> (почесний)</a:t>
                      </a:r>
                      <a:endParaRPr lang="en-US" b="1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данський</a:t>
                      </a:r>
                      <a:r>
                        <a:rPr lang="ru-RU" b="1" dirty="0" smtClean="0"/>
                        <a:t> - "</a:t>
                      </a:r>
                      <a:r>
                        <a:rPr lang="en-US" b="1" dirty="0" smtClean="0"/>
                        <a:t>Danish", not "Dutch“</a:t>
                      </a:r>
                      <a:r>
                        <a:rPr lang="uk-UA" b="1" dirty="0" smtClean="0"/>
                        <a:t> (голландський)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857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b="1" dirty="0" smtClean="0"/>
                        <a:t>магазин - </a:t>
                      </a:r>
                      <a:r>
                        <a:rPr lang="en-US" b="1" dirty="0" smtClean="0"/>
                        <a:t>a "shop", not a "magazine“</a:t>
                      </a:r>
                      <a:r>
                        <a:rPr lang="uk-UA" b="1" dirty="0" smtClean="0"/>
                        <a:t> (журнал)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декада - </a:t>
                      </a:r>
                      <a:r>
                        <a:rPr lang="en-US" b="1" dirty="0" smtClean="0"/>
                        <a:t>a "ten-day period", not a "decade“</a:t>
                      </a:r>
                      <a:r>
                        <a:rPr lang="uk-UA" b="1" dirty="0" smtClean="0"/>
                        <a:t> (десятиліття)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51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принциповий</a:t>
                      </a:r>
                      <a:r>
                        <a:rPr lang="ru-RU" b="1" dirty="0" smtClean="0"/>
                        <a:t> - "</a:t>
                      </a:r>
                      <a:r>
                        <a:rPr lang="en-US" b="1" dirty="0" smtClean="0"/>
                        <a:t>fundamental", not "principal”</a:t>
                      </a:r>
                      <a:r>
                        <a:rPr lang="uk-UA" b="1" dirty="0" smtClean="0"/>
                        <a:t> (директор)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картон - </a:t>
                      </a:r>
                      <a:r>
                        <a:rPr lang="en-US" b="1" dirty="0" smtClean="0"/>
                        <a:t>a "cardboard", not a "cartoon" </a:t>
                      </a:r>
                      <a:r>
                        <a:rPr lang="uk-UA" b="1" dirty="0" smtClean="0"/>
                        <a:t>(мультик,</a:t>
                      </a:r>
                      <a:r>
                        <a:rPr lang="uk-UA" b="1" baseline="0" dirty="0" smtClean="0"/>
                        <a:t> карикатура)</a:t>
                      </a:r>
                      <a:endParaRPr lang="en-US" b="1" dirty="0" smtClean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85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персональний</a:t>
                      </a:r>
                      <a:r>
                        <a:rPr lang="ru-RU" b="1" dirty="0" smtClean="0"/>
                        <a:t> "</a:t>
                      </a:r>
                      <a:r>
                        <a:rPr lang="en-US" b="1" dirty="0" smtClean="0"/>
                        <a:t>personal", not a "personnel“</a:t>
                      </a:r>
                      <a:r>
                        <a:rPr lang="uk-UA" b="1" dirty="0" smtClean="0"/>
                        <a:t> (</a:t>
                      </a:r>
                      <a:r>
                        <a:rPr lang="ru-RU" b="1" dirty="0" smtClean="0"/>
                        <a:t>персонал)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интелігенція</a:t>
                      </a:r>
                      <a:r>
                        <a:rPr lang="ru-RU" b="1" dirty="0" smtClean="0"/>
                        <a:t> - "</a:t>
                      </a:r>
                      <a:r>
                        <a:rPr lang="en-US" b="1" dirty="0" smtClean="0"/>
                        <a:t>intellectuals", not "intelligence"</a:t>
                      </a:r>
                      <a:r>
                        <a:rPr lang="uk-UA" b="1" dirty="0" smtClean="0"/>
                        <a:t> (розвідка, інтелект)</a:t>
                      </a:r>
                      <a:r>
                        <a:rPr lang="en-US" b="1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8579">
                <a:tc>
                  <a:txBody>
                    <a:bodyPr/>
                    <a:lstStyle/>
                    <a:p>
                      <a:r>
                        <a:rPr lang="uk-UA" b="1" dirty="0" smtClean="0"/>
                        <a:t>Лексика – </a:t>
                      </a:r>
                      <a:r>
                        <a:rPr lang="en-US" b="1" dirty="0" smtClean="0"/>
                        <a:t>“vocabulary”</a:t>
                      </a:r>
                      <a:r>
                        <a:rPr lang="ru-RU" b="1" dirty="0" smtClean="0"/>
                        <a:t>, </a:t>
                      </a:r>
                      <a:r>
                        <a:rPr lang="en-US" b="1" dirty="0" smtClean="0"/>
                        <a:t>“lexis”, “lexicon”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клей - </a:t>
                      </a:r>
                      <a:r>
                        <a:rPr lang="en-US" b="1" dirty="0" smtClean="0"/>
                        <a:t>a "glue", not a "clay«</a:t>
                      </a:r>
                      <a:r>
                        <a:rPr lang="uk-UA" b="1" dirty="0" smtClean="0"/>
                        <a:t> (глина)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55113">
                <a:tc>
                  <a:txBody>
                    <a:bodyPr/>
                    <a:lstStyle/>
                    <a:p>
                      <a:r>
                        <a:rPr lang="uk-UA" b="1" dirty="0" smtClean="0">
                          <a:latin typeface="+mj-lt"/>
                        </a:rPr>
                        <a:t>Бісквіт</a:t>
                      </a:r>
                      <a:r>
                        <a:rPr lang="uk-UA" b="1" baseline="0" dirty="0" smtClean="0">
                          <a:latin typeface="+mj-lt"/>
                        </a:rPr>
                        <a:t> – </a:t>
                      </a:r>
                      <a:r>
                        <a:rPr lang="en-US" b="1" baseline="0" dirty="0" smtClean="0">
                          <a:latin typeface="+mj-lt"/>
                        </a:rPr>
                        <a:t>“Sponge cake”, not a “</a:t>
                      </a:r>
                      <a:r>
                        <a:rPr lang="en-US" b="1" dirty="0" smtClean="0">
                          <a:latin typeface="+mj-lt"/>
                        </a:rPr>
                        <a:t>biscuit” (</a:t>
                      </a:r>
                      <a:r>
                        <a:rPr lang="ru-RU" b="1" dirty="0" err="1" smtClean="0">
                          <a:latin typeface="+mj-lt"/>
                        </a:rPr>
                        <a:t>печиво</a:t>
                      </a:r>
                      <a:r>
                        <a:rPr lang="ru-RU" b="1" dirty="0" smtClean="0">
                          <a:latin typeface="+mj-lt"/>
                        </a:rPr>
                        <a:t>)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фабрика - </a:t>
                      </a:r>
                      <a:r>
                        <a:rPr lang="en-US" b="1" dirty="0" smtClean="0"/>
                        <a:t>a "factory", not a "fabric«</a:t>
                      </a:r>
                      <a:r>
                        <a:rPr lang="uk-UA" b="1" dirty="0" smtClean="0"/>
                        <a:t> (тканина)</a:t>
                      </a:r>
                      <a:endParaRPr lang="en-US" b="1" dirty="0" smtClean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411529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False friends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26138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2384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US" i="1" u="sng" dirty="0"/>
              <a:t>Instant history</a:t>
            </a:r>
            <a:r>
              <a:rPr lang="en-US" i="1" dirty="0"/>
              <a:t>, like </a:t>
            </a:r>
            <a:r>
              <a:rPr lang="en-US" i="1" u="sng" dirty="0"/>
              <a:t>instant coffee</a:t>
            </a:r>
            <a:r>
              <a:rPr lang="en-US" i="1" dirty="0"/>
              <a:t>, can be remarkably palatable, at least it is in this memoir by a former Whitehouse side who sees </a:t>
            </a:r>
            <a:r>
              <a:rPr lang="en-US" i="1" u="sng" dirty="0"/>
              <a:t>L.B.J.</a:t>
            </a:r>
            <a:r>
              <a:rPr lang="en-US" i="1" dirty="0"/>
              <a:t> as “an extraordinary gifted President who was the </a:t>
            </a:r>
            <a:r>
              <a:rPr lang="en-US" i="1" u="sng" dirty="0"/>
              <a:t>wrong</a:t>
            </a:r>
            <a:r>
              <a:rPr lang="en-US" i="1" dirty="0"/>
              <a:t> man, from the </a:t>
            </a:r>
            <a:r>
              <a:rPr lang="en-US" i="1" u="sng" dirty="0"/>
              <a:t>wrong</a:t>
            </a:r>
            <a:r>
              <a:rPr lang="en-US" i="1" dirty="0"/>
              <a:t> place, at the </a:t>
            </a:r>
            <a:r>
              <a:rPr lang="en-US" i="1" u="sng" dirty="0"/>
              <a:t>wrong</a:t>
            </a:r>
            <a:r>
              <a:rPr lang="en-US" i="1" dirty="0"/>
              <a:t> time, under the </a:t>
            </a:r>
            <a:r>
              <a:rPr lang="en-US" i="1" u="sng" dirty="0"/>
              <a:t>wrong</a:t>
            </a:r>
            <a:r>
              <a:rPr lang="en-US" i="1" dirty="0"/>
              <a:t> circumstances</a:t>
            </a:r>
            <a:r>
              <a:rPr lang="en-US" i="1" dirty="0" smtClean="0"/>
              <a:t>.</a:t>
            </a:r>
            <a:endParaRPr lang="uk-UA" i="1" dirty="0" smtClean="0"/>
          </a:p>
          <a:p>
            <a:r>
              <a:rPr lang="ru-RU" i="1" dirty="0" err="1" smtClean="0"/>
              <a:t>Миттєва</a:t>
            </a:r>
            <a:r>
              <a:rPr lang="ru-RU" i="1" dirty="0" smtClean="0"/>
              <a:t> </a:t>
            </a:r>
            <a:r>
              <a:rPr lang="ru-RU" i="1" dirty="0" err="1" smtClean="0"/>
              <a:t>історія</a:t>
            </a:r>
            <a:r>
              <a:rPr lang="ru-RU" i="1" dirty="0"/>
              <a:t>, як і </a:t>
            </a:r>
            <a:r>
              <a:rPr lang="ru-RU" i="1" dirty="0" err="1"/>
              <a:t>розчинна</a:t>
            </a:r>
            <a:r>
              <a:rPr lang="ru-RU" i="1" dirty="0"/>
              <a:t> </a:t>
            </a:r>
            <a:r>
              <a:rPr lang="ru-RU" i="1" dirty="0" err="1"/>
              <a:t>кава</a:t>
            </a:r>
            <a:r>
              <a:rPr lang="ru-RU" i="1" dirty="0"/>
              <a:t>, </a:t>
            </a:r>
            <a:r>
              <a:rPr lang="ru-RU" i="1" dirty="0" err="1"/>
              <a:t>може</a:t>
            </a:r>
            <a:r>
              <a:rPr lang="ru-RU" i="1" dirty="0"/>
              <a:t> бути </a:t>
            </a:r>
            <a:r>
              <a:rPr lang="ru-RU" i="1" dirty="0" err="1"/>
              <a:t>напрочуд</a:t>
            </a:r>
            <a:r>
              <a:rPr lang="ru-RU" i="1" dirty="0"/>
              <a:t> смачною, </a:t>
            </a:r>
            <a:r>
              <a:rPr lang="ru-RU" i="1" dirty="0" err="1"/>
              <a:t>принаймні</a:t>
            </a:r>
            <a:r>
              <a:rPr lang="ru-RU" i="1" dirty="0"/>
              <a:t>, у </a:t>
            </a:r>
            <a:r>
              <a:rPr lang="ru-RU" i="1" dirty="0" err="1"/>
              <a:t>цих</a:t>
            </a:r>
            <a:r>
              <a:rPr lang="ru-RU" i="1" dirty="0"/>
              <a:t> мемуарах </a:t>
            </a:r>
            <a:r>
              <a:rPr lang="ru-RU" i="1" dirty="0" err="1"/>
              <a:t>колишній</a:t>
            </a:r>
            <a:r>
              <a:rPr lang="ru-RU" i="1" dirty="0"/>
              <a:t> </a:t>
            </a:r>
            <a:r>
              <a:rPr lang="ru-RU" i="1" dirty="0" err="1"/>
              <a:t>співробітник</a:t>
            </a:r>
            <a:r>
              <a:rPr lang="ru-RU" i="1" dirty="0"/>
              <a:t> </a:t>
            </a:r>
            <a:r>
              <a:rPr lang="ru-RU" i="1" dirty="0" err="1"/>
              <a:t>Білого</a:t>
            </a:r>
            <a:r>
              <a:rPr lang="ru-RU" i="1" dirty="0"/>
              <a:t> дому </a:t>
            </a:r>
            <a:r>
              <a:rPr lang="ru-RU" i="1" dirty="0" err="1"/>
              <a:t>бачить</a:t>
            </a:r>
            <a:r>
              <a:rPr lang="ru-RU" i="1" dirty="0"/>
              <a:t> </a:t>
            </a:r>
            <a:r>
              <a:rPr lang="ru-RU" i="1" u="sng" dirty="0" smtClean="0"/>
              <a:t>президента Джонсона </a:t>
            </a:r>
            <a:r>
              <a:rPr lang="ru-RU" i="1" dirty="0"/>
              <a:t>як "</a:t>
            </a:r>
            <a:r>
              <a:rPr lang="ru-RU" i="1" dirty="0" err="1"/>
              <a:t>надзвичайно</a:t>
            </a:r>
            <a:r>
              <a:rPr lang="ru-RU" i="1" dirty="0"/>
              <a:t> </a:t>
            </a:r>
            <a:r>
              <a:rPr lang="ru-RU" i="1" dirty="0" err="1"/>
              <a:t>обдарованого</a:t>
            </a:r>
            <a:r>
              <a:rPr lang="ru-RU" i="1" dirty="0"/>
              <a:t> президента, </a:t>
            </a:r>
            <a:r>
              <a:rPr lang="ru-RU" i="1" dirty="0" err="1"/>
              <a:t>який</a:t>
            </a:r>
            <a:r>
              <a:rPr lang="ru-RU" i="1" dirty="0"/>
              <a:t> </a:t>
            </a:r>
            <a:r>
              <a:rPr lang="ru-RU" i="1" dirty="0" err="1"/>
              <a:t>був</a:t>
            </a:r>
            <a:r>
              <a:rPr lang="ru-RU" i="1" dirty="0"/>
              <a:t> не </a:t>
            </a:r>
            <a:r>
              <a:rPr lang="ru-RU" i="1" dirty="0" err="1"/>
              <a:t>тією</a:t>
            </a:r>
            <a:r>
              <a:rPr lang="ru-RU" i="1" dirty="0"/>
              <a:t> </a:t>
            </a:r>
            <a:r>
              <a:rPr lang="ru-RU" i="1" dirty="0" err="1"/>
              <a:t>людиною</a:t>
            </a:r>
            <a:r>
              <a:rPr lang="ru-RU" i="1" dirty="0"/>
              <a:t>, </a:t>
            </a:r>
            <a:r>
              <a:rPr lang="ru-RU" i="1" u="sng" dirty="0"/>
              <a:t>не в тому </a:t>
            </a:r>
            <a:r>
              <a:rPr lang="ru-RU" i="1" dirty="0" err="1"/>
              <a:t>місці</a:t>
            </a:r>
            <a:r>
              <a:rPr lang="ru-RU" i="1" dirty="0"/>
              <a:t>, </a:t>
            </a:r>
            <a:r>
              <a:rPr lang="ru-RU" i="1" u="sng" dirty="0"/>
              <a:t>не в той час </a:t>
            </a:r>
            <a:r>
              <a:rPr lang="ru-RU" i="1" dirty="0"/>
              <a:t>і </a:t>
            </a:r>
            <a:r>
              <a:rPr lang="ru-RU" i="1" u="sng" dirty="0"/>
              <a:t>не за тих</a:t>
            </a:r>
            <a:r>
              <a:rPr lang="ru-RU" i="1" dirty="0"/>
              <a:t> </a:t>
            </a:r>
            <a:r>
              <a:rPr lang="ru-RU" i="1" dirty="0" err="1"/>
              <a:t>обставин</a:t>
            </a:r>
            <a:r>
              <a:rPr lang="ru-RU" i="1" dirty="0"/>
              <a:t>".</a:t>
            </a:r>
          </a:p>
          <a:p>
            <a:r>
              <a:rPr lang="ru-RU" i="1" u="sng" dirty="0"/>
              <a:t>Современная история</a:t>
            </a:r>
            <a:r>
              <a:rPr lang="ru-RU" i="1" dirty="0"/>
              <a:t>, так же как и такой </a:t>
            </a:r>
            <a:r>
              <a:rPr lang="ru-RU" i="1" u="sng" dirty="0"/>
              <a:t>современный продукт как растворимый кофе,</a:t>
            </a:r>
            <a:r>
              <a:rPr lang="ru-RU" i="1" dirty="0"/>
              <a:t> иногда бывает удивительно приятна, по крайней мере это так в рецензируемых мемуарах бывшего помощника президента Джонсона, который характеризует его как «исключительно способного президента, который был </a:t>
            </a:r>
            <a:r>
              <a:rPr lang="ru-RU" i="1" u="sng" dirty="0"/>
              <a:t>неподходящим</a:t>
            </a:r>
            <a:r>
              <a:rPr lang="ru-RU" i="1" dirty="0"/>
              <a:t> человеком, родом из </a:t>
            </a:r>
            <a:r>
              <a:rPr lang="ru-RU" i="1" u="sng" dirty="0"/>
              <a:t>неподходящего</a:t>
            </a:r>
            <a:r>
              <a:rPr lang="ru-RU" i="1" dirty="0"/>
              <a:t> места, в </a:t>
            </a:r>
            <a:r>
              <a:rPr lang="ru-RU" i="1" u="sng" dirty="0"/>
              <a:t>неподходящее</a:t>
            </a:r>
            <a:r>
              <a:rPr lang="ru-RU" i="1" dirty="0"/>
              <a:t> время, при </a:t>
            </a:r>
            <a:r>
              <a:rPr lang="ru-RU" i="1" u="sng" dirty="0"/>
              <a:t>неподходящих</a:t>
            </a:r>
            <a:r>
              <a:rPr lang="ru-RU" i="1" dirty="0"/>
              <a:t> обстоятельствах».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02473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2800" dirty="0" err="1" smtClean="0"/>
              <a:t>Interlanguage</a:t>
            </a:r>
            <a:r>
              <a:rPr lang="en-US" sz="2800" dirty="0" smtClean="0"/>
              <a:t> synonyms are words that coincide in one or more meanings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they have some special meanings</a:t>
            </a:r>
          </a:p>
          <a:p>
            <a:r>
              <a:rPr lang="en-US" i="1" dirty="0" smtClean="0"/>
              <a:t>E.g. concert – </a:t>
            </a:r>
            <a:r>
              <a:rPr lang="ru-RU" i="1" dirty="0" smtClean="0"/>
              <a:t>концерт</a:t>
            </a:r>
            <a:r>
              <a:rPr lang="en-US" i="1" dirty="0" smtClean="0"/>
              <a:t>. </a:t>
            </a:r>
            <a:r>
              <a:rPr lang="en-US" dirty="0" smtClean="0"/>
              <a:t>Both words have the meaning of ‘a musical performance’, but the English word has the second meaning: ‘agreement in purpose, feeling, or action’. </a:t>
            </a:r>
          </a:p>
          <a:p>
            <a:r>
              <a:rPr lang="en-US" dirty="0" smtClean="0"/>
              <a:t>The Ukrainian/Russian one has acquired a generic meaning of ‘any performance (reciting, drama extracts, etc.)’. Thus they can be equivalents in only the first meaning and somewhat erroneous in their second meaning.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27254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2800" dirty="0" err="1" smtClean="0"/>
              <a:t>Interlanguage</a:t>
            </a:r>
            <a:r>
              <a:rPr lang="en-US" sz="2800" dirty="0" smtClean="0"/>
              <a:t> synonyms are words that coincide in one or more meanings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Concert noun /</a:t>
            </a:r>
            <a:r>
              <a:rPr lang="en-US" dirty="0"/>
              <a:t>ˈ</a:t>
            </a:r>
            <a:r>
              <a:rPr lang="en-US" dirty="0" err="1"/>
              <a:t>kɒnsət</a:t>
            </a:r>
            <a:r>
              <a:rPr lang="en-US" dirty="0"/>
              <a:t>/</a:t>
            </a:r>
          </a:p>
          <a:p>
            <a:pPr marL="0" indent="0">
              <a:buNone/>
            </a:pPr>
            <a:r>
              <a:rPr lang="en-US" dirty="0"/>
              <a:t>1</a:t>
            </a:r>
            <a:r>
              <a:rPr lang="en-US" dirty="0" smtClean="0"/>
              <a:t>. a </a:t>
            </a:r>
            <a:r>
              <a:rPr lang="en-US" dirty="0"/>
              <a:t>musical performance given in public, typically by several performers or of several compositions.</a:t>
            </a:r>
          </a:p>
          <a:p>
            <a:pPr marL="0" indent="0">
              <a:buNone/>
            </a:pPr>
            <a:r>
              <a:rPr lang="en-US" dirty="0"/>
              <a:t>"a pop </a:t>
            </a:r>
            <a:r>
              <a:rPr lang="en-US" b="1" dirty="0" smtClean="0"/>
              <a:t>concert</a:t>
            </a:r>
            <a:r>
              <a:rPr lang="en-US" dirty="0" smtClean="0"/>
              <a:t>“ Similar: musical performance musical entertainment show production presentation recital pop </a:t>
            </a:r>
            <a:r>
              <a:rPr lang="en-US" dirty="0"/>
              <a:t>concert</a:t>
            </a:r>
          </a:p>
          <a:p>
            <a:pPr marL="0" indent="0">
              <a:buNone/>
            </a:pPr>
            <a:r>
              <a:rPr lang="en-US" dirty="0"/>
              <a:t>rock </a:t>
            </a:r>
            <a:r>
              <a:rPr lang="en-US" dirty="0" smtClean="0"/>
              <a:t>concert gig jam </a:t>
            </a:r>
            <a:r>
              <a:rPr lang="en-US" dirty="0"/>
              <a:t>session</a:t>
            </a:r>
          </a:p>
          <a:p>
            <a:pPr marL="0" indent="0">
              <a:buNone/>
            </a:pPr>
            <a:r>
              <a:rPr lang="en-US" dirty="0" smtClean="0"/>
              <a:t>2. FORMAL agreement </a:t>
            </a:r>
            <a:r>
              <a:rPr lang="en-US" dirty="0"/>
              <a:t>or harmony</a:t>
            </a:r>
            <a:r>
              <a:rPr lang="en-US" dirty="0" smtClean="0"/>
              <a:t>. "</a:t>
            </a:r>
            <a:r>
              <a:rPr lang="en-US" dirty="0"/>
              <a:t>critics' inability to describe with any precision and </a:t>
            </a:r>
            <a:r>
              <a:rPr lang="en-US" b="1" dirty="0"/>
              <a:t>concert</a:t>
            </a:r>
            <a:r>
              <a:rPr lang="en-US" dirty="0"/>
              <a:t> the characteristics of literature"</a:t>
            </a:r>
          </a:p>
          <a:p>
            <a:pPr marL="0" indent="0">
              <a:buNone/>
            </a:pPr>
            <a:r>
              <a:rPr lang="en-US" dirty="0" smtClean="0"/>
              <a:t>Verb FORMAL /</a:t>
            </a:r>
            <a:r>
              <a:rPr lang="en-US" dirty="0" err="1"/>
              <a:t>kənˈsəːt</a:t>
            </a:r>
            <a:r>
              <a:rPr lang="en-US" dirty="0"/>
              <a:t>/</a:t>
            </a:r>
          </a:p>
          <a:p>
            <a:pPr marL="0" indent="0">
              <a:buNone/>
            </a:pPr>
            <a:r>
              <a:rPr lang="en-US" dirty="0"/>
              <a:t>arrange (something) by mutual agreement or coordination.</a:t>
            </a:r>
          </a:p>
          <a:p>
            <a:pPr marL="0" indent="0">
              <a:buNone/>
            </a:pPr>
            <a:r>
              <a:rPr lang="en-US" dirty="0"/>
              <a:t>"they started meeting regularly </a:t>
            </a:r>
            <a:r>
              <a:rPr lang="en-US" b="1" dirty="0"/>
              <a:t>to concert </a:t>
            </a:r>
            <a:r>
              <a:rPr lang="en-US" dirty="0"/>
              <a:t>their parliamentary tactics"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77488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err="1" smtClean="0"/>
              <a:t>Interlanguage</a:t>
            </a:r>
            <a:r>
              <a:rPr lang="en-US" dirty="0" smtClean="0"/>
              <a:t> homonyms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words </a:t>
            </a:r>
            <a:r>
              <a:rPr lang="en-US" dirty="0"/>
              <a:t>that have no common meanings, like </a:t>
            </a:r>
            <a:r>
              <a:rPr lang="en-US" i="1" dirty="0"/>
              <a:t>accord – </a:t>
            </a:r>
            <a:r>
              <a:rPr lang="ru-RU" i="1" dirty="0"/>
              <a:t>аккорд</a:t>
            </a:r>
            <a:r>
              <a:rPr lang="en-US" i="1" dirty="0"/>
              <a:t>. </a:t>
            </a:r>
            <a:endParaRPr lang="en-US" i="1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English word means ‘agreement, harmony; a settlement or compromise of conflicting opinions; a settlement of points at issue between the nations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dirty="0" smtClean="0"/>
              <a:t>Ukrainian/Russian </a:t>
            </a:r>
            <a:r>
              <a:rPr lang="en-US" dirty="0"/>
              <a:t>word is more specific, meaning ‘musical chord’.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269173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Interlanguage</a:t>
            </a:r>
            <a:r>
              <a:rPr lang="en-US" dirty="0" smtClean="0"/>
              <a:t> </a:t>
            </a:r>
            <a:r>
              <a:rPr lang="en-US" dirty="0" err="1" smtClean="0"/>
              <a:t>paronyms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/>
              <a:t>words </a:t>
            </a:r>
            <a:r>
              <a:rPr lang="en-US" dirty="0"/>
              <a:t>with similar but not identical sound, and with different </a:t>
            </a:r>
            <a:r>
              <a:rPr lang="en-US" dirty="0" smtClean="0"/>
              <a:t>meanings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The case can be illustrated by </a:t>
            </a:r>
            <a:r>
              <a:rPr lang="en-US" i="1" dirty="0"/>
              <a:t>example – </a:t>
            </a:r>
            <a:r>
              <a:rPr lang="ru-RU" i="1" dirty="0"/>
              <a:t>экземпляр</a:t>
            </a:r>
            <a:r>
              <a:rPr lang="en-US" i="1" dirty="0"/>
              <a:t>.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Ukrainian/ Russian </a:t>
            </a:r>
            <a:r>
              <a:rPr lang="en-US" dirty="0"/>
              <a:t>word denotes ‘a copy’, whereas the English indicates ‘a representative of a group as a whole; a case serving as a model or precedent for another that is the same or similar’.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244122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translators’ false friends can differ</a:t>
            </a:r>
            <a:br>
              <a:rPr lang="en-US" dirty="0" smtClean="0"/>
            </a:b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7567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45255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Semantic difference presupposes the following oppositions: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generic </a:t>
            </a:r>
            <a:r>
              <a:rPr lang="en-US" dirty="0"/>
              <a:t>vs. specific meaning: </a:t>
            </a:r>
            <a:r>
              <a:rPr lang="en-US" i="1" dirty="0"/>
              <a:t>actual </a:t>
            </a:r>
            <a:r>
              <a:rPr lang="en-US" dirty="0"/>
              <a:t>(real, existing in fact) –</a:t>
            </a:r>
            <a:r>
              <a:rPr lang="en-US" i="1" dirty="0"/>
              <a:t> </a:t>
            </a:r>
            <a:r>
              <a:rPr lang="ru-RU" i="1" dirty="0" err="1" smtClean="0"/>
              <a:t>актуальн</a:t>
            </a:r>
            <a:r>
              <a:rPr lang="uk-UA" i="1" dirty="0" smtClean="0"/>
              <a:t>и</a:t>
            </a:r>
            <a:r>
              <a:rPr lang="ru-RU" i="1" dirty="0" smtClean="0"/>
              <a:t>й </a:t>
            </a:r>
            <a:r>
              <a:rPr lang="en-US" dirty="0"/>
              <a:t>(topical); </a:t>
            </a:r>
            <a:r>
              <a:rPr lang="en-US" i="1" dirty="0" err="1"/>
              <a:t>моторист</a:t>
            </a:r>
            <a:r>
              <a:rPr lang="en-US" i="1" dirty="0"/>
              <a:t> (</a:t>
            </a:r>
            <a:r>
              <a:rPr lang="en-US" dirty="0"/>
              <a:t>air-fitter; machinist)</a:t>
            </a:r>
            <a:r>
              <a:rPr lang="en-US" i="1" dirty="0"/>
              <a:t> – motorist (</a:t>
            </a:r>
            <a:r>
              <a:rPr lang="en-US" dirty="0"/>
              <a:t>one who drives or travels in an </a:t>
            </a:r>
            <a:r>
              <a:rPr lang="en-US" dirty="0" smtClean="0"/>
              <a:t>automobile - </a:t>
            </a:r>
            <a:r>
              <a:rPr lang="uk-UA" dirty="0" smtClean="0"/>
              <a:t>автомобіліст</a:t>
            </a:r>
            <a:r>
              <a:rPr lang="en-US" dirty="0" smtClean="0"/>
              <a:t>). </a:t>
            </a:r>
            <a:endParaRPr lang="ru-RU" dirty="0"/>
          </a:p>
          <a:p>
            <a:pPr lvl="0"/>
            <a:r>
              <a:rPr lang="en-US" dirty="0" err="1"/>
              <a:t>monosemantic</a:t>
            </a:r>
            <a:r>
              <a:rPr lang="en-US" dirty="0"/>
              <a:t> vs. </a:t>
            </a:r>
            <a:r>
              <a:rPr lang="en-US" dirty="0" err="1"/>
              <a:t>polysemantic</a:t>
            </a:r>
            <a:r>
              <a:rPr lang="en-US" dirty="0"/>
              <a:t>: </a:t>
            </a:r>
            <a:r>
              <a:rPr lang="ru-RU" i="1" dirty="0" err="1" smtClean="0"/>
              <a:t>галантний</a:t>
            </a:r>
            <a:r>
              <a:rPr lang="ru-RU" i="1" dirty="0" smtClean="0"/>
              <a:t> </a:t>
            </a:r>
            <a:r>
              <a:rPr lang="en-US" dirty="0"/>
              <a:t>(couth)</a:t>
            </a:r>
            <a:r>
              <a:rPr lang="en-US" i="1" dirty="0"/>
              <a:t> – gallant </a:t>
            </a:r>
            <a:r>
              <a:rPr lang="en-US" dirty="0"/>
              <a:t>(1. Showy and gay in appearance, dress, or bearing </a:t>
            </a:r>
            <a:r>
              <a:rPr lang="en-US" i="1" dirty="0"/>
              <a:t>a gallant feathered hat</a:t>
            </a:r>
            <a:r>
              <a:rPr lang="en-US" dirty="0"/>
              <a:t>; 2. Stately, majestic; 3.high-spirited and courageous </a:t>
            </a:r>
            <a:r>
              <a:rPr lang="en-US" i="1" dirty="0"/>
              <a:t>gallant soldiers;</a:t>
            </a:r>
            <a:r>
              <a:rPr lang="en-US" dirty="0"/>
              <a:t> 4. Attentive to women, chivalrous, flirtatious.)</a:t>
            </a:r>
            <a:endParaRPr lang="ru-RU" dirty="0"/>
          </a:p>
          <a:p>
            <a:pPr lvl="0"/>
            <a:r>
              <a:rPr lang="en-US" dirty="0"/>
              <a:t>different connotation (positive vs. negative): </a:t>
            </a:r>
            <a:r>
              <a:rPr lang="en-US" i="1" dirty="0"/>
              <a:t>aggressive </a:t>
            </a:r>
            <a:r>
              <a:rPr lang="en-US" dirty="0"/>
              <a:t>(determined to win or succeed) – </a:t>
            </a:r>
            <a:r>
              <a:rPr lang="ru-RU" dirty="0"/>
              <a:t>агрессивный</a:t>
            </a:r>
            <a:r>
              <a:rPr lang="en-US" dirty="0"/>
              <a:t> (inclined to act in a hostile fashion)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752603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en-US" dirty="0" smtClean="0"/>
              <a:t>Structural difference leads to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lvl="0"/>
            <a:r>
              <a:rPr lang="en-US" dirty="0" smtClean="0"/>
              <a:t>different </a:t>
            </a:r>
            <a:r>
              <a:rPr lang="en-US" dirty="0"/>
              <a:t>word combinations: </a:t>
            </a:r>
            <a:r>
              <a:rPr lang="en-US" i="1" dirty="0"/>
              <a:t>comfortable – </a:t>
            </a:r>
            <a:r>
              <a:rPr lang="ru-RU" i="1" dirty="0"/>
              <a:t>комфортабельный</a:t>
            </a:r>
            <a:r>
              <a:rPr lang="en-US" dirty="0"/>
              <a:t> have the same meaning ‘producing a feeling of physical relaxation’. </a:t>
            </a:r>
            <a:endParaRPr lang="uk-UA" dirty="0" smtClean="0"/>
          </a:p>
          <a:p>
            <a:pPr lvl="0"/>
            <a:r>
              <a:rPr lang="en-US" dirty="0" smtClean="0"/>
              <a:t>But in English this word is combined with the noun </a:t>
            </a:r>
            <a:r>
              <a:rPr lang="en-US" i="1" dirty="0" smtClean="0"/>
              <a:t>income (comfortable income)</a:t>
            </a:r>
            <a:r>
              <a:rPr lang="en-US" dirty="0" smtClean="0"/>
              <a:t>, and in Ukrainian/Russian this combination is impossible – the English expression has the equivalent of </a:t>
            </a:r>
            <a:r>
              <a:rPr lang="uk-UA" dirty="0" smtClean="0"/>
              <a:t>гарний прибуток/ </a:t>
            </a:r>
            <a:r>
              <a:rPr lang="ru-RU" i="1" dirty="0" smtClean="0"/>
              <a:t>хороший доход</a:t>
            </a:r>
            <a:r>
              <a:rPr lang="en-US" i="1" dirty="0" smtClean="0"/>
              <a:t>. </a:t>
            </a:r>
            <a:r>
              <a:rPr lang="en-US" dirty="0" smtClean="0"/>
              <a:t>Likewise, </a:t>
            </a:r>
            <a:r>
              <a:rPr lang="en-US" i="1" dirty="0" smtClean="0"/>
              <a:t>sympathetic – </a:t>
            </a:r>
            <a:r>
              <a:rPr lang="ru-RU" i="1" dirty="0" err="1" smtClean="0"/>
              <a:t>симпатичний</a:t>
            </a:r>
            <a:r>
              <a:rPr lang="en-US" i="1" dirty="0" smtClean="0"/>
              <a:t>, </a:t>
            </a:r>
            <a:r>
              <a:rPr lang="en-US" dirty="0" smtClean="0"/>
              <a:t>but </a:t>
            </a:r>
            <a:r>
              <a:rPr lang="en-US" i="1" dirty="0" smtClean="0"/>
              <a:t>sympathetic strike – </a:t>
            </a:r>
            <a:r>
              <a:rPr lang="uk-UA" i="1" dirty="0" smtClean="0"/>
              <a:t>страйк</a:t>
            </a:r>
            <a:r>
              <a:rPr lang="ru-RU" i="1" dirty="0" smtClean="0"/>
              <a:t> </a:t>
            </a:r>
            <a:r>
              <a:rPr lang="ru-RU" i="1" dirty="0" err="1" smtClean="0"/>
              <a:t>солідарности</a:t>
            </a:r>
            <a:r>
              <a:rPr lang="en-US" i="1" dirty="0" smtClean="0"/>
              <a:t>.</a:t>
            </a:r>
            <a:endParaRPr lang="ru-RU" dirty="0" smtClean="0"/>
          </a:p>
          <a:p>
            <a:pPr lvl="0"/>
            <a:r>
              <a:rPr lang="en-US" dirty="0" smtClean="0"/>
              <a:t>impossibility </a:t>
            </a:r>
            <a:r>
              <a:rPr lang="en-US" dirty="0"/>
              <a:t>of calque translation: </a:t>
            </a:r>
            <a:r>
              <a:rPr lang="ru-RU" i="1" dirty="0" err="1" smtClean="0"/>
              <a:t>ходяча</a:t>
            </a:r>
            <a:r>
              <a:rPr lang="ru-RU" i="1" dirty="0" smtClean="0"/>
              <a:t> </a:t>
            </a:r>
            <a:r>
              <a:rPr lang="ru-RU" i="1" dirty="0" err="1" smtClean="0"/>
              <a:t>енциклопедія</a:t>
            </a:r>
            <a:r>
              <a:rPr lang="en-US" i="1" dirty="0" smtClean="0"/>
              <a:t> </a:t>
            </a:r>
            <a:r>
              <a:rPr lang="en-US" i="1" dirty="0"/>
              <a:t>– walking library. </a:t>
            </a:r>
            <a:r>
              <a:rPr lang="en-US" dirty="0"/>
              <a:t>In this case idiomatic meanings are expressed by different structures.</a:t>
            </a:r>
            <a:endParaRPr lang="ru-RU" dirty="0"/>
          </a:p>
          <a:p>
            <a:pPr lvl="0"/>
            <a:r>
              <a:rPr lang="en-US" dirty="0"/>
              <a:t>multi-component phrase vs. one-word structure: </a:t>
            </a:r>
            <a:r>
              <a:rPr lang="ru-RU" i="1" dirty="0"/>
              <a:t>аудитория </a:t>
            </a:r>
            <a:r>
              <a:rPr lang="ru-RU" i="1" dirty="0" err="1" smtClean="0"/>
              <a:t>чита</a:t>
            </a:r>
            <a:r>
              <a:rPr lang="uk-UA" i="1" dirty="0" err="1" smtClean="0"/>
              <a:t>чів</a:t>
            </a:r>
            <a:r>
              <a:rPr lang="en-US" i="1" dirty="0" smtClean="0"/>
              <a:t> </a:t>
            </a:r>
            <a:r>
              <a:rPr lang="en-US" i="1" dirty="0"/>
              <a:t>– readership, readers.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419837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en-US" dirty="0" smtClean="0"/>
              <a:t>Stylistic difference results in stylistic overtone of the words: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neutral </a:t>
            </a:r>
            <a:r>
              <a:rPr lang="en-US" dirty="0"/>
              <a:t>vs. emotionally colored words: </a:t>
            </a:r>
            <a:r>
              <a:rPr lang="en-US" i="1" dirty="0"/>
              <a:t>ambition </a:t>
            </a:r>
            <a:r>
              <a:rPr lang="en-US" dirty="0"/>
              <a:t>(stylistically neutral) </a:t>
            </a:r>
            <a:r>
              <a:rPr lang="en-US" i="1" dirty="0"/>
              <a:t>– </a:t>
            </a:r>
            <a:r>
              <a:rPr lang="ru-RU" i="1" dirty="0" err="1" smtClean="0"/>
              <a:t>амбіція</a:t>
            </a:r>
            <a:r>
              <a:rPr lang="en-US" i="1" dirty="0" smtClean="0"/>
              <a:t> </a:t>
            </a:r>
            <a:r>
              <a:rPr lang="en-US" i="1" dirty="0"/>
              <a:t>(</a:t>
            </a:r>
            <a:r>
              <a:rPr lang="en-US" dirty="0"/>
              <a:t>often negative); </a:t>
            </a:r>
            <a:r>
              <a:rPr lang="en-US" i="1" dirty="0"/>
              <a:t>protection (</a:t>
            </a:r>
            <a:r>
              <a:rPr lang="en-US" dirty="0"/>
              <a:t>neutral) </a:t>
            </a:r>
            <a:r>
              <a:rPr lang="en-US" i="1" dirty="0"/>
              <a:t>– </a:t>
            </a:r>
            <a:r>
              <a:rPr lang="ru-RU" i="1" dirty="0" err="1" smtClean="0"/>
              <a:t>протекція</a:t>
            </a:r>
            <a:r>
              <a:rPr lang="ru-RU" i="1" dirty="0" smtClean="0"/>
              <a:t> </a:t>
            </a:r>
            <a:r>
              <a:rPr lang="en-US" dirty="0"/>
              <a:t>(bookish)</a:t>
            </a:r>
            <a:endParaRPr lang="ru-RU" dirty="0"/>
          </a:p>
          <a:p>
            <a:pPr lvl="0"/>
            <a:r>
              <a:rPr lang="en-US" dirty="0"/>
              <a:t>modern vs. archaic: </a:t>
            </a:r>
            <a:r>
              <a:rPr lang="en-US" i="1" dirty="0"/>
              <a:t>depot – </a:t>
            </a:r>
            <a:r>
              <a:rPr lang="ru-RU" i="1" dirty="0"/>
              <a:t>депо </a:t>
            </a:r>
            <a:r>
              <a:rPr lang="en-US" dirty="0"/>
              <a:t>(in the meaning of ‘a building where supplies are kept’)</a:t>
            </a:r>
            <a:endParaRPr lang="ru-RU" dirty="0"/>
          </a:p>
          <a:p>
            <a:pPr lvl="0"/>
            <a:r>
              <a:rPr lang="en-US" dirty="0"/>
              <a:t>common word vs. term: </a:t>
            </a:r>
            <a:r>
              <a:rPr lang="en-US" i="1" dirty="0"/>
              <a:t>essence – </a:t>
            </a:r>
            <a:r>
              <a:rPr lang="ru-RU" i="1" dirty="0" err="1" smtClean="0"/>
              <a:t>есенція</a:t>
            </a:r>
            <a:r>
              <a:rPr lang="ru-RU" i="1" dirty="0" smtClean="0"/>
              <a:t> </a:t>
            </a:r>
            <a:r>
              <a:rPr lang="en-US" dirty="0"/>
              <a:t>(vinegar).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743135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Pragmatic difference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implies </a:t>
            </a:r>
            <a:r>
              <a:rPr lang="en-US" dirty="0"/>
              <a:t>the different associations a word carries for various groups of people, nations, etc</a:t>
            </a:r>
            <a:r>
              <a:rPr lang="en-US" dirty="0" smtClean="0"/>
              <a:t>.</a:t>
            </a:r>
            <a:endParaRPr lang="uk-UA" dirty="0" smtClean="0"/>
          </a:p>
          <a:p>
            <a:r>
              <a:rPr lang="en-US" dirty="0"/>
              <a:t>My mom was born two years after the </a:t>
            </a:r>
            <a:r>
              <a:rPr lang="en-US" u="sng" dirty="0" smtClean="0"/>
              <a:t>revolution.</a:t>
            </a:r>
            <a:endParaRPr lang="uk-UA" i="1" u="sng" dirty="0" smtClean="0"/>
          </a:p>
          <a:p>
            <a:r>
              <a:rPr lang="en-US" dirty="0" smtClean="0"/>
              <a:t>He </a:t>
            </a:r>
            <a:r>
              <a:rPr lang="en-US" dirty="0"/>
              <a:t>entered the institute right after the </a:t>
            </a:r>
            <a:r>
              <a:rPr lang="en-US" u="sng" dirty="0"/>
              <a:t>war.</a:t>
            </a:r>
            <a:endParaRPr lang="ru-RU" u="sng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200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Valency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make tea (coffee) – </a:t>
            </a:r>
            <a:r>
              <a:rPr lang="uk-UA" sz="3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заварювати</a:t>
            </a:r>
            <a:r>
              <a:rPr lang="uk-UA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чай</a:t>
            </a:r>
            <a:r>
              <a:rPr lang="en-US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каву</a:t>
            </a:r>
            <a:r>
              <a:rPr lang="en-US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make beds – </a:t>
            </a:r>
            <a:r>
              <a:rPr lang="ru-RU" sz="3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стелити</a:t>
            </a:r>
            <a:r>
              <a:rPr lang="ru-RU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ліжка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make faces – </a:t>
            </a:r>
            <a:r>
              <a:rPr lang="uk-UA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корчити гримаси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make apologies - </a:t>
            </a:r>
            <a:r>
              <a:rPr lang="uk-UA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вибачатися</a:t>
            </a:r>
            <a:r>
              <a:rPr lang="en-US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a day of </a:t>
            </a:r>
            <a:r>
              <a:rPr lang="en-US" sz="3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heavy selling</a:t>
            </a:r>
            <a:r>
              <a:rPr 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in spite of persistent Bank of England support, </a:t>
            </a:r>
            <a:r>
              <a:rPr lang="en-US" sz="3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pound closed </a:t>
            </a:r>
            <a:r>
              <a:rPr 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Monday at a new record low against the United States dollar</a:t>
            </a:r>
            <a:r>
              <a:rPr lang="en-US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 </a:t>
            </a:r>
            <a:r>
              <a:rPr lang="ru-RU" sz="3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інтенсивних</a:t>
            </a:r>
            <a:r>
              <a:rPr lang="ru-RU" sz="3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3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постійну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підтримку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банку </a:t>
            </a:r>
            <a:r>
              <a:rPr lang="ru-RU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Англії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фунта </a:t>
            </a:r>
            <a:r>
              <a:rPr lang="ru-RU" sz="3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опинився</a:t>
            </a:r>
            <a:r>
              <a:rPr lang="ru-RU" sz="3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понеділок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новому рекордно </a:t>
            </a:r>
            <a:r>
              <a:rPr lang="ru-RU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низькому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відношенню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долара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США.</a:t>
            </a:r>
          </a:p>
          <a:p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того как в течение всего дня </a:t>
            </a:r>
            <a:r>
              <a:rPr lang="ru-RU" sz="3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усиленно сбывались 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фунты стерлингов и несмотря на упорную поддержку Английского банка, к закрытию биржи в понедельник </a:t>
            </a:r>
            <a:r>
              <a:rPr lang="ru-RU" sz="3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фунта достиг 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рекордно-низкого уровня по отношению к доллару.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7265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Usage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survived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his wife, a son and a daughter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залишилися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дружина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донька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оставил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после себя жену, сына и дочь. (После него остались жена, сын и дочь.)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city is built on terrace </a:t>
            </a:r>
            <a:r>
              <a:rPr lang="en-U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rising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the lake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побудоване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пагорбах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спускаються</a:t>
            </a:r>
            <a:r>
              <a:rPr lang="ru-RU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озера.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 построен на террасах,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пускающихся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озеру.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5683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en-US" i="1" dirty="0"/>
              <a:t>The New Zealand earthquake was followed by tremors lasting an hour. </a:t>
            </a:r>
            <a:r>
              <a:rPr lang="en-US" i="1" u="sng" dirty="0"/>
              <a:t>No loss of life</a:t>
            </a:r>
            <a:r>
              <a:rPr lang="en-US" i="1" dirty="0"/>
              <a:t> was reported</a:t>
            </a:r>
            <a:r>
              <a:rPr lang="ru-RU" i="1" dirty="0"/>
              <a:t>. </a:t>
            </a:r>
            <a:r>
              <a:rPr lang="ru-RU" i="1" dirty="0" err="1"/>
              <a:t>Землетрус</a:t>
            </a:r>
            <a:r>
              <a:rPr lang="ru-RU" i="1" dirty="0"/>
              <a:t> у </a:t>
            </a:r>
            <a:r>
              <a:rPr lang="ru-RU" i="1" dirty="0" err="1"/>
              <a:t>Новій</a:t>
            </a:r>
            <a:r>
              <a:rPr lang="ru-RU" i="1" dirty="0"/>
              <a:t> </a:t>
            </a:r>
            <a:r>
              <a:rPr lang="ru-RU" i="1" dirty="0" err="1"/>
              <a:t>Зеландії</a:t>
            </a:r>
            <a:r>
              <a:rPr lang="ru-RU" i="1" dirty="0"/>
              <a:t> </a:t>
            </a:r>
            <a:r>
              <a:rPr lang="ru-RU" i="1" dirty="0" err="1"/>
              <a:t>супроводжувався</a:t>
            </a:r>
            <a:r>
              <a:rPr lang="ru-RU" i="1" dirty="0"/>
              <a:t> </a:t>
            </a:r>
            <a:r>
              <a:rPr lang="ru-RU" i="1" dirty="0" err="1"/>
              <a:t>підземними</a:t>
            </a:r>
            <a:r>
              <a:rPr lang="ru-RU" i="1" dirty="0"/>
              <a:t> </a:t>
            </a:r>
            <a:r>
              <a:rPr lang="ru-RU" i="1" dirty="0" err="1"/>
              <a:t>поштовхами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тривали</a:t>
            </a:r>
            <a:r>
              <a:rPr lang="ru-RU" i="1" dirty="0"/>
              <a:t> </a:t>
            </a:r>
            <a:r>
              <a:rPr lang="ru-RU" i="1" dirty="0" err="1"/>
              <a:t>протягом</a:t>
            </a:r>
            <a:r>
              <a:rPr lang="ru-RU" i="1" dirty="0"/>
              <a:t> </a:t>
            </a:r>
            <a:r>
              <a:rPr lang="ru-RU" i="1" dirty="0" err="1"/>
              <a:t>години</a:t>
            </a:r>
            <a:r>
              <a:rPr lang="ru-RU" i="1" dirty="0"/>
              <a:t>. </a:t>
            </a:r>
            <a:r>
              <a:rPr lang="ru-RU" i="1" u="sng" dirty="0" smtClean="0"/>
              <a:t>Про </a:t>
            </a:r>
            <a:r>
              <a:rPr lang="ru-RU" i="1" u="sng" dirty="0" err="1" smtClean="0"/>
              <a:t>людські</a:t>
            </a:r>
            <a:r>
              <a:rPr lang="ru-RU" i="1" u="sng" dirty="0" smtClean="0"/>
              <a:t> </a:t>
            </a:r>
            <a:r>
              <a:rPr lang="ru-RU" i="1" u="sng" dirty="0" err="1"/>
              <a:t>жертви</a:t>
            </a:r>
            <a:r>
              <a:rPr lang="ru-RU" i="1" u="sng" dirty="0"/>
              <a:t> </a:t>
            </a:r>
            <a:r>
              <a:rPr lang="ru-RU" i="1" dirty="0"/>
              <a:t>не </a:t>
            </a:r>
            <a:r>
              <a:rPr lang="ru-RU" i="1" dirty="0" err="1" smtClean="0"/>
              <a:t>повідомляється</a:t>
            </a:r>
            <a:r>
              <a:rPr lang="ru-RU" i="1" dirty="0" smtClean="0"/>
              <a:t>. После </a:t>
            </a:r>
            <a:r>
              <a:rPr lang="ru-RU" i="1" dirty="0"/>
              <a:t>землетрясения в Новой Зеландии в течение часа ощущались толчки. </a:t>
            </a:r>
            <a:r>
              <a:rPr lang="ru-RU" i="1" u="sng" dirty="0"/>
              <a:t>Жертв не было</a:t>
            </a:r>
            <a:r>
              <a:rPr lang="en-US" i="1" dirty="0"/>
              <a:t>.</a:t>
            </a:r>
            <a:endParaRPr lang="ru-RU" dirty="0"/>
          </a:p>
          <a:p>
            <a:r>
              <a:rPr lang="en-US" i="1" dirty="0"/>
              <a:t>The fact that the US Government was finally and firmly </a:t>
            </a:r>
            <a:r>
              <a:rPr lang="en-US" i="1" u="sng" dirty="0"/>
              <a:t>coming to grips with crime</a:t>
            </a:r>
            <a:r>
              <a:rPr lang="en-US" i="1" dirty="0"/>
              <a:t> impressed many</a:t>
            </a:r>
            <a:r>
              <a:rPr lang="en-US" i="1" dirty="0" smtClean="0"/>
              <a:t>.</a:t>
            </a:r>
            <a:r>
              <a:rPr lang="ru-RU" i="1" dirty="0"/>
              <a:t> </a:t>
            </a:r>
            <a:endParaRPr lang="ru-RU" i="1" dirty="0" smtClean="0"/>
          </a:p>
          <a:p>
            <a:r>
              <a:rPr lang="ru-RU" i="1" dirty="0" smtClean="0"/>
              <a:t>Той </a:t>
            </a:r>
            <a:r>
              <a:rPr lang="ru-RU" i="1" dirty="0"/>
              <a:t>факт, </a:t>
            </a:r>
            <a:r>
              <a:rPr lang="ru-RU" i="1" dirty="0" err="1"/>
              <a:t>що</a:t>
            </a:r>
            <a:r>
              <a:rPr lang="ru-RU" i="1" dirty="0"/>
              <a:t> уряд США остаточно </a:t>
            </a:r>
            <a:r>
              <a:rPr lang="ru-RU" i="1" u="sng" dirty="0"/>
              <a:t>і </a:t>
            </a:r>
            <a:r>
              <a:rPr lang="ru-RU" i="1" u="sng" dirty="0" err="1"/>
              <a:t>рішуче</a:t>
            </a:r>
            <a:r>
              <a:rPr lang="ru-RU" i="1" u="sng" dirty="0"/>
              <a:t> </a:t>
            </a:r>
            <a:r>
              <a:rPr lang="ru-RU" i="1" u="sng" dirty="0" err="1"/>
              <a:t>взявся</a:t>
            </a:r>
            <a:r>
              <a:rPr lang="ru-RU" i="1" u="sng" dirty="0"/>
              <a:t> за </a:t>
            </a:r>
            <a:r>
              <a:rPr lang="ru-RU" i="1" u="sng" dirty="0" err="1"/>
              <a:t>боротьбу</a:t>
            </a:r>
            <a:r>
              <a:rPr lang="ru-RU" i="1" u="sng" dirty="0"/>
              <a:t> </a:t>
            </a:r>
            <a:r>
              <a:rPr lang="ru-RU" i="1" u="sng" dirty="0" err="1"/>
              <a:t>зі</a:t>
            </a:r>
            <a:r>
              <a:rPr lang="ru-RU" i="1" u="sng" dirty="0"/>
              <a:t> </a:t>
            </a:r>
            <a:r>
              <a:rPr lang="ru-RU" i="1" u="sng" dirty="0" err="1"/>
              <a:t>злочинністю</a:t>
            </a:r>
            <a:r>
              <a:rPr lang="ru-RU" i="1" dirty="0"/>
              <a:t>, </a:t>
            </a:r>
            <a:r>
              <a:rPr lang="ru-RU" i="1" dirty="0" err="1"/>
              <a:t>вразив</a:t>
            </a:r>
            <a:r>
              <a:rPr lang="ru-RU" i="1" dirty="0"/>
              <a:t> </a:t>
            </a:r>
            <a:r>
              <a:rPr lang="ru-RU" i="1" dirty="0" err="1"/>
              <a:t>багатьох</a:t>
            </a:r>
            <a:r>
              <a:rPr lang="ru-RU" i="1" dirty="0"/>
              <a:t>.</a:t>
            </a:r>
            <a:endParaRPr lang="uk-UA" i="1" dirty="0" smtClean="0"/>
          </a:p>
          <a:p>
            <a:r>
              <a:rPr lang="ru-RU" i="1" dirty="0" smtClean="0"/>
              <a:t>На </a:t>
            </a:r>
            <a:r>
              <a:rPr lang="ru-RU" i="1" dirty="0"/>
              <a:t>многих произвело впечатление то, что правительство Соединенных Штатов, наконец, очень энергично начало </a:t>
            </a:r>
            <a:r>
              <a:rPr lang="ru-RU" i="1" u="sng" dirty="0"/>
              <a:t>борьбу с преступностью.</a:t>
            </a:r>
            <a:endParaRPr lang="ru-RU" dirty="0"/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153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Translation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Monosemantic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Words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  <a:solidFill>
            <a:srgbClr val="FFFF99"/>
          </a:solidFill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proper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names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geographical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names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names of the months and the days of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numerals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scientific and technological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streets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names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hotels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names of sports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games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names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periodicals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names of institutions and organizations.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9895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proper names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Transcoding.  Walter –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Вальтер,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Worchester –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Ворчестер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Hudson –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Гудзон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Brighton –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Брайтон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New York –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Нью-Йорк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Loan translation (calque)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Supreme Court –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Верховний Суд,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Federal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Bureau of Investigation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Федеральне бюро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розслідуван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Intelligence Agency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Центральне розвідувальне управління.</a:t>
            </a:r>
          </a:p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5381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2497</TotalTime>
  <Words>3323</Words>
  <Application>Microsoft Office PowerPoint</Application>
  <PresentationFormat>Экран (4:3)</PresentationFormat>
  <Paragraphs>281</Paragraphs>
  <Slides>48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4" baseType="lpstr">
      <vt:lpstr>Algerian</vt:lpstr>
      <vt:lpstr>Arial</vt:lpstr>
      <vt:lpstr>Arial Black</vt:lpstr>
      <vt:lpstr>Calibri</vt:lpstr>
      <vt:lpstr>Times New Roman</vt:lpstr>
      <vt:lpstr>Тема Office</vt:lpstr>
      <vt:lpstr>   </vt:lpstr>
      <vt:lpstr> Referential Meaning and its Rendering in Translation </vt:lpstr>
      <vt:lpstr>Презентация PowerPoint</vt:lpstr>
      <vt:lpstr>Презентация PowerPoint</vt:lpstr>
      <vt:lpstr>Different Valency</vt:lpstr>
      <vt:lpstr> Different Usage </vt:lpstr>
      <vt:lpstr>Презентация PowerPoint</vt:lpstr>
      <vt:lpstr> Translation of Monosemantic Words </vt:lpstr>
      <vt:lpstr> proper names</vt:lpstr>
      <vt:lpstr> proper names - </vt:lpstr>
      <vt:lpstr> proper names - tradition is of great importance no single clear system of principles</vt:lpstr>
      <vt:lpstr>Names of newspapers and magazines</vt:lpstr>
      <vt:lpstr>Names of scientific or technical institutions</vt:lpstr>
      <vt:lpstr>Names of Businesses</vt:lpstr>
      <vt:lpstr>    Rendering the Names of Streets https://zakon.rada.gov.ua/laws/show/z0957-14#Text    </vt:lpstr>
      <vt:lpstr>  Rendering of Names of Hotels   </vt:lpstr>
      <vt:lpstr>Proper Names  Special Cases</vt:lpstr>
      <vt:lpstr>Anagram Tom Marvolo Riddle - I am Lord Voldemort</vt:lpstr>
      <vt:lpstr>  Rendering of Scientific and Technical Terms   </vt:lpstr>
      <vt:lpstr> different meanings in different branches of science and technology </vt:lpstr>
      <vt:lpstr>polysemantic terms</vt:lpstr>
      <vt:lpstr>CERM MIS software for labels</vt:lpstr>
      <vt:lpstr> Term form depends on the people using it three levels of term usage:  </vt:lpstr>
      <vt:lpstr>Terminology Special Cases</vt:lpstr>
      <vt:lpstr>e.g.Cosmetology</vt:lpstr>
      <vt:lpstr> Translation of Polysemantic Words. Polysemantic Words and the Context </vt:lpstr>
      <vt:lpstr>context</vt:lpstr>
      <vt:lpstr>narrow context </vt:lpstr>
      <vt:lpstr>Презентация PowerPoint</vt:lpstr>
      <vt:lpstr>Презентация PowerPoint</vt:lpstr>
      <vt:lpstr>wide context </vt:lpstr>
      <vt:lpstr> Contextual Meaning of Polysemantic Words </vt:lpstr>
      <vt:lpstr>Презентация PowerPoint</vt:lpstr>
      <vt:lpstr> Words of Wide Meaning </vt:lpstr>
      <vt:lpstr>Words of Wide Meaning </vt:lpstr>
      <vt:lpstr>Words of Wide Meaning </vt:lpstr>
      <vt:lpstr> Translation of Pseudo-International Words (False friends) </vt:lpstr>
      <vt:lpstr>Презентация PowerPoint</vt:lpstr>
      <vt:lpstr> False friends</vt:lpstr>
      <vt:lpstr>Interlanguage synonyms are words that coincide in one or more meanings</vt:lpstr>
      <vt:lpstr>Interlanguage synonyms are words that coincide in one or more meanings</vt:lpstr>
      <vt:lpstr>Interlanguage homonyms </vt:lpstr>
      <vt:lpstr>Interlanguage paronyms </vt:lpstr>
      <vt:lpstr> translators’ false friends can differ </vt:lpstr>
      <vt:lpstr>Semantic difference presupposes the following oppositions:</vt:lpstr>
      <vt:lpstr> Structural difference leads to  </vt:lpstr>
      <vt:lpstr> Stylistic difference results in stylistic overtone of the words: </vt:lpstr>
      <vt:lpstr>Pragmatic difference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LEXICAL PROBLEMS</dc:title>
  <dc:creator>Sveta</dc:creator>
  <cp:lastModifiedBy>Света</cp:lastModifiedBy>
  <cp:revision>69</cp:revision>
  <dcterms:created xsi:type="dcterms:W3CDTF">2015-05-04T07:22:13Z</dcterms:created>
  <dcterms:modified xsi:type="dcterms:W3CDTF">2024-10-17T18:58:53Z</dcterms:modified>
</cp:coreProperties>
</file>