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298" r:id="rId5"/>
    <p:sldId id="299" r:id="rId6"/>
    <p:sldId id="269" r:id="rId7"/>
    <p:sldId id="307" r:id="rId8"/>
    <p:sldId id="300" r:id="rId9"/>
    <p:sldId id="308" r:id="rId10"/>
    <p:sldId id="272" r:id="rId11"/>
    <p:sldId id="273" r:id="rId12"/>
    <p:sldId id="309" r:id="rId13"/>
    <p:sldId id="274" r:id="rId14"/>
    <p:sldId id="275" r:id="rId15"/>
    <p:sldId id="276" r:id="rId16"/>
    <p:sldId id="285" r:id="rId17"/>
    <p:sldId id="310" r:id="rId18"/>
    <p:sldId id="292" r:id="rId19"/>
    <p:sldId id="304" r:id="rId20"/>
    <p:sldId id="297" r:id="rId21"/>
    <p:sldId id="265" r:id="rId2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10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9559589" cy="2729554"/>
          </a:xfrm>
        </p:spPr>
        <p:txBody>
          <a:bodyPr>
            <a:normAutofit/>
          </a:bodyPr>
          <a:lstStyle/>
          <a:p>
            <a:r>
              <a:rPr lang="uk-UA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 та полігенні захворювання</a:t>
            </a:r>
            <a:endParaRPr lang="ru-UA" sz="36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Лекція 12</a:t>
            </a: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C1482-FBD3-CC2E-9ABB-DAF1C1747303}"/>
              </a:ext>
            </a:extLst>
          </p:cNvPr>
          <p:cNvSpPr txBox="1"/>
          <p:nvPr/>
        </p:nvSpPr>
        <p:spPr>
          <a:xfrm>
            <a:off x="167952" y="246746"/>
            <a:ext cx="11625942" cy="570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Трапляються синдроми довгого та короткого плеча 18-ї хромосоми,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делеція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довгого плеча 21-ї хромосоми та інші форми хромосомних мутацій. Треба зазначити, що хромосомні перебудови, які відбуваються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унаслідок кросинговеру, можливі для обох статей, а перебудови статевих хромосом бувають лише у жінок (оскільки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кон’югують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 час мейозу лише Х-хромосоми). Існують й інші хромосомні аберації: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транслокації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інверсії.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Транслокації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можуть бути збалансованими і незбалансованими; останні спричиняють патологічні стани.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Збалансовані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транслокації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фенотипово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виявляються. Прикладом незбалансованої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транслокації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транслокаційний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 хвороби Дауна, який трапляється у 4% випадків. Єдиним методом діагностування хромосомних захворювань є цитогенетичний метод.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8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29590-91B4-FF22-42A3-9164A5C72080}"/>
              </a:ext>
            </a:extLst>
          </p:cNvPr>
          <p:cNvSpPr txBox="1"/>
          <p:nvPr/>
        </p:nvSpPr>
        <p:spPr>
          <a:xfrm>
            <a:off x="227045" y="403794"/>
            <a:ext cx="11737910" cy="5118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 захворювання пов’язані зі зміною кількості хромосом, мають назву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геномних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захворювань. Вони з’являються як наслідок порушення розходження гомологічних хромосом у процесі І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ІІ поділів мейозу. Явище кратного збільшення кількості хромосом 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геномі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називають поліплоїдією.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Поліплоїди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людини гинуть на ранніх стадіях ембріонального розвитку. Явище некратних змін кількості хромосом називають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гетероплоїдією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(анеуплоїдія). 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Гетероплоїдія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може бути двох типів: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(зменшення кількості хромосом на 1, 2, … (2п-1,2, …) і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збільшення хромосом на 1, 2, … (2п+1,2, …). Найтяжчий перебіг мають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Вважають, що близько 20% випадків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моносомій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закінчуються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летально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ще в перші дні ембріонального розвитку. Вони також спричинюють загибель зародка на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піззніших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стадіях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мимовольні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викидні). Трапляються хворі на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серед народжених,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напиклад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синдром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Шершевського-Тернера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Хромосомні аномалії є причиною 45-50% множинних природжених вад розвитку, 50% причин первинної безплідності, близько 40% випадків глибокої розумової відсталості.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B54A8-1EF2-FDF5-ED58-E4261E8C512F}"/>
              </a:ext>
            </a:extLst>
          </p:cNvPr>
          <p:cNvSpPr txBox="1"/>
          <p:nvPr/>
        </p:nvSpPr>
        <p:spPr>
          <a:xfrm>
            <a:off x="485192" y="124704"/>
            <a:ext cx="1137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МУЛЬТИФАКТОРНІ (ПОЛІГЕННІ) ЗАХВОРЮВАННЯ</a:t>
            </a:r>
            <a:endParaRPr lang="ru-UA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335FA-3DD6-075A-C35F-85D42D34F827}"/>
              </a:ext>
            </a:extLst>
          </p:cNvPr>
          <p:cNvSpPr txBox="1"/>
          <p:nvPr/>
        </p:nvSpPr>
        <p:spPr>
          <a:xfrm>
            <a:off x="167951" y="990979"/>
            <a:ext cx="11688147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цієї групи належать більшість спадкових захворювань, причиною яких є мутації кількох чи багатьох генів. До того ж мутації не призводять до видимої патології, а лише зумовлюють схильність до неї. Щоб ця схильність розвилась у патологію потрібен пусковий момент – дія на організм певних чинників середовища. У генезі цих захворювань – взаємодія спадкових чинників і середовища. Схильність виявляється в зміні норми реакції організму на дію чинників навколишнього середовища.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Так, у хворих на цукровий діабет змінена норма на такі звичайні харчові речовини, як крохмаль, цукор. Ці речовини стають надзвичайним чинником і призводять до тяжких порушень вуглеводного обміну.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B25D29-2D16-0A86-0AED-BAD06B6025EC}"/>
              </a:ext>
            </a:extLst>
          </p:cNvPr>
          <p:cNvSpPr txBox="1"/>
          <p:nvPr/>
        </p:nvSpPr>
        <p:spPr>
          <a:xfrm>
            <a:off x="130628" y="173209"/>
            <a:ext cx="11930725" cy="570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людей хворих на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параміотонію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змінена норма реакції на холод, температура 10-12</a:t>
            </a:r>
            <a:r>
              <a:rPr lang="uk-UA" sz="24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спричинює у них тонічні судоми. Схильність до пігментної ксеродерми зумовлена надчутливістю до ультрафіолетових променів.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тих, хто страждає на алергійні захворювання, змінена норма реакції на різні речовини (алергени), що призводить до алергійних реакцій. Ці реакції можуть виявлятися висипами,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свербежем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набряком, кашлем, задишкою,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бронхоспазмами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нападами бронхіальної астми, набряками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Квінке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 До цієї групи захворювань належать: бронхіальна астма, гіпертензія, виразкова хвороба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шлунка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дванадцатипалої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кишки,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атопічний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дерматит, екзема,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ескудитивний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діатез, нейродерміт, цукровий діабет, шизофренія. Нині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захворювання становлять 92% усіх загальних патологій людини.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8A3EA-C5DB-B882-217E-52D27FF71903}"/>
              </a:ext>
            </a:extLst>
          </p:cNvPr>
          <p:cNvSpPr txBox="1"/>
          <p:nvPr/>
        </p:nvSpPr>
        <p:spPr>
          <a:xfrm>
            <a:off x="223935" y="243711"/>
            <a:ext cx="11560628" cy="165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Полігенно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успадковуються й деякі фізіологічні особливості організму: розумові здібності, тривалість життя, схильність до інфекційних захворювань тощо. Це доведено багатьма авторами на основі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близнюкового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Генетика людини | PPT">
            <a:extLst>
              <a:ext uri="{FF2B5EF4-FFF2-40B4-BE49-F238E27FC236}">
                <a16:creationId xmlns:a16="http://schemas.microsoft.com/office/drawing/2014/main" id="{AA4279FC-FF54-254F-5C9E-F7E35E53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3" y="2012789"/>
            <a:ext cx="6306472" cy="47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інливість та її види. Зчеплене успадкування. Методи вивчення генетики  людини. (Лекция 6) - презентация онлайн">
            <a:extLst>
              <a:ext uri="{FF2B5EF4-FFF2-40B4-BE49-F238E27FC236}">
                <a16:creationId xmlns:a16="http://schemas.microsoft.com/office/drawing/2014/main" id="{DCB173E7-3011-9297-2EC3-878E46A93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23537" r="2891" b="2041"/>
          <a:stretch/>
        </p:blipFill>
        <p:spPr bwMode="auto">
          <a:xfrm>
            <a:off x="7305875" y="1452857"/>
            <a:ext cx="3179632" cy="395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8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0842C-3949-DE63-816E-F908617830F7}"/>
              </a:ext>
            </a:extLst>
          </p:cNvPr>
          <p:cNvSpPr txBox="1"/>
          <p:nvPr/>
        </p:nvSpPr>
        <p:spPr>
          <a:xfrm>
            <a:off x="233264" y="995291"/>
            <a:ext cx="11513975" cy="4309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 (захворювань зі спадковою схильністю):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Хвороби серцево-судинної системи: гіпертензія, ревматизм, атеросклероз,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облітеруючий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ендартеріїт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Психічні захворювання: шизофренія,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сенільні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психози (деякі форми), маніакально-депресивний психоз, недиференційована олігофренія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Нервові хвороби: епілепсія (деякі форми), паркінсонізм, міастенія, мігрень,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сирингомієлія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органів травлення: виразкова хвороба, цироз печінки (деякі форми), хронічний коліт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5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E52EA-F31C-8B75-ED3E-3919F3742938}"/>
              </a:ext>
            </a:extLst>
          </p:cNvPr>
          <p:cNvSpPr txBox="1"/>
          <p:nvPr/>
        </p:nvSpPr>
        <p:spPr>
          <a:xfrm>
            <a:off x="111967" y="99374"/>
            <a:ext cx="11765902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обміну речовин та ендокринні захворювання: подагра, цукровий діабет (деякі форми), токсичний і вузловий зоб, зоб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Гашімоте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мікседема (деякі форми), синдром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Іценка-Кушінга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Аномалії розвитку: аненцефалія, спинномозкова грижа, гідроцефалія, природжений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вивіх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стегна, кінська стопа, клишоногість, незрощення губи і піднебіння, природжений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пілоростеноз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природжені вади серця, хвороба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Гіршпрунга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органів дихання: емфізема легень, пневмосклероз, бронхіальна астма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сечостатевої системи: родинний нефрит,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полікістоз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нирок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Шкірні захворювання: псоріаз, екземи,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нейродерміти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Очні та вушні захворювання: глаукома, злоякісна міопія, косоокість, отосклероз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Ураження скелета: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сколіози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анкілозивний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спондилоартрит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крові: перніціозна анемія, хвороба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Верльгофа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справжня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поліцитемія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F0677-5111-C33B-CBC5-25748B5971CD}"/>
              </a:ext>
            </a:extLst>
          </p:cNvPr>
          <p:cNvSpPr txBox="1"/>
          <p:nvPr/>
        </p:nvSpPr>
        <p:spPr>
          <a:xfrm>
            <a:off x="217714" y="1348395"/>
            <a:ext cx="11756572" cy="3939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захворювань зі спадковою схильністю характерні всі ознаки полігенного успадкування: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менше трапляється захворювання в популяції, тим вищий ризик для родичів хворого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сильніше виражене захворювання у хворого, тим вищий ризик для його родичів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 для родичів хворого буде вищим, якщо це кровний родич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різниця в частоті захворювання залежить від статі, то ризик для родичів буде вищим у тому разі, коли хворий належить до статі, що уражається менше.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2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C974C-C903-4189-AC11-32C942E7E8AE}"/>
              </a:ext>
            </a:extLst>
          </p:cNvPr>
          <p:cNvSpPr txBox="1"/>
          <p:nvPr/>
        </p:nvSpPr>
        <p:spPr>
          <a:xfrm>
            <a:off x="231710" y="691760"/>
            <a:ext cx="11728579" cy="5022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Характерні ознаки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Великий поліморфізм клінічних форм та індивідуальних проявів – від субклінічних до тяжкого перебігу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Висока частота в популяції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Невідповідність успадкування законам Менделя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Різник вік хворих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Ступінь ризику для родичів хворого залежить від частоти захворювання в популяції і зростає з тяжкістю перебігу. Чим ближче ступінь спорідненості з хворим родичів,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тмм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більша ймовірність народження у них хворої дитини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гетерозиготному стані рецесивний патологічний ген не проявляється, але може проявитися за несприятливих умов життя.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60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BDF1FB-5BBA-417F-FE0C-5D2A6EE00856}"/>
              </a:ext>
            </a:extLst>
          </p:cNvPr>
          <p:cNvSpPr txBox="1"/>
          <p:nvPr/>
        </p:nvSpPr>
        <p:spPr>
          <a:xfrm>
            <a:off x="208383" y="358070"/>
            <a:ext cx="11775233" cy="2941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захворювання тією чи іншою мірою залежать від умов середовища. Змінюючи ці умови, можна запобігти розвитку спадкової схильності в патологію, що дає змогу значно змінити прояв таких захворювань та успішно вести профілактику окремих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захворювань. І чим більший вплив середовища, тим легше це зробити.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Здоровий спосіб життя – Богородчанська селищна рада">
            <a:extLst>
              <a:ext uri="{FF2B5EF4-FFF2-40B4-BE49-F238E27FC236}">
                <a16:creationId xmlns:a16="http://schemas.microsoft.com/office/drawing/2014/main" id="{9E9B3EBD-E2BB-8185-3D39-BE5918E5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7" y="2914844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Здоровий спосіб життя – запорука власного здоров'я | Блоги БДМУ">
            <a:extLst>
              <a:ext uri="{FF2B5EF4-FFF2-40B4-BE49-F238E27FC236}">
                <a16:creationId xmlns:a16="http://schemas.microsoft.com/office/drawing/2014/main" id="{34AA1DB0-253C-951A-6E61-0B45F25A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65" y="3429000"/>
            <a:ext cx="4817717" cy="14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8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170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 захворювання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sz="3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Мультифакторні</a:t>
            </a: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(полігенні) захворювання</a:t>
            </a:r>
            <a:endParaRPr lang="ru-UA" sz="3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5045669"/>
                  </p:ext>
                </p:extLst>
              </p:nvPr>
            </p:nvGraphicFramePr>
            <p:xfrm>
              <a:off x="7767194" y="1577130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194" y="1577130"/>
                <a:ext cx="2245898" cy="5324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570076"/>
            <a:ext cx="11737911" cy="428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Помогайбо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Генетика людини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Київ : ВЦ «Академія», 2014. 280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Рубан Э.Д. Генетика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основами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генетики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Ростов-на-Дону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Феникс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2015. 319 с.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Korf, Bruce R. Human Genetics and Genomics. 4-th edition. Wiley-Blackwell, 2013. 281 p.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1E97B-945E-0790-DFD5-8C40A4C2C689}"/>
              </a:ext>
            </a:extLst>
          </p:cNvPr>
          <p:cNvSpPr txBox="1"/>
          <p:nvPr/>
        </p:nvSpPr>
        <p:spPr>
          <a:xfrm>
            <a:off x="809430" y="110850"/>
            <a:ext cx="9575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 ЗАХВОРЮВАННЯ</a:t>
            </a:r>
            <a:endParaRPr lang="ru-UA" sz="3600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1206-9672-9D15-4DDE-C341A7A9EDB3}"/>
              </a:ext>
            </a:extLst>
          </p:cNvPr>
          <p:cNvSpPr txBox="1"/>
          <p:nvPr/>
        </p:nvSpPr>
        <p:spPr>
          <a:xfrm>
            <a:off x="251926" y="757181"/>
            <a:ext cx="11476653" cy="5118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спадкових патологій хромосомні захворювання (синдроми) становлять майже 25%. Такі хвороби можуть бути спричинені хромосомними мутаціями, які призводять до порушення структури хромосом (хромосомні) або кількості хромосом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геномні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Хромосомна патологія здебільшого невиліковна. Вона призводить до тяжких клінічних множинних уражень, таких, як природжені вади розвитку різних органів і систем, безплідність,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невиношування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вагітності, розумова відсталість, високий відсоток смертності.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Клінічна картина різних хромосомних захворювань: затримка психічного та фізичного розвитку, черепно-лицева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дисморфія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вади серця, ушкодження сечової, статевої і нервової систем, тому хромосомні захворювання називають синдромами. Різні форми спадкових синдромів розрізняють головним чином за тим, як поєднуються природжені вади, а не окремі специфічні вади. Значна частина хромосомних захворювань елімінується на ранніх стадіях ембріогенезу.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1D6813-4ADD-38DF-FB27-0B4C0C69164D}"/>
              </a:ext>
            </a:extLst>
          </p:cNvPr>
          <p:cNvSpPr txBox="1"/>
          <p:nvPr/>
        </p:nvSpPr>
        <p:spPr>
          <a:xfrm>
            <a:off x="102636" y="394673"/>
            <a:ext cx="11775233" cy="600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Етіологія близько 55% мимовільних викиднів пов’язана з хромосомними аномаліями. До народження доходить лише частина цих захворювань. Однак частота навіть цієї частини досить висока: одна дитина на 150 народжених має хромосомні захворювання. В усьому світі 25% ліжок у лікарнях зайняті хворими з хромосомними захворюваннями. Частота хромосомних аномалій серед мертвонароджених становить 6-7%. Хромосомні захворювання зазвичай не успадковуються, тобто не передаються від хворих батьків дітям. Каріотипи батьків таких хворих зазвичай нормальні. Аномалії хромосом з’являються в статевих клітинах за певних порушень під час І та ІІ поділів мейозу. І якщо ушкоджена клітина братиме участь у заплідненні, то дитина буде хворою. Таким чином, більшість хромосомних захворювань є наслідком мутацій в статевих клітинах батьків або на перших стадіях дроблення зиготи.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CDECF2-FE44-5170-2AB6-C51ACF34FE8E}"/>
              </a:ext>
            </a:extLst>
          </p:cNvPr>
          <p:cNvSpPr txBox="1"/>
          <p:nvPr/>
        </p:nvSpPr>
        <p:spPr>
          <a:xfrm>
            <a:off x="143069" y="1175150"/>
            <a:ext cx="11905861" cy="412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Мутації в гаметах призводять до розвитку повних форм, а мутації, що з’явились на ранніх стадіях розвитку ембріону (особливо на стадії дроблення зиготи), утворюють мозаїчний організм. Мозаїчні форми хромосомних захворювань мають легший перебіг.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Хромосомні захворювання мають загальні клінічні прояви: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Черепно-лицьові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дисморфії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Вроджені вади розвитку внутрішніх органів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росту й розвитку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Затримка психомоторного розвитку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функцій нервової та ендокринної систем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9B010-C8A6-D73A-56C0-D22690A5F10A}"/>
              </a:ext>
            </a:extLst>
          </p:cNvPr>
          <p:cNvSpPr txBox="1"/>
          <p:nvPr/>
        </p:nvSpPr>
        <p:spPr>
          <a:xfrm>
            <a:off x="110412" y="793352"/>
            <a:ext cx="11971176" cy="4936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Аномалії, що пов’язані з порушенням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мають тяжчий перебіг, ніж аномалії пов’язані зі статевими хромосомами. Це виявляється насамперед у тому, що інтелект у таких хворих уражується значно більше і пов’язують з різною генетичною активністю хромосом. Статеві хромосоми несуть менше генів, а одна з Х хромосом у жінок не активна.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основу класифікації хромосомних захворювань покладено три чинника: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геномної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хромосомної мутації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Індивідуальність зміненої або доданої хромосоми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Поява мутації в зародкових клітинах або на ранніх стадіях ембріонального розвитку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7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8EA60-E92E-11C5-119A-6F9FEA11B0C5}"/>
              </a:ext>
            </a:extLst>
          </p:cNvPr>
          <p:cNvSpPr txBox="1"/>
          <p:nvPr/>
        </p:nvSpPr>
        <p:spPr>
          <a:xfrm>
            <a:off x="194387" y="433105"/>
            <a:ext cx="11803225" cy="514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приклад хромосомних захворювань, пов’язаних зі змінами структури хромосом, можна навести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делецію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синдром 5р – утрата короткого плеча (Р) 5-ї хромосоми, або синдром котячого крику (дитячий плач схожий на муркотіння кота). Такий крик пояснюється не аномалією голосового апарату, а ушкодженням центральної нервової системи. Найтиповіші для цього синдрому ознаки: специфічний плач, низька маса тіла в новонародженого, відставання в рості, мікроцефалія, розумова відсталість, м’язова гіпотонія,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цибулеподібне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обличчя,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мікрогнатія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(маленька щелепа, низько розташовані і деформовані вуха),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гіпертелоризм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поперечня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долонна складка, синдактилія, клишоногість, сколіоз, часті грижі, вади серця, нирок, дуже низька опірність організму інфекційним захворюванням, унаслідок чого такі хворі досить рано помирають. У всіх обов’язково простежується розумова відсталість. Частота патології 1 : 50 000 новонароджених, що народились живими.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4223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6D206-F526-5351-21CD-8D8A15656566}"/>
              </a:ext>
            </a:extLst>
          </p:cNvPr>
          <p:cNvSpPr txBox="1"/>
          <p:nvPr/>
        </p:nvSpPr>
        <p:spPr>
          <a:xfrm>
            <a:off x="222379" y="927187"/>
            <a:ext cx="11747241" cy="452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Трапляються й інші хромосомні аберації за типом поділів, зокрема синдроми 4р і 13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(утрата довгого плеча) та інші. Мінімальні ознаки синдрому 4р: олігофренія, комплекс природжених вад обличчя і скелета, мікроцефалія. У таких хворих вузькі очні щілини, значно виступає перенісся,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гіпертелоризм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аномальні вушні раковини, коротка шия, сколіоз, деформація кісток таза з центральним вивихом стегна, довгі пальці. Діти народжуються з низькою масою тіла.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дермогліфічних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змін належать: надлишок завитків на пальцях верхніх кінцівок, дистальний аксіальний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трирадіус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високий гребеневий рахунок.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3FB39-71FF-73E7-B986-5F3C88A68C30}"/>
              </a:ext>
            </a:extLst>
          </p:cNvPr>
          <p:cNvSpPr txBox="1"/>
          <p:nvPr/>
        </p:nvSpPr>
        <p:spPr>
          <a:xfrm>
            <a:off x="447870" y="377841"/>
            <a:ext cx="11597950" cy="333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Мінімальні ознаки синдрому 13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(синдром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Орбелі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мікроцефалія, значно виступає верхня щелепа, птоз,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мікрофтальм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ретинобластома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гіпоплазія І пальця кисті.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Постійні ознаки: вроджена пренатальна гіпотрофія і подальша затримка росту та психомоторного розвитку; черепно-лицеві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дисморфії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деформовані вуха, значно виступає щелепа,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мікрофтальм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косоокість, катаракта, коротка шия, клишоногість тощо.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аследственные болезни человека, их причины и профилактика">
            <a:extLst>
              <a:ext uri="{FF2B5EF4-FFF2-40B4-BE49-F238E27FC236}">
                <a16:creationId xmlns:a16="http://schemas.microsoft.com/office/drawing/2014/main" id="{9355B53B-8750-9601-7D1D-F3472AE3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03" y="3390262"/>
            <a:ext cx="4385057" cy="32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29598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1805</Words>
  <Application>Microsoft Office PowerPoint</Application>
  <PresentationFormat>Широкоэкранный</PresentationFormat>
  <Paragraphs>70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Avenir Next LT Pro</vt:lpstr>
      <vt:lpstr>Bookman Old Style</vt:lpstr>
      <vt:lpstr>Calibri</vt:lpstr>
      <vt:lpstr>Modern Love</vt:lpstr>
      <vt:lpstr>BohemianVTI</vt:lpstr>
      <vt:lpstr>Хромосомні та полігенні захворювання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23</cp:revision>
  <dcterms:created xsi:type="dcterms:W3CDTF">2023-02-19T16:14:39Z</dcterms:created>
  <dcterms:modified xsi:type="dcterms:W3CDTF">2024-04-27T17:02:42Z</dcterms:modified>
</cp:coreProperties>
</file>