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83" r:id="rId5"/>
    <p:sldId id="259" r:id="rId6"/>
    <p:sldId id="280" r:id="rId7"/>
    <p:sldId id="278" r:id="rId8"/>
    <p:sldId id="261" r:id="rId9"/>
    <p:sldId id="262" r:id="rId10"/>
    <p:sldId id="273" r:id="rId11"/>
    <p:sldId id="276" r:id="rId12"/>
    <p:sldId id="277" r:id="rId13"/>
    <p:sldId id="267" r:id="rId14"/>
    <p:sldId id="274" r:id="rId15"/>
    <p:sldId id="272" r:id="rId16"/>
    <p:sldId id="266" r:id="rId17"/>
    <p:sldId id="264" r:id="rId18"/>
    <p:sldId id="265" r:id="rId19"/>
    <p:sldId id="285" r:id="rId20"/>
    <p:sldId id="287" r:id="rId21"/>
    <p:sldId id="286" r:id="rId22"/>
    <p:sldId id="269" r:id="rId23"/>
    <p:sldId id="270" r:id="rId24"/>
    <p:sldId id="275" r:id="rId25"/>
    <p:sldId id="289" r:id="rId26"/>
    <p:sldId id="288" r:id="rId27"/>
    <p:sldId id="284" r:id="rId28"/>
    <p:sldId id="271" r:id="rId29"/>
    <p:sldId id="311" r:id="rId30"/>
    <p:sldId id="313" r:id="rId31"/>
    <p:sldId id="312" r:id="rId32"/>
    <p:sldId id="314" r:id="rId33"/>
    <p:sldId id="315" r:id="rId34"/>
    <p:sldId id="316" r:id="rId35"/>
    <p:sldId id="317" r:id="rId36"/>
    <p:sldId id="318" r:id="rId37"/>
    <p:sldId id="319" r:id="rId38"/>
    <p:sldId id="323" r:id="rId39"/>
    <p:sldId id="320" r:id="rId40"/>
    <p:sldId id="321" r:id="rId41"/>
    <p:sldId id="322" r:id="rId42"/>
    <p:sldId id="324" r:id="rId43"/>
    <p:sldId id="325" r:id="rId44"/>
    <p:sldId id="326" r:id="rId45"/>
    <p:sldId id="327" r:id="rId46"/>
    <p:sldId id="328" r:id="rId47"/>
    <p:sldId id="298" r:id="rId48"/>
    <p:sldId id="300" r:id="rId49"/>
    <p:sldId id="301" r:id="rId50"/>
    <p:sldId id="302" r:id="rId51"/>
    <p:sldId id="303" r:id="rId52"/>
    <p:sldId id="299" r:id="rId53"/>
    <p:sldId id="304" r:id="rId54"/>
    <p:sldId id="305" r:id="rId55"/>
    <p:sldId id="306" r:id="rId56"/>
    <p:sldId id="307" r:id="rId57"/>
    <p:sldId id="308" r:id="rId58"/>
    <p:sldId id="309" r:id="rId59"/>
    <p:sldId id="297" r:id="rId60"/>
    <p:sldId id="290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етяна Винарчук" initials="ТВ" lastIdx="4" clrIdx="0">
    <p:extLst>
      <p:ext uri="{19B8F6BF-5375-455C-9EA6-DF929625EA0E}">
        <p15:presenceInfo xmlns:p15="http://schemas.microsoft.com/office/powerpoint/2012/main" userId="40585d27026aaeb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ED12-E7D4-4BFF-A47E-01DA8FDB8152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5555-A854-4F02-9F9A-9375903FF7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29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ED12-E7D4-4BFF-A47E-01DA8FDB8152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5555-A854-4F02-9F9A-9375903FF7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95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ED12-E7D4-4BFF-A47E-01DA8FDB8152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5555-A854-4F02-9F9A-9375903FF7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95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ED12-E7D4-4BFF-A47E-01DA8FDB8152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5555-A854-4F02-9F9A-9375903FF7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40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ED12-E7D4-4BFF-A47E-01DA8FDB8152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5555-A854-4F02-9F9A-9375903FF7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80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ED12-E7D4-4BFF-A47E-01DA8FDB8152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5555-A854-4F02-9F9A-9375903FF7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1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ED12-E7D4-4BFF-A47E-01DA8FDB8152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5555-A854-4F02-9F9A-9375903FF7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99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ED12-E7D4-4BFF-A47E-01DA8FDB8152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5555-A854-4F02-9F9A-9375903FF7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14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ED12-E7D4-4BFF-A47E-01DA8FDB8152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5555-A854-4F02-9F9A-9375903FF7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513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ED12-E7D4-4BFF-A47E-01DA8FDB8152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5555-A854-4F02-9F9A-9375903FF7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620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ED12-E7D4-4BFF-A47E-01DA8FDB8152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35555-A854-4F02-9F9A-9375903FF7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37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5ED12-E7D4-4BFF-A47E-01DA8FDB8152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35555-A854-4F02-9F9A-9375903FF7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65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69456"/>
            <a:ext cx="9144000" cy="1505526"/>
          </a:xfrm>
        </p:spPr>
        <p:txBody>
          <a:bodyPr>
            <a:normAutofit/>
          </a:bodyPr>
          <a:lstStyle/>
          <a:p>
            <a:r>
              <a:rPr lang="uk-UA" sz="4400" b="1" dirty="0" err="1">
                <a:latin typeface="+mn-lt"/>
              </a:rPr>
              <a:t>Арабо</a:t>
            </a:r>
            <a:r>
              <a:rPr lang="uk-UA" sz="4400" b="1" dirty="0">
                <a:latin typeface="+mn-lt"/>
              </a:rPr>
              <a:t>-мусульманський культурний регіон</a:t>
            </a:r>
            <a:endParaRPr lang="ru-RU" sz="44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9047" y="1874982"/>
            <a:ext cx="11283885" cy="4752061"/>
          </a:xfrm>
        </p:spPr>
        <p:txBody>
          <a:bodyPr>
            <a:normAutofit/>
          </a:bodyPr>
          <a:lstStyle/>
          <a:p>
            <a:pPr marL="457200" indent="-457200" algn="just">
              <a:buAutoNum type="arabicPeriod"/>
            </a:pPr>
            <a:r>
              <a:rPr lang="uk-UA" sz="3200" b="1" dirty="0"/>
              <a:t>Зародження ісламу. </a:t>
            </a:r>
            <a:r>
              <a:rPr lang="uk-UA" sz="3200" b="1" dirty="0" err="1"/>
              <a:t>Джахілія</a:t>
            </a:r>
            <a:r>
              <a:rPr lang="uk-UA" sz="3200" b="1" dirty="0"/>
              <a:t>. Пророк </a:t>
            </a:r>
            <a:r>
              <a:rPr lang="uk-UA" sz="3200" b="1" dirty="0" err="1"/>
              <a:t>Мухаммад</a:t>
            </a:r>
            <a:r>
              <a:rPr lang="uk-UA" sz="3200" b="1" dirty="0"/>
              <a:t>.</a:t>
            </a:r>
          </a:p>
          <a:p>
            <a:pPr marL="457200" indent="-457200" algn="just">
              <a:buAutoNum type="arabicPeriod"/>
            </a:pPr>
            <a:r>
              <a:rPr lang="uk-UA" sz="3200" b="1" dirty="0"/>
              <a:t>Основи ісламського віровчення. </a:t>
            </a:r>
          </a:p>
          <a:p>
            <a:pPr marL="457200" indent="-457200" algn="just">
              <a:buAutoNum type="arabicPeriod"/>
            </a:pPr>
            <a:r>
              <a:rPr lang="uk-UA" sz="3200" b="1" dirty="0"/>
              <a:t>Коран. </a:t>
            </a:r>
            <a:r>
              <a:rPr lang="uk-UA" sz="3200" b="1" dirty="0" err="1"/>
              <a:t>Сунна</a:t>
            </a:r>
            <a:r>
              <a:rPr lang="uk-UA" sz="3200" b="1" dirty="0"/>
              <a:t>. Шаріат. </a:t>
            </a:r>
          </a:p>
          <a:p>
            <a:pPr marL="457200" indent="-457200" algn="just">
              <a:buAutoNum type="arabicPeriod"/>
            </a:pPr>
            <a:r>
              <a:rPr lang="uk-UA" sz="3200" b="1" dirty="0"/>
              <a:t>Ісламський календар.   </a:t>
            </a:r>
          </a:p>
          <a:p>
            <a:pPr algn="l">
              <a:spcBef>
                <a:spcPts val="0"/>
              </a:spcBef>
            </a:pP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51691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068129-5900-45DF-B6FE-17C47611F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641" y="224650"/>
            <a:ext cx="5506223" cy="62682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A1E90-5610-40BF-B51A-873FFA00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3611252" cy="6412747"/>
          </a:xfrm>
        </p:spPr>
        <p:txBody>
          <a:bodyPr>
            <a:normAutofit/>
          </a:bodyPr>
          <a:lstStyle/>
          <a:p>
            <a:r>
              <a:rPr lang="uk-UA" b="1" dirty="0">
                <a:latin typeface="+mn-lt"/>
              </a:rPr>
              <a:t>Молитва:</a:t>
            </a:r>
            <a:br>
              <a:rPr lang="uk-UA" b="1" dirty="0">
                <a:latin typeface="+mn-lt"/>
              </a:rPr>
            </a:br>
            <a:r>
              <a:rPr lang="uk-UA" sz="3100" b="1" dirty="0">
                <a:latin typeface="+mn-lt"/>
              </a:rPr>
              <a:t>1. Перед молитвою очищення</a:t>
            </a:r>
            <a:br>
              <a:rPr lang="uk-UA" sz="3100" b="1" dirty="0">
                <a:latin typeface="+mn-lt"/>
              </a:rPr>
            </a:br>
            <a:r>
              <a:rPr lang="uk-UA" sz="3100" b="1" dirty="0">
                <a:latin typeface="+mn-lt"/>
              </a:rPr>
              <a:t>2. На килимку, без взуття, голова покрита</a:t>
            </a:r>
            <a:br>
              <a:rPr lang="uk-UA" sz="3100" b="1" dirty="0">
                <a:latin typeface="+mn-lt"/>
              </a:rPr>
            </a:br>
            <a:r>
              <a:rPr lang="uk-UA" sz="3100" b="1" dirty="0">
                <a:latin typeface="+mn-lt"/>
              </a:rPr>
              <a:t>3. Повернутись у напрямку Мекки - </a:t>
            </a:r>
            <a:r>
              <a:rPr lang="uk-UA" sz="3100" b="1" dirty="0" err="1">
                <a:latin typeface="+mn-lt"/>
              </a:rPr>
              <a:t>кібла</a:t>
            </a:r>
            <a:br>
              <a:rPr lang="uk-UA" b="1" dirty="0">
                <a:latin typeface="+mn-lt"/>
              </a:rPr>
            </a:br>
            <a:br>
              <a:rPr lang="uk-UA" b="1" dirty="0">
                <a:latin typeface="+mn-lt"/>
              </a:rPr>
            </a:b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3594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514857-FA1F-49A5-80B9-556DCE79F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2" y="49491"/>
            <a:ext cx="11990894" cy="67448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D853D-73B0-4041-B9DF-978BEDDD2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1"/>
                </a:solidFill>
              </a:rPr>
              <a:t>Мечеть шейха Заїда (Абу-Дабі, ОАЕ)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643564-8A06-4B90-96A2-8E269A4A5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980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FC313A-8C53-4D2D-B8BA-5FD51F507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239267"/>
            <a:ext cx="4920792" cy="65631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3B9B6-BC33-44FA-A343-EDFA2B863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F255ED-0646-4897-A2DE-388EA9156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74" t="15103" r="-2474" b="19330"/>
          <a:stretch/>
        </p:blipFill>
        <p:spPr>
          <a:xfrm>
            <a:off x="6972692" y="0"/>
            <a:ext cx="2286000" cy="2498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B15E97-50EF-4AFB-BAB2-07FFDB16F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730" y="2623961"/>
            <a:ext cx="6838754" cy="403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2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6953" y="132011"/>
            <a:ext cx="10907598" cy="1325563"/>
          </a:xfrm>
        </p:spPr>
        <p:txBody>
          <a:bodyPr>
            <a:normAutofit/>
          </a:bodyPr>
          <a:lstStyle/>
          <a:p>
            <a:r>
              <a:rPr lang="uk-UA" sz="2000" b="1" dirty="0" err="1">
                <a:latin typeface="+mn-lt"/>
              </a:rPr>
              <a:t>Сура</a:t>
            </a:r>
            <a:r>
              <a:rPr lang="uk-UA" sz="2000" b="1" dirty="0">
                <a:latin typeface="+mn-lt"/>
              </a:rPr>
              <a:t> 1– як коротка молитва. Її значення подібне до християнської  молитви «Отче наш»</a:t>
            </a:r>
            <a:endParaRPr lang="ru-RU" sz="2000" b="1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8707A-0B85-4050-9555-DF196B5CB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t="3385" r="3515" b="5643"/>
          <a:stretch/>
        </p:blipFill>
        <p:spPr>
          <a:xfrm>
            <a:off x="1579418" y="928137"/>
            <a:ext cx="7695211" cy="587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6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7303B-8D46-41FF-8178-1CCCC22E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3E27A2-F56D-4550-A891-94DC73C5F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993" y="190397"/>
            <a:ext cx="12040360" cy="60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84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2D4C6-7D85-4316-B5A4-F4A66FE4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5" y="327418"/>
            <a:ext cx="4044098" cy="6309052"/>
          </a:xfrm>
        </p:spPr>
        <p:txBody>
          <a:bodyPr anchor="t">
            <a:noAutofit/>
          </a:bodyPr>
          <a:lstStyle/>
          <a:p>
            <a:r>
              <a:rPr lang="uk-UA" sz="2100" u="sng" dirty="0">
                <a:latin typeface="+mn-lt"/>
              </a:rPr>
              <a:t>Послідовність хаджу:</a:t>
            </a:r>
            <a:br>
              <a:rPr lang="uk-UA" sz="2100" u="sng" dirty="0">
                <a:latin typeface="+mn-lt"/>
              </a:rPr>
            </a:br>
            <a:r>
              <a:rPr lang="uk-UA" sz="2100" dirty="0">
                <a:latin typeface="+mn-lt"/>
              </a:rPr>
              <a:t>1. Одягнути </a:t>
            </a:r>
            <a:r>
              <a:rPr lang="uk-UA" sz="2100" dirty="0" err="1">
                <a:latin typeface="+mn-lt"/>
              </a:rPr>
              <a:t>іхрам</a:t>
            </a:r>
            <a:r>
              <a:rPr lang="uk-UA" sz="2100" dirty="0">
                <a:latin typeface="+mn-lt"/>
              </a:rPr>
              <a:t>. Молитва.</a:t>
            </a:r>
            <a:br>
              <a:rPr lang="uk-UA" sz="2100" dirty="0">
                <a:latin typeface="+mn-lt"/>
              </a:rPr>
            </a:br>
            <a:r>
              <a:rPr lang="uk-UA" sz="2100" dirty="0">
                <a:latin typeface="+mn-lt"/>
              </a:rPr>
              <a:t>2. Вхід до мечеті – босоніж, з правої ноги,  через Браму світу.</a:t>
            </a:r>
            <a:br>
              <a:rPr lang="uk-UA" sz="2100" dirty="0">
                <a:latin typeface="+mn-lt"/>
              </a:rPr>
            </a:br>
            <a:r>
              <a:rPr lang="uk-UA" sz="2100" dirty="0">
                <a:latin typeface="+mn-lt"/>
              </a:rPr>
              <a:t>3. Обхід </a:t>
            </a:r>
            <a:r>
              <a:rPr lang="uk-UA" sz="2100" dirty="0" err="1">
                <a:latin typeface="+mn-lt"/>
              </a:rPr>
              <a:t>Кааби</a:t>
            </a:r>
            <a:r>
              <a:rPr lang="uk-UA" sz="2100" dirty="0">
                <a:latin typeface="+mn-lt"/>
              </a:rPr>
              <a:t> по кругу 7 разів проти годинникової стрілки. Проповідь.</a:t>
            </a:r>
            <a:br>
              <a:rPr lang="uk-UA" sz="2100" dirty="0">
                <a:latin typeface="+mn-lt"/>
              </a:rPr>
            </a:br>
            <a:r>
              <a:rPr lang="uk-UA" sz="2100" dirty="0">
                <a:latin typeface="+mn-lt"/>
              </a:rPr>
              <a:t>Пробігти 7 разів між Ас-</a:t>
            </a:r>
            <a:r>
              <a:rPr lang="uk-UA" sz="2100" dirty="0" err="1">
                <a:latin typeface="+mn-lt"/>
              </a:rPr>
              <a:t>Сафа</a:t>
            </a:r>
            <a:r>
              <a:rPr lang="uk-UA" sz="2100" dirty="0">
                <a:latin typeface="+mn-lt"/>
              </a:rPr>
              <a:t> та Аль-</a:t>
            </a:r>
            <a:r>
              <a:rPr lang="uk-UA" sz="2100" dirty="0" err="1">
                <a:latin typeface="+mn-lt"/>
              </a:rPr>
              <a:t>Марва</a:t>
            </a:r>
            <a:r>
              <a:rPr lang="uk-UA" sz="2100" dirty="0">
                <a:latin typeface="+mn-lt"/>
              </a:rPr>
              <a:t>.</a:t>
            </a:r>
            <a:br>
              <a:rPr lang="uk-UA" sz="2100" dirty="0">
                <a:latin typeface="+mn-lt"/>
              </a:rPr>
            </a:br>
            <a:r>
              <a:rPr lang="uk-UA" sz="2100" dirty="0">
                <a:latin typeface="+mn-lt"/>
              </a:rPr>
              <a:t>4. Вода </a:t>
            </a:r>
            <a:r>
              <a:rPr lang="uk-UA" sz="2100" dirty="0" err="1">
                <a:latin typeface="+mn-lt"/>
              </a:rPr>
              <a:t>Замзам</a:t>
            </a:r>
            <a:r>
              <a:rPr lang="uk-UA" sz="2100" dirty="0">
                <a:latin typeface="+mn-lt"/>
              </a:rPr>
              <a:t> – випити та облити тіло.</a:t>
            </a:r>
            <a:br>
              <a:rPr lang="uk-UA" sz="2100" dirty="0">
                <a:latin typeface="+mn-lt"/>
              </a:rPr>
            </a:br>
            <a:r>
              <a:rPr lang="uk-UA" sz="2100" dirty="0">
                <a:latin typeface="+mn-lt"/>
              </a:rPr>
              <a:t>5. В долині Арафат цілий день молитися. Проповідь.</a:t>
            </a:r>
            <a:br>
              <a:rPr lang="uk-UA" sz="2100" dirty="0">
                <a:latin typeface="+mn-lt"/>
              </a:rPr>
            </a:br>
            <a:r>
              <a:rPr lang="uk-UA" sz="2100" dirty="0">
                <a:latin typeface="+mn-lt"/>
              </a:rPr>
              <a:t>6. Долина Міна – кинути 7 каменів в останній із стовпів (символізує побивання камінням Шайтана, який перешкоджав Ібрагіму молитися Аллаху)</a:t>
            </a:r>
            <a:br>
              <a:rPr lang="uk-UA" sz="2100" dirty="0">
                <a:latin typeface="+mn-lt"/>
              </a:rPr>
            </a:br>
            <a:r>
              <a:rPr lang="uk-UA" sz="2100" dirty="0">
                <a:latin typeface="+mn-lt"/>
              </a:rPr>
              <a:t>7. Жертвоприношення Курбан-байрам.</a:t>
            </a:r>
            <a:br>
              <a:rPr lang="uk-UA" sz="2100" dirty="0">
                <a:latin typeface="+mn-lt"/>
              </a:rPr>
            </a:br>
            <a:r>
              <a:rPr lang="uk-UA" sz="2100" dirty="0">
                <a:latin typeface="+mn-lt"/>
              </a:rPr>
              <a:t>8. Прощальний обхід </a:t>
            </a:r>
            <a:r>
              <a:rPr lang="uk-UA" sz="2100" dirty="0" err="1">
                <a:latin typeface="+mn-lt"/>
              </a:rPr>
              <a:t>Кааби</a:t>
            </a:r>
            <a:r>
              <a:rPr lang="uk-UA" sz="2100" dirty="0">
                <a:latin typeface="+mn-lt"/>
              </a:rPr>
              <a:t> </a:t>
            </a:r>
            <a:br>
              <a:rPr lang="uk-UA" sz="2100" dirty="0">
                <a:latin typeface="+mn-lt"/>
              </a:rPr>
            </a:br>
            <a:br>
              <a:rPr lang="uk-UA" sz="2100" dirty="0">
                <a:latin typeface="+mn-lt"/>
              </a:rPr>
            </a:br>
            <a:endParaRPr lang="ru-RU" sz="2100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3FC2605-A7A4-4B5D-A3AD-B38B19EEF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632202" y="-269747"/>
            <a:ext cx="6628828" cy="73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78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544" y="0"/>
            <a:ext cx="5310911" cy="6744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386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799" y="0"/>
            <a:ext cx="10141528" cy="67610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B2947-7947-4FFD-978E-7A4B55AA11D2}"/>
              </a:ext>
            </a:extLst>
          </p:cNvPr>
          <p:cNvSpPr txBox="1"/>
          <p:nvPr/>
        </p:nvSpPr>
        <p:spPr>
          <a:xfrm>
            <a:off x="4941216" y="3231853"/>
            <a:ext cx="2309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err="1">
                <a:solidFill>
                  <a:schemeClr val="bg1"/>
                </a:solidFill>
              </a:rPr>
              <a:t>Замзам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00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781" y="92364"/>
            <a:ext cx="8885381" cy="66640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2238" y="365125"/>
            <a:ext cx="9581561" cy="1325563"/>
          </a:xfrm>
        </p:spPr>
        <p:txBody>
          <a:bodyPr/>
          <a:lstStyle/>
          <a:p>
            <a:r>
              <a:rPr lang="uk-UA" b="1" dirty="0">
                <a:latin typeface="+mn-lt"/>
              </a:rPr>
              <a:t>Арафат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485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16EDC-A072-4A46-8754-48A91079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4628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+mn-lt"/>
              </a:rPr>
              <a:t>Стовпи віри (стовпи </a:t>
            </a:r>
            <a:r>
              <a:rPr lang="uk-UA" sz="3600" b="1" dirty="0" err="1">
                <a:latin typeface="+mn-lt"/>
              </a:rPr>
              <a:t>іману</a:t>
            </a:r>
            <a:r>
              <a:rPr lang="uk-UA" sz="3600" b="1" dirty="0">
                <a:latin typeface="+mn-lt"/>
              </a:rPr>
              <a:t>):</a:t>
            </a:r>
            <a:endParaRPr lang="ru-RU" sz="36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05A953-970A-4E13-9F1E-F34980EF1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338"/>
            <a:ext cx="10515600" cy="4932625"/>
          </a:xfrm>
        </p:spPr>
        <p:txBody>
          <a:bodyPr/>
          <a:lstStyle/>
          <a:p>
            <a:pPr marL="0" indent="0">
              <a:buNone/>
            </a:pPr>
            <a:r>
              <a:rPr lang="uk-UA" sz="3200" b="1" dirty="0"/>
              <a:t>1. Віра в Аллаха</a:t>
            </a:r>
          </a:p>
          <a:p>
            <a:pPr marL="0" indent="0">
              <a:buNone/>
            </a:pPr>
            <a:r>
              <a:rPr lang="uk-UA" sz="3200" b="1" dirty="0"/>
              <a:t>2. Віра в янголів</a:t>
            </a:r>
          </a:p>
          <a:p>
            <a:pPr marL="0" indent="0">
              <a:buNone/>
            </a:pPr>
            <a:r>
              <a:rPr lang="uk-UA" sz="3200" b="1" dirty="0"/>
              <a:t>3. Віра у </a:t>
            </a:r>
            <a:r>
              <a:rPr lang="uk-UA" sz="3200" b="1" dirty="0" err="1"/>
              <a:t>надвічність</a:t>
            </a:r>
            <a:r>
              <a:rPr lang="uk-UA" sz="3200" b="1" dirty="0"/>
              <a:t> Корану</a:t>
            </a:r>
          </a:p>
          <a:p>
            <a:pPr marL="0" indent="0">
              <a:buNone/>
            </a:pPr>
            <a:r>
              <a:rPr lang="uk-UA" sz="3200" b="1" dirty="0"/>
              <a:t>4. Віра у пророків та посланників </a:t>
            </a:r>
          </a:p>
          <a:p>
            <a:pPr marL="0" indent="0">
              <a:buNone/>
            </a:pPr>
            <a:r>
              <a:rPr lang="uk-UA" sz="3200" b="1" dirty="0"/>
              <a:t>5. Віра у Судний день </a:t>
            </a:r>
          </a:p>
          <a:p>
            <a:pPr marL="0" indent="0">
              <a:buNone/>
            </a:pPr>
            <a:r>
              <a:rPr lang="uk-UA" sz="3200" b="1" dirty="0"/>
              <a:t>6. Віра у Божественне призначення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086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07902" cy="56157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4"/>
            <a:ext cx="11353800" cy="503237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787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AE963C-4404-4914-9F8E-8A86D9F01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01" y="84577"/>
            <a:ext cx="4139239" cy="66888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A2D4F-2A6E-4420-9426-19F3D8D0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C9B294-21EE-4FA3-AF3F-B816AD88D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69655" y="1170962"/>
            <a:ext cx="6567137" cy="482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39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3D0BB2-EBDE-45FA-9342-802C0DABC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525" y="111437"/>
            <a:ext cx="8031169" cy="663512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8665A4E-0D2F-4469-AC2D-640273714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2" y="226243"/>
            <a:ext cx="3450211" cy="5950719"/>
          </a:xfrm>
        </p:spPr>
        <p:txBody>
          <a:bodyPr/>
          <a:lstStyle/>
          <a:p>
            <a:pPr marL="0" indent="0">
              <a:buNone/>
            </a:pPr>
            <a:r>
              <a:rPr lang="uk-UA" b="1" dirty="0"/>
              <a:t>Коран</a:t>
            </a:r>
            <a:r>
              <a:rPr lang="uk-UA" dirty="0"/>
              <a:t> (?аль </a:t>
            </a:r>
            <a:r>
              <a:rPr lang="uk-UA" dirty="0" err="1"/>
              <a:t>куран</a:t>
            </a:r>
            <a:r>
              <a:rPr lang="uk-UA" dirty="0"/>
              <a:t> – читання?)</a:t>
            </a:r>
          </a:p>
          <a:p>
            <a:pPr marL="0" indent="0">
              <a:buNone/>
            </a:pPr>
            <a:r>
              <a:rPr lang="uk-UA" dirty="0"/>
              <a:t>І редакція – халіф Омар </a:t>
            </a:r>
            <a:r>
              <a:rPr lang="uk-UA"/>
              <a:t>(634-644)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ІІ редакція остаточна і канонічна – халіф Осман (644-656)</a:t>
            </a:r>
          </a:p>
          <a:p>
            <a:pPr marL="0" indent="0">
              <a:buNone/>
            </a:pPr>
            <a:r>
              <a:rPr lang="uk-UA" b="1" dirty="0" err="1"/>
              <a:t>Сунна</a:t>
            </a:r>
            <a:r>
              <a:rPr lang="uk-UA" b="1" dirty="0"/>
              <a:t> –</a:t>
            </a:r>
            <a:r>
              <a:rPr lang="uk-UA" dirty="0"/>
              <a:t> збірка священних переказів про життя, чудеса та повчання </a:t>
            </a:r>
            <a:r>
              <a:rPr lang="uk-UA" dirty="0" err="1"/>
              <a:t>Мухаммада</a:t>
            </a:r>
            <a:r>
              <a:rPr lang="uk-UA" dirty="0"/>
              <a:t>. Складена у ІХ ст.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907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E3378E-2B55-472D-91CB-CCC7FA2C2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689" y="635932"/>
            <a:ext cx="5818891" cy="55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86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0AC54D-2899-4488-833A-B03EFB82A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811" y="272994"/>
            <a:ext cx="8210747" cy="598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70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DCF39A-0FE2-4DFE-ADF4-7639313D9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555" y="0"/>
            <a:ext cx="4377474" cy="69029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F934EA-205B-4187-AA4F-401F4FB8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01" y="365125"/>
            <a:ext cx="4003545" cy="1020615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+mn-lt"/>
              </a:rPr>
              <a:t>Курбан-Байрам</a:t>
            </a:r>
            <a:endParaRPr lang="ru-RU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9443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5A8FC-2BD1-4A10-8B7C-BD009DA22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817"/>
            <a:ext cx="10515600" cy="1128132"/>
          </a:xfrm>
        </p:spPr>
        <p:txBody>
          <a:bodyPr/>
          <a:lstStyle/>
          <a:p>
            <a:pPr algn="ctr"/>
            <a:r>
              <a:rPr lang="uk-UA" b="1" dirty="0">
                <a:latin typeface="+mn-lt"/>
              </a:rPr>
              <a:t>Ураза-Байрам</a:t>
            </a:r>
            <a:endParaRPr lang="ru-RU" b="1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85166C-F481-4DC2-90F7-A2083D3C1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902" y="1344948"/>
            <a:ext cx="10190483" cy="551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09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CFCA4-4955-459C-B9FD-03910F93D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5774"/>
          </a:xfrm>
        </p:spPr>
        <p:txBody>
          <a:bodyPr/>
          <a:lstStyle/>
          <a:p>
            <a:r>
              <a:rPr lang="uk-UA" dirty="0"/>
              <a:t>Халіфи та розкол ісламу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56C1C4-4064-4D24-8A9A-D6308E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0900"/>
            <a:ext cx="10515600" cy="4876063"/>
          </a:xfrm>
        </p:spPr>
        <p:txBody>
          <a:bodyPr/>
          <a:lstStyle/>
          <a:p>
            <a:r>
              <a:rPr lang="uk-UA" dirty="0"/>
              <a:t>Абу </a:t>
            </a:r>
            <a:r>
              <a:rPr lang="uk-UA" dirty="0" err="1"/>
              <a:t>Бакр</a:t>
            </a:r>
            <a:r>
              <a:rPr lang="uk-UA" dirty="0"/>
              <a:t> (632-634)</a:t>
            </a:r>
          </a:p>
          <a:p>
            <a:r>
              <a:rPr lang="uk-UA" dirty="0"/>
              <a:t>Омар (634-644)</a:t>
            </a:r>
          </a:p>
          <a:p>
            <a:r>
              <a:rPr lang="uk-UA" dirty="0"/>
              <a:t>Осман (644-656) – </a:t>
            </a:r>
            <a:r>
              <a:rPr lang="uk-UA" dirty="0" err="1"/>
              <a:t>омейяди</a:t>
            </a:r>
            <a:r>
              <a:rPr lang="uk-UA" dirty="0"/>
              <a:t>, сунізм</a:t>
            </a:r>
          </a:p>
          <a:p>
            <a:r>
              <a:rPr lang="uk-UA" dirty="0"/>
              <a:t>Алі (656-661) – </a:t>
            </a:r>
            <a:r>
              <a:rPr lang="uk-UA" dirty="0" err="1"/>
              <a:t>аліди</a:t>
            </a:r>
            <a:r>
              <a:rPr lang="uk-UA" dirty="0"/>
              <a:t>, шиїзм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989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2B1FAF-6FC8-4557-AF2B-B2D183D3D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0" y="216816"/>
            <a:ext cx="12004999" cy="6212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F724D3-40AC-4FF0-AFAC-285FF7C8E008}"/>
              </a:ext>
            </a:extLst>
          </p:cNvPr>
          <p:cNvSpPr txBox="1"/>
          <p:nvPr/>
        </p:nvSpPr>
        <p:spPr>
          <a:xfrm>
            <a:off x="631596" y="4977353"/>
            <a:ext cx="2724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Зелений –суніти</a:t>
            </a:r>
          </a:p>
          <a:p>
            <a:r>
              <a:rPr lang="uk-UA" sz="2800" b="1" dirty="0"/>
              <a:t>Синій - шиїти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571896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3EAFD-25E2-4D21-A963-99C5D31C9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164" y="365124"/>
            <a:ext cx="4613635" cy="5734018"/>
          </a:xfrm>
        </p:spPr>
        <p:txBody>
          <a:bodyPr>
            <a:noAutofit/>
          </a:bodyPr>
          <a:lstStyle/>
          <a:p>
            <a:r>
              <a:rPr lang="uk-UA" sz="4000" b="1" dirty="0">
                <a:latin typeface="+mn-lt"/>
              </a:rPr>
              <a:t>Мечеть (</a:t>
            </a:r>
            <a:r>
              <a:rPr lang="uk-UA" sz="4000" b="1" dirty="0" err="1">
                <a:latin typeface="+mn-lt"/>
              </a:rPr>
              <a:t>масджид</a:t>
            </a:r>
            <a:r>
              <a:rPr lang="uk-UA" sz="4000" b="1" dirty="0">
                <a:latin typeface="+mn-lt"/>
              </a:rPr>
              <a:t>)</a:t>
            </a:r>
            <a:br>
              <a:rPr lang="uk-UA" sz="4000" b="1" dirty="0">
                <a:latin typeface="+mn-lt"/>
              </a:rPr>
            </a:br>
            <a:r>
              <a:rPr lang="uk-UA" sz="3200" b="1" dirty="0">
                <a:latin typeface="+mn-lt"/>
              </a:rPr>
              <a:t>1 Купол</a:t>
            </a:r>
            <a:br>
              <a:rPr lang="uk-UA" sz="3200" b="1" dirty="0">
                <a:latin typeface="+mn-lt"/>
              </a:rPr>
            </a:br>
            <a:r>
              <a:rPr lang="uk-UA" sz="3200" b="1" dirty="0">
                <a:latin typeface="+mn-lt"/>
              </a:rPr>
              <a:t>2 Мінарет</a:t>
            </a:r>
            <a:br>
              <a:rPr lang="uk-UA" sz="3200" b="1" dirty="0">
                <a:latin typeface="+mn-lt"/>
              </a:rPr>
            </a:br>
            <a:r>
              <a:rPr lang="uk-UA" sz="3200" b="1" dirty="0">
                <a:latin typeface="+mn-lt"/>
              </a:rPr>
              <a:t>3 Фонтан для очищення</a:t>
            </a:r>
            <a:br>
              <a:rPr lang="uk-UA" sz="3200" b="1" dirty="0">
                <a:latin typeface="+mn-lt"/>
              </a:rPr>
            </a:br>
            <a:r>
              <a:rPr lang="uk-UA" sz="3200" b="1" dirty="0">
                <a:latin typeface="+mn-lt"/>
              </a:rPr>
              <a:t>4. Вхід</a:t>
            </a:r>
            <a:br>
              <a:rPr lang="uk-UA" sz="3200" b="1" dirty="0">
                <a:latin typeface="+mn-lt"/>
              </a:rPr>
            </a:br>
            <a:r>
              <a:rPr lang="uk-UA" sz="3200" b="1" dirty="0">
                <a:latin typeface="+mn-lt"/>
              </a:rPr>
              <a:t>5. Молитовна зала</a:t>
            </a:r>
            <a:br>
              <a:rPr lang="uk-UA" sz="3200" b="1" dirty="0">
                <a:latin typeface="+mn-lt"/>
              </a:rPr>
            </a:br>
            <a:r>
              <a:rPr lang="uk-UA" sz="3200" b="1" dirty="0">
                <a:latin typeface="+mn-lt"/>
              </a:rPr>
              <a:t>6. </a:t>
            </a:r>
            <a:r>
              <a:rPr lang="uk-UA" sz="3200" b="1" dirty="0" err="1">
                <a:latin typeface="+mn-lt"/>
              </a:rPr>
              <a:t>Кібла</a:t>
            </a:r>
            <a:r>
              <a:rPr lang="uk-UA" sz="3200" b="1" dirty="0">
                <a:latin typeface="+mn-lt"/>
              </a:rPr>
              <a:t> – стіна у напрямку на Мекку</a:t>
            </a:r>
            <a:br>
              <a:rPr lang="uk-UA" sz="3200" b="1" dirty="0">
                <a:latin typeface="+mn-lt"/>
              </a:rPr>
            </a:br>
            <a:r>
              <a:rPr lang="uk-UA" sz="3200" b="1" dirty="0">
                <a:latin typeface="+mn-lt"/>
              </a:rPr>
              <a:t>7. </a:t>
            </a:r>
            <a:r>
              <a:rPr lang="uk-UA" sz="3200" b="1" dirty="0" err="1">
                <a:latin typeface="+mn-lt"/>
              </a:rPr>
              <a:t>Міхраб</a:t>
            </a:r>
            <a:br>
              <a:rPr lang="uk-UA" sz="3200" b="1" dirty="0">
                <a:latin typeface="+mn-lt"/>
              </a:rPr>
            </a:br>
            <a:r>
              <a:rPr lang="uk-UA" sz="3200" b="1" dirty="0">
                <a:latin typeface="+mn-lt"/>
              </a:rPr>
              <a:t>8. </a:t>
            </a:r>
            <a:r>
              <a:rPr lang="uk-UA" sz="3200" b="1" dirty="0" err="1">
                <a:latin typeface="+mn-lt"/>
              </a:rPr>
              <a:t>Мінбар</a:t>
            </a:r>
            <a:br>
              <a:rPr lang="uk-UA" sz="3200" b="1" dirty="0">
                <a:latin typeface="+mn-lt"/>
              </a:rPr>
            </a:br>
            <a:r>
              <a:rPr lang="uk-UA" sz="3200" b="1" dirty="0">
                <a:latin typeface="+mn-lt"/>
              </a:rPr>
              <a:t>9. Аркада</a:t>
            </a:r>
            <a:endParaRPr lang="ru-RU" sz="3200" b="1" dirty="0">
              <a:latin typeface="+mn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BB4CBE-D1B7-457D-A2F4-C125348D2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894" y="18377"/>
            <a:ext cx="5663516" cy="653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21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FB603-FFF4-4646-8789-B5A19D47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66" y="365125"/>
            <a:ext cx="2006930" cy="1325563"/>
          </a:xfrm>
        </p:spPr>
        <p:txBody>
          <a:bodyPr>
            <a:normAutofit/>
          </a:bodyPr>
          <a:lstStyle/>
          <a:p>
            <a:r>
              <a:rPr lang="uk-UA" sz="1600" b="1" dirty="0">
                <a:latin typeface="+mn-lt"/>
              </a:rPr>
              <a:t>Мечеть Аль-</a:t>
            </a:r>
            <a:r>
              <a:rPr lang="uk-UA" sz="1600" b="1" dirty="0" err="1">
                <a:latin typeface="+mn-lt"/>
              </a:rPr>
              <a:t>Харам</a:t>
            </a:r>
            <a:r>
              <a:rPr lang="uk-UA" sz="1600" b="1" dirty="0">
                <a:latin typeface="+mn-lt"/>
              </a:rPr>
              <a:t> (Мекка)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C5AB5E36-268B-4CBB-8859-BFBD6A08A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8AF514-068D-41FB-9D6D-7E46235A5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196" y="290512"/>
            <a:ext cx="952500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73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913" y="249381"/>
            <a:ext cx="11730087" cy="1362603"/>
          </a:xfrm>
        </p:spPr>
        <p:txBody>
          <a:bodyPr>
            <a:normAutofit/>
          </a:bodyPr>
          <a:lstStyle/>
          <a:p>
            <a:r>
              <a:rPr lang="uk-UA" sz="2800" b="1" i="1" dirty="0">
                <a:latin typeface="+mn-lt"/>
              </a:rPr>
              <a:t>Іслам (з араб. – покірність)</a:t>
            </a:r>
            <a:r>
              <a:rPr lang="uk-UA" sz="2800" b="1" dirty="0">
                <a:latin typeface="+mn-lt"/>
              </a:rPr>
              <a:t> </a:t>
            </a:r>
            <a:br>
              <a:rPr lang="uk-UA" sz="2800" b="1" dirty="0">
                <a:latin typeface="+mn-lt"/>
              </a:rPr>
            </a:br>
            <a:r>
              <a:rPr lang="uk-UA" sz="2800" b="1" dirty="0">
                <a:latin typeface="+mn-lt"/>
              </a:rPr>
              <a:t> одна із світових релігій, що сформувалась у </a:t>
            </a:r>
            <a:r>
              <a:rPr lang="en-US" sz="2800" b="1" dirty="0">
                <a:latin typeface="+mn-lt"/>
              </a:rPr>
              <a:t>VII</a:t>
            </a:r>
            <a:r>
              <a:rPr lang="uk-UA" sz="2800" b="1" dirty="0">
                <a:latin typeface="+mn-lt"/>
              </a:rPr>
              <a:t> ст. в Аравії. Мусульманин  - від араб. </a:t>
            </a:r>
            <a:r>
              <a:rPr lang="uk-UA" sz="2800" b="1" i="1" dirty="0" err="1">
                <a:latin typeface="+mn-lt"/>
              </a:rPr>
              <a:t>муслім</a:t>
            </a:r>
            <a:r>
              <a:rPr lang="uk-UA" sz="2800" b="1" i="1" dirty="0">
                <a:latin typeface="+mn-lt"/>
              </a:rPr>
              <a:t> – вірний</a:t>
            </a:r>
            <a:r>
              <a:rPr lang="uk-UA" sz="2800" b="1" dirty="0">
                <a:latin typeface="+mn-lt"/>
              </a:rPr>
              <a:t>. Засновник пророк </a:t>
            </a:r>
            <a:r>
              <a:rPr lang="uk-UA" sz="2800" b="1" dirty="0" err="1">
                <a:latin typeface="+mn-lt"/>
              </a:rPr>
              <a:t>Мухаммад</a:t>
            </a:r>
            <a:r>
              <a:rPr lang="uk-UA" sz="2800" b="1" dirty="0">
                <a:latin typeface="+mn-lt"/>
              </a:rPr>
              <a:t> (570-632 рр.)</a:t>
            </a:r>
            <a:endParaRPr lang="ru-RU" sz="2800" b="1" dirty="0">
              <a:latin typeface="+mn-lt"/>
            </a:endParaRP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ACD92D6D-A443-6907-8059-8B73AC24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41178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9DEE00-05D3-453E-B82F-0DCC5DA26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39" y="300554"/>
            <a:ext cx="11127179" cy="62814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EDB6F-3BA5-482E-85B4-D07739D9E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1B9B61-EFAD-416C-9215-563F9C3B4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4808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8EC7A-F572-49BD-AA7C-0725B94E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7D9FA5E-CB4E-47A7-ABAF-19E852FDF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2874"/>
            <a:ext cx="10515600" cy="6572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76F50F-63C6-4176-82A1-62A1979A48CA}"/>
              </a:ext>
            </a:extLst>
          </p:cNvPr>
          <p:cNvSpPr txBox="1"/>
          <p:nvPr/>
        </p:nvSpPr>
        <p:spPr>
          <a:xfrm>
            <a:off x="5557652" y="1367522"/>
            <a:ext cx="2683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КААБА</a:t>
            </a:r>
          </a:p>
        </p:txBody>
      </p:sp>
    </p:spTree>
    <p:extLst>
      <p:ext uri="{BB962C8B-B14F-4D97-AF65-F5344CB8AC3E}">
        <p14:creationId xmlns:p14="http://schemas.microsoft.com/office/powerpoint/2010/main" val="1604741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D092D-7859-482D-9EB7-CE93F24E2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525" y="129114"/>
            <a:ext cx="6175168" cy="67288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F9CE48-344C-47E6-981B-466CF1E00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40223"/>
            <a:ext cx="4038728" cy="37526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BA93C-8A2F-474E-90D5-4B9CC36A1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1B54E0-194C-4A96-A8BD-CAAEB7968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1402" y="129114"/>
            <a:ext cx="3000389" cy="242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11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3784FE-6762-44E3-912F-89C208995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382"/>
            <a:ext cx="10515600" cy="760022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+mn-lt"/>
              </a:rPr>
              <a:t>Мечеть аль Набави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B4C0A5A-EFAC-47C5-A09B-2693B5C16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711" y="4780508"/>
            <a:ext cx="12104543" cy="18923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FF2A4C-00FF-4012-B850-5281A93B2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278" y="185126"/>
            <a:ext cx="6286500" cy="44291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A2FEA2-9D27-4674-8D0D-B3F15EEB3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29" y="2791931"/>
            <a:ext cx="4181587" cy="19885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11A806-7F65-42E9-8961-34A14C19B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524" y="771554"/>
            <a:ext cx="3195754" cy="212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67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4A124-900C-4F1A-BE36-5BC8A5091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365125"/>
            <a:ext cx="2353673" cy="1325563"/>
          </a:xfrm>
        </p:spPr>
        <p:txBody>
          <a:bodyPr>
            <a:normAutofit/>
          </a:bodyPr>
          <a:lstStyle/>
          <a:p>
            <a:r>
              <a:rPr lang="uk-UA" sz="1800" b="1" dirty="0">
                <a:latin typeface="+mn-lt"/>
              </a:rPr>
              <a:t>Мечеть Аль </a:t>
            </a:r>
            <a:r>
              <a:rPr lang="uk-UA" sz="1800" b="1" dirty="0" err="1">
                <a:latin typeface="+mn-lt"/>
              </a:rPr>
              <a:t>Акса</a:t>
            </a:r>
            <a:endParaRPr lang="uk-UA" sz="1800" b="1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19D90A6-8A0F-45D0-BBDA-4E620F6DE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640" y="210774"/>
            <a:ext cx="10051360" cy="6282101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3E775A11-1ED6-42AD-A926-A5F5FB9B6A49}"/>
              </a:ext>
            </a:extLst>
          </p:cNvPr>
          <p:cNvSpPr/>
          <p:nvPr/>
        </p:nvSpPr>
        <p:spPr>
          <a:xfrm>
            <a:off x="4940135" y="2731325"/>
            <a:ext cx="1155865" cy="17813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624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DB937F-6266-4D11-B898-9B2FA0B7B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09" y="4631700"/>
            <a:ext cx="3121022" cy="20481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C4B6A-ECCF-46B1-A782-AE762C78A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EACD370-B4D9-43CD-BBFC-6DE189C2F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5538" y="178129"/>
            <a:ext cx="2895736" cy="38766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0F0BF4-07D5-4E81-939B-D1EBAC4ED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106" y="-109847"/>
            <a:ext cx="4396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77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BAD30-3563-4EC8-8CCB-534C8B4F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84" y="365125"/>
            <a:ext cx="2363190" cy="1325563"/>
          </a:xfrm>
        </p:spPr>
        <p:txBody>
          <a:bodyPr>
            <a:normAutofit/>
          </a:bodyPr>
          <a:lstStyle/>
          <a:p>
            <a:r>
              <a:rPr lang="uk-UA" sz="2000" b="1" dirty="0"/>
              <a:t>Мечеть шейха Заїда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E38A005-773C-4B4E-8006-0E99F8097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951" y="365125"/>
            <a:ext cx="9012665" cy="60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99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5983E4-D5AF-4279-8477-4D92144DD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57175"/>
            <a:ext cx="9429750" cy="63436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885D0-8C41-467F-87DC-6243E8BC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F5F53E-3D1E-47E2-8657-FE473367F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13110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4F48D9-9B16-4503-8E32-0FAAB8A79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61912"/>
            <a:ext cx="9429750" cy="67341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0A9ED-236B-4F79-A5F8-F377E220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6B6465-35E7-4F86-876E-5123C9837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9922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948BEF-776E-4620-867E-F9F2855BE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57175"/>
            <a:ext cx="9429750" cy="63436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0E286-C05B-4E1E-BEF4-6A389BCF5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933CF0-D491-4A63-B940-0ECB2987C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1663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7FB92-1ED0-46B7-9B4D-444F1A983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C98173-F449-412B-9492-D9F6D4A61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173D19-3BA3-4686-8345-F1654EA9E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63"/>
            <a:ext cx="12117685" cy="6468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43F40C-B1DA-40F6-8F5E-0AFC8C56BEDE}"/>
              </a:ext>
            </a:extLst>
          </p:cNvPr>
          <p:cNvSpPr txBox="1"/>
          <p:nvPr/>
        </p:nvSpPr>
        <p:spPr>
          <a:xfrm>
            <a:off x="6928701" y="365125"/>
            <a:ext cx="4994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Печера гори </a:t>
            </a:r>
            <a:r>
              <a:rPr lang="uk-UA" sz="2800" b="1" dirty="0" err="1">
                <a:solidFill>
                  <a:schemeClr val="bg1"/>
                </a:solidFill>
              </a:rPr>
              <a:t>Хіра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(сучасна – </a:t>
            </a:r>
            <a:r>
              <a:rPr lang="uk-UA" sz="2800" b="1" dirty="0" err="1">
                <a:solidFill>
                  <a:schemeClr val="bg1"/>
                </a:solidFill>
              </a:rPr>
              <a:t>Джабаль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err="1">
                <a:solidFill>
                  <a:schemeClr val="bg1"/>
                </a:solidFill>
              </a:rPr>
              <a:t>ан-Нур</a:t>
            </a:r>
            <a:r>
              <a:rPr lang="uk-UA" sz="2800" b="1" dirty="0">
                <a:solidFill>
                  <a:schemeClr val="bg1"/>
                </a:solidFill>
              </a:rPr>
              <a:t>)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79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7FCE2E-6C81-4F16-A9FD-A5587F1B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61937"/>
            <a:ext cx="9429750" cy="63341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9641-A74A-4719-B3B6-139587B65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09B361-D6EF-4D19-BD85-7A7B52379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9882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1AC33-59DE-4F72-BDEA-3A2D7D72F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57175"/>
            <a:ext cx="9429750" cy="63436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EFD4F-76A5-4FFF-A055-88D7205CC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98004A-88DC-4B8B-BBE6-22F2ECD54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8056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805D1-A13B-42A6-A14D-08ECEA602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34" y="365125"/>
            <a:ext cx="2256311" cy="1325563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+mn-lt"/>
              </a:rPr>
              <a:t>Альгамбра  (Іспанія)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6719DC1-A959-4C62-89F6-40918B4DA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1557" y="365124"/>
            <a:ext cx="8769599" cy="58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89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389469-8B91-469D-8526-4D7AB29E0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79" y="154379"/>
            <a:ext cx="8526482" cy="63948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9D112-D38E-4F7B-AF48-BB81B4CA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72C1CB-4968-4F7E-96B6-06A1A688E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7334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C52E8-F232-4E10-AEDA-E690C40D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365125"/>
            <a:ext cx="2101932" cy="1325563"/>
          </a:xfrm>
        </p:spPr>
        <p:txBody>
          <a:bodyPr>
            <a:normAutofit/>
          </a:bodyPr>
          <a:lstStyle/>
          <a:p>
            <a:r>
              <a:rPr lang="uk-UA" sz="2000" b="1" dirty="0">
                <a:latin typeface="+mn-lt"/>
              </a:rPr>
              <a:t>Ханський палац, </a:t>
            </a:r>
            <a:br>
              <a:rPr lang="uk-UA" sz="2000" b="1" dirty="0">
                <a:latin typeface="+mn-lt"/>
              </a:rPr>
            </a:br>
            <a:r>
              <a:rPr lang="uk-UA" sz="2000" b="1" dirty="0">
                <a:latin typeface="+mn-lt"/>
              </a:rPr>
              <a:t>Бахчисарай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FECEAC-5CE6-4DC8-9575-BDF0A41FA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236816"/>
            <a:ext cx="7920196" cy="59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56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F016E2-DAA7-4198-9C82-077B2B715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167EA-2440-42EE-B586-71CFF52B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95DE5D-1793-4CB0-928D-473C07B4F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24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B69A58-4B7A-47B7-8C5A-8C22A798A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8" y="447675"/>
            <a:ext cx="9278030" cy="63475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C6F81-FCEA-43C8-86C1-559023D6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ACD654-C509-4854-B0AC-CCA153F80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651578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4428F5-175B-4BFE-8E06-42815DA15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479" y="106877"/>
            <a:ext cx="2729311" cy="67511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A0A76-F5BF-41B3-9679-EC86A47A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89416" cy="1325563"/>
          </a:xfrm>
        </p:spPr>
        <p:txBody>
          <a:bodyPr>
            <a:normAutofit/>
          </a:bodyPr>
          <a:lstStyle/>
          <a:p>
            <a:r>
              <a:rPr lang="uk-UA" sz="1600" dirty="0" err="1"/>
              <a:t>Тугра</a:t>
            </a:r>
            <a:r>
              <a:rPr lang="uk-UA" sz="1600" dirty="0"/>
              <a:t>  -  вишукане написання ім’я османського султана, виконувала функцію ідентифікації підписаних документів (печатки…)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A760520-8573-4A54-A37D-7A32BB821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6154" y="2043519"/>
            <a:ext cx="3780991" cy="2877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B91DB2-978E-42FD-B131-0A7DFBC2699C}"/>
              </a:ext>
            </a:extLst>
          </p:cNvPr>
          <p:cNvSpPr txBox="1"/>
          <p:nvPr/>
        </p:nvSpPr>
        <p:spPr>
          <a:xfrm>
            <a:off x="6234545" y="522514"/>
            <a:ext cx="1436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Стилі каліграфії</a:t>
            </a:r>
          </a:p>
        </p:txBody>
      </p:sp>
    </p:spTree>
    <p:extLst>
      <p:ext uri="{BB962C8B-B14F-4D97-AF65-F5344CB8AC3E}">
        <p14:creationId xmlns:p14="http://schemas.microsoft.com/office/powerpoint/2010/main" val="391578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71F3BC-FBE4-42DF-8361-E67D8C144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469610"/>
            <a:ext cx="10831286" cy="60964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B5610-B448-4176-ACFB-496D70B38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AB3C60-FD86-4C86-AE4C-5341489A2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31166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151C89-CA63-4B24-AA90-7A3246998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-2177"/>
            <a:ext cx="11538857" cy="64947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FDAF6-916B-4A63-8B83-3648288C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46F4F7-44CF-4009-A8A5-41605511C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752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+mn-lt"/>
              </a:rPr>
              <a:t>Аллах</a:t>
            </a:r>
            <a:endParaRPr lang="ru-RU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09" y="299658"/>
            <a:ext cx="7283945" cy="6558342"/>
          </a:xfrm>
        </p:spPr>
      </p:pic>
    </p:spTree>
    <p:extLst>
      <p:ext uri="{BB962C8B-B14F-4D97-AF65-F5344CB8AC3E}">
        <p14:creationId xmlns:p14="http://schemas.microsoft.com/office/powerpoint/2010/main" val="3430670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BE1A64-4F43-460B-B0D2-0E9DCFDC3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7" y="276327"/>
            <a:ext cx="11127178" cy="62630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AD919-881B-443D-9964-CEA82E8C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FC5E8-6910-4209-9269-BCF73D477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95411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FCE0E9-ADBF-4C8D-9765-E3AFB308B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35" y="469610"/>
            <a:ext cx="10985665" cy="61833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457C6-6424-45A5-AEC4-B181EC0BF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5A3679-41F2-4474-813C-A944C1B83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4938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529801-0603-4119-B649-CDEB1D82C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58" y="469610"/>
            <a:ext cx="10130642" cy="57021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D6091-E1F5-472D-BBFC-86C615038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3DCCE7-196B-4709-92F2-72915A0C6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49907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40D8AE-B726-4EEF-8C2A-0993D5293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3" y="316432"/>
            <a:ext cx="11530939" cy="64902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905ACF-4BEF-4D28-9303-48ADD879D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D85611-3D32-41D1-B080-D14C5492B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6665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33FC8D-42EF-4B6E-A3DA-D7A634DB1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95" y="365124"/>
            <a:ext cx="10862538" cy="61140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BD7A6-CC7E-4AFC-A0D6-ED10AAED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865C6E-A09C-421B-AF5B-DC765286C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12816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1DD6D7-A6D3-4C76-8E57-DDDA3955E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26" y="664006"/>
            <a:ext cx="10515600" cy="59187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C804A-0047-4779-9949-E519988A8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4BB967-83F3-423F-B5D8-1B012B95B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3467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E694A7-A2A3-41CE-8BE5-7C6F123CE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416694"/>
            <a:ext cx="10609612" cy="597169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B7C3D-4BD9-4426-AA74-4B544CFA8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DEA2B6-E385-46A0-B35B-391EDCC8A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7863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B01736-61F5-489D-96DB-B9D307E8F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19" y="369905"/>
            <a:ext cx="10818421" cy="60892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F6049-1A51-4BC5-8375-EF39A8E3A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B22D89-CFC6-43A5-A68D-F7444E43B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0058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6A2726-6C53-45F6-BF8D-23B67633A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3" y="365125"/>
            <a:ext cx="11444429" cy="644157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0E2A0-BD84-4FB8-A301-15412BA1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5C4B72-CFF4-4E86-94FF-0962B729D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27059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75F33-4B96-4C3A-A2FB-6616DDC2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243"/>
            <a:ext cx="11096134" cy="1630837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+mn-lt"/>
              </a:rPr>
              <a:t>Омар </a:t>
            </a:r>
            <a:r>
              <a:rPr lang="uk-UA" sz="4000" b="1" dirty="0" err="1">
                <a:latin typeface="+mn-lt"/>
              </a:rPr>
              <a:t>Хаям</a:t>
            </a:r>
            <a:r>
              <a:rPr lang="uk-UA" sz="4000" b="1" dirty="0">
                <a:latin typeface="+mn-lt"/>
              </a:rPr>
              <a:t> (1048-1123 рр.)</a:t>
            </a:r>
            <a:br>
              <a:rPr lang="uk-UA" sz="4000" b="1" dirty="0">
                <a:latin typeface="+mn-lt"/>
              </a:rPr>
            </a:br>
            <a:r>
              <a:rPr lang="uk-UA" sz="3600" b="1" i="1" dirty="0" err="1">
                <a:latin typeface="+mn-lt"/>
              </a:rPr>
              <a:t>Рубаї</a:t>
            </a:r>
            <a:r>
              <a:rPr lang="uk-UA" sz="3600" b="1" dirty="0">
                <a:latin typeface="+mn-lt"/>
              </a:rPr>
              <a:t> – мініатюрний віршований твір (4 рядка), переважно філософського змісту, головна думка – в останньому рядку</a:t>
            </a:r>
            <a:endParaRPr lang="ru-RU" sz="36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72E5E6-2D8B-44F3-BEF8-17FC33FE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3068"/>
            <a:ext cx="10515600" cy="4253895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Хай </a:t>
            </a:r>
            <a:r>
              <a:rPr lang="ru-RU" b="1" dirty="0" err="1"/>
              <a:t>кожна</a:t>
            </a:r>
            <a:r>
              <a:rPr lang="ru-RU" b="1" dirty="0"/>
              <a:t> </a:t>
            </a:r>
            <a:r>
              <a:rPr lang="ru-RU" b="1" dirty="0" err="1"/>
              <a:t>мить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в </a:t>
            </a:r>
            <a:r>
              <a:rPr lang="ru-RU" b="1" dirty="0" err="1"/>
              <a:t>вічність</a:t>
            </a:r>
            <a:r>
              <a:rPr lang="ru-RU" b="1" dirty="0"/>
              <a:t> </a:t>
            </a:r>
            <a:r>
              <a:rPr lang="ru-RU" b="1" dirty="0" err="1"/>
              <a:t>промайне</a:t>
            </a:r>
            <a:r>
              <a:rPr lang="ru-RU" b="1" dirty="0"/>
              <a:t>,</a:t>
            </a:r>
          </a:p>
          <a:p>
            <a:r>
              <a:rPr lang="ru-RU" b="1" dirty="0"/>
              <a:t>Тебе </a:t>
            </a:r>
            <a:r>
              <a:rPr lang="ru-RU" b="1" dirty="0" err="1"/>
              <a:t>вщасливлює</a:t>
            </a:r>
            <a:r>
              <a:rPr lang="ru-RU" b="1" dirty="0"/>
              <a:t>, </a:t>
            </a:r>
            <a:r>
              <a:rPr lang="ru-RU" b="1" dirty="0" err="1"/>
              <a:t>бо</a:t>
            </a:r>
            <a:r>
              <a:rPr lang="ru-RU" b="1" dirty="0"/>
              <a:t> головне,</a:t>
            </a:r>
          </a:p>
          <a:p>
            <a:r>
              <a:rPr lang="ru-RU" b="1" dirty="0" err="1"/>
              <a:t>Що</a:t>
            </a:r>
            <a:r>
              <a:rPr lang="ru-RU" b="1" dirty="0"/>
              <a:t> нам </a:t>
            </a:r>
            <a:r>
              <a:rPr lang="ru-RU" b="1" dirty="0" err="1"/>
              <a:t>дається</a:t>
            </a:r>
            <a:r>
              <a:rPr lang="ru-RU" b="1" dirty="0"/>
              <a:t> тут,— </a:t>
            </a:r>
            <a:r>
              <a:rPr lang="ru-RU" b="1" dirty="0" err="1"/>
              <a:t>життя</a:t>
            </a:r>
            <a:r>
              <a:rPr lang="ru-RU" b="1" dirty="0"/>
              <a:t>: </a:t>
            </a:r>
            <a:r>
              <a:rPr lang="ru-RU" b="1" dirty="0" err="1"/>
              <a:t>пильнуй</a:t>
            </a:r>
            <a:r>
              <a:rPr lang="ru-RU" b="1" dirty="0"/>
              <a:t> же!</a:t>
            </a:r>
          </a:p>
          <a:p>
            <a:r>
              <a:rPr lang="ru-RU" b="1" dirty="0"/>
              <a:t>Як </a:t>
            </a:r>
            <a:r>
              <a:rPr lang="ru-RU" b="1" dirty="0" err="1"/>
              <a:t>ти</a:t>
            </a:r>
            <a:r>
              <a:rPr lang="ru-RU" b="1" dirty="0"/>
              <a:t> </a:t>
            </a:r>
            <a:r>
              <a:rPr lang="ru-RU" b="1" dirty="0" err="1"/>
              <a:t>захочеш</a:t>
            </a:r>
            <a:r>
              <a:rPr lang="ru-RU" b="1" dirty="0"/>
              <a:t>, так </a:t>
            </a:r>
            <a:r>
              <a:rPr lang="ru-RU" b="1" dirty="0" err="1"/>
              <a:t>воно</a:t>
            </a:r>
            <a:r>
              <a:rPr lang="ru-RU" b="1" dirty="0"/>
              <a:t> й мине</a:t>
            </a:r>
            <a:r>
              <a:rPr lang="ru-RU" dirty="0"/>
              <a:t>.</a:t>
            </a:r>
          </a:p>
          <a:p>
            <a:endParaRPr lang="uk-UA" dirty="0"/>
          </a:p>
          <a:p>
            <a:r>
              <a:rPr lang="ru-RU" b="1" dirty="0" err="1"/>
              <a:t>Твій</a:t>
            </a:r>
            <a:r>
              <a:rPr lang="ru-RU" b="1" dirty="0"/>
              <a:t> ворог — небеса </a:t>
            </a:r>
            <a:r>
              <a:rPr lang="ru-RU" b="1" dirty="0" err="1"/>
              <a:t>коловоротні</a:t>
            </a:r>
            <a:r>
              <a:rPr lang="ru-RU" b="1" dirty="0"/>
              <a:t>.</a:t>
            </a:r>
          </a:p>
          <a:p>
            <a:r>
              <a:rPr lang="ru-RU" b="1" dirty="0"/>
              <a:t>Без </a:t>
            </a:r>
            <a:r>
              <a:rPr lang="ru-RU" b="1" dirty="0" err="1"/>
              <a:t>друзів</a:t>
            </a:r>
            <a:r>
              <a:rPr lang="ru-RU" b="1" dirty="0"/>
              <a:t> </a:t>
            </a:r>
            <a:r>
              <a:rPr lang="ru-RU" b="1" dirty="0" err="1"/>
              <a:t>ти</a:t>
            </a:r>
            <a:r>
              <a:rPr lang="ru-RU" b="1" dirty="0"/>
              <a:t>, </a:t>
            </a:r>
            <a:r>
              <a:rPr lang="ru-RU" b="1" dirty="0" err="1"/>
              <a:t>всі</a:t>
            </a:r>
            <a:r>
              <a:rPr lang="ru-RU" b="1" dirty="0"/>
              <a:t> </a:t>
            </a:r>
            <a:r>
              <a:rPr lang="ru-RU" b="1" dirty="0" err="1"/>
              <a:t>дні</a:t>
            </a:r>
            <a:r>
              <a:rPr lang="ru-RU" b="1" dirty="0"/>
              <a:t> </a:t>
            </a:r>
            <a:r>
              <a:rPr lang="ru-RU" b="1" dirty="0" err="1"/>
              <a:t>твої</a:t>
            </a:r>
            <a:r>
              <a:rPr lang="ru-RU" b="1" dirty="0"/>
              <a:t> </a:t>
            </a:r>
            <a:r>
              <a:rPr lang="ru-RU" b="1" dirty="0" err="1"/>
              <a:t>самотні</a:t>
            </a:r>
            <a:r>
              <a:rPr lang="ru-RU" b="1" dirty="0"/>
              <a:t>.</a:t>
            </a:r>
          </a:p>
          <a:p>
            <a:r>
              <a:rPr lang="ru-RU" b="1" dirty="0"/>
              <a:t>Будь сам собою, не гадай про завтра,</a:t>
            </a:r>
          </a:p>
          <a:p>
            <a:r>
              <a:rPr lang="ru-RU" b="1" dirty="0"/>
              <a:t>В </a:t>
            </a:r>
            <a:r>
              <a:rPr lang="ru-RU" b="1" dirty="0" err="1"/>
              <a:t>минуле</a:t>
            </a:r>
            <a:r>
              <a:rPr lang="ru-RU" b="1" dirty="0"/>
              <a:t> не дивись, живи </a:t>
            </a:r>
            <a:r>
              <a:rPr lang="ru-RU" b="1" dirty="0" err="1"/>
              <a:t>сьогодні</a:t>
            </a:r>
            <a:r>
              <a:rPr lang="ru-RU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7760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59FF8-EB49-4601-A4CD-511F070B1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D7A3E7A-708C-4AC9-BB37-4C510B3E4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84"/>
          <a:stretch/>
        </p:blipFill>
        <p:spPr>
          <a:xfrm>
            <a:off x="583886" y="264403"/>
            <a:ext cx="10347813" cy="622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07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208E5-2F55-4AF1-8E61-2330A533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814" y="167325"/>
            <a:ext cx="10486534" cy="5903537"/>
          </a:xfrm>
        </p:spPr>
        <p:txBody>
          <a:bodyPr>
            <a:normAutofit/>
          </a:bodyPr>
          <a:lstStyle/>
          <a:p>
            <a:r>
              <a:rPr lang="uk-UA" sz="3600" b="1" dirty="0" err="1">
                <a:latin typeface="+mn-lt"/>
              </a:rPr>
              <a:t>Шамседдін</a:t>
            </a:r>
            <a:r>
              <a:rPr lang="uk-UA" sz="3600" b="1" dirty="0">
                <a:latin typeface="+mn-lt"/>
              </a:rPr>
              <a:t> </a:t>
            </a:r>
            <a:r>
              <a:rPr lang="uk-UA" sz="3600" b="1" dirty="0" err="1">
                <a:latin typeface="+mn-lt"/>
              </a:rPr>
              <a:t>Хафіз</a:t>
            </a:r>
            <a:r>
              <a:rPr lang="uk-UA" sz="3600" b="1" dirty="0">
                <a:latin typeface="+mn-lt"/>
              </a:rPr>
              <a:t> (1325-1389)</a:t>
            </a:r>
            <a:br>
              <a:rPr lang="uk-UA" sz="3600" b="1" dirty="0">
                <a:latin typeface="+mn-lt"/>
              </a:rPr>
            </a:br>
            <a:r>
              <a:rPr lang="uk-UA" sz="2700" b="1" dirty="0">
                <a:latin typeface="+mn-lt"/>
              </a:rPr>
              <a:t>(мініатюра із «Дивану» (збірки) </a:t>
            </a:r>
            <a:r>
              <a:rPr lang="uk-UA" sz="2700" b="1" dirty="0" err="1">
                <a:latin typeface="+mn-lt"/>
              </a:rPr>
              <a:t>Хафіза</a:t>
            </a:r>
            <a:r>
              <a:rPr lang="uk-UA" sz="2700" b="1" dirty="0">
                <a:latin typeface="+mn-lt"/>
              </a:rPr>
              <a:t>)</a:t>
            </a:r>
            <a:br>
              <a:rPr lang="uk-UA" sz="2700" b="1" dirty="0">
                <a:latin typeface="+mn-lt"/>
              </a:rPr>
            </a:br>
            <a:br>
              <a:rPr lang="uk-UA" sz="2700" b="1" dirty="0">
                <a:latin typeface="+mn-lt"/>
              </a:rPr>
            </a:br>
            <a:r>
              <a:rPr lang="uk-UA" sz="2700" b="1" i="1" dirty="0">
                <a:latin typeface="+mn-lt"/>
              </a:rPr>
              <a:t>Газель</a:t>
            </a:r>
            <a:r>
              <a:rPr lang="uk-UA" sz="2700" b="1" dirty="0">
                <a:latin typeface="+mn-lt"/>
              </a:rPr>
              <a:t> – вид </a:t>
            </a:r>
            <a:r>
              <a:rPr lang="uk-UA" sz="2700" b="1" dirty="0" err="1">
                <a:latin typeface="+mn-lt"/>
              </a:rPr>
              <a:t>моноритмічної</a:t>
            </a:r>
            <a:r>
              <a:rPr lang="uk-UA" sz="2700" b="1" dirty="0">
                <a:latin typeface="+mn-lt"/>
              </a:rPr>
              <a:t> ліричної поезії </a:t>
            </a:r>
            <a:br>
              <a:rPr lang="uk-UA" sz="2700" b="1" dirty="0">
                <a:latin typeface="+mn-lt"/>
              </a:rPr>
            </a:br>
            <a:r>
              <a:rPr lang="uk-UA" sz="2700" b="1" dirty="0">
                <a:latin typeface="+mn-lt"/>
              </a:rPr>
              <a:t>Сходу. Складається із 3-12 </a:t>
            </a:r>
            <a:r>
              <a:rPr lang="uk-UA" sz="2700" b="1" dirty="0" err="1">
                <a:latin typeface="+mn-lt"/>
              </a:rPr>
              <a:t>бейтів</a:t>
            </a:r>
            <a:r>
              <a:rPr lang="uk-UA" sz="2700" b="1" dirty="0">
                <a:latin typeface="+mn-lt"/>
              </a:rPr>
              <a:t>, у першому </a:t>
            </a:r>
            <a:br>
              <a:rPr lang="uk-UA" sz="2700" b="1" dirty="0">
                <a:latin typeface="+mn-lt"/>
              </a:rPr>
            </a:br>
            <a:r>
              <a:rPr lang="uk-UA" sz="2700" b="1" dirty="0">
                <a:latin typeface="+mn-lt"/>
              </a:rPr>
              <a:t>римуються обидва рядки, далі римування </a:t>
            </a:r>
            <a:br>
              <a:rPr lang="uk-UA" sz="2700" b="1" dirty="0">
                <a:latin typeface="+mn-lt"/>
              </a:rPr>
            </a:br>
            <a:r>
              <a:rPr lang="uk-UA" sz="2700" b="1" dirty="0">
                <a:latin typeface="+mn-lt"/>
              </a:rPr>
              <a:t>через рядок.</a:t>
            </a:r>
            <a:br>
              <a:rPr lang="uk-UA" sz="2700" b="1" dirty="0">
                <a:latin typeface="+mn-lt"/>
              </a:rPr>
            </a:br>
            <a:r>
              <a:rPr lang="uk-UA" sz="2700" b="1" i="1" dirty="0" err="1">
                <a:latin typeface="+mn-lt"/>
              </a:rPr>
              <a:t>Бейт</a:t>
            </a:r>
            <a:r>
              <a:rPr lang="uk-UA" sz="2700" b="1" dirty="0">
                <a:latin typeface="+mn-lt"/>
              </a:rPr>
              <a:t> – двовірш в поезії Сходу, містить </a:t>
            </a:r>
            <a:br>
              <a:rPr lang="uk-UA" sz="2700" b="1" dirty="0">
                <a:latin typeface="+mn-lt"/>
              </a:rPr>
            </a:br>
            <a:r>
              <a:rPr lang="uk-UA" sz="2700" b="1" dirty="0">
                <a:latin typeface="+mn-lt"/>
              </a:rPr>
              <a:t>завершену думку</a:t>
            </a:r>
            <a:br>
              <a:rPr lang="uk-UA" sz="2700" b="1" dirty="0">
                <a:latin typeface="+mn-lt"/>
              </a:rPr>
            </a:br>
            <a:br>
              <a:rPr lang="uk-UA" sz="2700" b="1" dirty="0">
                <a:latin typeface="+mn-lt"/>
              </a:rPr>
            </a:br>
            <a:br>
              <a:rPr lang="uk-UA" sz="2700" b="1" dirty="0">
                <a:latin typeface="+mn-lt"/>
              </a:rPr>
            </a:br>
            <a:br>
              <a:rPr lang="uk-UA" sz="2700" b="1" dirty="0">
                <a:latin typeface="+mn-lt"/>
              </a:rPr>
            </a:br>
            <a:endParaRPr lang="ru-RU" sz="2700" b="1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4A3546-0477-4405-B292-7CD5B17D1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9856" y="93191"/>
            <a:ext cx="3498136" cy="659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27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3005-A902-42F4-A72A-AECD62E2A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72483"/>
          </a:xfrm>
        </p:spPr>
        <p:txBody>
          <a:bodyPr>
            <a:normAutofit/>
          </a:bodyPr>
          <a:lstStyle/>
          <a:p>
            <a:r>
              <a:rPr lang="uk-UA" b="1" dirty="0">
                <a:latin typeface="+mn-lt"/>
              </a:rPr>
              <a:t>П’ять стовпів ісламу:</a:t>
            </a:r>
            <a:br>
              <a:rPr lang="uk-UA" b="1" dirty="0">
                <a:latin typeface="+mn-lt"/>
              </a:rPr>
            </a:br>
            <a:br>
              <a:rPr lang="uk-UA" b="1" dirty="0">
                <a:latin typeface="+mn-lt"/>
              </a:rPr>
            </a:br>
            <a:r>
              <a:rPr lang="uk-UA" sz="3600" b="1" dirty="0">
                <a:latin typeface="+mn-lt"/>
              </a:rPr>
              <a:t>1. </a:t>
            </a:r>
            <a:r>
              <a:rPr lang="uk-UA" sz="3600" b="1" dirty="0" err="1">
                <a:latin typeface="+mn-lt"/>
              </a:rPr>
              <a:t>Шахада</a:t>
            </a:r>
            <a:r>
              <a:rPr lang="uk-UA" sz="3600" b="1" dirty="0">
                <a:latin typeface="+mn-lt"/>
              </a:rPr>
              <a:t> – свідчення</a:t>
            </a:r>
            <a:br>
              <a:rPr lang="uk-UA" sz="3600" b="1" dirty="0">
                <a:latin typeface="+mn-lt"/>
              </a:rPr>
            </a:br>
            <a:r>
              <a:rPr lang="uk-UA" sz="3600" b="1" dirty="0">
                <a:latin typeface="+mn-lt"/>
              </a:rPr>
              <a:t>2. </a:t>
            </a:r>
            <a:r>
              <a:rPr lang="uk-UA" sz="3600" b="1" dirty="0" err="1">
                <a:latin typeface="+mn-lt"/>
              </a:rPr>
              <a:t>Салят</a:t>
            </a:r>
            <a:r>
              <a:rPr lang="uk-UA" sz="3600" b="1" dirty="0">
                <a:latin typeface="+mn-lt"/>
              </a:rPr>
              <a:t> – молитва</a:t>
            </a:r>
            <a:br>
              <a:rPr lang="uk-UA" sz="3600" b="1" dirty="0">
                <a:latin typeface="+mn-lt"/>
              </a:rPr>
            </a:br>
            <a:r>
              <a:rPr lang="uk-UA" sz="3600" b="1" dirty="0">
                <a:latin typeface="+mn-lt"/>
              </a:rPr>
              <a:t>3. </a:t>
            </a:r>
            <a:r>
              <a:rPr lang="uk-UA" sz="3600" b="1" dirty="0" err="1">
                <a:latin typeface="+mn-lt"/>
              </a:rPr>
              <a:t>Закят</a:t>
            </a:r>
            <a:r>
              <a:rPr lang="uk-UA" sz="3600" b="1" dirty="0">
                <a:latin typeface="+mn-lt"/>
              </a:rPr>
              <a:t> – милостиня</a:t>
            </a:r>
            <a:br>
              <a:rPr lang="uk-UA" sz="3600" b="1" dirty="0">
                <a:latin typeface="+mn-lt"/>
              </a:rPr>
            </a:br>
            <a:r>
              <a:rPr lang="uk-UA" sz="3600" b="1" dirty="0">
                <a:latin typeface="+mn-lt"/>
              </a:rPr>
              <a:t>4.Саум – піст</a:t>
            </a:r>
            <a:br>
              <a:rPr lang="uk-UA" sz="3600" b="1" dirty="0">
                <a:latin typeface="+mn-lt"/>
              </a:rPr>
            </a:br>
            <a:r>
              <a:rPr lang="uk-UA" sz="3600" b="1" dirty="0">
                <a:latin typeface="+mn-lt"/>
              </a:rPr>
              <a:t>5. Хадж - паломництво</a:t>
            </a:r>
            <a:endParaRPr lang="ru-RU" sz="3600" b="1" dirty="0">
              <a:latin typeface="+mn-lt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56D138B-2420-41EA-B021-84F70EE83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4498" y="659986"/>
            <a:ext cx="5222973" cy="53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68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58" t="6990" r="4719" b="8361"/>
          <a:stretch/>
        </p:blipFill>
        <p:spPr>
          <a:xfrm>
            <a:off x="4685122" y="885150"/>
            <a:ext cx="4081806" cy="50066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9682"/>
            <a:ext cx="10515600" cy="796566"/>
          </a:xfrm>
        </p:spPr>
        <p:txBody>
          <a:bodyPr>
            <a:normAutofit/>
          </a:bodyPr>
          <a:lstStyle/>
          <a:p>
            <a:r>
              <a:rPr lang="uk-UA" b="1" dirty="0" err="1"/>
              <a:t>Шахада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19592" y="1027906"/>
            <a:ext cx="2900892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906"/>
            <a:ext cx="45339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5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18199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latin typeface="+mn-lt"/>
              </a:rPr>
              <a:t>Я </a:t>
            </a:r>
            <a:r>
              <a:rPr lang="ru-RU" b="1" dirty="0" err="1">
                <a:latin typeface="+mn-lt"/>
              </a:rPr>
              <a:t>свідчу</a:t>
            </a:r>
            <a:r>
              <a:rPr lang="ru-RU" b="1" dirty="0">
                <a:latin typeface="+mn-lt"/>
              </a:rPr>
              <a:t>, </a:t>
            </a:r>
            <a:r>
              <a:rPr lang="ru-RU" b="1" dirty="0" err="1">
                <a:latin typeface="+mn-lt"/>
              </a:rPr>
              <a:t>що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немає</a:t>
            </a:r>
            <a:r>
              <a:rPr lang="ru-RU" b="1" dirty="0">
                <a:latin typeface="+mn-lt"/>
              </a:rPr>
              <a:t> бога </a:t>
            </a:r>
            <a:r>
              <a:rPr lang="ru-RU" b="1" dirty="0" err="1">
                <a:latin typeface="+mn-lt"/>
              </a:rPr>
              <a:t>крім</a:t>
            </a:r>
            <a:r>
              <a:rPr lang="ru-RU" b="1" dirty="0">
                <a:latin typeface="+mn-lt"/>
              </a:rPr>
              <a:t> Аллаха, а Мухаммад — </a:t>
            </a:r>
            <a:r>
              <a:rPr lang="ru-RU" b="1" dirty="0" err="1">
                <a:latin typeface="+mn-lt"/>
              </a:rPr>
              <a:t>Його</a:t>
            </a:r>
            <a:r>
              <a:rPr lang="ru-RU" b="1" dirty="0">
                <a:latin typeface="+mn-lt"/>
              </a:rPr>
              <a:t> пророк</a:t>
            </a:r>
            <a:br>
              <a:rPr lang="ru-RU" b="1" dirty="0">
                <a:latin typeface="+mn-lt"/>
              </a:rPr>
            </a:br>
            <a:endParaRPr lang="ru-RU" b="1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783740C-DA2A-4DA5-A470-CE4178BEE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8578" y="1810893"/>
            <a:ext cx="7235298" cy="475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764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</Words>
  <Application>Microsoft Office PowerPoint</Application>
  <PresentationFormat>Широкий екран</PresentationFormat>
  <Paragraphs>60</Paragraphs>
  <Slides>60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Тема Office</vt:lpstr>
      <vt:lpstr>Арабо-мусульманський культурний регіон</vt:lpstr>
      <vt:lpstr>Презентація PowerPoint</vt:lpstr>
      <vt:lpstr>Іслам (з араб. – покірність)   одна із світових релігій, що сформувалась у VII ст. в Аравії. Мусульманин  - від араб. муслім – вірний. Засновник пророк Мухаммад (570-632 рр.)</vt:lpstr>
      <vt:lpstr>Презентація PowerPoint</vt:lpstr>
      <vt:lpstr>Аллах</vt:lpstr>
      <vt:lpstr>Презентація PowerPoint</vt:lpstr>
      <vt:lpstr>П’ять стовпів ісламу:  1. Шахада – свідчення 2. Салят – молитва 3. Закят – милостиня 4.Саум – піст 5. Хадж - паломництво</vt:lpstr>
      <vt:lpstr>Шахада</vt:lpstr>
      <vt:lpstr> Я свідчу, що немає бога крім Аллаха, а Мухаммад — Його пророк </vt:lpstr>
      <vt:lpstr>Молитва: 1. Перед молитвою очищення 2. На килимку, без взуття, голова покрита 3. Повернутись у напрямку Мекки - кібла  </vt:lpstr>
      <vt:lpstr>Мечеть шейха Заїда (Абу-Дабі, ОАЕ)</vt:lpstr>
      <vt:lpstr>Презентація PowerPoint</vt:lpstr>
      <vt:lpstr>Сура 1– як коротка молитва. Її значення подібне до християнської  молитви «Отче наш»</vt:lpstr>
      <vt:lpstr>Презентація PowerPoint</vt:lpstr>
      <vt:lpstr>Послідовність хаджу: 1. Одягнути іхрам. Молитва. 2. Вхід до мечеті – босоніж, з правої ноги,  через Браму світу. 3. Обхід Кааби по кругу 7 разів проти годинникової стрілки. Проповідь. Пробігти 7 разів між Ас-Сафа та Аль-Марва. 4. Вода Замзам – випити та облити тіло. 5. В долині Арафат цілий день молитися. Проповідь. 6. Долина Міна – кинути 7 каменів в останній із стовпів (символізує побивання камінням Шайтана, який перешкоджав Ібрагіму молитися Аллаху) 7. Жертвоприношення Курбан-байрам. 8. Прощальний обхід Кааби   </vt:lpstr>
      <vt:lpstr>Презентація PowerPoint</vt:lpstr>
      <vt:lpstr>Презентація PowerPoint</vt:lpstr>
      <vt:lpstr>Арафат</vt:lpstr>
      <vt:lpstr>Стовпи віри (стовпи іману):</vt:lpstr>
      <vt:lpstr>Презентація PowerPoint</vt:lpstr>
      <vt:lpstr>Презентація PowerPoint</vt:lpstr>
      <vt:lpstr>Презентація PowerPoint</vt:lpstr>
      <vt:lpstr>Презентація PowerPoint</vt:lpstr>
      <vt:lpstr>Курбан-Байрам</vt:lpstr>
      <vt:lpstr>Ураза-Байрам</vt:lpstr>
      <vt:lpstr>Халіфи та розкол ісламу </vt:lpstr>
      <vt:lpstr>Презентація PowerPoint</vt:lpstr>
      <vt:lpstr>Мечеть (масджид) 1 Купол 2 Мінарет 3 Фонтан для очищення 4. Вхід 5. Молитовна зала 6. Кібла – стіна у напрямку на Мекку 7. Міхраб 8. Мінбар 9. Аркада</vt:lpstr>
      <vt:lpstr>Мечеть Аль-Харам (Мекка) </vt:lpstr>
      <vt:lpstr>Презентація PowerPoint</vt:lpstr>
      <vt:lpstr>Презентація PowerPoint</vt:lpstr>
      <vt:lpstr>Презентація PowerPoint</vt:lpstr>
      <vt:lpstr>Мечеть аль Набави</vt:lpstr>
      <vt:lpstr>Мечеть Аль Акса</vt:lpstr>
      <vt:lpstr>Презентація PowerPoint</vt:lpstr>
      <vt:lpstr>Мечеть шейха Заїда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Альгамбра  (Іспанія)</vt:lpstr>
      <vt:lpstr>Презентація PowerPoint</vt:lpstr>
      <vt:lpstr>Ханський палац,  Бахчисарай</vt:lpstr>
      <vt:lpstr>Презентація PowerPoint</vt:lpstr>
      <vt:lpstr>Презентація PowerPoint</vt:lpstr>
      <vt:lpstr>Тугра  -  вишукане написання ім’я османського султана, виконувала функцію ідентифікації підписаних документів (печатки…)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Омар Хаям (1048-1123 рр.) Рубаї – мініатюрний віршований твір (4 рядка), переважно філософського змісту, головна думка – в останньому рядку</vt:lpstr>
      <vt:lpstr>Шамседдін Хафіз (1325-1389) (мініатюра із «Дивану» (збірки) Хафіза)  Газель – вид моноритмічної ліричної поезії  Сходу. Складається із 3-12 бейтів, у першому  римуються обидва рядки, далі римування  через рядок. Бейт – двовірш в поезії Сходу, містить  завершену думку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Арабо-мусульманський культурний регіон</dc:title>
  <dc:creator>Тетяна Винарчук</dc:creator>
  <cp:lastModifiedBy>Tetiana Vynarchuk</cp:lastModifiedBy>
  <cp:revision>93</cp:revision>
  <dcterms:created xsi:type="dcterms:W3CDTF">2018-10-01T17:01:45Z</dcterms:created>
  <dcterms:modified xsi:type="dcterms:W3CDTF">2024-03-26T19:07:55Z</dcterms:modified>
</cp:coreProperties>
</file>