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312" r:id="rId4"/>
    <p:sldId id="270" r:id="rId5"/>
    <p:sldId id="272" r:id="rId6"/>
    <p:sldId id="299" r:id="rId7"/>
    <p:sldId id="271" r:id="rId8"/>
    <p:sldId id="273" r:id="rId9"/>
    <p:sldId id="274" r:id="rId10"/>
    <p:sldId id="275" r:id="rId11"/>
    <p:sldId id="278" r:id="rId12"/>
    <p:sldId id="282" r:id="rId13"/>
    <p:sldId id="296" r:id="rId14"/>
    <p:sldId id="297" r:id="rId15"/>
    <p:sldId id="287" r:id="rId16"/>
    <p:sldId id="288" r:id="rId17"/>
    <p:sldId id="286" r:id="rId18"/>
    <p:sldId id="289" r:id="rId19"/>
    <p:sldId id="292" r:id="rId20"/>
    <p:sldId id="293" r:id="rId21"/>
    <p:sldId id="294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26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60"/>
  </p:normalViewPr>
  <p:slideViewPr>
    <p:cSldViewPr>
      <p:cViewPr varScale="1">
        <p:scale>
          <a:sx n="68" d="100"/>
          <a:sy n="68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0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9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2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6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6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7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5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7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8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7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2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97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5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1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5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40" y="980728"/>
            <a:ext cx="7810016" cy="1440159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 Маркетинг у ресторанному </a:t>
            </a:r>
            <a:r>
              <a:rPr lang="ru-RU" b="1" dirty="0" err="1"/>
              <a:t>бізнесі</a:t>
            </a:r>
            <a:endParaRPr lang="ru-RU" b="1" dirty="0"/>
          </a:p>
        </p:txBody>
      </p:sp>
      <p:pic>
        <p:nvPicPr>
          <p:cNvPr id="1033" name="Picture 9" descr="В Instagram появилась функция заказа и доставки еды - yakutia-daily.ru">
            <a:extLst>
              <a:ext uri="{FF2B5EF4-FFF2-40B4-BE49-F238E27FC236}">
                <a16:creationId xmlns:a16="http://schemas.microsoft.com/office/drawing/2014/main" id="{DA1BA790-E220-4DE7-82B5-B73569CD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7"/>
            <a:ext cx="5584106" cy="3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3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208912" cy="709865"/>
          </a:xfrm>
        </p:spPr>
        <p:txBody>
          <a:bodyPr/>
          <a:lstStyle/>
          <a:p>
            <a:pPr algn="ctr"/>
            <a:r>
              <a:rPr lang="ru-RU" sz="2800" b="1" dirty="0"/>
              <a:t>Комплекс </a:t>
            </a:r>
            <a:r>
              <a:rPr lang="ru-RU" sz="2800" b="1" dirty="0" err="1"/>
              <a:t>заходів</a:t>
            </a:r>
            <a:r>
              <a:rPr lang="ru-RU" sz="2800" b="1" dirty="0"/>
              <a:t>, </a:t>
            </a:r>
            <a:r>
              <a:rPr lang="ru-RU" sz="2800" b="1" dirty="0" err="1"/>
              <a:t>призначених</a:t>
            </a:r>
            <a:r>
              <a:rPr lang="ru-RU" sz="2800" b="1" dirty="0"/>
              <a:t> для </a:t>
            </a:r>
            <a:r>
              <a:rPr lang="ru-RU" sz="2800" b="1" dirty="0" err="1"/>
              <a:t>залучення</a:t>
            </a:r>
            <a:r>
              <a:rPr lang="ru-RU" sz="2800" b="1" dirty="0"/>
              <a:t> </a:t>
            </a:r>
            <a:r>
              <a:rPr lang="ru-RU" sz="2800" b="1" dirty="0" err="1"/>
              <a:t>цільової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та </a:t>
            </a:r>
            <a:r>
              <a:rPr lang="ru-RU" sz="2800" b="1" dirty="0" err="1"/>
              <a:t>відсікання</a:t>
            </a:r>
            <a:r>
              <a:rPr lang="ru-RU" sz="2800" b="1" dirty="0"/>
              <a:t> </a:t>
            </a:r>
            <a:r>
              <a:rPr lang="ru-RU" sz="2800" b="1" dirty="0" err="1"/>
              <a:t>небажаної</a:t>
            </a:r>
            <a:r>
              <a:rPr lang="ru-RU" sz="2800" b="1" dirty="0"/>
              <a:t> </a:t>
            </a:r>
            <a:r>
              <a:rPr lang="ru-RU" sz="2800" b="1" dirty="0" err="1"/>
              <a:t>публіки</a:t>
            </a:r>
            <a:r>
              <a:rPr lang="ru-RU" sz="2800" b="1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748112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Добре </a:t>
            </a:r>
            <a:r>
              <a:rPr lang="ru-RU" sz="2000" b="1" dirty="0" err="1">
                <a:solidFill>
                  <a:schemeClr val="tx1"/>
                </a:solidFill>
              </a:rPr>
              <a:t>спланована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рекламна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кампанія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чітко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проглядається</a:t>
            </a:r>
            <a:r>
              <a:rPr lang="ru-RU" sz="2000" b="1" dirty="0">
                <a:solidFill>
                  <a:schemeClr val="tx1"/>
                </a:solidFill>
              </a:rPr>
              <a:t> образ ресторану.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Розташування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Цінова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категорія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працює</a:t>
            </a:r>
            <a:r>
              <a:rPr lang="ru-RU" sz="2000" b="1" dirty="0">
                <a:solidFill>
                  <a:schemeClr val="tx1"/>
                </a:solidFill>
              </a:rPr>
              <a:t> ресторан.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Кухня та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продукції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оформлення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страв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Рівень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сервісу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сервірування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Дизайн фасаду, </a:t>
            </a:r>
            <a:r>
              <a:rPr lang="ru-RU" sz="2000" b="1" dirty="0" err="1">
                <a:solidFill>
                  <a:schemeClr val="tx1"/>
                </a:solidFill>
              </a:rPr>
              <a:t>вивіски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>
                <a:solidFill>
                  <a:schemeClr val="tx1"/>
                </a:solidFill>
              </a:rPr>
              <a:t>входу та </a:t>
            </a:r>
            <a:r>
              <a:rPr lang="ru-RU" sz="2000" b="1" dirty="0" err="1">
                <a:solidFill>
                  <a:schemeClr val="tx1"/>
                </a:solidFill>
              </a:rPr>
              <a:t>інтер'єру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8" name="Picture 2" descr="SMM для ресторанного бізнесу ➔ просування в Instagram, Facebook і інших  соцмережах ᐅ Emsider">
            <a:extLst>
              <a:ext uri="{FF2B5EF4-FFF2-40B4-BE49-F238E27FC236}">
                <a16:creationId xmlns:a16="http://schemas.microsoft.com/office/drawing/2014/main" id="{7B7746AD-0EA7-4D4E-8D7F-439510D3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970062"/>
            <a:ext cx="4752528" cy="2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2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522454" cy="1133750"/>
          </a:xfrm>
        </p:spPr>
        <p:txBody>
          <a:bodyPr/>
          <a:lstStyle/>
          <a:p>
            <a:pPr lvl="0" algn="ctr"/>
            <a:r>
              <a:rPr lang="ru-RU" sz="2400" b="1" dirty="0"/>
              <a:t>3 </a:t>
            </a:r>
            <a:r>
              <a:rPr lang="ru-RU" sz="2400" b="1" dirty="0" err="1"/>
              <a:t>завдання</a:t>
            </a:r>
            <a:r>
              <a:rPr lang="ru-RU" sz="2400" b="1" dirty="0"/>
              <a:t>. </a:t>
            </a:r>
            <a:r>
              <a:rPr lang="ru-RU" sz="2400" b="1" dirty="0" err="1"/>
              <a:t>Розширення</a:t>
            </a:r>
            <a:r>
              <a:rPr lang="ru-RU" sz="2400" b="1" dirty="0"/>
              <a:t> кола </a:t>
            </a:r>
            <a:r>
              <a:rPr lang="ru-RU" sz="2400" b="1" dirty="0" err="1"/>
              <a:t>відвідувачів</a:t>
            </a:r>
            <a:r>
              <a:rPr lang="ru-RU" sz="2400" b="1" dirty="0"/>
              <a:t> ресторану</a:t>
            </a:r>
            <a:br>
              <a:rPr lang="ru-RU" sz="2400" b="1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158346"/>
              </p:ext>
            </p:extLst>
          </p:nvPr>
        </p:nvGraphicFramePr>
        <p:xfrm>
          <a:off x="323528" y="2204864"/>
          <a:ext cx="8568952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4496">
                <a:tc>
                  <a:txBody>
                    <a:bodyPr/>
                    <a:lstStyle/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Під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цим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процесом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мається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увазі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залучення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тієї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аудиторії</a:t>
                      </a:r>
                      <a:r>
                        <a:rPr lang="ru-RU" sz="2000" dirty="0">
                          <a:effectLst/>
                        </a:rPr>
                        <a:t>, яка не </a:t>
                      </a:r>
                      <a:r>
                        <a:rPr lang="ru-RU" sz="2000" dirty="0" err="1">
                          <a:effectLst/>
                        </a:rPr>
                        <a:t>зовсім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властива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закладу. </a:t>
                      </a:r>
                      <a:r>
                        <a:rPr lang="ru-RU" sz="2000" dirty="0" err="1">
                          <a:effectLst/>
                        </a:rPr>
                        <a:t>Однак</a:t>
                      </a:r>
                      <a:r>
                        <a:rPr lang="ru-RU" sz="2000" dirty="0">
                          <a:effectLst/>
                        </a:rPr>
                        <a:t> тут </a:t>
                      </a:r>
                      <a:r>
                        <a:rPr lang="ru-RU" sz="2000" dirty="0" err="1">
                          <a:effectLst/>
                        </a:rPr>
                        <a:t>криється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серйозна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небезпека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оскільки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перетин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різних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типів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відвідувачів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погано </a:t>
                      </a:r>
                      <a:r>
                        <a:rPr lang="ru-RU" sz="2000" dirty="0" err="1">
                          <a:effectLst/>
                        </a:rPr>
                        <a:t>позначитися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іміджі</a:t>
                      </a:r>
                      <a:r>
                        <a:rPr lang="ru-RU" sz="2000" dirty="0">
                          <a:effectLst/>
                        </a:rPr>
                        <a:t> ресторану.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Наприклад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якщо</a:t>
                      </a:r>
                      <a:r>
                        <a:rPr lang="ru-RU" sz="2000" dirty="0">
                          <a:effectLst/>
                        </a:rPr>
                        <a:t> є </a:t>
                      </a:r>
                      <a:r>
                        <a:rPr lang="ru-RU" sz="2000" dirty="0" err="1">
                          <a:effectLst/>
                        </a:rPr>
                        <a:t>намір</a:t>
                      </a:r>
                      <a:r>
                        <a:rPr lang="ru-RU" sz="2000" dirty="0">
                          <a:effectLst/>
                        </a:rPr>
                        <a:t> у </a:t>
                      </a:r>
                      <a:r>
                        <a:rPr lang="ru-RU" sz="2000" dirty="0" err="1">
                          <a:effectLst/>
                        </a:rPr>
                        <a:t>класичному</a:t>
                      </a:r>
                      <a:r>
                        <a:rPr lang="ru-RU" sz="2000" dirty="0">
                          <a:effectLst/>
                        </a:rPr>
                        <a:t> пивному </a:t>
                      </a:r>
                      <a:r>
                        <a:rPr lang="ru-RU" sz="2000" dirty="0" err="1">
                          <a:effectLst/>
                        </a:rPr>
                        <a:t>ресторані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проводити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трансляцію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спортивних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заходів</a:t>
                      </a:r>
                      <a:r>
                        <a:rPr lang="ru-RU" sz="2000" dirty="0">
                          <a:effectLst/>
                        </a:rPr>
                        <a:t> і при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обіцяються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суттєві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знижки</a:t>
                      </a:r>
                      <a:r>
                        <a:rPr lang="ru-RU" sz="2000" dirty="0">
                          <a:effectLst/>
                        </a:rPr>
                        <a:t> на пиво, то є </a:t>
                      </a:r>
                      <a:r>
                        <a:rPr lang="ru-RU" sz="2000" dirty="0" err="1">
                          <a:effectLst/>
                        </a:rPr>
                        <a:t>ризик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отримати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публіку</a:t>
                      </a:r>
                      <a:r>
                        <a:rPr lang="ru-RU" sz="2000" dirty="0">
                          <a:effectLst/>
                        </a:rPr>
                        <a:t>, яка </a:t>
                      </a:r>
                      <a:r>
                        <a:rPr lang="ru-RU" sz="2000" dirty="0" err="1">
                          <a:effectLst/>
                        </a:rPr>
                        <a:t>поводитиметься</a:t>
                      </a:r>
                      <a:r>
                        <a:rPr lang="ru-RU" sz="2000" dirty="0">
                          <a:effectLst/>
                        </a:rPr>
                        <a:t>, як у дешевому пивному </a:t>
                      </a:r>
                      <a:r>
                        <a:rPr lang="ru-RU" sz="2000" dirty="0" err="1">
                          <a:effectLst/>
                        </a:rPr>
                        <a:t>барі</a:t>
                      </a:r>
                      <a:r>
                        <a:rPr lang="ru-RU" sz="2000" dirty="0">
                          <a:effectLst/>
                        </a:rPr>
                        <a:t>. </a:t>
                      </a:r>
                      <a:r>
                        <a:rPr lang="ru-RU" sz="2000" dirty="0" err="1">
                          <a:effectLst/>
                        </a:rPr>
                        <a:t>Це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дуже</a:t>
                      </a:r>
                      <a:r>
                        <a:rPr lang="ru-RU" sz="2000" dirty="0">
                          <a:effectLst/>
                        </a:rPr>
                        <a:t> не </a:t>
                      </a:r>
                      <a:r>
                        <a:rPr lang="ru-RU" sz="2000" dirty="0" err="1">
                          <a:effectLst/>
                        </a:rPr>
                        <a:t>сподобатися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постійним</a:t>
                      </a:r>
                      <a:r>
                        <a:rPr lang="ru-RU" sz="2000" dirty="0">
                          <a:effectLst/>
                        </a:rPr>
                        <a:t> гостям. У </a:t>
                      </a:r>
                      <a:r>
                        <a:rPr lang="ru-RU" sz="2000" dirty="0" err="1">
                          <a:effectLst/>
                        </a:rPr>
                        <a:t>разі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необхідно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розділяти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такі</a:t>
                      </a:r>
                      <a:r>
                        <a:rPr lang="ru-RU" sz="2000" dirty="0">
                          <a:effectLst/>
                        </a:rPr>
                        <a:t> потоки,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залучати</a:t>
                      </a:r>
                      <a:r>
                        <a:rPr lang="ru-RU" sz="2000" dirty="0">
                          <a:effectLst/>
                        </a:rPr>
                        <a:t> людей, </a:t>
                      </a:r>
                      <a:r>
                        <a:rPr lang="ru-RU" sz="2000" dirty="0" err="1">
                          <a:effectLst/>
                        </a:rPr>
                        <a:t>близьких</a:t>
                      </a:r>
                      <a:r>
                        <a:rPr lang="ru-RU" sz="2000" dirty="0">
                          <a:effectLst/>
                        </a:rPr>
                        <a:t> за </a:t>
                      </a:r>
                      <a:r>
                        <a:rPr lang="ru-RU" sz="2000" dirty="0" err="1">
                          <a:effectLst/>
                        </a:rPr>
                        <a:t>моделлю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поведінки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наявної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публіці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Друге, </a:t>
                      </a:r>
                      <a:r>
                        <a:rPr lang="ru-RU" sz="2000" dirty="0" err="1">
                          <a:effectLst/>
                        </a:rPr>
                        <a:t>звичайно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краще</a:t>
                      </a:r>
                      <a:r>
                        <a:rPr lang="ru-RU" sz="2000" dirty="0">
                          <a:effectLst/>
                        </a:rPr>
                        <a:t>, але </a:t>
                      </a:r>
                      <a:r>
                        <a:rPr lang="ru-RU" sz="2000" dirty="0" err="1">
                          <a:effectLst/>
                        </a:rPr>
                        <a:t>складніше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89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064896" cy="709865"/>
          </a:xfrm>
        </p:spPr>
        <p:txBody>
          <a:bodyPr/>
          <a:lstStyle/>
          <a:p>
            <a:pPr algn="ctr"/>
            <a:r>
              <a:rPr lang="ru-RU" b="1" dirty="0"/>
              <a:t>4 </a:t>
            </a:r>
            <a:r>
              <a:rPr lang="uk-UA" b="1" dirty="0"/>
              <a:t>з</a:t>
            </a:r>
            <a:r>
              <a:rPr lang="ru-RU" b="1" dirty="0" err="1"/>
              <a:t>авдання</a:t>
            </a:r>
            <a:r>
              <a:rPr lang="ru-RU" b="1" dirty="0"/>
              <a:t>: </a:t>
            </a:r>
            <a:r>
              <a:rPr lang="uk-UA" b="1" dirty="0"/>
              <a:t>У</a:t>
            </a:r>
            <a:r>
              <a:rPr lang="ru-RU" b="1" dirty="0" err="1"/>
              <a:t>тримання</a:t>
            </a:r>
            <a:r>
              <a:rPr lang="ru-RU" b="1" dirty="0"/>
              <a:t> гостей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530600"/>
          </a:xfrm>
        </p:spPr>
        <p:txBody>
          <a:bodyPr/>
          <a:lstStyle/>
          <a:p>
            <a:pPr algn="just"/>
            <a:r>
              <a:rPr lang="ru-RU" sz="2000" b="1" dirty="0" err="1"/>
              <a:t>Утримати</a:t>
            </a:r>
            <a:r>
              <a:rPr lang="ru-RU" sz="2000" b="1" dirty="0"/>
              <a:t> гостя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перейшов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розряду</a:t>
            </a:r>
            <a:r>
              <a:rPr lang="ru-RU" sz="2000" b="1" dirty="0"/>
              <a:t> </a:t>
            </a:r>
            <a:r>
              <a:rPr lang="ru-RU" sz="2000" b="1" dirty="0" err="1"/>
              <a:t>випадкових</a:t>
            </a:r>
            <a:r>
              <a:rPr lang="ru-RU" sz="2000" b="1" dirty="0"/>
              <a:t> у </a:t>
            </a:r>
            <a:r>
              <a:rPr lang="ru-RU" sz="2000" b="1" dirty="0" err="1"/>
              <a:t>розряд</a:t>
            </a:r>
            <a:r>
              <a:rPr lang="ru-RU" sz="2000" b="1" dirty="0"/>
              <a:t> </a:t>
            </a:r>
            <a:r>
              <a:rPr lang="ru-RU" sz="2000" b="1" dirty="0" err="1"/>
              <a:t>постійних</a:t>
            </a:r>
            <a:r>
              <a:rPr lang="ru-RU" sz="2000" b="1" dirty="0"/>
              <a:t> і </a:t>
            </a:r>
            <a:r>
              <a:rPr lang="ru-RU" sz="2000" b="1" dirty="0" err="1"/>
              <a:t>надовго</a:t>
            </a:r>
            <a:r>
              <a:rPr lang="ru-RU" sz="2000" b="1" dirty="0"/>
              <a:t> таким </a:t>
            </a:r>
            <a:r>
              <a:rPr lang="ru-RU" sz="2000" b="1" dirty="0" err="1"/>
              <a:t>залишився</a:t>
            </a:r>
            <a:r>
              <a:rPr lang="ru-RU" sz="2000" b="1" dirty="0"/>
              <a:t>. </a:t>
            </a:r>
            <a:r>
              <a:rPr lang="ru-RU" sz="2000" b="1" dirty="0" err="1"/>
              <a:t>Спочатку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 </a:t>
            </a:r>
            <a:r>
              <a:rPr lang="ru-RU" sz="2000" b="1" dirty="0" err="1"/>
              <a:t>вирішується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просто. </a:t>
            </a:r>
          </a:p>
          <a:p>
            <a:pPr algn="just"/>
            <a:r>
              <a:rPr lang="ru-RU" sz="2000" b="1" dirty="0"/>
              <a:t>Ви </a:t>
            </a:r>
            <a:r>
              <a:rPr lang="ru-RU" sz="2000" b="1" dirty="0" err="1"/>
              <a:t>відкриваєте</a:t>
            </a:r>
            <a:r>
              <a:rPr lang="ru-RU" sz="2000" b="1" dirty="0"/>
              <a:t> ресторан, </a:t>
            </a:r>
            <a:r>
              <a:rPr lang="ru-RU" sz="2000" b="1" dirty="0" err="1"/>
              <a:t>розрахований</a:t>
            </a:r>
            <a:r>
              <a:rPr lang="ru-RU" sz="2000" b="1" dirty="0"/>
              <a:t> на </a:t>
            </a:r>
            <a:r>
              <a:rPr lang="ru-RU" sz="2000" b="1" dirty="0" err="1"/>
              <a:t>певну</a:t>
            </a:r>
            <a:r>
              <a:rPr lang="ru-RU" sz="2000" b="1" dirty="0"/>
              <a:t> </a:t>
            </a:r>
            <a:r>
              <a:rPr lang="ru-RU" sz="2000" b="1" dirty="0" err="1"/>
              <a:t>цільову</a:t>
            </a:r>
            <a:r>
              <a:rPr lang="ru-RU" sz="2000" b="1" dirty="0"/>
              <a:t> </a:t>
            </a:r>
            <a:r>
              <a:rPr lang="ru-RU" sz="2000" b="1" dirty="0" err="1"/>
              <a:t>групу</a:t>
            </a:r>
            <a:r>
              <a:rPr lang="ru-RU" sz="2000" b="1" dirty="0"/>
              <a:t>, та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різноманітних</a:t>
            </a:r>
            <a:r>
              <a:rPr lang="ru-RU" sz="2000" b="1" dirty="0"/>
              <a:t> </a:t>
            </a:r>
            <a:r>
              <a:rPr lang="ru-RU" sz="2000" b="1" dirty="0" err="1"/>
              <a:t>рекламних</a:t>
            </a:r>
            <a:r>
              <a:rPr lang="ru-RU" sz="2000" b="1" dirty="0"/>
              <a:t> </a:t>
            </a:r>
            <a:r>
              <a:rPr lang="ru-RU" sz="2000" b="1" dirty="0" err="1"/>
              <a:t>заходів</a:t>
            </a:r>
            <a:r>
              <a:rPr lang="ru-RU" sz="2000" b="1" dirty="0"/>
              <a:t> </a:t>
            </a:r>
            <a:r>
              <a:rPr lang="ru-RU" sz="2000" b="1" dirty="0" err="1"/>
              <a:t>залучаєте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 людей.</a:t>
            </a:r>
            <a:endParaRPr lang="ru-RU" dirty="0"/>
          </a:p>
        </p:txBody>
      </p:sp>
      <p:pic>
        <p:nvPicPr>
          <p:cNvPr id="5122" name="Picture 2" descr="Маркетинг у сфері готельно-ресторанного бізнесу та туризму">
            <a:extLst>
              <a:ext uri="{FF2B5EF4-FFF2-40B4-BE49-F238E27FC236}">
                <a16:creationId xmlns:a16="http://schemas.microsoft.com/office/drawing/2014/main" id="{903E3B50-0EE5-4DE8-8F85-E960B139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73" y="4254500"/>
            <a:ext cx="3581275" cy="25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8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DF4FE-3638-4E92-A460-E7754D2E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0" y="927098"/>
            <a:ext cx="7234422" cy="709865"/>
          </a:xfrm>
        </p:spPr>
        <p:txBody>
          <a:bodyPr/>
          <a:lstStyle/>
          <a:p>
            <a:r>
              <a:rPr lang="uk-UA" dirty="0"/>
              <a:t>Під час формування рекламних заходів слід ураховувати: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4295-CCAD-4CE8-B3A5-197B16FA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920" y="2400302"/>
            <a:ext cx="6912768" cy="3530600"/>
          </a:xfrm>
        </p:spPr>
        <p:txBody>
          <a:bodyPr>
            <a:noAutofit/>
          </a:bodyPr>
          <a:lstStyle/>
          <a:p>
            <a:r>
              <a:rPr lang="uk-UA" dirty="0"/>
              <a:t>Реклама має бути короткою.</a:t>
            </a:r>
          </a:p>
          <a:p>
            <a:r>
              <a:rPr lang="uk-UA" dirty="0"/>
              <a:t>Реклама має бути зрозумілою гостю.</a:t>
            </a:r>
          </a:p>
          <a:p>
            <a:r>
              <a:rPr lang="uk-UA" dirty="0"/>
              <a:t>При побудові тексту слід заздалегідь виділити головне, чим розпочати чи закінчити.</a:t>
            </a:r>
          </a:p>
          <a:p>
            <a:r>
              <a:rPr lang="uk-UA" dirty="0"/>
              <a:t>Матеріал має бути різноманітний чи незвичайний.</a:t>
            </a:r>
          </a:p>
          <a:p>
            <a:r>
              <a:rPr lang="uk-UA" dirty="0"/>
              <a:t>Не повинна суперечити звичним для споживача поняттям та переконанням.</a:t>
            </a:r>
          </a:p>
          <a:p>
            <a:r>
              <a:rPr lang="uk-UA" dirty="0"/>
              <a:t>Необхідно враховувати дух основних тенденцій життя.</a:t>
            </a:r>
          </a:p>
        </p:txBody>
      </p:sp>
    </p:spTree>
    <p:extLst>
      <p:ext uri="{BB962C8B-B14F-4D97-AF65-F5344CB8AC3E}">
        <p14:creationId xmlns:p14="http://schemas.microsoft.com/office/powerpoint/2010/main" val="169236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2B303-656B-44D2-B49E-F977DF0F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728DE-6965-4C39-8CA5-FBEBB420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A23B8-98AB-700C-F584-E0A6515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3566"/>
            <a:ext cx="8208912" cy="59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0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46" y="908720"/>
            <a:ext cx="7594462" cy="709865"/>
          </a:xfrm>
        </p:spPr>
        <p:txBody>
          <a:bodyPr/>
          <a:lstStyle/>
          <a:p>
            <a:pPr algn="ctr"/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активно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повторним</a:t>
            </a:r>
            <a:r>
              <a:rPr lang="ru-RU" dirty="0"/>
              <a:t> </a:t>
            </a:r>
            <a:r>
              <a:rPr lang="ru-RU" dirty="0" err="1"/>
              <a:t>відвідуванням</a:t>
            </a:r>
            <a:r>
              <a:rPr lang="ru-RU" dirty="0"/>
              <a:t> гостей: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89200"/>
            <a:ext cx="9036496" cy="425216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Кухня та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. Проблемою </a:t>
            </a:r>
            <a:r>
              <a:rPr lang="ru-RU" dirty="0" err="1"/>
              <a:t>може</a:t>
            </a:r>
            <a:r>
              <a:rPr lang="ru-RU" dirty="0"/>
              <a:t> стати догляд шеф-кухаря, </a:t>
            </a:r>
            <a:r>
              <a:rPr lang="ru-RU" dirty="0" err="1"/>
              <a:t>оскільки</a:t>
            </a:r>
            <a:r>
              <a:rPr lang="ru-RU" dirty="0"/>
              <a:t> в такому </a:t>
            </a:r>
            <a:r>
              <a:rPr lang="ru-RU" dirty="0" err="1"/>
              <a:t>випадку</a:t>
            </a:r>
            <a:r>
              <a:rPr lang="ru-RU" dirty="0"/>
              <a:t> доводиться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переробляти</a:t>
            </a:r>
            <a:r>
              <a:rPr lang="ru-RU" dirty="0"/>
              <a:t> меню,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смак </a:t>
            </a:r>
            <a:r>
              <a:rPr lang="ru-RU" dirty="0" err="1"/>
              <a:t>звичних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вони </a:t>
            </a:r>
            <a:r>
              <a:rPr lang="ru-RU" dirty="0" err="1"/>
              <a:t>замінюються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Обслуговування</a:t>
            </a:r>
            <a:r>
              <a:rPr lang="ru-RU" dirty="0"/>
              <a:t>. </a:t>
            </a:r>
            <a:r>
              <a:rPr lang="ru-RU" dirty="0" err="1"/>
              <a:t>Клієнти</a:t>
            </a:r>
            <a:r>
              <a:rPr lang="ru-RU" dirty="0"/>
              <a:t> особливо </a:t>
            </a:r>
            <a:r>
              <a:rPr lang="ru-RU" dirty="0" err="1"/>
              <a:t>цінують</a:t>
            </a:r>
            <a:r>
              <a:rPr lang="ru-RU" dirty="0"/>
              <a:t> </a:t>
            </a:r>
            <a:r>
              <a:rPr lang="ru-RU" dirty="0" err="1"/>
              <a:t>привітність</a:t>
            </a:r>
            <a:r>
              <a:rPr lang="ru-RU" dirty="0"/>
              <a:t> та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офіціантів</a:t>
            </a:r>
            <a:r>
              <a:rPr lang="ru-RU" dirty="0"/>
              <a:t>. </a:t>
            </a:r>
            <a:r>
              <a:rPr lang="ru-RU" dirty="0" err="1"/>
              <a:t>Причому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ресторанах (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найвищої</a:t>
            </a:r>
            <a:r>
              <a:rPr lang="ru-RU" dirty="0"/>
              <a:t> </a:t>
            </a:r>
            <a:r>
              <a:rPr lang="ru-RU" dirty="0" err="1"/>
              <a:t>цінової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) </a:t>
            </a:r>
            <a:r>
              <a:rPr lang="ru-RU" dirty="0" err="1"/>
              <a:t>прийнято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відвідувачів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персоніфікованим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закладах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/>
              <a:t>дізнаватися</a:t>
            </a:r>
            <a:r>
              <a:rPr lang="ru-RU" dirty="0"/>
              <a:t> про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в особу, </a:t>
            </a:r>
            <a:r>
              <a:rPr lang="ru-RU" dirty="0" err="1"/>
              <a:t>спілкуватися</a:t>
            </a:r>
            <a:r>
              <a:rPr lang="ru-RU" dirty="0"/>
              <a:t> з ними,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постійний</a:t>
            </a:r>
            <a:r>
              <a:rPr lang="ru-RU" dirty="0"/>
              <a:t> контакт.</a:t>
            </a:r>
          </a:p>
        </p:txBody>
      </p:sp>
    </p:spTree>
    <p:extLst>
      <p:ext uri="{BB962C8B-B14F-4D97-AF65-F5344CB8AC3E}">
        <p14:creationId xmlns:p14="http://schemas.microsoft.com/office/powerpoint/2010/main" val="265792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Методи</a:t>
            </a:r>
            <a:r>
              <a:rPr lang="ru-RU" b="1" dirty="0"/>
              <a:t> </a:t>
            </a:r>
            <a:r>
              <a:rPr lang="ru-RU" b="1" dirty="0" err="1"/>
              <a:t>стимулювання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564904"/>
            <a:ext cx="8280920" cy="3530600"/>
          </a:xfrm>
        </p:spPr>
        <p:txBody>
          <a:bodyPr>
            <a:normAutofit/>
          </a:bodyPr>
          <a:lstStyle/>
          <a:p>
            <a:pPr lvl="0" algn="just" fontAlgn="base"/>
            <a:r>
              <a:rPr lang="ru-RU" sz="2400" b="1" dirty="0" err="1"/>
              <a:t>бонусні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;</a:t>
            </a:r>
          </a:p>
          <a:p>
            <a:pPr lvl="0" algn="just" fontAlgn="base"/>
            <a:r>
              <a:rPr lang="ru-RU" sz="2400" b="1" dirty="0" err="1"/>
              <a:t>персоналізовані</a:t>
            </a:r>
            <a:r>
              <a:rPr lang="ru-RU" sz="2400" b="1" dirty="0"/>
              <a:t> </a:t>
            </a:r>
            <a:r>
              <a:rPr lang="ru-RU" sz="2400" b="1" dirty="0" err="1"/>
              <a:t>пропозиції</a:t>
            </a:r>
            <a:r>
              <a:rPr lang="ru-RU" sz="2400" b="1" dirty="0"/>
              <a:t>;</a:t>
            </a:r>
          </a:p>
          <a:p>
            <a:pPr lvl="0" algn="just" fontAlgn="base"/>
            <a:r>
              <a:rPr lang="ru-RU" sz="2400" b="1" dirty="0"/>
              <a:t>система </a:t>
            </a:r>
            <a:r>
              <a:rPr lang="ru-RU" sz="2400" b="1" dirty="0" err="1"/>
              <a:t>знижок</a:t>
            </a:r>
            <a:r>
              <a:rPr lang="ru-RU" sz="2400" b="1" dirty="0"/>
              <a:t>;</a:t>
            </a:r>
          </a:p>
          <a:p>
            <a:pPr lvl="0" algn="just" fontAlgn="base"/>
            <a:r>
              <a:rPr lang="ru-RU" sz="2400" b="1" dirty="0" err="1"/>
              <a:t>привітання</a:t>
            </a:r>
            <a:r>
              <a:rPr lang="ru-RU" sz="2400" b="1" dirty="0"/>
              <a:t> </a:t>
            </a:r>
            <a:r>
              <a:rPr lang="ru-RU" sz="2400" b="1" dirty="0" err="1"/>
              <a:t>зі</a:t>
            </a:r>
            <a:r>
              <a:rPr lang="ru-RU" sz="2400" b="1" dirty="0"/>
              <a:t> </a:t>
            </a:r>
            <a:r>
              <a:rPr lang="ru-RU" sz="2400" b="1" dirty="0" err="1"/>
              <a:t>святами</a:t>
            </a:r>
            <a:r>
              <a:rPr lang="ru-RU" sz="2400" b="1" dirty="0"/>
              <a:t>;</a:t>
            </a:r>
          </a:p>
          <a:p>
            <a:pPr lvl="0" algn="just" fontAlgn="base"/>
            <a:r>
              <a:rPr lang="ru-RU" sz="2400" b="1" dirty="0"/>
              <a:t>робота з </a:t>
            </a:r>
            <a:r>
              <a:rPr lang="ru-RU" sz="2400" b="1" dirty="0" err="1"/>
              <a:t>відгуками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178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136904" cy="1061742"/>
          </a:xfrm>
        </p:spPr>
        <p:txBody>
          <a:bodyPr/>
          <a:lstStyle/>
          <a:p>
            <a:pPr algn="ctr"/>
            <a:r>
              <a:rPr lang="ru-RU" b="1" dirty="0"/>
              <a:t>5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Збільшення</a:t>
            </a:r>
            <a:r>
              <a:rPr lang="ru-RU" b="1" dirty="0"/>
              <a:t> доходу </a:t>
            </a:r>
            <a:r>
              <a:rPr lang="ru-RU" b="1" dirty="0" err="1"/>
              <a:t>від</a:t>
            </a:r>
            <a:r>
              <a:rPr lang="ru-RU" b="1" dirty="0"/>
              <a:t> гостя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89200"/>
            <a:ext cx="8568952" cy="353060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err="1"/>
              <a:t>Збільшення</a:t>
            </a:r>
            <a:r>
              <a:rPr lang="ru-RU" sz="2800" b="1" dirty="0"/>
              <a:t> доходу </a:t>
            </a:r>
            <a:r>
              <a:rPr lang="ru-RU" sz="2800" b="1" dirty="0" err="1"/>
              <a:t>мається</a:t>
            </a:r>
            <a:r>
              <a:rPr lang="ru-RU" sz="2800" b="1" dirty="0"/>
              <a:t> на </a:t>
            </a:r>
            <a:r>
              <a:rPr lang="ru-RU" sz="2800" b="1" dirty="0" err="1"/>
              <a:t>увазі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гість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частіше</a:t>
            </a:r>
            <a:r>
              <a:rPr lang="ru-RU" sz="2800" b="1" dirty="0"/>
              <a:t> приходить у ресторан, </a:t>
            </a:r>
            <a:r>
              <a:rPr lang="ru-RU" sz="2800" b="1" dirty="0" err="1"/>
              <a:t>або</a:t>
            </a:r>
            <a:r>
              <a:rPr lang="ru-RU" sz="2800" b="1" dirty="0"/>
              <a:t> платить </a:t>
            </a:r>
            <a:r>
              <a:rPr lang="ru-RU" sz="2800" b="1" dirty="0" err="1"/>
              <a:t>більше</a:t>
            </a:r>
            <a:r>
              <a:rPr lang="ru-RU" sz="2800" b="1" dirty="0"/>
              <a:t> за </a:t>
            </a:r>
            <a:r>
              <a:rPr lang="ru-RU" sz="2800" b="1" dirty="0" err="1"/>
              <a:t>рахунками</a:t>
            </a:r>
            <a:r>
              <a:rPr lang="ru-RU" sz="2800" b="1" dirty="0"/>
              <a:t> при тому ж </a:t>
            </a:r>
            <a:r>
              <a:rPr lang="ru-RU" sz="2800" b="1" dirty="0" err="1"/>
              <a:t>графіку</a:t>
            </a:r>
            <a:r>
              <a:rPr lang="ru-RU" sz="2800" b="1" dirty="0"/>
              <a:t> </a:t>
            </a:r>
            <a:r>
              <a:rPr lang="ru-RU" sz="2800" b="1" dirty="0" err="1"/>
              <a:t>відвідувань</a:t>
            </a:r>
            <a:r>
              <a:rPr lang="ru-RU" sz="2800" b="1" dirty="0"/>
              <a:t> (</a:t>
            </a:r>
            <a:r>
              <a:rPr lang="ru-RU" sz="2800" b="1" dirty="0" err="1"/>
              <a:t>бажано</a:t>
            </a:r>
            <a:r>
              <a:rPr lang="ru-RU" sz="2800" b="1" dirty="0"/>
              <a:t>, </a:t>
            </a:r>
            <a:r>
              <a:rPr lang="ru-RU" sz="2800" b="1" dirty="0" err="1"/>
              <a:t>звичайно</a:t>
            </a:r>
            <a:r>
              <a:rPr lang="ru-RU" sz="2800" b="1" dirty="0"/>
              <a:t>, те й </a:t>
            </a:r>
            <a:r>
              <a:rPr lang="ru-RU" sz="2800" b="1" dirty="0" err="1"/>
              <a:t>інше</a:t>
            </a:r>
            <a:r>
              <a:rPr lang="ru-RU" sz="2800" b="1" dirty="0"/>
              <a:t>).</a:t>
            </a:r>
          </a:p>
          <a:p>
            <a:pPr algn="just"/>
            <a:r>
              <a:rPr lang="ru-RU" sz="2800" b="1" dirty="0" err="1"/>
              <a:t>Методів</a:t>
            </a:r>
            <a:r>
              <a:rPr lang="ru-RU" sz="2800" b="1" dirty="0"/>
              <a:t> для </a:t>
            </a:r>
            <a:r>
              <a:rPr lang="ru-RU" sz="2800" b="1" dirty="0" err="1"/>
              <a:t>цього</a:t>
            </a:r>
            <a:r>
              <a:rPr lang="ru-RU" sz="2800" b="1" dirty="0"/>
              <a:t> є </a:t>
            </a:r>
            <a:r>
              <a:rPr lang="ru-RU" sz="2800" b="1" dirty="0" err="1"/>
              <a:t>досить</a:t>
            </a:r>
            <a:r>
              <a:rPr lang="ru-RU" sz="2800" b="1" dirty="0"/>
              <a:t> </a:t>
            </a:r>
            <a:r>
              <a:rPr lang="ru-RU" sz="2800" b="1" dirty="0" err="1"/>
              <a:t>багато</a:t>
            </a:r>
            <a:r>
              <a:rPr lang="ru-RU" sz="2800" b="1" dirty="0"/>
              <a:t>.	</a:t>
            </a:r>
          </a:p>
          <a:p>
            <a:pPr marL="0" indent="0" algn="just">
              <a:buNone/>
            </a:pPr>
            <a:r>
              <a:rPr lang="ru-RU" sz="2800" b="1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825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Наприклад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496944" cy="410815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відповідної</a:t>
            </a:r>
            <a:r>
              <a:rPr lang="ru-RU" sz="2400" b="1" dirty="0"/>
              <a:t> </a:t>
            </a:r>
            <a:r>
              <a:rPr lang="ru-RU" sz="2400" b="1" dirty="0" err="1"/>
              <a:t>атмосфери</a:t>
            </a:r>
            <a:r>
              <a:rPr lang="ru-RU" sz="2400" b="1" dirty="0"/>
              <a:t> закладу. </a:t>
            </a:r>
            <a:r>
              <a:rPr lang="ru-RU" sz="2400" b="1" dirty="0" err="1"/>
              <a:t>Адже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залежатиме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захоче</a:t>
            </a:r>
            <a:r>
              <a:rPr lang="ru-RU" sz="2400" b="1" dirty="0"/>
              <a:t> </a:t>
            </a:r>
            <a:r>
              <a:rPr lang="ru-RU" sz="2400" b="1" dirty="0" err="1"/>
              <a:t>людина</a:t>
            </a:r>
            <a:r>
              <a:rPr lang="ru-RU" sz="2400" b="1" dirty="0"/>
              <a:t> прийти </a:t>
            </a:r>
            <a:r>
              <a:rPr lang="ru-RU" sz="2400" b="1" dirty="0" err="1"/>
              <a:t>саме</a:t>
            </a:r>
            <a:r>
              <a:rPr lang="ru-RU" sz="2400" b="1" dirty="0"/>
              <a:t> в </a:t>
            </a:r>
            <a:r>
              <a:rPr lang="ru-RU" sz="2400" b="1" dirty="0" err="1"/>
              <a:t>цей</a:t>
            </a:r>
            <a:r>
              <a:rPr lang="ru-RU" sz="2400" b="1" dirty="0"/>
              <a:t> ресторан,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змушена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відвідувати</a:t>
            </a:r>
            <a:r>
              <a:rPr lang="ru-RU" sz="2400" b="1" dirty="0"/>
              <a:t> </a:t>
            </a:r>
            <a:r>
              <a:rPr lang="ru-RU" sz="2400" b="1" dirty="0" err="1"/>
              <a:t>тільки</a:t>
            </a:r>
            <a:r>
              <a:rPr lang="ru-RU" sz="2400" b="1" dirty="0"/>
              <a:t> через те, </a:t>
            </a:r>
            <a:r>
              <a:rPr lang="ru-RU" sz="2400" b="1" dirty="0" err="1"/>
              <a:t>що</a:t>
            </a:r>
            <a:r>
              <a:rPr lang="ru-RU" sz="2400" b="1" dirty="0"/>
              <a:t> вона </a:t>
            </a:r>
            <a:r>
              <a:rPr lang="ru-RU" sz="2400" b="1" dirty="0" err="1"/>
              <a:t>розташована</a:t>
            </a:r>
            <a:r>
              <a:rPr lang="ru-RU" sz="2400" b="1" dirty="0"/>
              <a:t> </a:t>
            </a:r>
            <a:r>
              <a:rPr lang="ru-RU" sz="2400" b="1" dirty="0" err="1"/>
              <a:t>поруч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 err="1"/>
              <a:t>Проте</a:t>
            </a:r>
            <a:r>
              <a:rPr lang="ru-RU" sz="2400" b="1" dirty="0"/>
              <a:t>, </a:t>
            </a:r>
            <a:r>
              <a:rPr lang="ru-RU" sz="2400" b="1" dirty="0" err="1"/>
              <a:t>крім</a:t>
            </a:r>
            <a:r>
              <a:rPr lang="ru-RU" sz="2400" b="1" dirty="0"/>
              <a:t> </a:t>
            </a:r>
            <a:r>
              <a:rPr lang="ru-RU" sz="2400" b="1" dirty="0" err="1"/>
              <a:t>створення</a:t>
            </a:r>
            <a:r>
              <a:rPr lang="ru-RU" sz="2400" b="1" dirty="0"/>
              <a:t> «</a:t>
            </a:r>
            <a:r>
              <a:rPr lang="ru-RU" sz="2400" b="1" dirty="0" err="1"/>
              <a:t>правильної</a:t>
            </a:r>
            <a:r>
              <a:rPr lang="ru-RU" sz="2400" b="1" dirty="0"/>
              <a:t>» </a:t>
            </a:r>
            <a:r>
              <a:rPr lang="ru-RU" sz="2400" b="1" dirty="0" err="1"/>
              <a:t>атмосфери</a:t>
            </a:r>
            <a:r>
              <a:rPr lang="ru-RU" sz="2400" b="1" dirty="0"/>
              <a:t>,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 </a:t>
            </a:r>
            <a:r>
              <a:rPr lang="ru-RU" sz="2400" b="1" dirty="0" err="1"/>
              <a:t>деякі</a:t>
            </a:r>
            <a:r>
              <a:rPr lang="ru-RU" sz="2400" b="1" dirty="0"/>
              <a:t> </a:t>
            </a:r>
            <a:r>
              <a:rPr lang="ru-RU" sz="2400" b="1" dirty="0" err="1"/>
              <a:t>перевірені</a:t>
            </a:r>
            <a:r>
              <a:rPr lang="ru-RU" sz="2400" b="1" dirty="0"/>
              <a:t> методики,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дозволяють</a:t>
            </a:r>
            <a:r>
              <a:rPr lang="ru-RU" sz="2400" b="1" dirty="0"/>
              <a:t> </a:t>
            </a:r>
            <a:r>
              <a:rPr lang="ru-RU" sz="2400" b="1" dirty="0" err="1"/>
              <a:t>підняти</a:t>
            </a:r>
            <a:r>
              <a:rPr lang="ru-RU" sz="2400" b="1" dirty="0"/>
              <a:t> </a:t>
            </a:r>
            <a:r>
              <a:rPr lang="ru-RU" sz="2400" b="1" dirty="0" err="1"/>
              <a:t>показники</a:t>
            </a:r>
            <a:r>
              <a:rPr lang="ru-RU" sz="2400" b="1" dirty="0"/>
              <a:t> продажу для гостей.</a:t>
            </a:r>
          </a:p>
          <a:p>
            <a:pPr marL="0" indent="0" algn="ctr">
              <a:buNone/>
            </a:pPr>
            <a:r>
              <a:rPr lang="ru-RU" sz="2400" b="1" dirty="0" err="1"/>
              <a:t>Назвіть</a:t>
            </a:r>
            <a:r>
              <a:rPr lang="ru-RU" sz="2400" b="1" dirty="0"/>
              <a:t> </a:t>
            </a:r>
            <a:r>
              <a:rPr lang="ru-RU" sz="2400" b="1" dirty="0" err="1"/>
              <a:t>які</a:t>
            </a:r>
            <a:r>
              <a:rPr lang="ru-RU" sz="2400" b="1" dirty="0"/>
              <a:t>?</a:t>
            </a:r>
          </a:p>
        </p:txBody>
      </p:sp>
      <p:pic>
        <p:nvPicPr>
          <p:cNvPr id="6146" name="Picture 2" descr="задумчивый png | PNGEgg">
            <a:extLst>
              <a:ext uri="{FF2B5EF4-FFF2-40B4-BE49-F238E27FC236}">
                <a16:creationId xmlns:a16="http://schemas.microsoft.com/office/drawing/2014/main" id="{D3D81483-17B6-4B16-BED9-0E6AC6B1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13097"/>
            <a:ext cx="2376264" cy="16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7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064896" cy="709865"/>
          </a:xfrm>
        </p:spPr>
        <p:txBody>
          <a:bodyPr/>
          <a:lstStyle/>
          <a:p>
            <a:pPr algn="ctr"/>
            <a:r>
              <a:rPr lang="ru-RU" b="1" dirty="0" err="1"/>
              <a:t>Додаткові</a:t>
            </a:r>
            <a:r>
              <a:rPr lang="ru-RU" b="1" dirty="0"/>
              <a:t> </a:t>
            </a:r>
            <a:r>
              <a:rPr lang="ru-RU" b="1" dirty="0" err="1"/>
              <a:t>пропозиції</a:t>
            </a:r>
            <a:r>
              <a:rPr lang="ru-RU" b="1" dirty="0"/>
              <a:t> у меню….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	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щось</a:t>
            </a:r>
            <a:r>
              <a:rPr lang="ru-RU" sz="2400" b="1" dirty="0"/>
              <a:t> на </a:t>
            </a:r>
            <a:r>
              <a:rPr lang="ru-RU" sz="2400" b="1" dirty="0" err="1"/>
              <a:t>зразок</a:t>
            </a:r>
            <a:r>
              <a:rPr lang="ru-RU" sz="2400" b="1" dirty="0"/>
              <a:t> «шеф-</a:t>
            </a:r>
            <a:r>
              <a:rPr lang="ru-RU" sz="2400" b="1" dirty="0" err="1"/>
              <a:t>кухар</a:t>
            </a:r>
            <a:r>
              <a:rPr lang="ru-RU" sz="2400" b="1" dirty="0"/>
              <a:t> </a:t>
            </a:r>
            <a:r>
              <a:rPr lang="ru-RU" sz="2400" b="1" dirty="0" err="1"/>
              <a:t>рекомендує</a:t>
            </a:r>
            <a:r>
              <a:rPr lang="ru-RU" sz="2400" b="1" dirty="0"/>
              <a:t>». </a:t>
            </a:r>
            <a:r>
              <a:rPr lang="ru-RU" sz="2400" b="1" dirty="0" err="1"/>
              <a:t>Оскільки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пропозиція</a:t>
            </a:r>
            <a:r>
              <a:rPr lang="ru-RU" sz="2400" b="1" dirty="0"/>
              <a:t>, то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спробувати</a:t>
            </a:r>
            <a:r>
              <a:rPr lang="ru-RU" sz="2400" b="1" dirty="0"/>
              <a:t> </a:t>
            </a:r>
            <a:r>
              <a:rPr lang="ru-RU" sz="2400" b="1" dirty="0" err="1"/>
              <a:t>продавати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Або, 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акційні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типу «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ціна</a:t>
            </a:r>
            <a:r>
              <a:rPr lang="ru-RU" sz="2400" b="1" dirty="0"/>
              <a:t>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тижня</a:t>
            </a:r>
            <a:r>
              <a:rPr lang="ru-RU" sz="2400" b="1" dirty="0"/>
              <a:t>», «два за </a:t>
            </a:r>
            <a:r>
              <a:rPr lang="ru-RU" sz="2400" b="1" dirty="0" err="1"/>
              <a:t>ціною</a:t>
            </a:r>
            <a:r>
              <a:rPr lang="ru-RU" sz="2400" b="1" dirty="0"/>
              <a:t> одного» (тут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працювати</a:t>
            </a:r>
            <a:r>
              <a:rPr lang="ru-RU" sz="2400" b="1" dirty="0"/>
              <a:t> </a:t>
            </a:r>
            <a:r>
              <a:rPr lang="ru-RU" sz="2400" b="1" dirty="0" err="1"/>
              <a:t>усвідомлення</a:t>
            </a:r>
            <a:r>
              <a:rPr lang="ru-RU" sz="2400" b="1" dirty="0"/>
              <a:t> </a:t>
            </a:r>
            <a:r>
              <a:rPr lang="ru-RU" sz="2400" b="1" dirty="0" err="1"/>
              <a:t>ексклюзивності</a:t>
            </a:r>
            <a:r>
              <a:rPr lang="ru-RU" sz="2400" b="1" dirty="0"/>
              <a:t> </a:t>
            </a:r>
            <a:r>
              <a:rPr lang="ru-RU" sz="2400" b="1" dirty="0" err="1"/>
              <a:t>пропозиції</a:t>
            </a:r>
            <a:r>
              <a:rPr lang="ru-RU" sz="2400" b="1" dirty="0"/>
              <a:t> – «</a:t>
            </a:r>
            <a:r>
              <a:rPr lang="ru-RU" sz="2400" b="1" dirty="0" err="1"/>
              <a:t>тільки</a:t>
            </a:r>
            <a:r>
              <a:rPr lang="ru-RU" sz="2400" b="1" dirty="0"/>
              <a:t> у нас», «</a:t>
            </a:r>
            <a:r>
              <a:rPr lang="ru-RU" sz="2400" b="1" dirty="0" err="1"/>
              <a:t>тільки</a:t>
            </a:r>
            <a:r>
              <a:rPr lang="ru-RU" sz="2400" b="1" dirty="0"/>
              <a:t> зараз»).</a:t>
            </a:r>
          </a:p>
          <a:p>
            <a:r>
              <a:rPr lang="ru-RU" sz="2400" b="1" dirty="0"/>
              <a:t>Але </a:t>
            </a:r>
            <a:r>
              <a:rPr lang="ru-RU" sz="2400" b="1" dirty="0" err="1"/>
              <a:t>знов</a:t>
            </a:r>
            <a:r>
              <a:rPr lang="ru-RU" sz="2400" b="1" dirty="0"/>
              <a:t>-таки,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залежить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того,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виявиться</a:t>
            </a:r>
            <a:r>
              <a:rPr lang="ru-RU" sz="2400" b="1" dirty="0"/>
              <a:t> персонал </a:t>
            </a:r>
            <a:r>
              <a:rPr lang="ru-RU" sz="2400" b="1" dirty="0" err="1"/>
              <a:t>здатним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35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4066070" cy="709865"/>
          </a:xfrm>
        </p:spPr>
        <p:txBody>
          <a:bodyPr/>
          <a:lstStyle/>
          <a:p>
            <a:pPr algn="ctr"/>
            <a:r>
              <a:rPr lang="ru-RU" b="1" dirty="0"/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3429000"/>
            <a:ext cx="7884082" cy="2590800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 err="1">
                <a:solidFill>
                  <a:schemeClr val="tx1"/>
                </a:solidFill>
              </a:rPr>
              <a:t>Особливості</a:t>
            </a:r>
            <a:r>
              <a:rPr lang="ru-RU" sz="2800" b="1" dirty="0">
                <a:solidFill>
                  <a:schemeClr val="tx1"/>
                </a:solidFill>
              </a:rPr>
              <a:t> маркетингу в ресторанному </a:t>
            </a:r>
            <a:r>
              <a:rPr lang="ru-RU" sz="2800" b="1" dirty="0" err="1">
                <a:solidFill>
                  <a:schemeClr val="tx1"/>
                </a:solidFill>
              </a:rPr>
              <a:t>бізнесі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err="1">
                <a:solidFill>
                  <a:schemeClr val="tx1"/>
                </a:solidFill>
              </a:rPr>
              <a:t>Завдання</a:t>
            </a:r>
            <a:r>
              <a:rPr lang="ru-RU" sz="2800" b="1" dirty="0">
                <a:solidFill>
                  <a:schemeClr val="tx1"/>
                </a:solidFill>
              </a:rPr>
              <a:t> ресторанного маркетингу.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Інструменти</a:t>
            </a:r>
            <a:r>
              <a:rPr lang="ru-RU" sz="2800" b="1" dirty="0">
                <a:solidFill>
                  <a:schemeClr val="tx1"/>
                </a:solidFill>
              </a:rPr>
              <a:t> маркетингу. </a:t>
            </a:r>
            <a:r>
              <a:rPr lang="ru-RU" sz="2800" b="1" dirty="0" err="1">
                <a:solidFill>
                  <a:schemeClr val="tx1"/>
                </a:solidFill>
              </a:rPr>
              <a:t>Моделі</a:t>
            </a:r>
            <a:r>
              <a:rPr lang="ru-RU" sz="2800" b="1" dirty="0">
                <a:solidFill>
                  <a:schemeClr val="tx1"/>
                </a:solidFill>
              </a:rPr>
              <a:t> маркетингу.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Сучасні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тенденції</a:t>
            </a:r>
            <a:r>
              <a:rPr lang="ru-RU" sz="2800" b="1" dirty="0">
                <a:solidFill>
                  <a:schemeClr val="tx1"/>
                </a:solidFill>
              </a:rPr>
              <a:t> маркетингу в ресторанному </a:t>
            </a:r>
            <a:r>
              <a:rPr lang="ru-RU" sz="2800" b="1" dirty="0" err="1">
                <a:solidFill>
                  <a:schemeClr val="tx1"/>
                </a:solidFill>
              </a:rPr>
              <a:t>бізнесі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8 фотоблогов о еде в Instagram">
            <a:extLst>
              <a:ext uri="{FF2B5EF4-FFF2-40B4-BE49-F238E27FC236}">
                <a16:creationId xmlns:a16="http://schemas.microsoft.com/office/drawing/2014/main" id="{7357B898-C99F-4094-AF0B-1C128297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7748"/>
            <a:ext cx="4315107" cy="25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68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27098"/>
            <a:ext cx="7920880" cy="1133750"/>
          </a:xfrm>
        </p:spPr>
        <p:txBody>
          <a:bodyPr/>
          <a:lstStyle/>
          <a:p>
            <a:pPr algn="ctr"/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святкових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днів</a:t>
            </a:r>
            <a:r>
              <a:rPr lang="ru-RU" sz="2400" b="1" dirty="0"/>
              <a:t> будь-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кухні</a:t>
            </a:r>
            <a:r>
              <a:rPr lang="ru-RU" sz="2400" b="1" dirty="0"/>
              <a:t>,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введення</a:t>
            </a:r>
            <a:r>
              <a:rPr lang="ru-RU" sz="2400" b="1" dirty="0"/>
              <a:t> нового способу </a:t>
            </a:r>
            <a:r>
              <a:rPr lang="ru-RU" sz="2400" b="1" dirty="0" err="1"/>
              <a:t>приготування</a:t>
            </a:r>
            <a:r>
              <a:rPr lang="ru-RU" sz="2400" b="1" dirty="0"/>
              <a:t> (</a:t>
            </a:r>
            <a:r>
              <a:rPr lang="ru-RU" sz="2400" b="1" dirty="0" err="1"/>
              <a:t>ті</a:t>
            </a:r>
            <a:r>
              <a:rPr lang="ru-RU" sz="2400" b="1" dirty="0"/>
              <a:t> </a:t>
            </a:r>
            <a:r>
              <a:rPr lang="ru-RU" sz="2400" b="1" dirty="0" err="1"/>
              <a:t>самі</a:t>
            </a:r>
            <a:r>
              <a:rPr lang="ru-RU" sz="2400" b="1" dirty="0"/>
              <a:t> страви ВОКК </a:t>
            </a:r>
            <a:r>
              <a:rPr lang="ru-RU" sz="2400" b="1" dirty="0" err="1"/>
              <a:t>тощо</a:t>
            </a:r>
            <a:r>
              <a:rPr lang="ru-RU" sz="2400" b="1" dirty="0"/>
              <a:t>).</a:t>
            </a:r>
          </a:p>
          <a:p>
            <a:pPr marL="0" indent="0">
              <a:buNone/>
            </a:pPr>
            <a:r>
              <a:rPr lang="ru-RU" sz="2400" b="1" dirty="0"/>
              <a:t>У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випадку</a:t>
            </a:r>
            <a:r>
              <a:rPr lang="ru-RU" sz="2400" b="1" dirty="0"/>
              <a:t> </a:t>
            </a:r>
            <a:r>
              <a:rPr lang="ru-RU" sz="2400" b="1" dirty="0" err="1"/>
              <a:t>майже</a:t>
            </a:r>
            <a:r>
              <a:rPr lang="ru-RU" sz="2400" b="1" dirty="0"/>
              <a:t> </a:t>
            </a:r>
            <a:r>
              <a:rPr lang="ru-RU" sz="2400" b="1" dirty="0" err="1"/>
              <a:t>завжди</a:t>
            </a:r>
            <a:r>
              <a:rPr lang="ru-RU" sz="2400" b="1" dirty="0"/>
              <a:t> робиться </a:t>
            </a:r>
            <a:r>
              <a:rPr lang="ru-RU" sz="2400" b="1" dirty="0" err="1"/>
              <a:t>додаткове</a:t>
            </a:r>
            <a:r>
              <a:rPr lang="ru-RU" sz="2400" b="1" dirty="0"/>
              <a:t> меню, яке </a:t>
            </a:r>
            <a:r>
              <a:rPr lang="ru-RU" sz="2400" b="1" dirty="0" err="1"/>
              <a:t>знову</a:t>
            </a:r>
            <a:r>
              <a:rPr lang="ru-RU" sz="2400" b="1" dirty="0"/>
              <a:t> ж таки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Плюс до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запросити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 (і не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) </a:t>
            </a:r>
            <a:r>
              <a:rPr lang="ru-RU" sz="2400" b="1" dirty="0" err="1"/>
              <a:t>клієнтів</a:t>
            </a:r>
            <a:r>
              <a:rPr lang="ru-RU" sz="2400" b="1" dirty="0"/>
              <a:t> ресторану. </a:t>
            </a:r>
            <a:r>
              <a:rPr lang="ru-RU" sz="2400" b="1" dirty="0" err="1"/>
              <a:t>Відповідно</a:t>
            </a:r>
            <a:r>
              <a:rPr lang="ru-RU" sz="2400" b="1" dirty="0"/>
              <a:t>, для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потрібно</a:t>
            </a:r>
            <a:r>
              <a:rPr lang="ru-RU" sz="2400" b="1" dirty="0"/>
              <a:t> </a:t>
            </a:r>
            <a:r>
              <a:rPr lang="ru-RU" sz="2400" b="1" dirty="0" err="1"/>
              <a:t>мати</a:t>
            </a:r>
            <a:r>
              <a:rPr lang="ru-RU" sz="2400" b="1" dirty="0"/>
              <a:t> основу таких </a:t>
            </a:r>
            <a:r>
              <a:rPr lang="ru-RU" sz="2400" b="1" dirty="0" err="1"/>
              <a:t>клієнтів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371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3: </a:t>
            </a:r>
            <a:r>
              <a:rPr lang="ru-RU" dirty="0" err="1"/>
              <a:t>Інструменти</a:t>
            </a:r>
            <a:r>
              <a:rPr lang="ru-RU" dirty="0"/>
              <a:t>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568952" cy="3530600"/>
          </a:xfrm>
        </p:spPr>
        <p:txBody>
          <a:bodyPr/>
          <a:lstStyle/>
          <a:p>
            <a:pPr algn="just"/>
            <a:r>
              <a:rPr lang="ru-RU" sz="2400" b="1" dirty="0"/>
              <a:t>Для того,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фунціонування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виходило</a:t>
            </a:r>
            <a:r>
              <a:rPr lang="ru-RU" sz="2400" b="1" dirty="0"/>
              <a:t> на </a:t>
            </a:r>
            <a:r>
              <a:rPr lang="ru-RU" sz="2400" b="1" dirty="0" err="1"/>
              <a:t>вищий</a:t>
            </a:r>
            <a:r>
              <a:rPr lang="ru-RU" sz="2400" b="1" dirty="0"/>
              <a:t> </a:t>
            </a:r>
            <a:r>
              <a:rPr lang="ru-RU" sz="2400" b="1" dirty="0" err="1"/>
              <a:t>рівень</a:t>
            </a:r>
            <a:r>
              <a:rPr lang="ru-RU" sz="2400" b="1" dirty="0"/>
              <a:t>, </a:t>
            </a:r>
            <a:r>
              <a:rPr lang="ru-RU" sz="2400" b="1" dirty="0" err="1"/>
              <a:t>йому</a:t>
            </a:r>
            <a:r>
              <a:rPr lang="ru-RU" sz="2400" b="1" dirty="0"/>
              <a:t> </a:t>
            </a:r>
            <a:r>
              <a:rPr lang="ru-RU" sz="2400" b="1" dirty="0" err="1"/>
              <a:t>потрібний</a:t>
            </a:r>
            <a:r>
              <a:rPr lang="ru-RU" sz="2400" b="1" dirty="0"/>
              <a:t>	</a:t>
            </a:r>
            <a:r>
              <a:rPr lang="ru-RU" sz="2400" b="1" dirty="0" err="1"/>
              <a:t>системний</a:t>
            </a:r>
            <a:r>
              <a:rPr lang="ru-RU" sz="2400" b="1" dirty="0"/>
              <a:t>	</a:t>
            </a:r>
            <a:r>
              <a:rPr lang="ru-RU" sz="2400" b="1" dirty="0" err="1"/>
              <a:t>маркетинговий</a:t>
            </a:r>
            <a:r>
              <a:rPr lang="ru-RU" sz="2400" b="1" dirty="0"/>
              <a:t>	</a:t>
            </a:r>
            <a:r>
              <a:rPr lang="ru-RU" sz="2400" b="1" dirty="0" err="1"/>
              <a:t>підхід</a:t>
            </a:r>
            <a:r>
              <a:rPr lang="ru-RU" sz="2400" b="1" dirty="0"/>
              <a:t>, так званий маркетинг-</a:t>
            </a:r>
            <a:r>
              <a:rPr lang="ru-RU" sz="2400" b="1" dirty="0" err="1"/>
              <a:t>мікс</a:t>
            </a:r>
            <a:r>
              <a:rPr lang="ru-RU" sz="2400" b="1" dirty="0"/>
              <a:t>.</a:t>
            </a:r>
          </a:p>
          <a:p>
            <a:r>
              <a:rPr lang="ru-RU" dirty="0" err="1"/>
              <a:t>Поняття</a:t>
            </a:r>
            <a:r>
              <a:rPr lang="ru-RU" dirty="0"/>
              <a:t> "маркетинг </a:t>
            </a:r>
            <a:r>
              <a:rPr lang="ru-RU" dirty="0" err="1"/>
              <a:t>мікс</a:t>
            </a:r>
            <a:r>
              <a:rPr lang="ru-RU" dirty="0"/>
              <a:t>" </a:t>
            </a:r>
            <a:r>
              <a:rPr lang="ru-RU" dirty="0" err="1"/>
              <a:t>з'явилося</a:t>
            </a:r>
            <a:r>
              <a:rPr lang="ru-RU" dirty="0"/>
              <a:t> у </a:t>
            </a:r>
            <a:r>
              <a:rPr lang="ru-RU" dirty="0" err="1"/>
              <a:t>статті</a:t>
            </a:r>
            <a:r>
              <a:rPr lang="ru-RU" dirty="0"/>
              <a:t> "</a:t>
            </a:r>
            <a:r>
              <a:rPr lang="ru-RU" dirty="0" err="1"/>
              <a:t>Концепція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r>
              <a:rPr lang="ru-RU" dirty="0"/>
              <a:t>", </a:t>
            </a:r>
            <a:r>
              <a:rPr lang="ru-RU" dirty="0" err="1"/>
              <a:t>опублікованій</a:t>
            </a:r>
            <a:r>
              <a:rPr lang="ru-RU" dirty="0"/>
              <a:t> </a:t>
            </a:r>
            <a:r>
              <a:rPr lang="ru-RU" dirty="0" err="1"/>
              <a:t>Нелом</a:t>
            </a:r>
            <a:r>
              <a:rPr lang="ru-RU" dirty="0"/>
              <a:t> </a:t>
            </a:r>
            <a:r>
              <a:rPr lang="ru-RU" dirty="0" err="1"/>
              <a:t>Борденом</a:t>
            </a:r>
            <a:r>
              <a:rPr lang="ru-RU" dirty="0"/>
              <a:t> (</a:t>
            </a:r>
            <a:r>
              <a:rPr lang="en-US" dirty="0"/>
              <a:t>Neil Borden) </a:t>
            </a:r>
            <a:r>
              <a:rPr lang="ru-RU" dirty="0"/>
              <a:t>у 1964 </a:t>
            </a:r>
            <a:r>
              <a:rPr lang="ru-RU" dirty="0" err="1"/>
              <a:t>році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Борден</a:t>
            </a:r>
            <a:r>
              <a:rPr lang="ru-RU" dirty="0"/>
              <a:t> </a:t>
            </a:r>
            <a:r>
              <a:rPr lang="ru-RU" dirty="0" err="1"/>
              <a:t>хотів</a:t>
            </a:r>
            <a:r>
              <a:rPr lang="ru-RU" dirty="0"/>
              <a:t> </a:t>
            </a:r>
            <a:r>
              <a:rPr lang="ru-RU" dirty="0" err="1"/>
              <a:t>систематизувати</a:t>
            </a:r>
            <a:r>
              <a:rPr lang="ru-RU" dirty="0"/>
              <a:t> та </a:t>
            </a:r>
            <a:r>
              <a:rPr lang="ru-RU" dirty="0" err="1"/>
              <a:t>описати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інструменти</a:t>
            </a:r>
            <a:r>
              <a:rPr lang="ru-RU" dirty="0"/>
              <a:t> маркетингу, </a:t>
            </a:r>
            <a:r>
              <a:rPr lang="ru-RU" dirty="0" err="1"/>
              <a:t>необхідні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маркетингового плану </a:t>
            </a:r>
            <a:r>
              <a:rPr lang="ru-RU" dirty="0" err="1"/>
              <a:t>розвитку</a:t>
            </a:r>
            <a:r>
              <a:rPr lang="ru-RU" dirty="0"/>
              <a:t> товару </a:t>
            </a:r>
            <a:r>
              <a:rPr lang="ru-RU" dirty="0" err="1"/>
              <a:t>компанії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22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82" y="825323"/>
            <a:ext cx="6730366" cy="7098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Базова</a:t>
            </a:r>
            <a:r>
              <a:rPr lang="ru-RU" dirty="0"/>
              <a:t> модель: маркетинг-</a:t>
            </a:r>
            <a:r>
              <a:rPr lang="ru-RU" dirty="0" err="1"/>
              <a:t>мікс</a:t>
            </a:r>
            <a:r>
              <a:rPr lang="ru-RU" dirty="0"/>
              <a:t> 4Р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4p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8" y="1772816"/>
            <a:ext cx="7597732" cy="36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254963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Спочатку</a:t>
            </a:r>
            <a:r>
              <a:rPr lang="ru-RU" dirty="0"/>
              <a:t> комплекс маркетингу включав </a:t>
            </a:r>
            <a:r>
              <a:rPr lang="ru-RU" dirty="0" err="1"/>
              <a:t>лише</a:t>
            </a:r>
            <a:r>
              <a:rPr lang="ru-RU" dirty="0"/>
              <a:t> 4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:</a:t>
            </a:r>
          </a:p>
          <a:p>
            <a:r>
              <a:rPr lang="ru-RU" dirty="0"/>
              <a:t>продукт, </a:t>
            </a:r>
            <a:r>
              <a:rPr lang="ru-RU" dirty="0" err="1"/>
              <a:t>ціна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продажу і </a:t>
            </a:r>
            <a:r>
              <a:rPr lang="ru-RU" dirty="0" err="1"/>
              <a:t>просування</a:t>
            </a:r>
            <a:r>
              <a:rPr lang="ru-RU" dirty="0"/>
              <a:t> товару.</a:t>
            </a:r>
          </a:p>
          <a:p>
            <a:r>
              <a:rPr lang="ru-RU" dirty="0" err="1"/>
              <a:t>Такий</a:t>
            </a:r>
            <a:r>
              <a:rPr lang="ru-RU" dirty="0"/>
              <a:t> маркетинг </a:t>
            </a:r>
            <a:r>
              <a:rPr lang="ru-RU" dirty="0" err="1"/>
              <a:t>мікс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базовою </a:t>
            </a:r>
            <a:r>
              <a:rPr lang="ru-RU" dirty="0" err="1"/>
              <a:t>моделлю</a:t>
            </a:r>
            <a:r>
              <a:rPr lang="ru-RU" dirty="0"/>
              <a:t> 4Р: </a:t>
            </a:r>
            <a:r>
              <a:rPr lang="ru-RU" dirty="0" err="1"/>
              <a:t>product</a:t>
            </a:r>
            <a:r>
              <a:rPr lang="ru-RU" dirty="0"/>
              <a:t>, </a:t>
            </a:r>
            <a:r>
              <a:rPr lang="ru-RU" dirty="0" err="1"/>
              <a:t>price</a:t>
            </a:r>
            <a:r>
              <a:rPr lang="ru-RU" dirty="0"/>
              <a:t>, </a:t>
            </a:r>
            <a:r>
              <a:rPr lang="ru-RU" dirty="0" err="1"/>
              <a:t>pace</a:t>
            </a:r>
            <a:r>
              <a:rPr lang="ru-RU" dirty="0"/>
              <a:t>, </a:t>
            </a:r>
            <a:r>
              <a:rPr lang="ru-RU" dirty="0" err="1"/>
              <a:t>promotion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62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3322712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PRODUCT: </a:t>
            </a:r>
            <a:r>
              <a:rPr lang="ru-RU" dirty="0"/>
              <a:t>Продукт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435280" cy="4680520"/>
          </a:xfrm>
        </p:spPr>
        <p:txBody>
          <a:bodyPr>
            <a:normAutofit/>
          </a:bodyPr>
          <a:lstStyle/>
          <a:p>
            <a:r>
              <a:rPr lang="ru-RU" dirty="0" err="1"/>
              <a:t>Рішення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бути </a:t>
            </a:r>
            <a:r>
              <a:rPr lang="ru-RU" dirty="0" err="1"/>
              <a:t>відображені</a:t>
            </a:r>
            <a:r>
              <a:rPr lang="ru-RU" dirty="0"/>
              <a:t> у </a:t>
            </a:r>
            <a:r>
              <a:rPr lang="ru-RU" dirty="0" err="1"/>
              <a:t>маркетинговій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«продукт»:</a:t>
            </a:r>
          </a:p>
          <a:p>
            <a:r>
              <a:rPr lang="ru-RU" dirty="0"/>
              <a:t> </a:t>
            </a:r>
            <a:r>
              <a:rPr lang="ru-RU" dirty="0" err="1"/>
              <a:t>Символіка</a:t>
            </a:r>
            <a:r>
              <a:rPr lang="ru-RU" dirty="0"/>
              <a:t> бренду: </a:t>
            </a:r>
            <a:r>
              <a:rPr lang="ru-RU" dirty="0" err="1"/>
              <a:t>ім'я</a:t>
            </a:r>
            <a:r>
              <a:rPr lang="ru-RU" dirty="0"/>
              <a:t>, логотип, </a:t>
            </a:r>
            <a:r>
              <a:rPr lang="ru-RU" dirty="0" err="1"/>
              <a:t>фірмовий</a:t>
            </a:r>
            <a:r>
              <a:rPr lang="ru-RU" dirty="0"/>
              <a:t> стиль</a:t>
            </a:r>
          </a:p>
          <a:p>
            <a:r>
              <a:rPr lang="ru-RU" dirty="0" err="1"/>
              <a:t>Функціонал</a:t>
            </a:r>
            <a:r>
              <a:rPr lang="ru-RU" dirty="0"/>
              <a:t> продукту – </a:t>
            </a:r>
            <a:r>
              <a:rPr lang="ru-RU" dirty="0" err="1"/>
              <a:t>необхідні</a:t>
            </a:r>
            <a:r>
              <a:rPr lang="ru-RU" dirty="0"/>
              <a:t> та </a:t>
            </a:r>
            <a:r>
              <a:rPr lang="ru-RU" dirty="0" err="1"/>
              <a:t>унікальні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товару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endParaRPr lang="ru-RU" dirty="0"/>
          </a:p>
          <a:p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товару – 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  <a:r>
              <a:rPr lang="ru-RU" dirty="0" err="1"/>
              <a:t>Якість</a:t>
            </a:r>
            <a:r>
              <a:rPr lang="ru-RU" dirty="0"/>
              <a:t> товару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будуватися</a:t>
            </a:r>
            <a:r>
              <a:rPr lang="ru-RU" dirty="0"/>
              <a:t> на </a:t>
            </a:r>
            <a:r>
              <a:rPr lang="ru-RU" dirty="0" err="1"/>
              <a:t>сприйнятті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endParaRPr lang="ru-RU" dirty="0"/>
          </a:p>
          <a:p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продукту – стиль, дизайн, упаковка</a:t>
            </a:r>
          </a:p>
          <a:p>
            <a:r>
              <a:rPr lang="ru-RU" dirty="0" err="1"/>
              <a:t>Варіативність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асортиментний</a:t>
            </a:r>
            <a:r>
              <a:rPr lang="ru-RU" dirty="0"/>
              <a:t> ряд продукту</a:t>
            </a:r>
          </a:p>
          <a:p>
            <a:r>
              <a:rPr lang="ru-RU" dirty="0" err="1"/>
              <a:t>Підтримка</a:t>
            </a:r>
            <a:r>
              <a:rPr lang="ru-RU" dirty="0"/>
              <a:t> та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сервісу</a:t>
            </a:r>
            <a:endParaRPr lang="ru-RU" dirty="0"/>
          </a:p>
        </p:txBody>
      </p:sp>
      <p:pic>
        <p:nvPicPr>
          <p:cNvPr id="1026" name="Picture 2" descr="Быстро Пищевого Продукта Доске Векторные Шаблон Меню Для Ресторана И Кафе —  стоковая векторная графика и другие изображения на тему Бессмысленный  рисунок - iStock">
            <a:extLst>
              <a:ext uri="{FF2B5EF4-FFF2-40B4-BE49-F238E27FC236}">
                <a16:creationId xmlns:a16="http://schemas.microsoft.com/office/drawing/2014/main" id="{B77F1F6C-BAD1-4282-9D4C-08E2F459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732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3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1666528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PRICE: </a:t>
            </a:r>
            <a:r>
              <a:rPr lang="ru-RU" dirty="0" err="1"/>
              <a:t>Ціна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2" y="2348880"/>
            <a:ext cx="4283968" cy="4000504"/>
          </a:xfrm>
        </p:spPr>
        <p:txBody>
          <a:bodyPr>
            <a:normAutofit lnSpcReduction="10000"/>
          </a:bodyPr>
          <a:lstStyle/>
          <a:p>
            <a:r>
              <a:rPr lang="ru-RU" sz="2200" dirty="0" err="1"/>
              <a:t>Ціна</a:t>
            </a:r>
            <a:r>
              <a:rPr lang="ru-RU" sz="2200" dirty="0"/>
              <a:t> є </a:t>
            </a:r>
            <a:r>
              <a:rPr lang="ru-RU" sz="2200" dirty="0" err="1"/>
              <a:t>важливим</a:t>
            </a:r>
            <a:r>
              <a:rPr lang="ru-RU" sz="2200" dirty="0"/>
              <a:t> </a:t>
            </a:r>
            <a:r>
              <a:rPr lang="ru-RU" sz="2200" dirty="0" err="1"/>
              <a:t>елементом</a:t>
            </a:r>
            <a:r>
              <a:rPr lang="ru-RU" sz="2200" dirty="0"/>
              <a:t> комплексу маркетингу, вона </a:t>
            </a:r>
            <a:r>
              <a:rPr lang="ru-RU" sz="2200" dirty="0" err="1"/>
              <a:t>відповідає</a:t>
            </a:r>
            <a:r>
              <a:rPr lang="ru-RU" sz="2200" dirty="0"/>
              <a:t> за </a:t>
            </a:r>
            <a:r>
              <a:rPr lang="ru-RU" sz="2200" dirty="0" err="1"/>
              <a:t>кінцевий</a:t>
            </a:r>
            <a:r>
              <a:rPr lang="ru-RU" sz="2200" dirty="0"/>
              <a:t> </a:t>
            </a:r>
            <a:r>
              <a:rPr lang="ru-RU" sz="2200" dirty="0" err="1"/>
              <a:t>прибуток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продажу товару. </a:t>
            </a:r>
            <a:r>
              <a:rPr lang="ru-RU" sz="2200" dirty="0" err="1"/>
              <a:t>Ціна</a:t>
            </a:r>
            <a:r>
              <a:rPr lang="ru-RU" sz="2200" dirty="0"/>
              <a:t> </a:t>
            </a:r>
            <a:r>
              <a:rPr lang="ru-RU" sz="2200" dirty="0" err="1"/>
              <a:t>визначається</a:t>
            </a:r>
            <a:r>
              <a:rPr lang="ru-RU" sz="2200" dirty="0"/>
              <a:t> на </a:t>
            </a:r>
            <a:r>
              <a:rPr lang="ru-RU" sz="2200" dirty="0" err="1"/>
              <a:t>основі</a:t>
            </a:r>
            <a:r>
              <a:rPr lang="ru-RU" sz="2200" dirty="0"/>
              <a:t> </a:t>
            </a:r>
            <a:r>
              <a:rPr lang="ru-RU" sz="2200" dirty="0" err="1"/>
              <a:t>сприйманої</a:t>
            </a:r>
            <a:r>
              <a:rPr lang="ru-RU" sz="2200" dirty="0"/>
              <a:t> </a:t>
            </a:r>
            <a:r>
              <a:rPr lang="ru-RU" sz="2200" dirty="0" err="1"/>
              <a:t>цінності</a:t>
            </a:r>
            <a:r>
              <a:rPr lang="ru-RU" sz="2200" dirty="0"/>
              <a:t> товару </a:t>
            </a:r>
            <a:r>
              <a:rPr lang="ru-RU" sz="2200" dirty="0" err="1"/>
              <a:t>споживачем</a:t>
            </a:r>
            <a:r>
              <a:rPr lang="ru-RU" sz="2200" dirty="0"/>
              <a:t>, </a:t>
            </a:r>
            <a:r>
              <a:rPr lang="ru-RU" sz="2200" dirty="0" err="1"/>
              <a:t>собівартості</a:t>
            </a:r>
            <a:r>
              <a:rPr lang="ru-RU" sz="2200" dirty="0"/>
              <a:t> продукту, </a:t>
            </a:r>
            <a:r>
              <a:rPr lang="ru-RU" sz="2200" dirty="0" err="1"/>
              <a:t>цін</a:t>
            </a:r>
            <a:r>
              <a:rPr lang="ru-RU" sz="2200" dirty="0"/>
              <a:t> </a:t>
            </a:r>
            <a:r>
              <a:rPr lang="ru-RU" sz="2200" dirty="0" err="1"/>
              <a:t>конкурентів</a:t>
            </a:r>
            <a:r>
              <a:rPr lang="ru-RU" sz="2200" dirty="0"/>
              <a:t> та </a:t>
            </a:r>
            <a:r>
              <a:rPr lang="ru-RU" sz="2200" dirty="0" err="1"/>
              <a:t>бажаної</a:t>
            </a:r>
            <a:r>
              <a:rPr lang="ru-RU" sz="2200" dirty="0"/>
              <a:t> </a:t>
            </a:r>
            <a:r>
              <a:rPr lang="ru-RU" sz="2200" dirty="0" err="1"/>
              <a:t>норми</a:t>
            </a:r>
            <a:r>
              <a:rPr lang="ru-RU" sz="2200" dirty="0"/>
              <a:t> </a:t>
            </a:r>
            <a:r>
              <a:rPr lang="ru-RU" sz="2200" dirty="0" err="1"/>
              <a:t>прибутку</a:t>
            </a:r>
            <a:r>
              <a:rPr lang="ru-RU" sz="2200" dirty="0"/>
              <a:t>.</a:t>
            </a:r>
            <a:endParaRPr lang="ru-RU" dirty="0"/>
          </a:p>
        </p:txBody>
      </p:sp>
      <p:pic>
        <p:nvPicPr>
          <p:cNvPr id="2052" name="Picture 4" descr="Кофе с водой за 400 грн: сколько стоит поесть в ресторане &amp;quot;Велюр&amp;quot; Николая  Тищенко">
            <a:extLst>
              <a:ext uri="{FF2B5EF4-FFF2-40B4-BE49-F238E27FC236}">
                <a16:creationId xmlns:a16="http://schemas.microsoft.com/office/drawing/2014/main" id="{E160F701-E4E3-48A2-83B4-44008D99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04" y="171307"/>
            <a:ext cx="3851920" cy="65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9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2016224" cy="432048"/>
          </a:xfrm>
        </p:spPr>
        <p:txBody>
          <a:bodyPr>
            <a:normAutofit fontScale="90000"/>
          </a:bodyPr>
          <a:lstStyle/>
          <a:p>
            <a:r>
              <a:rPr lang="en-US" dirty="0"/>
              <a:t>PLACE: </a:t>
            </a:r>
            <a:r>
              <a:rPr lang="ru-RU" dirty="0" err="1"/>
              <a:t>Місце</a:t>
            </a:r>
            <a:r>
              <a:rPr lang="ru-RU" dirty="0"/>
              <a:t> продажу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91264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Ринки,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Канали </a:t>
            </a:r>
            <a:r>
              <a:rPr lang="ru-RU" dirty="0" err="1"/>
              <a:t>дистрибуції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Вид </a:t>
            </a:r>
            <a:r>
              <a:rPr lang="ru-RU" dirty="0" err="1"/>
              <a:t>дистрибуції</a:t>
            </a:r>
            <a:r>
              <a:rPr lang="ru-RU" dirty="0"/>
              <a:t> (</a:t>
            </a:r>
            <a:r>
              <a:rPr lang="ru-RU" dirty="0" err="1"/>
              <a:t>ексклюзив</a:t>
            </a:r>
            <a:r>
              <a:rPr lang="ru-RU" dirty="0"/>
              <a:t>, </a:t>
            </a:r>
            <a:r>
              <a:rPr lang="ru-RU" dirty="0" err="1"/>
              <a:t>обмежений</a:t>
            </a:r>
            <a:r>
              <a:rPr lang="ru-RU" dirty="0"/>
              <a:t> список </a:t>
            </a:r>
            <a:r>
              <a:rPr lang="ru-RU" dirty="0" err="1"/>
              <a:t>дилерів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необмежена</a:t>
            </a:r>
            <a:r>
              <a:rPr lang="ru-RU" dirty="0"/>
              <a:t> </a:t>
            </a:r>
            <a:r>
              <a:rPr lang="ru-RU" dirty="0" err="1"/>
              <a:t>дистрибуція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дистрибуції</a:t>
            </a:r>
            <a:r>
              <a:rPr lang="ru-RU" dirty="0"/>
              <a:t> товару (</a:t>
            </a:r>
            <a:r>
              <a:rPr lang="ru-RU" dirty="0" err="1"/>
              <a:t>знижки</a:t>
            </a:r>
            <a:r>
              <a:rPr lang="ru-RU" dirty="0"/>
              <a:t> та </a:t>
            </a:r>
          </a:p>
          <a:p>
            <a:pPr marL="0" indent="0">
              <a:buNone/>
            </a:pPr>
            <a:r>
              <a:rPr lang="ru-RU" dirty="0" err="1"/>
              <a:t>бонуси</a:t>
            </a:r>
            <a:r>
              <a:rPr lang="ru-RU" dirty="0"/>
              <a:t>,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лоляльності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Обов'язковий</a:t>
            </a:r>
            <a:r>
              <a:rPr lang="ru-RU" dirty="0"/>
              <a:t> </a:t>
            </a:r>
            <a:r>
              <a:rPr lang="ru-RU" dirty="0" err="1"/>
              <a:t>асортимент</a:t>
            </a:r>
            <a:r>
              <a:rPr lang="ru-RU" dirty="0"/>
              <a:t> товару.</a:t>
            </a:r>
          </a:p>
          <a:p>
            <a:pPr marL="0" indent="0">
              <a:buNone/>
            </a:pPr>
            <a:r>
              <a:rPr lang="ru-RU" dirty="0" err="1"/>
              <a:t>Управління</a:t>
            </a:r>
            <a:r>
              <a:rPr lang="ru-RU" dirty="0"/>
              <a:t> запасами товару та </a:t>
            </a:r>
          </a:p>
          <a:p>
            <a:pPr marL="0" indent="0">
              <a:buNone/>
            </a:pPr>
            <a:r>
              <a:rPr lang="ru-RU" dirty="0" err="1"/>
              <a:t>логістика</a:t>
            </a:r>
            <a:r>
              <a:rPr lang="ru-RU" dirty="0"/>
              <a:t> (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страхових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, </a:t>
            </a:r>
          </a:p>
          <a:p>
            <a:pPr marL="0" indent="0">
              <a:buNone/>
            </a:pP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</p:txBody>
      </p:sp>
      <p:pic>
        <p:nvPicPr>
          <p:cNvPr id="3074" name="Picture 2" descr="Інтуїція тут ні при чому. Як вибрати ідеальне місце для ресторану чи  магазину і не прогоріти – Асоціація рітейлерів України">
            <a:extLst>
              <a:ext uri="{FF2B5EF4-FFF2-40B4-BE49-F238E27FC236}">
                <a16:creationId xmlns:a16="http://schemas.microsoft.com/office/drawing/2014/main" id="{95C47FA5-FD76-4FFE-9BFA-F446A8A1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74" y="3645024"/>
            <a:ext cx="4230125" cy="2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66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3532792" cy="936104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PROMOTIONAL: </a:t>
            </a:r>
            <a:r>
              <a:rPr lang="ru-RU" dirty="0" err="1"/>
              <a:t>Просування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9036496" cy="4797152"/>
          </a:xfrm>
        </p:spPr>
        <p:txBody>
          <a:bodyPr>
            <a:normAutofit/>
          </a:bodyPr>
          <a:lstStyle/>
          <a:p>
            <a:r>
              <a:rPr lang="ru-RU" sz="1600" dirty="0"/>
              <a:t>У </a:t>
            </a:r>
            <a:r>
              <a:rPr lang="ru-RU" sz="1600" dirty="0" err="1"/>
              <a:t>контексті</a:t>
            </a:r>
            <a:r>
              <a:rPr lang="ru-RU" sz="1600" dirty="0"/>
              <a:t> маркетинг </a:t>
            </a:r>
            <a:r>
              <a:rPr lang="ru-RU" sz="1600" dirty="0" err="1"/>
              <a:t>міксу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просуванням</a:t>
            </a:r>
            <a:r>
              <a:rPr lang="ru-RU" sz="1600" dirty="0"/>
              <a:t> </a:t>
            </a:r>
            <a:r>
              <a:rPr lang="ru-RU" sz="1600" dirty="0" err="1"/>
              <a:t>розуміються</a:t>
            </a:r>
            <a:r>
              <a:rPr lang="ru-RU" sz="1600" dirty="0"/>
              <a:t> </a:t>
            </a:r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дозволяють</a:t>
            </a:r>
            <a:r>
              <a:rPr lang="ru-RU" sz="1600" dirty="0"/>
              <a:t> </a:t>
            </a:r>
            <a:r>
              <a:rPr lang="ru-RU" sz="1600" dirty="0" err="1"/>
              <a:t>привернути</a:t>
            </a:r>
            <a:r>
              <a:rPr lang="ru-RU" sz="1600" dirty="0"/>
              <a:t> </a:t>
            </a:r>
            <a:r>
              <a:rPr lang="ru-RU" sz="1600" dirty="0" err="1"/>
              <a:t>увагу</a:t>
            </a:r>
            <a:r>
              <a:rPr lang="ru-RU" sz="1600" dirty="0"/>
              <a:t> </a:t>
            </a:r>
            <a:r>
              <a:rPr lang="ru-RU" sz="1600" dirty="0" err="1"/>
              <a:t>споживача</a:t>
            </a:r>
            <a:r>
              <a:rPr lang="ru-RU" sz="1600" dirty="0"/>
              <a:t> до товару, </a:t>
            </a:r>
            <a:r>
              <a:rPr lang="ru-RU" sz="1600" dirty="0" err="1"/>
              <a:t>сформувати</a:t>
            </a:r>
            <a:r>
              <a:rPr lang="ru-RU" sz="1600" dirty="0"/>
              <a:t> </a:t>
            </a:r>
            <a:r>
              <a:rPr lang="ru-RU" sz="1600" dirty="0" err="1"/>
              <a:t>знання</a:t>
            </a:r>
            <a:r>
              <a:rPr lang="ru-RU" sz="1600" dirty="0"/>
              <a:t> про товар та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ключові</a:t>
            </a:r>
            <a:r>
              <a:rPr lang="ru-RU" sz="1600" dirty="0"/>
              <a:t> характеристики, </a:t>
            </a:r>
            <a:r>
              <a:rPr lang="ru-RU" sz="1600" dirty="0" err="1"/>
              <a:t>сформувати</a:t>
            </a:r>
            <a:r>
              <a:rPr lang="ru-RU" sz="1600" dirty="0"/>
              <a:t> потребу в </a:t>
            </a:r>
            <a:r>
              <a:rPr lang="ru-RU" sz="1600" dirty="0" err="1"/>
              <a:t>придбанні</a:t>
            </a:r>
            <a:r>
              <a:rPr lang="ru-RU" sz="1600" dirty="0"/>
              <a:t> товару та </a:t>
            </a:r>
            <a:r>
              <a:rPr lang="ru-RU" sz="1600" dirty="0" err="1"/>
              <a:t>повторні</a:t>
            </a:r>
            <a:r>
              <a:rPr lang="ru-RU" sz="1600" dirty="0"/>
              <a:t> покупки.</a:t>
            </a:r>
          </a:p>
          <a:p>
            <a:r>
              <a:rPr lang="ru-RU" sz="1600" dirty="0"/>
              <a:t>До </a:t>
            </a:r>
            <a:r>
              <a:rPr lang="ru-RU" sz="1600" dirty="0" err="1"/>
              <a:t>просування</a:t>
            </a:r>
            <a:r>
              <a:rPr lang="ru-RU" sz="1600" dirty="0"/>
              <a:t> </a:t>
            </a:r>
            <a:r>
              <a:rPr lang="ru-RU" sz="1600" dirty="0" err="1"/>
              <a:t>відносяться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 як: реклама, </a:t>
            </a:r>
            <a:r>
              <a:rPr lang="ru-RU" sz="1600" dirty="0" err="1"/>
              <a:t>просування</a:t>
            </a:r>
            <a:r>
              <a:rPr lang="ru-RU" sz="1600" dirty="0"/>
              <a:t> в </a:t>
            </a:r>
            <a:r>
              <a:rPr lang="ru-RU" sz="1600" dirty="0" err="1"/>
              <a:t>місцях</a:t>
            </a:r>
            <a:r>
              <a:rPr lang="ru-RU" sz="1600" dirty="0"/>
              <a:t> продажу, </a:t>
            </a:r>
            <a:r>
              <a:rPr lang="ru-RU" sz="1600" dirty="0" err="1"/>
              <a:t>пошукова</a:t>
            </a:r>
            <a:r>
              <a:rPr lang="ru-RU" sz="1600" dirty="0"/>
              <a:t> </a:t>
            </a:r>
            <a:r>
              <a:rPr lang="ru-RU" sz="1600" dirty="0" err="1"/>
              <a:t>оптимізація</a:t>
            </a:r>
            <a:r>
              <a:rPr lang="ru-RU" sz="1600" dirty="0"/>
              <a:t>, </a:t>
            </a:r>
            <a:r>
              <a:rPr lang="en-US" sz="1600" dirty="0"/>
              <a:t>PR, </a:t>
            </a:r>
            <a:r>
              <a:rPr lang="ru-RU" sz="1600" dirty="0" err="1"/>
              <a:t>прямий</a:t>
            </a:r>
            <a:r>
              <a:rPr lang="ru-RU" sz="1600" dirty="0"/>
              <a:t> маркетинг та </a:t>
            </a:r>
            <a:r>
              <a:rPr lang="ru-RU" sz="1600" dirty="0" err="1"/>
              <a:t>інші</a:t>
            </a:r>
            <a:r>
              <a:rPr lang="ru-RU" sz="1600" dirty="0"/>
              <a:t>.</a:t>
            </a:r>
            <a:endParaRPr lang="ru-RU" dirty="0"/>
          </a:p>
        </p:txBody>
      </p:sp>
      <p:pic>
        <p:nvPicPr>
          <p:cNvPr id="4098" name="Picture 2" descr="Маркетинг ресторана анализ ситуации">
            <a:extLst>
              <a:ext uri="{FF2B5EF4-FFF2-40B4-BE49-F238E27FC236}">
                <a16:creationId xmlns:a16="http://schemas.microsoft.com/office/drawing/2014/main" id="{37BC4C71-8579-45EF-BB6B-324BB14C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5527820" cy="27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5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427168" cy="1368152"/>
          </a:xfrm>
        </p:spPr>
        <p:txBody>
          <a:bodyPr>
            <a:normAutofit/>
          </a:bodyPr>
          <a:lstStyle/>
          <a:p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79"/>
            <a:ext cx="7859216" cy="1008113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ринках модель маркетинг </a:t>
            </a:r>
            <a:r>
              <a:rPr lang="ru-RU" dirty="0" err="1"/>
              <a:t>міксу</a:t>
            </a:r>
            <a:r>
              <a:rPr lang="ru-RU" dirty="0"/>
              <a:t> 4Р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зазнала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і </a:t>
            </a:r>
            <a:r>
              <a:rPr lang="ru-RU" dirty="0" err="1"/>
              <a:t>перетворилася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на модель 5Р, а </a:t>
            </a:r>
            <a:r>
              <a:rPr lang="ru-RU" dirty="0" err="1"/>
              <a:t>потім</a:t>
            </a:r>
            <a:r>
              <a:rPr lang="ru-RU" dirty="0"/>
              <a:t> на модель 7Р.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6AFA2-B399-4689-A3D9-F0765147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327995"/>
            <a:ext cx="84296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6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81227"/>
            <a:ext cx="2818656" cy="936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PEOPLE:</a:t>
            </a:r>
            <a:br>
              <a:rPr lang="uk-UA" b="1" dirty="0"/>
            </a:br>
            <a:r>
              <a:rPr lang="en-US" b="1" dirty="0"/>
              <a:t> </a:t>
            </a:r>
            <a:r>
              <a:rPr lang="ru-RU" b="1" dirty="0"/>
              <a:t>Люди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16" y="2406506"/>
            <a:ext cx="4536504" cy="3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«People» </a:t>
            </a:r>
            <a:r>
              <a:rPr lang="ru-RU" dirty="0" err="1"/>
              <a:t>мається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люди,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вплинути</a:t>
            </a:r>
            <a:r>
              <a:rPr lang="ru-RU" dirty="0"/>
              <a:t> на </a:t>
            </a:r>
            <a:r>
              <a:rPr lang="ru-RU" dirty="0" err="1"/>
              <a:t>сприйняття</a:t>
            </a:r>
            <a:r>
              <a:rPr lang="ru-RU" dirty="0"/>
              <a:t> товару в очах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9329" y="458637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PROCESS: </a:t>
            </a:r>
            <a:r>
              <a:rPr lang="ru-RU" sz="3200" b="1" dirty="0" err="1">
                <a:solidFill>
                  <a:schemeClr val="bg1"/>
                </a:solidFill>
              </a:rPr>
              <a:t>Процес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39911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Термін</a:t>
            </a:r>
            <a:r>
              <a:rPr lang="ru-RU" sz="2400" dirty="0"/>
              <a:t> «</a:t>
            </a:r>
            <a:r>
              <a:rPr lang="en-US" sz="2400" dirty="0"/>
              <a:t>PROCESS</a:t>
            </a:r>
            <a:r>
              <a:rPr lang="uk-UA" sz="2400" dirty="0"/>
              <a:t>»</a:t>
            </a:r>
            <a:endParaRPr lang="ru-RU" sz="2400" dirty="0"/>
          </a:p>
          <a:p>
            <a:r>
              <a:rPr lang="ru-RU" sz="2400" dirty="0" err="1"/>
              <a:t>визначає</a:t>
            </a:r>
            <a:r>
              <a:rPr lang="ru-RU" sz="2400" dirty="0"/>
              <a:t> те,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оточує</a:t>
            </a:r>
            <a:r>
              <a:rPr lang="ru-RU" sz="2400" dirty="0"/>
              <a:t> </a:t>
            </a:r>
            <a:r>
              <a:rPr lang="ru-RU" sz="2400" dirty="0" err="1"/>
              <a:t>споживача</a:t>
            </a:r>
            <a:r>
              <a:rPr lang="ru-RU" sz="2400" dirty="0"/>
              <a:t> у момент </a:t>
            </a:r>
            <a:r>
              <a:rPr lang="ru-RU" sz="2400" dirty="0" err="1"/>
              <a:t>придбання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70EE7D-57F0-4401-B3AD-56603C5E9DB3}"/>
              </a:ext>
            </a:extLst>
          </p:cNvPr>
          <p:cNvSpPr txBox="1">
            <a:spLocks/>
          </p:cNvSpPr>
          <p:nvPr/>
        </p:nvSpPr>
        <p:spPr bwMode="gray">
          <a:xfrm>
            <a:off x="5757985" y="309870"/>
            <a:ext cx="3024336" cy="142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dirty="0"/>
            </a:br>
            <a:r>
              <a:rPr lang="en-US" sz="4300" b="1" dirty="0" err="1"/>
              <a:t>Phisical</a:t>
            </a:r>
            <a:r>
              <a:rPr lang="en-US" sz="4300" b="1" dirty="0"/>
              <a:t> Evidence</a:t>
            </a:r>
            <a:r>
              <a:rPr lang="uk-UA" sz="4300" b="1" dirty="0"/>
              <a:t>: Оточення</a:t>
            </a:r>
            <a:endParaRPr lang="ru-RU" sz="43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5870F29-B57D-4F1C-8732-4FFCC6E48463}"/>
              </a:ext>
            </a:extLst>
          </p:cNvPr>
          <p:cNvSpPr txBox="1">
            <a:spLocks/>
          </p:cNvSpPr>
          <p:nvPr/>
        </p:nvSpPr>
        <p:spPr>
          <a:xfrm>
            <a:off x="5148064" y="5126288"/>
            <a:ext cx="4536504" cy="32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оточення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правильний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,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характеристики товару.</a:t>
            </a:r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0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EA600-3DE4-1EBF-C7D7-7B35749C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0" y="1052736"/>
            <a:ext cx="6343672" cy="709865"/>
          </a:xfrm>
        </p:spPr>
        <p:txBody>
          <a:bodyPr/>
          <a:lstStyle/>
          <a:p>
            <a:r>
              <a:rPr lang="uk-UA" b="1" dirty="0"/>
              <a:t>Оцінка ефективності маркетингової діяльності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8618F8-C95C-876A-167B-3AA0E78EB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400" dirty="0"/>
              <a:t>Ключові показники: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середній чек;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кількість відвідувачів;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рівень повторних візитів;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рентабельність реклами (</a:t>
            </a:r>
            <a:r>
              <a:rPr lang="en-US" sz="2400" dirty="0"/>
              <a:t>ROI);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рейтинг та відгуки.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0902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ркетинг_для_ресторану">
            <a:hlinkClick r:id="" action="ppaction://media"/>
            <a:extLst>
              <a:ext uri="{FF2B5EF4-FFF2-40B4-BE49-F238E27FC236}">
                <a16:creationId xmlns:a16="http://schemas.microsoft.com/office/drawing/2014/main" id="{6EE88DE8-7B7B-8068-0E67-3997F7CB2A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413" y="1556792"/>
            <a:ext cx="7235173" cy="4069556"/>
          </a:xfrm>
        </p:spPr>
      </p:pic>
    </p:spTree>
    <p:extLst>
      <p:ext uri="{BB962C8B-B14F-4D97-AF65-F5344CB8AC3E}">
        <p14:creationId xmlns:p14="http://schemas.microsoft.com/office/powerpoint/2010/main" val="16683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9212F-23CD-FAF3-4FCE-AA56919F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тенденції</a:t>
            </a:r>
            <a:r>
              <a:rPr lang="ru-RU" dirty="0"/>
              <a:t> маркетингу в ресторанному </a:t>
            </a:r>
            <a:r>
              <a:rPr lang="ru-RU" dirty="0" err="1"/>
              <a:t>бізнесі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091B1-4FCB-0B02-92AC-E05296902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87" y="2389149"/>
            <a:ext cx="7668058" cy="3530600"/>
          </a:xfrm>
        </p:spPr>
        <p:txBody>
          <a:bodyPr/>
          <a:lstStyle/>
          <a:p>
            <a:r>
              <a:rPr lang="uk-UA" dirty="0"/>
              <a:t>У сучасних умовах розвитку індустрії гостинності маркетинг ресторанних закладів зазнає суттєвих трансформацій під впливом </a:t>
            </a:r>
            <a:r>
              <a:rPr lang="uk-UA" dirty="0" err="1"/>
              <a:t>цифровізації</a:t>
            </a:r>
            <a:r>
              <a:rPr lang="uk-UA" dirty="0"/>
              <a:t>, змін споживчої поведінки, глобалізації та зростання конкуренції. Сучасний ресторанний маркетинг дедалі більше орієнтується не лише на продукт, а й на </a:t>
            </a:r>
            <a:r>
              <a:rPr lang="uk-UA" b="1" dirty="0"/>
              <a:t>емоційний досвід гостя</a:t>
            </a:r>
            <a:r>
              <a:rPr lang="uk-UA" dirty="0"/>
              <a:t>, цінності бренду та довготривалі відносини зі споживачами.</a:t>
            </a:r>
          </a:p>
        </p:txBody>
      </p:sp>
      <p:pic>
        <p:nvPicPr>
          <p:cNvPr id="4" name="Рисунок 3" descr="Продвижение ресторанов и доставок еды в Интернете">
            <a:extLst>
              <a:ext uri="{FF2B5EF4-FFF2-40B4-BE49-F238E27FC236}">
                <a16:creationId xmlns:a16="http://schemas.microsoft.com/office/drawing/2014/main" id="{7242FBE8-EF3D-09C5-0108-1FC4955CA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116" y="4185100"/>
            <a:ext cx="3990177" cy="24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D9154-2F0F-701E-3239-54601D77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1. Орієнтація на клієнтський досвід (</a:t>
            </a:r>
            <a:r>
              <a:rPr lang="en-US" dirty="0"/>
              <a:t>Customer Experience Marketing)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C141A-358C-B363-7038-814294209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276872"/>
            <a:ext cx="759605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Однією з ключових тенденцій є фокус на </a:t>
            </a:r>
            <a:r>
              <a:rPr lang="uk-UA" b="1" dirty="0"/>
              <a:t>клієнтському досвіді (</a:t>
            </a:r>
            <a:r>
              <a:rPr lang="en-US" b="1" dirty="0"/>
              <a:t>CX)</a:t>
            </a:r>
            <a:r>
              <a:rPr lang="en-US" dirty="0"/>
              <a:t>, </a:t>
            </a:r>
            <a:r>
              <a:rPr lang="uk-UA" dirty="0"/>
              <a:t>який охоплює всі точки контакту гостя з рестораном:</a:t>
            </a:r>
          </a:p>
          <a:p>
            <a:r>
              <a:rPr lang="uk-UA" dirty="0"/>
              <a:t>онлайн-знайомство з брендом (сайт, соцмережі);</a:t>
            </a:r>
          </a:p>
          <a:p>
            <a:r>
              <a:rPr lang="uk-UA" dirty="0"/>
              <a:t>бронювання столика;</a:t>
            </a:r>
          </a:p>
          <a:p>
            <a:r>
              <a:rPr lang="uk-UA" dirty="0"/>
              <a:t>процес обслуговування;</a:t>
            </a:r>
          </a:p>
          <a:p>
            <a:r>
              <a:rPr lang="uk-UA" dirty="0"/>
              <a:t>якість страв;</a:t>
            </a:r>
          </a:p>
          <a:p>
            <a:r>
              <a:rPr lang="uk-UA" dirty="0" err="1"/>
              <a:t>післявізитна</a:t>
            </a:r>
            <a:r>
              <a:rPr lang="uk-UA" dirty="0"/>
              <a:t> комунікація.</a:t>
            </a:r>
          </a:p>
          <a:p>
            <a:pPr marL="0" indent="0">
              <a:buNone/>
            </a:pPr>
            <a:r>
              <a:rPr lang="uk-UA" dirty="0"/>
              <a:t>Ресторани все частіше створюють </a:t>
            </a:r>
            <a:r>
              <a:rPr lang="uk-UA" b="1" dirty="0"/>
              <a:t>унікальні сценарії перебування гостя</a:t>
            </a:r>
            <a:r>
              <a:rPr lang="uk-UA" dirty="0"/>
              <a:t>, використовуючи дизайн, музику, освітлення, та сервісні стандарти. Позитивний клієнтський досвід стимулює повторні візити та формує емоційну лояльність.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1904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DB56F-BD44-69E3-305C-13B6505D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Digital-маркетинг як </a:t>
            </a:r>
            <a:r>
              <a:rPr lang="ru-RU" dirty="0" err="1"/>
              <a:t>основний</a:t>
            </a:r>
            <a:r>
              <a:rPr lang="ru-RU" dirty="0"/>
              <a:t> канал </a:t>
            </a:r>
            <a:r>
              <a:rPr lang="ru-RU" dirty="0" err="1"/>
              <a:t>просування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A1B6B-7780-7A55-230C-305A6F38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276872"/>
            <a:ext cx="7596050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Цифрові канали комунікації стали домінуючими в маркетингових стратегіях ресторанів. До ключових напрямів </a:t>
            </a:r>
            <a:r>
              <a:rPr lang="en-US" dirty="0"/>
              <a:t>digital-</a:t>
            </a:r>
            <a:r>
              <a:rPr lang="uk-UA" dirty="0"/>
              <a:t>маркетингу належать:</a:t>
            </a:r>
          </a:p>
          <a:p>
            <a:r>
              <a:rPr lang="uk-UA" b="1" dirty="0"/>
              <a:t>соціальні мережі</a:t>
            </a:r>
            <a:r>
              <a:rPr lang="uk-UA" dirty="0"/>
              <a:t> (</a:t>
            </a:r>
            <a:r>
              <a:rPr lang="en-US" dirty="0"/>
              <a:t>Instagram, Facebook, TikTok) </a:t>
            </a:r>
            <a:r>
              <a:rPr lang="uk-UA" dirty="0"/>
              <a:t>як інструмент візуального </a:t>
            </a:r>
            <a:r>
              <a:rPr lang="uk-UA" dirty="0" err="1"/>
              <a:t>сторітелінгу</a:t>
            </a:r>
            <a:r>
              <a:rPr lang="uk-UA" dirty="0"/>
              <a:t>;</a:t>
            </a:r>
          </a:p>
          <a:p>
            <a:r>
              <a:rPr lang="uk-UA" b="1" dirty="0" err="1"/>
              <a:t>таргетована</a:t>
            </a:r>
            <a:r>
              <a:rPr lang="uk-UA" b="1" dirty="0"/>
              <a:t> реклама</a:t>
            </a:r>
            <a:r>
              <a:rPr lang="uk-UA" dirty="0"/>
              <a:t> з урахуванням </a:t>
            </a:r>
            <a:r>
              <a:rPr lang="uk-UA" dirty="0" err="1"/>
              <a:t>геолокації</a:t>
            </a:r>
            <a:r>
              <a:rPr lang="uk-UA" dirty="0"/>
              <a:t> та інтересів користувачів;</a:t>
            </a:r>
          </a:p>
          <a:p>
            <a:r>
              <a:rPr lang="en-US" b="1" dirty="0"/>
              <a:t>SEO </a:t>
            </a:r>
            <a:r>
              <a:rPr lang="uk-UA" b="1" dirty="0"/>
              <a:t>та локальний пошук</a:t>
            </a:r>
            <a:r>
              <a:rPr lang="uk-UA" dirty="0"/>
              <a:t> (</a:t>
            </a:r>
            <a:r>
              <a:rPr lang="en-US" dirty="0"/>
              <a:t>Google Maps, Google Business Profile);</a:t>
            </a:r>
          </a:p>
          <a:p>
            <a:r>
              <a:rPr lang="uk-UA" b="1" dirty="0"/>
              <a:t>онлайн-репутаційний менеджмент</a:t>
            </a:r>
            <a:r>
              <a:rPr lang="uk-UA" dirty="0"/>
              <a:t> (робота з відгуками).</a:t>
            </a:r>
          </a:p>
          <a:p>
            <a:pPr marL="0" indent="0">
              <a:buNone/>
            </a:pPr>
            <a:r>
              <a:rPr lang="uk-UA" dirty="0"/>
              <a:t>Сучасний ресторан активно взаємодіє з аудиторією в режимі реального часу, формуючи довіру та </a:t>
            </a:r>
            <a:r>
              <a:rPr lang="uk-UA" dirty="0" err="1"/>
              <a:t>впізнаваність</a:t>
            </a:r>
            <a:r>
              <a:rPr lang="uk-UA" dirty="0"/>
              <a:t> бренду.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5141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45256-9456-9FE2-B503-3474ABFC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3. Персоналізація маркетингових комунікацій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035767-6494-480A-07BA-AC473FF5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452034" cy="403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Завдяки </a:t>
            </a:r>
            <a:r>
              <a:rPr lang="en-US" dirty="0"/>
              <a:t>CRM-</a:t>
            </a:r>
            <a:r>
              <a:rPr lang="uk-UA" dirty="0"/>
              <a:t>системам і програмам лояльності ресторани можуть:</a:t>
            </a:r>
          </a:p>
          <a:p>
            <a:r>
              <a:rPr lang="uk-UA" dirty="0"/>
              <a:t>аналізувати поведінку гостей;</a:t>
            </a:r>
          </a:p>
          <a:p>
            <a:r>
              <a:rPr lang="uk-UA" dirty="0"/>
              <a:t>формувати індивідуальні пропозиції;</a:t>
            </a:r>
          </a:p>
          <a:p>
            <a:r>
              <a:rPr lang="uk-UA" dirty="0"/>
              <a:t>надсилати персоналізовані повідомлення (</a:t>
            </a:r>
            <a:r>
              <a:rPr lang="en-US" dirty="0"/>
              <a:t>SMS, email, push).</a:t>
            </a:r>
          </a:p>
          <a:p>
            <a:pPr marL="0" indent="0">
              <a:buNone/>
            </a:pPr>
            <a:r>
              <a:rPr lang="uk-UA" dirty="0"/>
              <a:t>Персоналізація сприяє:</a:t>
            </a:r>
          </a:p>
          <a:p>
            <a:r>
              <a:rPr lang="uk-UA" dirty="0"/>
              <a:t>підвищенню середнього чеку;</a:t>
            </a:r>
          </a:p>
          <a:p>
            <a:r>
              <a:rPr lang="uk-UA" dirty="0"/>
              <a:t>зростанню частоти відвідувань;</a:t>
            </a:r>
          </a:p>
          <a:p>
            <a:r>
              <a:rPr lang="uk-UA" dirty="0"/>
              <a:t>формуванню відчуття «особливого ставлення» до гостя.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1484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358F5-7B0C-C8E1-0C2A-49A9318B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</a:t>
            </a:r>
            <a:r>
              <a:rPr lang="ru-RU" dirty="0" err="1"/>
              <a:t>Розвиток</a:t>
            </a:r>
            <a:r>
              <a:rPr lang="ru-RU" dirty="0"/>
              <a:t> бренду та </a:t>
            </a:r>
            <a:r>
              <a:rPr lang="ru-RU" dirty="0" err="1"/>
              <a:t>сторітелінг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87C9F-F0C1-B172-BACF-D4CB87454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740066" cy="35306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Сучасний споживач обирає не лише їжу, а й </a:t>
            </a:r>
            <a:r>
              <a:rPr lang="uk-UA" b="1" dirty="0"/>
              <a:t>історію бренду</a:t>
            </a:r>
            <a:r>
              <a:rPr lang="uk-UA" dirty="0"/>
              <a:t>. </a:t>
            </a:r>
            <a:r>
              <a:rPr lang="uk-UA" dirty="0" err="1"/>
              <a:t>Сторітелінг</a:t>
            </a:r>
            <a:r>
              <a:rPr lang="uk-UA" dirty="0"/>
              <a:t> стає ефективним інструментом маркетингу, що дозволяє:</a:t>
            </a:r>
          </a:p>
          <a:p>
            <a:r>
              <a:rPr lang="uk-UA" dirty="0"/>
              <a:t>передати концепцію ресторану;</a:t>
            </a:r>
          </a:p>
          <a:p>
            <a:r>
              <a:rPr lang="uk-UA" dirty="0"/>
              <a:t>підкреслити унікальність кухні;</a:t>
            </a:r>
          </a:p>
          <a:p>
            <a:r>
              <a:rPr lang="uk-UA" dirty="0"/>
              <a:t>продемонструвати цінності (локальність, сімейні традиції, авторський підхід).</a:t>
            </a:r>
          </a:p>
          <a:p>
            <a:pPr marL="0" indent="0">
              <a:buNone/>
            </a:pPr>
            <a:r>
              <a:rPr lang="uk-UA" dirty="0"/>
              <a:t>Історії про шеф-кухаря, походження продуктів, філософію закладу посилюють емоційний зв’язок з клієнтами.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85600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E6F83-DF04-AEA9-B901-8059A539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5. Соціальна відповідальність та сталий розвиток (</a:t>
            </a:r>
            <a:r>
              <a:rPr lang="en-US" dirty="0"/>
              <a:t>Sustainability Marketing)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D63846-BD1B-1EE0-001D-9BBCF04F6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596050" cy="35306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Зростає попит на ресторани, які дотримуються принципів </a:t>
            </a:r>
            <a:r>
              <a:rPr lang="uk-UA" b="1" dirty="0"/>
              <a:t>екологічної та соціальної відповідальності</a:t>
            </a:r>
            <a:r>
              <a:rPr lang="uk-UA" dirty="0"/>
              <a:t>:</a:t>
            </a:r>
          </a:p>
          <a:p>
            <a:r>
              <a:rPr lang="uk-UA" dirty="0"/>
              <a:t>використання локальних і сезонних продуктів;</a:t>
            </a:r>
          </a:p>
          <a:p>
            <a:r>
              <a:rPr lang="uk-UA" dirty="0"/>
              <a:t>зменшення харчових відходів;</a:t>
            </a:r>
          </a:p>
          <a:p>
            <a:r>
              <a:rPr lang="uk-UA" dirty="0"/>
              <a:t>екологічна упаковка;</a:t>
            </a:r>
          </a:p>
          <a:p>
            <a:r>
              <a:rPr lang="uk-UA" dirty="0"/>
              <a:t>підтримка місцевих виробників.</a:t>
            </a:r>
          </a:p>
          <a:p>
            <a:pPr marL="0" indent="0">
              <a:buNone/>
            </a:pPr>
            <a:r>
              <a:rPr lang="uk-UA" dirty="0"/>
              <a:t>Комунікація таких практик у маркетингу підвищує довіру споживачів та позитивно впливає на імідж бренду.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7344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4267-5F66-4466-50EC-9939B68A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6. </a:t>
            </a:r>
            <a:r>
              <a:rPr lang="uk-UA" dirty="0" err="1"/>
              <a:t>Інфлюенсер</a:t>
            </a:r>
            <a:r>
              <a:rPr lang="uk-UA" dirty="0"/>
              <a:t>-маркетинг та </a:t>
            </a:r>
            <a:r>
              <a:rPr lang="en-US" dirty="0"/>
              <a:t>UGC-</a:t>
            </a:r>
            <a:r>
              <a:rPr lang="uk-UA" dirty="0"/>
              <a:t>контент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32983A-8173-8D58-0ED2-32DA073B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088" y="2400302"/>
            <a:ext cx="7703359" cy="35306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Співпраця з </a:t>
            </a:r>
            <a:r>
              <a:rPr lang="uk-UA" dirty="0" err="1"/>
              <a:t>фуд</a:t>
            </a:r>
            <a:r>
              <a:rPr lang="uk-UA" dirty="0"/>
              <a:t>-блогерами та лідерами думок є потужним інструментом залучення нової аудиторії. Особливо ефективним є:</a:t>
            </a:r>
          </a:p>
          <a:p>
            <a:r>
              <a:rPr lang="uk-UA" b="1" dirty="0" err="1"/>
              <a:t>мікроінфлюенсер</a:t>
            </a:r>
            <a:r>
              <a:rPr lang="uk-UA" b="1" dirty="0"/>
              <a:t>-маркетинг</a:t>
            </a:r>
            <a:r>
              <a:rPr lang="uk-UA" dirty="0"/>
              <a:t>, орієнтований на локальні спільноти;</a:t>
            </a:r>
          </a:p>
          <a:p>
            <a:r>
              <a:rPr lang="uk-UA" dirty="0"/>
              <a:t>використання </a:t>
            </a:r>
            <a:r>
              <a:rPr lang="en-US" b="1" dirty="0"/>
              <a:t>UGC-</a:t>
            </a:r>
            <a:r>
              <a:rPr lang="uk-UA" b="1" dirty="0"/>
              <a:t>контенту</a:t>
            </a:r>
            <a:r>
              <a:rPr lang="uk-UA" dirty="0"/>
              <a:t> (фото, відео, відгуки гостей).</a:t>
            </a:r>
          </a:p>
          <a:p>
            <a:pPr marL="0" indent="0">
              <a:buNone/>
            </a:pPr>
            <a:r>
              <a:rPr lang="uk-UA" dirty="0"/>
              <a:t>Автентичний контент сприймається більш довірливо, ніж класична реклама.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2982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4268-0DBA-A426-D1D2-DCB8BBCA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 </a:t>
            </a:r>
            <a:r>
              <a:rPr lang="ru-RU" dirty="0" err="1"/>
              <a:t>Омніканальність</a:t>
            </a:r>
            <a:r>
              <a:rPr lang="ru-RU" dirty="0"/>
              <a:t> та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сервісів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47E18-1B62-B792-9B04-264227759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740066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Сучасний ресторан функціонує в </a:t>
            </a:r>
            <a:r>
              <a:rPr lang="uk-UA" dirty="0" err="1"/>
              <a:t>омніканальному</a:t>
            </a:r>
            <a:r>
              <a:rPr lang="uk-UA" dirty="0"/>
              <a:t> середовищі:</a:t>
            </a:r>
          </a:p>
          <a:p>
            <a:r>
              <a:rPr lang="uk-UA" dirty="0"/>
              <a:t>зал ресторану;</a:t>
            </a:r>
          </a:p>
          <a:p>
            <a:r>
              <a:rPr lang="uk-UA" dirty="0"/>
              <a:t>доставка;</a:t>
            </a:r>
          </a:p>
          <a:p>
            <a:r>
              <a:rPr lang="uk-UA" dirty="0" err="1"/>
              <a:t>самовивіз</a:t>
            </a:r>
            <a:r>
              <a:rPr lang="uk-UA" dirty="0"/>
              <a:t>;</a:t>
            </a:r>
          </a:p>
          <a:p>
            <a:r>
              <a:rPr lang="uk-UA" dirty="0" err="1"/>
              <a:t>маркетплейси</a:t>
            </a:r>
            <a:r>
              <a:rPr lang="uk-UA" dirty="0"/>
              <a:t> їжі;</a:t>
            </a:r>
          </a:p>
          <a:p>
            <a:r>
              <a:rPr lang="uk-UA" dirty="0"/>
              <a:t>власні мобільні додатки.</a:t>
            </a:r>
          </a:p>
          <a:p>
            <a:pPr marL="0" indent="0">
              <a:buNone/>
            </a:pPr>
            <a:r>
              <a:rPr lang="uk-UA" dirty="0"/>
              <a:t>Маркетингова стратегія повинна забезпечувати </a:t>
            </a:r>
            <a:r>
              <a:rPr lang="uk-UA" b="1" dirty="0"/>
              <a:t>єдину комунікацію бренду</a:t>
            </a:r>
            <a:r>
              <a:rPr lang="uk-UA" dirty="0"/>
              <a:t> незалежно від каналу взаємодії з гостем.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023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FFAE-0558-9B11-7B1A-FEC302F3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8. Аналітика та </a:t>
            </a:r>
            <a:r>
              <a:rPr lang="en-US" dirty="0"/>
              <a:t>data-driven </a:t>
            </a:r>
            <a:r>
              <a:rPr lang="uk-UA" dirty="0"/>
              <a:t>маркетинг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CE3AF1-52C0-AA67-D8DB-B78639156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740066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Ресторани дедалі активніше використовують аналітичні інструменти:</a:t>
            </a:r>
          </a:p>
          <a:p>
            <a:r>
              <a:rPr lang="uk-UA" dirty="0"/>
              <a:t>аналіз продажів;</a:t>
            </a:r>
          </a:p>
          <a:p>
            <a:r>
              <a:rPr lang="uk-UA" dirty="0"/>
              <a:t>оцінку ефективності рекламних кампаній;</a:t>
            </a:r>
          </a:p>
          <a:p>
            <a:r>
              <a:rPr lang="uk-UA" dirty="0"/>
              <a:t>аналіз відгуків і поведінки клієнтів.</a:t>
            </a:r>
          </a:p>
          <a:p>
            <a:pPr marL="0" indent="0">
              <a:buNone/>
            </a:pPr>
            <a:r>
              <a:rPr lang="en-US" dirty="0"/>
              <a:t>Data-driven </a:t>
            </a:r>
            <a:r>
              <a:rPr lang="uk-UA" dirty="0"/>
              <a:t>підхід - це стратегія прийняття рішень та управління бізнесом, що ґрунтується на об'єктивному аналізі зібраних даних, а не на інтуїції, припущеннях чи особистому досвіді. </a:t>
            </a:r>
          </a:p>
          <a:p>
            <a:pPr marL="0" indent="0">
              <a:buNone/>
            </a:pPr>
            <a:r>
              <a:rPr lang="en-US" dirty="0"/>
              <a:t>Data-driven </a:t>
            </a:r>
            <a:r>
              <a:rPr lang="uk-UA" dirty="0"/>
              <a:t>підхід дозволяє приймати обґрунтовані маркетингові рішення та оптимізувати витрати.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8205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75B6B-55AD-2898-2C57-E67BDE7B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9. </a:t>
            </a:r>
            <a:r>
              <a:rPr lang="uk-UA" dirty="0" err="1"/>
              <a:t>Подієвий</a:t>
            </a:r>
            <a:r>
              <a:rPr lang="uk-UA" dirty="0"/>
              <a:t> маркетинг і </a:t>
            </a:r>
            <a:r>
              <a:rPr lang="uk-UA" dirty="0" err="1"/>
              <a:t>ком’юніті-білдинг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6F3B-1354-BF82-6D85-F27AEFE6F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342" y="2809033"/>
            <a:ext cx="7164002" cy="4036144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Організація</a:t>
            </a:r>
            <a:r>
              <a:rPr lang="ru-RU" dirty="0"/>
              <a:t>:</a:t>
            </a:r>
          </a:p>
          <a:p>
            <a:r>
              <a:rPr lang="ru-RU" dirty="0" err="1"/>
              <a:t>тематичних</a:t>
            </a:r>
            <a:r>
              <a:rPr lang="ru-RU" dirty="0"/>
              <a:t> </a:t>
            </a:r>
            <a:r>
              <a:rPr lang="ru-RU" dirty="0" err="1"/>
              <a:t>вечорів</a:t>
            </a:r>
            <a:r>
              <a:rPr lang="ru-RU" dirty="0"/>
              <a:t>;</a:t>
            </a:r>
          </a:p>
          <a:p>
            <a:r>
              <a:rPr lang="ru-RU" dirty="0" err="1"/>
              <a:t>дегустацій</a:t>
            </a:r>
            <a:r>
              <a:rPr lang="ru-RU" dirty="0"/>
              <a:t>;</a:t>
            </a:r>
          </a:p>
          <a:p>
            <a:r>
              <a:rPr lang="ru-RU" dirty="0" err="1"/>
              <a:t>майстер-класів</a:t>
            </a:r>
            <a:r>
              <a:rPr lang="ru-RU" dirty="0"/>
              <a:t>;</a:t>
            </a:r>
          </a:p>
          <a:p>
            <a:r>
              <a:rPr lang="ru-RU" dirty="0" err="1"/>
              <a:t>гастрономічних</a:t>
            </a:r>
            <a:r>
              <a:rPr lang="ru-RU" dirty="0"/>
              <a:t> </a:t>
            </a:r>
            <a:r>
              <a:rPr lang="ru-RU" dirty="0" err="1"/>
              <a:t>фестивалів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b="1" dirty="0" err="1"/>
              <a:t>спільноту</a:t>
            </a:r>
            <a:r>
              <a:rPr lang="ru-RU" b="1" dirty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бренду ресторану</a:t>
            </a:r>
            <a:r>
              <a:rPr lang="ru-RU" dirty="0"/>
              <a:t>, </a:t>
            </a:r>
            <a:r>
              <a:rPr lang="ru-RU" dirty="0" err="1"/>
              <a:t>посилюючи</a:t>
            </a:r>
            <a:r>
              <a:rPr lang="ru-RU" dirty="0"/>
              <a:t> </a:t>
            </a:r>
            <a:r>
              <a:rPr lang="ru-RU" dirty="0" err="1"/>
              <a:t>емоційну</a:t>
            </a:r>
            <a:r>
              <a:rPr lang="ru-RU" dirty="0"/>
              <a:t> </a:t>
            </a:r>
            <a:r>
              <a:rPr lang="ru-RU" dirty="0" err="1"/>
              <a:t>прив’язаність</a:t>
            </a:r>
            <a:r>
              <a:rPr lang="ru-RU" dirty="0"/>
              <a:t> гостей.</a:t>
            </a:r>
          </a:p>
          <a:p>
            <a:endParaRPr lang="uk-UA" dirty="0"/>
          </a:p>
        </p:txBody>
      </p:sp>
      <p:pic>
        <p:nvPicPr>
          <p:cNvPr id="4" name="Рисунок 3" descr="🍕 Дитячий майстер-клас з приготування піци! 🍕 Дорогі батьки та маленькі  кулінари! Запрошуємо вас на безкоштовний майстер-клас з приготування піци,  присвячений святковим дням! Це чудова нагода провести час весело, смачно та  пізнавально.">
            <a:extLst>
              <a:ext uri="{FF2B5EF4-FFF2-40B4-BE49-F238E27FC236}">
                <a16:creationId xmlns:a16="http://schemas.microsoft.com/office/drawing/2014/main" id="{936065C4-AB28-C674-6156-A7E863F6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51" y="1484784"/>
            <a:ext cx="301577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22454" cy="1493790"/>
          </a:xfrm>
        </p:spPr>
        <p:txBody>
          <a:bodyPr/>
          <a:lstStyle/>
          <a:p>
            <a:pPr algn="ctr"/>
            <a:r>
              <a:rPr lang="ru-RU" dirty="0"/>
              <a:t>1. </a:t>
            </a:r>
            <a:r>
              <a:rPr lang="ru-RU" dirty="0" err="1"/>
              <a:t>Особливост</a:t>
            </a:r>
            <a:r>
              <a:rPr lang="uk-UA" dirty="0"/>
              <a:t>і</a:t>
            </a:r>
            <a:r>
              <a:rPr lang="ru-RU" dirty="0"/>
              <a:t> ресторанного маркетингу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89200"/>
            <a:ext cx="8568952" cy="353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Ресторан – один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найскладніших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типів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підприємств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сервісу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керуючого</a:t>
            </a:r>
            <a:r>
              <a:rPr lang="ru-RU" b="1" dirty="0">
                <a:solidFill>
                  <a:schemeClr val="tx1"/>
                </a:solidFill>
              </a:rPr>
              <a:t> рестораном </a:t>
            </a:r>
            <a:r>
              <a:rPr lang="ru-RU" b="1" dirty="0" err="1">
                <a:solidFill>
                  <a:schemeClr val="tx1"/>
                </a:solidFill>
              </a:rPr>
              <a:t>потрібні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організаторські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здібності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економічні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знання</a:t>
            </a:r>
            <a:r>
              <a:rPr lang="ru-RU" b="1" dirty="0">
                <a:solidFill>
                  <a:schemeClr val="tx1"/>
                </a:solidFill>
              </a:rPr>
              <a:t>, а й </a:t>
            </a:r>
            <a:r>
              <a:rPr lang="ru-RU" b="1" dirty="0" err="1">
                <a:solidFill>
                  <a:schemeClr val="tx1"/>
                </a:solidFill>
              </a:rPr>
              <a:t>уміння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створити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особливу</a:t>
            </a:r>
            <a:r>
              <a:rPr lang="ru-RU" b="1" dirty="0">
                <a:solidFill>
                  <a:schemeClr val="tx1"/>
                </a:solidFill>
              </a:rPr>
              <a:t> атмосферу закладу.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Отже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необхідне</a:t>
            </a:r>
            <a:r>
              <a:rPr lang="ru-RU" b="1" dirty="0">
                <a:solidFill>
                  <a:schemeClr val="tx1"/>
                </a:solidFill>
              </a:rPr>
              <a:t> «</a:t>
            </a:r>
            <a:r>
              <a:rPr lang="ru-RU" b="1" dirty="0" err="1">
                <a:solidFill>
                  <a:schemeClr val="tx1"/>
                </a:solidFill>
              </a:rPr>
              <a:t>тонке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b="1" dirty="0" err="1">
                <a:solidFill>
                  <a:schemeClr val="tx1"/>
                </a:solidFill>
              </a:rPr>
              <a:t>налаштування</a:t>
            </a:r>
            <a:r>
              <a:rPr lang="ru-RU" b="1" dirty="0">
                <a:solidFill>
                  <a:schemeClr val="tx1"/>
                </a:solidFill>
              </a:rPr>
              <a:t> маркетингу,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дозволяє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залучити</a:t>
            </a:r>
            <a:r>
              <a:rPr lang="ru-RU" b="1" dirty="0">
                <a:solidFill>
                  <a:schemeClr val="tx1"/>
                </a:solidFill>
              </a:rPr>
              <a:t>, і </a:t>
            </a:r>
            <a:r>
              <a:rPr lang="ru-RU" b="1" dirty="0" err="1">
                <a:solidFill>
                  <a:schemeClr val="tx1"/>
                </a:solidFill>
              </a:rPr>
              <a:t>утримати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клієнта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Але, на жаль,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у ресторанах часто маркетингу </a:t>
            </a:r>
            <a:r>
              <a:rPr lang="ru-RU" b="1" dirty="0" err="1">
                <a:solidFill>
                  <a:schemeClr val="tx1"/>
                </a:solidFill>
              </a:rPr>
              <a:t>приділяється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недостатньо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уваги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b="1" u="sng" dirty="0">
                <a:solidFill>
                  <a:schemeClr val="tx1"/>
                </a:solidFill>
              </a:rPr>
              <a:t>Маркетинг ресторану</a:t>
            </a:r>
            <a:r>
              <a:rPr lang="ru-RU" b="1" dirty="0">
                <a:solidFill>
                  <a:schemeClr val="tx1"/>
                </a:solidFill>
              </a:rPr>
              <a:t>-комплексна система </a:t>
            </a:r>
            <a:r>
              <a:rPr lang="ru-RU" b="1" dirty="0" err="1">
                <a:solidFill>
                  <a:schemeClr val="tx1"/>
                </a:solidFill>
              </a:rPr>
              <a:t>організації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виробництва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збуту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продукції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орієнтована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задоволення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споживачів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отримання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прибутку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основі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дослідження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прогнозування</a:t>
            </a:r>
            <a:r>
              <a:rPr lang="ru-RU" b="1" dirty="0">
                <a:solidFill>
                  <a:schemeClr val="tx1"/>
                </a:solidFill>
              </a:rPr>
              <a:t> ринку</a:t>
            </a:r>
          </a:p>
        </p:txBody>
      </p:sp>
    </p:spTree>
    <p:extLst>
      <p:ext uri="{BB962C8B-B14F-4D97-AF65-F5344CB8AC3E}">
        <p14:creationId xmlns:p14="http://schemas.microsoft.com/office/powerpoint/2010/main" val="125355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B5890-A3DD-0555-8DAB-C13A1A74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10. </a:t>
            </a:r>
            <a:r>
              <a:rPr lang="ru-RU" dirty="0" err="1"/>
              <a:t>Візуальний</a:t>
            </a:r>
            <a:r>
              <a:rPr lang="ru-RU" dirty="0"/>
              <a:t> маркетинг та </a:t>
            </a:r>
            <a:r>
              <a:rPr lang="ru-RU" dirty="0" err="1"/>
              <a:t>естетика</a:t>
            </a:r>
            <a:r>
              <a:rPr lang="ru-RU" dirty="0"/>
              <a:t> простору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C0BF80-D0BE-3921-CD95-AE807F76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3851634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Instagram-</a:t>
            </a:r>
            <a:r>
              <a:rPr lang="uk-UA" sz="2000" dirty="0"/>
              <a:t>орієнтований дизайн, відкрита кухня, унікальна подача страв і фотогенічні зони стають важливими складовими маркетингової стратегії, адже візуальний контент стимулює органічне поширення інформації про ресторан.</a:t>
            </a:r>
          </a:p>
        </p:txBody>
      </p:sp>
      <p:pic>
        <p:nvPicPr>
          <p:cNvPr id="4" name="Рисунок 3" descr="Відкрита кухня ресторану - покращує якість праці :: Корисні статті та  новини компанії про обладнання для ресторанів, кафе, готелів, АЗС,  супермаркетів, піцерій">
            <a:extLst>
              <a:ext uri="{FF2B5EF4-FFF2-40B4-BE49-F238E27FC236}">
                <a16:creationId xmlns:a16="http://schemas.microsoft.com/office/drawing/2014/main" id="{C5D15591-CA98-D813-BCFA-05D800425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19287"/>
            <a:ext cx="4524375" cy="3019425"/>
          </a:xfrm>
          <a:prstGeom prst="rect">
            <a:avLst/>
          </a:prstGeom>
        </p:spPr>
      </p:pic>
      <p:pic>
        <p:nvPicPr>
          <p:cNvPr id="5" name="Рисунок 4" descr="Grill-park_zp | Zaporizhia">
            <a:extLst>
              <a:ext uri="{FF2B5EF4-FFF2-40B4-BE49-F238E27FC236}">
                <a16:creationId xmlns:a16="http://schemas.microsoft.com/office/drawing/2014/main" id="{4D715313-C212-F16F-D126-6C4D280F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799428"/>
            <a:ext cx="2219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Сутність</a:t>
            </a:r>
            <a:r>
              <a:rPr lang="ru-RU" dirty="0"/>
              <a:t> маркетингу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визначатися</a:t>
            </a:r>
            <a:r>
              <a:rPr lang="ru-RU" dirty="0"/>
              <a:t> формулою: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76872"/>
            <a:ext cx="7380026" cy="353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«</a:t>
            </a:r>
            <a:r>
              <a:rPr lang="ru-RU" sz="2000" dirty="0" err="1"/>
              <a:t>Виробляти</a:t>
            </a:r>
            <a:r>
              <a:rPr lang="ru-RU" sz="2000" dirty="0"/>
              <a:t>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безумовно</a:t>
            </a:r>
            <a:r>
              <a:rPr lang="ru-RU" sz="2000" dirty="0"/>
              <a:t> </a:t>
            </a:r>
            <a:r>
              <a:rPr lang="ru-RU" sz="2000" dirty="0" err="1"/>
              <a:t>знаходить</a:t>
            </a:r>
            <a:r>
              <a:rPr lang="ru-RU" sz="2000" dirty="0"/>
              <a:t> </a:t>
            </a:r>
            <a:r>
              <a:rPr lang="ru-RU" sz="2000" dirty="0" err="1"/>
              <a:t>збут</a:t>
            </a:r>
            <a:r>
              <a:rPr lang="ru-RU" sz="2000" dirty="0"/>
              <a:t>, а не </a:t>
            </a:r>
            <a:r>
              <a:rPr lang="ru-RU" sz="2000" dirty="0" err="1"/>
              <a:t>намагатися</a:t>
            </a:r>
            <a:r>
              <a:rPr lang="ru-RU" sz="2000" dirty="0"/>
              <a:t> </a:t>
            </a:r>
            <a:r>
              <a:rPr lang="ru-RU" sz="2000" dirty="0" err="1"/>
              <a:t>нав'язати</a:t>
            </a:r>
            <a:r>
              <a:rPr lang="ru-RU" sz="2000" dirty="0"/>
              <a:t> </a:t>
            </a:r>
            <a:r>
              <a:rPr lang="ru-RU" sz="2000" dirty="0" err="1"/>
              <a:t>споживачеві</a:t>
            </a:r>
            <a:r>
              <a:rPr lang="ru-RU" sz="2000" dirty="0"/>
              <a:t> </a:t>
            </a:r>
            <a:r>
              <a:rPr lang="ru-RU" sz="2000" dirty="0" err="1"/>
              <a:t>неузгоджені</a:t>
            </a:r>
            <a:r>
              <a:rPr lang="ru-RU" sz="2000" dirty="0"/>
              <a:t> з ринком </a:t>
            </a:r>
            <a:r>
              <a:rPr lang="ru-RU" sz="2000" dirty="0" err="1"/>
              <a:t>продукцію</a:t>
            </a:r>
            <a:r>
              <a:rPr lang="ru-RU" sz="2000" dirty="0"/>
              <a:t> та </a:t>
            </a:r>
            <a:r>
              <a:rPr lang="ru-RU" sz="2000" dirty="0" err="1"/>
              <a:t>послуги</a:t>
            </a:r>
            <a:r>
              <a:rPr lang="ru-RU" sz="2000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72362-FB8B-ADC4-2F7F-E23C7640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570450"/>
            <a:ext cx="4320480" cy="2876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7D4F6-D6BA-8B2E-8625-E2C7E78BA341}"/>
              </a:ext>
            </a:extLst>
          </p:cNvPr>
          <p:cNvSpPr txBox="1"/>
          <p:nvPr/>
        </p:nvSpPr>
        <p:spPr>
          <a:xfrm>
            <a:off x="234558" y="3304543"/>
            <a:ext cx="4193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dirty="0"/>
              <a:t>Сучасні тенденції маркетингу в ресторанному бізнесі характеризуються переходом від класичних рекламних інструментів до </a:t>
            </a:r>
            <a:r>
              <a:rPr lang="uk-UA" b="1" dirty="0" err="1"/>
              <a:t>клієнтоорієнтованих</a:t>
            </a:r>
            <a:r>
              <a:rPr lang="uk-UA" b="1" dirty="0"/>
              <a:t>, цифрових і </a:t>
            </a:r>
            <a:r>
              <a:rPr lang="uk-UA" b="1" dirty="0" err="1"/>
              <a:t>емоційно</a:t>
            </a:r>
            <a:r>
              <a:rPr lang="uk-UA" b="1" dirty="0"/>
              <a:t> насичених стратегій</a:t>
            </a:r>
            <a:r>
              <a:rPr lang="uk-UA" dirty="0"/>
              <a:t>. Успішний ресторан - це бренд, що вміє слухати свого гостя, адаптуватися до змін і створювати цінність, яка виходить за межі кулінарного продукту.</a:t>
            </a:r>
          </a:p>
        </p:txBody>
      </p:sp>
    </p:spTree>
    <p:extLst>
      <p:ext uri="{BB962C8B-B14F-4D97-AF65-F5344CB8AC3E}">
        <p14:creationId xmlns:p14="http://schemas.microsoft.com/office/powerpoint/2010/main" val="12205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27098"/>
            <a:ext cx="8424936" cy="709865"/>
          </a:xfrm>
        </p:spPr>
        <p:txBody>
          <a:bodyPr/>
          <a:lstStyle/>
          <a:p>
            <a:pPr algn="ctr"/>
            <a:r>
              <a:rPr lang="ru-RU" sz="2400" b="1" dirty="0" err="1"/>
              <a:t>Серед</a:t>
            </a:r>
            <a:r>
              <a:rPr lang="ru-RU" sz="2400" b="1" dirty="0"/>
              <a:t> </a:t>
            </a:r>
            <a:r>
              <a:rPr lang="ru-RU" sz="2400" b="1" dirty="0" err="1"/>
              <a:t>основних</a:t>
            </a:r>
            <a:r>
              <a:rPr lang="ru-RU" sz="2400" b="1" dirty="0"/>
              <a:t> причин «</a:t>
            </a:r>
            <a:r>
              <a:rPr lang="ru-RU" sz="2400" b="1" dirty="0" err="1"/>
              <a:t>неуваги</a:t>
            </a:r>
            <a:r>
              <a:rPr lang="ru-RU" sz="2400" b="1" dirty="0"/>
              <a:t>» до маркетингу в ресторанному </a:t>
            </a:r>
            <a:r>
              <a:rPr lang="ru-RU" sz="2400" b="1" dirty="0" err="1"/>
              <a:t>бізнесі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: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64904"/>
            <a:ext cx="8712968" cy="4608512"/>
          </a:xfrm>
        </p:spPr>
        <p:txBody>
          <a:bodyPr>
            <a:normAutofit/>
          </a:bodyPr>
          <a:lstStyle/>
          <a:p>
            <a:pPr lvl="0" fontAlgn="base"/>
            <a:r>
              <a:rPr lang="ru-RU" dirty="0"/>
              <a:t>–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маркетингової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(</a:t>
            </a:r>
            <a:r>
              <a:rPr lang="ru-RU" dirty="0" err="1"/>
              <a:t>керуючих</a:t>
            </a:r>
            <a:r>
              <a:rPr lang="ru-RU" dirty="0"/>
              <a:t>) </a:t>
            </a:r>
            <a:r>
              <a:rPr lang="ru-RU" dirty="0" err="1"/>
              <a:t>ресторанів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нижчий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керівниками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</a:t>
            </a:r>
          </a:p>
          <a:p>
            <a:pPr lvl="0" fontAlgn="base"/>
            <a:r>
              <a:rPr lang="ru-RU" dirty="0"/>
              <a:t>- </a:t>
            </a:r>
            <a:r>
              <a:rPr lang="ru-RU" dirty="0" err="1"/>
              <a:t>нерозуміння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маркетингу і,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небажання</a:t>
            </a:r>
            <a:r>
              <a:rPr lang="ru-RU" dirty="0"/>
              <a:t> </a:t>
            </a:r>
            <a:r>
              <a:rPr lang="ru-RU" dirty="0" err="1"/>
              <a:t>фінансувати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.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заощадити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як до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, так і до зарплат </a:t>
            </a:r>
            <a:r>
              <a:rPr lang="ru-RU" dirty="0" err="1"/>
              <a:t>спеціалістів</a:t>
            </a:r>
            <a:r>
              <a:rPr lang="ru-RU" dirty="0"/>
              <a:t> (і, </a:t>
            </a:r>
            <a:r>
              <a:rPr lang="ru-RU" dirty="0" err="1"/>
              <a:t>відповідно</a:t>
            </a:r>
            <a:r>
              <a:rPr lang="ru-RU" dirty="0"/>
              <a:t>, до оплати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б могли </a:t>
            </a:r>
            <a:r>
              <a:rPr lang="ru-RU" dirty="0" err="1"/>
              <a:t>організувати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роботу.</a:t>
            </a:r>
          </a:p>
          <a:p>
            <a:pPr lvl="0" fontAlgn="base"/>
            <a:r>
              <a:rPr lang="ru-RU" dirty="0"/>
              <a:t>– </a:t>
            </a:r>
            <a:r>
              <a:rPr lang="ru-RU" dirty="0" err="1"/>
              <a:t>знаючі</a:t>
            </a:r>
            <a:r>
              <a:rPr lang="ru-RU" dirty="0"/>
              <a:t> </a:t>
            </a:r>
            <a:r>
              <a:rPr lang="ru-RU" dirty="0" err="1"/>
              <a:t>фахівці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маркетингу не </a:t>
            </a:r>
            <a:r>
              <a:rPr lang="ru-RU" dirty="0" err="1"/>
              <a:t>поспішають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437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70EB-32E9-B57C-1BED-AF121F44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Основні етапи маркетингу ресторану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F614A-6F7B-3502-1C94-863B9DD4F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132856"/>
            <a:ext cx="7848871" cy="4608512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1. Позиціювання вашого закладу</a:t>
            </a:r>
          </a:p>
          <a:p>
            <a:r>
              <a:rPr lang="ru-RU" dirty="0"/>
              <a:t>2. </a:t>
            </a:r>
            <a:r>
              <a:rPr lang="ru-RU" dirty="0" err="1"/>
              <a:t>Визначення</a:t>
            </a:r>
            <a:r>
              <a:rPr lang="ru-RU" dirty="0"/>
              <a:t> типу гостя ресторану</a:t>
            </a:r>
          </a:p>
          <a:p>
            <a:r>
              <a:rPr lang="uk-UA" dirty="0"/>
              <a:t>3. Визначення основних конкурентів</a:t>
            </a:r>
          </a:p>
          <a:p>
            <a:r>
              <a:rPr lang="ru-RU" dirty="0"/>
              <a:t>4. </a:t>
            </a:r>
            <a:r>
              <a:rPr lang="ru-RU" dirty="0" err="1"/>
              <a:t>Складання</a:t>
            </a:r>
            <a:r>
              <a:rPr lang="ru-RU" dirty="0"/>
              <a:t> плану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endParaRPr lang="ru-RU" dirty="0"/>
          </a:p>
          <a:p>
            <a:r>
              <a:rPr lang="uk-UA" dirty="0"/>
              <a:t>5. Формування маркетингового бюджету</a:t>
            </a:r>
          </a:p>
          <a:p>
            <a:r>
              <a:rPr lang="ru-RU" dirty="0"/>
              <a:t>6.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зв’язку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endParaRPr lang="ru-RU" dirty="0"/>
          </a:p>
          <a:p>
            <a:r>
              <a:rPr lang="ru-RU" dirty="0"/>
              <a:t>7. </a:t>
            </a:r>
            <a:r>
              <a:rPr lang="ru-RU" dirty="0" err="1"/>
              <a:t>Оптимізація</a:t>
            </a:r>
            <a:r>
              <a:rPr lang="ru-RU" dirty="0"/>
              <a:t> меню ресторану. </a:t>
            </a:r>
            <a:r>
              <a:rPr lang="ru-RU" dirty="0" err="1"/>
              <a:t>Формуючи</a:t>
            </a:r>
            <a:r>
              <a:rPr lang="ru-RU" dirty="0"/>
              <a:t> </a:t>
            </a:r>
            <a:r>
              <a:rPr lang="ru-RU" dirty="0" err="1"/>
              <a:t>кожну</a:t>
            </a:r>
            <a:r>
              <a:rPr lang="ru-RU" dirty="0"/>
              <a:t> </a:t>
            </a:r>
            <a:r>
              <a:rPr lang="ru-RU" dirty="0" err="1"/>
              <a:t>страву</a:t>
            </a:r>
            <a:r>
              <a:rPr lang="ru-RU" dirty="0"/>
              <a:t>, </a:t>
            </a:r>
            <a:r>
              <a:rPr lang="ru-RU" dirty="0" err="1"/>
              <a:t>пам’ятайте</a:t>
            </a:r>
            <a:r>
              <a:rPr lang="ru-RU" dirty="0"/>
              <a:t> про </a:t>
            </a:r>
            <a:r>
              <a:rPr lang="ru-RU" dirty="0" err="1"/>
              <a:t>позиціювання</a:t>
            </a:r>
            <a:r>
              <a:rPr lang="ru-RU" dirty="0"/>
              <a:t> та </a:t>
            </a:r>
            <a:r>
              <a:rPr lang="ru-RU" dirty="0" err="1"/>
              <a:t>визначте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страви.</a:t>
            </a:r>
          </a:p>
          <a:p>
            <a:r>
              <a:rPr lang="ru-RU" dirty="0"/>
              <a:t>8. </a:t>
            </a:r>
            <a:r>
              <a:rPr lang="ru-RU" dirty="0" err="1"/>
              <a:t>Оптимізація</a:t>
            </a:r>
            <a:r>
              <a:rPr lang="ru-RU" dirty="0"/>
              <a:t> </a:t>
            </a:r>
            <a:r>
              <a:rPr lang="ru-RU" dirty="0" err="1"/>
              <a:t>подачі</a:t>
            </a:r>
            <a:r>
              <a:rPr lang="ru-RU" dirty="0"/>
              <a:t> </a:t>
            </a:r>
            <a:r>
              <a:rPr lang="ru-RU" dirty="0" err="1"/>
              <a:t>страв</a:t>
            </a:r>
            <a:endParaRPr lang="ru-RU" dirty="0"/>
          </a:p>
          <a:p>
            <a:r>
              <a:rPr lang="ru-RU" dirty="0"/>
              <a:t>9. </a:t>
            </a:r>
            <a:r>
              <a:rPr lang="ru-RU" dirty="0" err="1"/>
              <a:t>Ціноутворення</a:t>
            </a:r>
            <a:r>
              <a:rPr lang="ru-RU" dirty="0"/>
              <a:t> у </a:t>
            </a:r>
            <a:r>
              <a:rPr lang="ru-RU" dirty="0" err="1"/>
              <a:t>ресторані</a:t>
            </a:r>
            <a:r>
              <a:rPr lang="ru-RU" dirty="0"/>
              <a:t>. До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ціноутворення</a:t>
            </a:r>
            <a:r>
              <a:rPr lang="ru-RU" dirty="0"/>
              <a:t> </a:t>
            </a:r>
            <a:r>
              <a:rPr lang="ru-RU" dirty="0" err="1"/>
              <a:t>підходьте</a:t>
            </a:r>
            <a:r>
              <a:rPr lang="ru-RU" dirty="0"/>
              <a:t> також з </a:t>
            </a:r>
            <a:r>
              <a:rPr lang="ru-RU" dirty="0" err="1"/>
              <a:t>емоційного</a:t>
            </a:r>
            <a:r>
              <a:rPr lang="ru-RU" dirty="0"/>
              <a:t> боку гостя: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емоції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відчуває</a:t>
            </a:r>
            <a:r>
              <a:rPr lang="ru-RU" dirty="0"/>
              <a:t>, коли </a:t>
            </a:r>
            <a:r>
              <a:rPr lang="ru-RU" dirty="0" err="1"/>
              <a:t>дізнається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r>
              <a:rPr lang="ru-RU" dirty="0" err="1"/>
              <a:t>вашої</a:t>
            </a:r>
            <a:r>
              <a:rPr lang="ru-RU" dirty="0"/>
              <a:t> страви? Не </a:t>
            </a:r>
            <a:r>
              <a:rPr lang="ru-RU" dirty="0" err="1"/>
              <a:t>ігноруйте</a:t>
            </a:r>
            <a:r>
              <a:rPr lang="ru-RU" dirty="0"/>
              <a:t> </a:t>
            </a:r>
            <a:r>
              <a:rPr lang="ru-RU" dirty="0" err="1"/>
              <a:t>ресторанний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,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колег</a:t>
            </a:r>
            <a:r>
              <a:rPr lang="ru-RU" dirty="0"/>
              <a:t> та </a:t>
            </a:r>
            <a:r>
              <a:rPr lang="ru-RU" dirty="0" err="1"/>
              <a:t>конкурентів</a:t>
            </a:r>
            <a:r>
              <a:rPr lang="ru-RU" dirty="0"/>
              <a:t>. У </a:t>
            </a:r>
            <a:r>
              <a:rPr lang="ru-RU" dirty="0" err="1"/>
              <a:t>багатьох</a:t>
            </a:r>
            <a:r>
              <a:rPr lang="ru-RU" dirty="0"/>
              <a:t> закладах у меню є </a:t>
            </a:r>
            <a:r>
              <a:rPr lang="ru-RU" dirty="0" err="1"/>
              <a:t>така</a:t>
            </a:r>
            <a:r>
              <a:rPr lang="ru-RU" dirty="0"/>
              <a:t> сама </a:t>
            </a:r>
            <a:r>
              <a:rPr lang="ru-RU" dirty="0" err="1"/>
              <a:t>страва</a:t>
            </a:r>
            <a:r>
              <a:rPr lang="ru-RU" dirty="0"/>
              <a:t> — не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завищувати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занижувати</a:t>
            </a:r>
            <a:r>
              <a:rPr lang="ru-RU" dirty="0"/>
              <a:t> </a:t>
            </a:r>
            <a:r>
              <a:rPr lang="ru-RU" dirty="0" err="1"/>
              <a:t>ціну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. </a:t>
            </a:r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незабутньою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678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680520" cy="1205758"/>
          </a:xfrm>
        </p:spPr>
        <p:txBody>
          <a:bodyPr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Завдання</a:t>
            </a:r>
            <a:r>
              <a:rPr lang="ru-RU" b="1" dirty="0"/>
              <a:t> ресторанного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25" y="2420888"/>
            <a:ext cx="8568952" cy="390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Існує</a:t>
            </a:r>
            <a:r>
              <a:rPr lang="ru-RU" sz="2800" b="1" u="sng" dirty="0">
                <a:solidFill>
                  <a:schemeClr val="tx1"/>
                </a:solidFill>
              </a:rPr>
              <a:t> 5 </a:t>
            </a:r>
            <a:r>
              <a:rPr lang="ru-RU" sz="2800" b="1" u="sng" dirty="0" err="1">
                <a:solidFill>
                  <a:schemeClr val="tx1"/>
                </a:solidFill>
              </a:rPr>
              <a:t>основних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завдань</a:t>
            </a:r>
            <a:r>
              <a:rPr lang="ru-RU" sz="2800" b="1" u="sng" dirty="0">
                <a:solidFill>
                  <a:schemeClr val="tx1"/>
                </a:solidFill>
              </a:rPr>
              <a:t> ресторанного маркетингу: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1. </a:t>
            </a:r>
            <a:r>
              <a:rPr lang="ru-RU" sz="2800" b="1" u="sng" dirty="0" err="1">
                <a:solidFill>
                  <a:schemeClr val="tx1"/>
                </a:solidFill>
              </a:rPr>
              <a:t>Інформування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2. </a:t>
            </a:r>
            <a:r>
              <a:rPr lang="ru-RU" sz="2800" b="1" u="sng" dirty="0" err="1">
                <a:solidFill>
                  <a:schemeClr val="tx1"/>
                </a:solidFill>
              </a:rPr>
              <a:t>Залучення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цільових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груп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3. </a:t>
            </a:r>
            <a:r>
              <a:rPr lang="ru-RU" sz="2800" b="1" u="sng" dirty="0" err="1">
                <a:solidFill>
                  <a:schemeClr val="tx1"/>
                </a:solidFill>
              </a:rPr>
              <a:t>Розширення</a:t>
            </a:r>
            <a:r>
              <a:rPr lang="ru-RU" sz="2800" b="1" u="sng" dirty="0">
                <a:solidFill>
                  <a:schemeClr val="tx1"/>
                </a:solidFill>
              </a:rPr>
              <a:t> кола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4. </a:t>
            </a:r>
            <a:r>
              <a:rPr lang="ru-RU" sz="2800" b="1" u="sng" dirty="0" err="1">
                <a:solidFill>
                  <a:schemeClr val="tx1"/>
                </a:solidFill>
              </a:rPr>
              <a:t>Утримання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5. </a:t>
            </a:r>
            <a:r>
              <a:rPr lang="ru-RU" sz="2800" b="1" u="sng" dirty="0" err="1">
                <a:solidFill>
                  <a:schemeClr val="tx1"/>
                </a:solidFill>
              </a:rPr>
              <a:t>Збільшення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прибутку</a:t>
            </a:r>
            <a:r>
              <a:rPr lang="ru-RU" sz="2800" b="1" u="sng" dirty="0">
                <a:solidFill>
                  <a:schemeClr val="tx1"/>
                </a:solidFill>
              </a:rPr>
              <a:t> з гостя.</a:t>
            </a:r>
            <a:endParaRPr lang="ru-RU" sz="2400" dirty="0"/>
          </a:p>
        </p:txBody>
      </p:sp>
      <p:pic>
        <p:nvPicPr>
          <p:cNvPr id="3074" name="Picture 2" descr="Формування маркетингових комунікацій у готельно-ресторанному бізнесі">
            <a:extLst>
              <a:ext uri="{FF2B5EF4-FFF2-40B4-BE49-F238E27FC236}">
                <a16:creationId xmlns:a16="http://schemas.microsoft.com/office/drawing/2014/main" id="{F68D1F48-E81A-435B-9284-20E352FB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01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1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300" y="548680"/>
            <a:ext cx="8136904" cy="1421782"/>
          </a:xfrm>
        </p:spPr>
        <p:txBody>
          <a:bodyPr/>
          <a:lstStyle/>
          <a:p>
            <a:pPr lvl="0" algn="ctr"/>
            <a:r>
              <a:rPr lang="ru-RU" b="1" dirty="0"/>
              <a:t>1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Інформування</a:t>
            </a:r>
            <a:r>
              <a:rPr lang="ru-RU" b="1" dirty="0"/>
              <a:t> </a:t>
            </a:r>
            <a:r>
              <a:rPr lang="ru-RU" b="1" dirty="0" err="1"/>
              <a:t>відвідувачів</a:t>
            </a:r>
            <a:r>
              <a:rPr lang="ru-RU" b="1" dirty="0"/>
              <a:t> ресторану.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3924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завдання</a:t>
            </a:r>
            <a:r>
              <a:rPr lang="ru-RU" sz="2400" b="1" dirty="0"/>
              <a:t> </a:t>
            </a:r>
            <a:r>
              <a:rPr lang="ru-RU" sz="2400" b="1" dirty="0" err="1"/>
              <a:t>відноситься</a:t>
            </a:r>
            <a:r>
              <a:rPr lang="ru-RU" sz="2400" b="1" dirty="0"/>
              <a:t> до початкового </a:t>
            </a:r>
            <a:r>
              <a:rPr lang="ru-RU" sz="2400" b="1" dirty="0" err="1"/>
              <a:t>етапу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ресторану - </a:t>
            </a:r>
            <a:r>
              <a:rPr lang="ru-RU" sz="2400" b="1" dirty="0" err="1"/>
              <a:t>відразу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</a:t>
            </a:r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інформувати</a:t>
            </a:r>
            <a:r>
              <a:rPr lang="ru-RU" sz="2400" b="1" dirty="0"/>
              <a:t> </a:t>
            </a:r>
            <a:r>
              <a:rPr lang="ru-RU" sz="2400" b="1" dirty="0" err="1"/>
              <a:t>потенційних</a:t>
            </a:r>
            <a:r>
              <a:rPr lang="ru-RU" sz="2400" b="1" dirty="0"/>
              <a:t> </a:t>
            </a:r>
            <a:r>
              <a:rPr lang="ru-RU" sz="2400" b="1" dirty="0" err="1"/>
              <a:t>клієнтів</a:t>
            </a:r>
            <a:r>
              <a:rPr lang="ru-RU" sz="2400" b="1" dirty="0"/>
              <a:t> про </a:t>
            </a:r>
            <a:r>
              <a:rPr lang="ru-RU" sz="2400" b="1" dirty="0" err="1"/>
              <a:t>цю</a:t>
            </a:r>
            <a:r>
              <a:rPr lang="ru-RU" sz="2400" b="1" dirty="0"/>
              <a:t> </a:t>
            </a:r>
            <a:r>
              <a:rPr lang="ru-RU" sz="2400" b="1" dirty="0" err="1"/>
              <a:t>подію</a:t>
            </a:r>
            <a:r>
              <a:rPr lang="ru-RU" sz="2400" b="1" dirty="0"/>
              <a:t>. Добре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анонсувати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заздалегідь</a:t>
            </a:r>
            <a:r>
              <a:rPr lang="ru-RU" sz="2400" b="1" dirty="0"/>
              <a:t>.</a:t>
            </a:r>
          </a:p>
          <a:p>
            <a:pPr marL="0" indent="0" algn="just">
              <a:buNone/>
            </a:pPr>
            <a:r>
              <a:rPr lang="ru-RU" sz="2400" b="1" dirty="0" err="1"/>
              <a:t>Інформування</a:t>
            </a:r>
            <a:r>
              <a:rPr lang="ru-RU" sz="2400" b="1" dirty="0"/>
              <a:t> про ресторан </a:t>
            </a:r>
            <a:r>
              <a:rPr lang="ru-RU" sz="2400" b="1" dirty="0" err="1"/>
              <a:t>доречно</a:t>
            </a:r>
            <a:r>
              <a:rPr lang="ru-RU" sz="2400" b="1" dirty="0"/>
              <a:t> й у </a:t>
            </a:r>
            <a:r>
              <a:rPr lang="ru-RU" sz="2400" b="1" dirty="0" err="1"/>
              <a:t>випадках</a:t>
            </a:r>
            <a:r>
              <a:rPr lang="ru-RU" sz="2400" b="1" dirty="0"/>
              <a:t>, коли </a:t>
            </a:r>
            <a:r>
              <a:rPr lang="ru-RU" sz="2400" b="1" dirty="0" err="1"/>
              <a:t>змінюється</a:t>
            </a:r>
            <a:r>
              <a:rPr lang="ru-RU" sz="2400" b="1" dirty="0"/>
              <a:t> </a:t>
            </a:r>
            <a:r>
              <a:rPr lang="ru-RU" sz="2400" b="1" dirty="0" err="1"/>
              <a:t>концепція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впроваджуються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настільки</a:t>
            </a:r>
            <a:r>
              <a:rPr lang="ru-RU" sz="2400" b="1" dirty="0"/>
              <a:t> </a:t>
            </a:r>
            <a:r>
              <a:rPr lang="ru-RU" sz="2400" b="1" dirty="0" err="1"/>
              <a:t>сильні</a:t>
            </a:r>
            <a:r>
              <a:rPr lang="ru-RU" sz="2400" b="1" dirty="0"/>
              <a:t> </a:t>
            </a:r>
            <a:r>
              <a:rPr lang="ru-RU" sz="2400" b="1" dirty="0" err="1"/>
              <a:t>зміни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у очах </a:t>
            </a:r>
            <a:r>
              <a:rPr lang="ru-RU" sz="2400" b="1" dirty="0" err="1"/>
              <a:t>колишніх</a:t>
            </a:r>
            <a:r>
              <a:rPr lang="ru-RU" sz="2400" b="1" dirty="0"/>
              <a:t> гостей, заклад </a:t>
            </a:r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сприйматися</a:t>
            </a:r>
            <a:r>
              <a:rPr lang="ru-RU" sz="2400" b="1" dirty="0"/>
              <a:t> як </a:t>
            </a:r>
            <a:r>
              <a:rPr lang="ru-RU" sz="2400" b="1" dirty="0" err="1"/>
              <a:t>інший</a:t>
            </a:r>
            <a:r>
              <a:rPr lang="ru-RU" sz="2400" b="1" dirty="0"/>
              <a:t> ресторан.</a:t>
            </a:r>
          </a:p>
        </p:txBody>
      </p:sp>
    </p:spTree>
    <p:extLst>
      <p:ext uri="{BB962C8B-B14F-4D97-AF65-F5344CB8AC3E}">
        <p14:creationId xmlns:p14="http://schemas.microsoft.com/office/powerpoint/2010/main" val="253200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548680"/>
            <a:ext cx="7594462" cy="1512168"/>
          </a:xfrm>
        </p:spPr>
        <p:txBody>
          <a:bodyPr/>
          <a:lstStyle/>
          <a:p>
            <a:pPr algn="ctr"/>
            <a:r>
              <a:rPr lang="ru-RU" b="1" dirty="0"/>
              <a:t>2 </a:t>
            </a:r>
            <a:r>
              <a:rPr lang="ru-RU" b="1" dirty="0" err="1"/>
              <a:t>завдання</a:t>
            </a:r>
            <a:r>
              <a:rPr lang="ru-RU" b="1" dirty="0"/>
              <a:t>.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цільових</a:t>
            </a:r>
            <a:r>
              <a:rPr lang="ru-RU" b="1" dirty="0"/>
              <a:t> </a:t>
            </a:r>
            <a:r>
              <a:rPr lang="ru-RU" b="1" dirty="0" err="1"/>
              <a:t>груп</a:t>
            </a:r>
            <a:r>
              <a:rPr lang="ru-RU" b="1" dirty="0"/>
              <a:t> гостей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8497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Планувати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треба </a:t>
            </a:r>
            <a:r>
              <a:rPr lang="ru-RU" sz="2000" b="1" dirty="0" err="1">
                <a:solidFill>
                  <a:schemeClr val="tx1"/>
                </a:solidFill>
              </a:rPr>
              <a:t>ще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ресторану.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Концепція</a:t>
            </a:r>
            <a:r>
              <a:rPr lang="ru-RU" sz="2000" b="1" dirty="0">
                <a:solidFill>
                  <a:schemeClr val="tx1"/>
                </a:solidFill>
              </a:rPr>
              <a:t> ж </a:t>
            </a:r>
            <a:r>
              <a:rPr lang="ru-RU" sz="2000" b="1" dirty="0" err="1">
                <a:solidFill>
                  <a:schemeClr val="tx1"/>
                </a:solidFill>
              </a:rPr>
              <a:t>базується</a:t>
            </a:r>
            <a:r>
              <a:rPr lang="ru-RU" sz="2000" b="1" dirty="0">
                <a:solidFill>
                  <a:schemeClr val="tx1"/>
                </a:solidFill>
              </a:rPr>
              <a:t> на маркетинговому </a:t>
            </a:r>
            <a:r>
              <a:rPr lang="ru-RU" sz="2000" b="1" dirty="0" err="1">
                <a:solidFill>
                  <a:schemeClr val="tx1"/>
                </a:solidFill>
              </a:rPr>
              <a:t>дослідженні</a:t>
            </a:r>
            <a:r>
              <a:rPr lang="ru-RU" sz="2000" b="1" dirty="0">
                <a:solidFill>
                  <a:schemeClr val="tx1"/>
                </a:solidFill>
              </a:rPr>
              <a:t>, в </a:t>
            </a:r>
            <a:r>
              <a:rPr lang="ru-RU" sz="2000" b="1" dirty="0" err="1">
                <a:solidFill>
                  <a:schemeClr val="tx1"/>
                </a:solidFill>
              </a:rPr>
              <a:t>якому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вимальовується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група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визначаються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параметри</a:t>
            </a:r>
            <a:r>
              <a:rPr lang="ru-RU" sz="2000" b="1" dirty="0">
                <a:solidFill>
                  <a:schemeClr val="tx1"/>
                </a:solidFill>
              </a:rPr>
              <a:t> закладу, </a:t>
            </a:r>
            <a:r>
              <a:rPr lang="ru-RU" sz="2000" b="1" dirty="0" err="1">
                <a:solidFill>
                  <a:schemeClr val="tx1"/>
                </a:solidFill>
              </a:rPr>
              <a:t>здатні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залучити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, а </a:t>
            </a: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ті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відсікатимуть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небажану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публіку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Ці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поняття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взаємопов'язані</a:t>
            </a:r>
            <a:r>
              <a:rPr lang="ru-RU" sz="2000" b="1" dirty="0">
                <a:solidFill>
                  <a:schemeClr val="tx1"/>
                </a:solidFill>
              </a:rPr>
              <a:t> – </a:t>
            </a:r>
            <a:r>
              <a:rPr lang="ru-RU" sz="2000" b="1" dirty="0" err="1">
                <a:solidFill>
                  <a:schemeClr val="tx1"/>
                </a:solidFill>
              </a:rPr>
              <a:t>чітке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позиціонування</a:t>
            </a:r>
            <a:r>
              <a:rPr lang="ru-RU" sz="2000" b="1" dirty="0">
                <a:solidFill>
                  <a:schemeClr val="tx1"/>
                </a:solidFill>
              </a:rPr>
              <a:t> закладу </a:t>
            </a:r>
            <a:r>
              <a:rPr lang="ru-RU" sz="2000" b="1" dirty="0" err="1">
                <a:solidFill>
                  <a:schemeClr val="tx1"/>
                </a:solidFill>
              </a:rPr>
              <a:t>приваблює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певних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автоматично </a:t>
            </a:r>
            <a:r>
              <a:rPr lang="ru-RU" sz="2000" b="1" dirty="0" err="1">
                <a:solidFill>
                  <a:schemeClr val="tx1"/>
                </a:solidFill>
              </a:rPr>
              <a:t>відсікаючи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інших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968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718</TotalTime>
  <Words>2321</Words>
  <Application>Microsoft Office PowerPoint</Application>
  <PresentationFormat>Экран (4:3)</PresentationFormat>
  <Paragraphs>209</Paragraphs>
  <Slides>41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Ион (конференц-зал)</vt:lpstr>
      <vt:lpstr>  Маркетинг у ресторанному бізнесі</vt:lpstr>
      <vt:lpstr>План</vt:lpstr>
      <vt:lpstr>Презентация PowerPoint</vt:lpstr>
      <vt:lpstr>1. Особливості ресторанного маркетингу </vt:lpstr>
      <vt:lpstr>Серед основних причин «неуваги» до маркетингу в ресторанному бізнесі можна назвати: </vt:lpstr>
      <vt:lpstr>Основні етапи маркетингу ресторану</vt:lpstr>
      <vt:lpstr>2. Завдання ресторанного маркетингу</vt:lpstr>
      <vt:lpstr>1 завдання: Інформування відвідувачів ресторану.</vt:lpstr>
      <vt:lpstr>2 завдання. Залучення цільових груп гостей</vt:lpstr>
      <vt:lpstr>Комплекс заходів, призначених для залучення цільової групи та відсікання небажаної публіки:</vt:lpstr>
      <vt:lpstr>3 завдання. Розширення кола відвідувачів ресторану </vt:lpstr>
      <vt:lpstr>4 завдання: Утримання гостей</vt:lpstr>
      <vt:lpstr>Під час формування рекламних заходів слід ураховувати:</vt:lpstr>
      <vt:lpstr>Презентация PowerPoint</vt:lpstr>
      <vt:lpstr>Фактори, що активно сприяють повторним відвідуванням гостей:</vt:lpstr>
      <vt:lpstr>Методи стимулювання:</vt:lpstr>
      <vt:lpstr>5 завдання: Збільшення доходу від гостя</vt:lpstr>
      <vt:lpstr>Наприклад</vt:lpstr>
      <vt:lpstr>Додаткові пропозиції у меню….</vt:lpstr>
      <vt:lpstr>Проведення святкових заходів</vt:lpstr>
      <vt:lpstr>3: Інструменти маркетингу</vt:lpstr>
      <vt:lpstr>Базова модель: маркетинг-мікс 4Р</vt:lpstr>
      <vt:lpstr>PRODUCT: Продукт</vt:lpstr>
      <vt:lpstr>PRICE: Ціна </vt:lpstr>
      <vt:lpstr>PLACE: Місце продажу</vt:lpstr>
      <vt:lpstr>PROMOTIONAL: Просування</vt:lpstr>
      <vt:lpstr>Розширення моделі маркетинг-міксу</vt:lpstr>
      <vt:lpstr>PEOPLE:  Люди </vt:lpstr>
      <vt:lpstr>Оцінка ефективності маркетингової діяльності </vt:lpstr>
      <vt:lpstr>Сучасні тенденції маркетингу в ресторанному бізнесі</vt:lpstr>
      <vt:lpstr>1. Орієнтація на клієнтський досвід (Customer Experience Marketing)</vt:lpstr>
      <vt:lpstr>2. Digital-маркетинг як основний канал просування</vt:lpstr>
      <vt:lpstr>3. Персоналізація маркетингових комунікацій</vt:lpstr>
      <vt:lpstr>4. Розвиток бренду та сторітелінг</vt:lpstr>
      <vt:lpstr>5. Соціальна відповідальність та сталий розвиток (Sustainability Marketing)</vt:lpstr>
      <vt:lpstr>6. Інфлюенсер-маркетинг та UGC-контент</vt:lpstr>
      <vt:lpstr>7. Омніканальність та інтеграція сервісів</vt:lpstr>
      <vt:lpstr>8. Аналітика та data-driven маркетинг</vt:lpstr>
      <vt:lpstr>9. Подієвий маркетинг і ком’юніті-білдинг</vt:lpstr>
      <vt:lpstr>10. Візуальний маркетинг та естетика простору</vt:lpstr>
      <vt:lpstr>Сутність маркетингу має визначатися формулою: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маркетинга. Виды маркетинга</dc:title>
  <dc:creator>Ainura</dc:creator>
  <cp:lastModifiedBy>Анна Сидорук</cp:lastModifiedBy>
  <cp:revision>24</cp:revision>
  <dcterms:created xsi:type="dcterms:W3CDTF">2016-02-16T15:53:08Z</dcterms:created>
  <dcterms:modified xsi:type="dcterms:W3CDTF">2026-01-12T09:41:00Z</dcterms:modified>
</cp:coreProperties>
</file>