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4"/>
  </p:sldMasterIdLst>
  <p:notesMasterIdLst>
    <p:notesMasterId r:id="rId18"/>
  </p:notesMasterIdLst>
  <p:handoutMasterIdLst>
    <p:handoutMasterId r:id="rId19"/>
  </p:handoutMasterIdLst>
  <p:sldIdLst>
    <p:sldId id="256" r:id="rId5"/>
    <p:sldId id="262" r:id="rId6"/>
    <p:sldId id="264" r:id="rId7"/>
    <p:sldId id="278" r:id="rId8"/>
    <p:sldId id="279" r:id="rId9"/>
    <p:sldId id="265" r:id="rId10"/>
    <p:sldId id="269" r:id="rId11"/>
    <p:sldId id="272" r:id="rId12"/>
    <p:sldId id="283" r:id="rId13"/>
    <p:sldId id="284" r:id="rId14"/>
    <p:sldId id="285" r:id="rId15"/>
    <p:sldId id="286" r:id="rId16"/>
    <p:sldId id="282" r:id="rId17"/>
  </p:sldIdLst>
  <p:sldSz cx="12192000" cy="6858000"/>
  <p:notesSz cx="6858000" cy="9144000"/>
  <p:defaultTextStyle>
    <a:defPPr rtl="0"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BD69684-7C89-424F-AAB0-A7B7F8475641}" v="1" dt="2025-03-05T11:28:18.111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26" autoAdjust="0"/>
    <p:restoredTop sz="94624" autoAdjust="0"/>
  </p:normalViewPr>
  <p:slideViewPr>
    <p:cSldViewPr snapToGrid="0" showGuides="1">
      <p:cViewPr varScale="1">
        <p:scale>
          <a:sx n="74" d="100"/>
          <a:sy n="74" d="100"/>
        </p:scale>
        <p:origin x="1042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90" d="100"/>
          <a:sy n="90" d="100"/>
        </p:scale>
        <p:origin x="3774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algn="r" rtl="0"/>
            <a:fld id="{F097377B-7A80-4695-9311-7480A96BA5C2}" type="datetime1">
              <a:rPr lang="ru-RU" smtClean="0"/>
              <a:pPr algn="r" rtl="0"/>
              <a:t>05.03.2025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algn="r" rtl="0"/>
            <a:fld id="{06834459-7356-44BF-850D-8B30C4FB3B6B}" type="slidenum">
              <a:rPr lang="ru-RU" smtClean="0"/>
              <a:pPr algn="r"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6901652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верхнего колонтитула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rtl="0">
              <a:defRPr sz="1200"/>
            </a:lvl1pPr>
          </a:lstStyle>
          <a:p>
            <a:fld id="{FAA1E4E1-DF6A-45D0-AB14-6A9A0B144578}" type="datetime1">
              <a:rPr lang="ru-RU" smtClean="0"/>
              <a:pPr/>
              <a:t>05.03.2025</a:t>
            </a:fld>
            <a:endParaRPr lang="ru-RU" dirty="0"/>
          </a:p>
        </p:txBody>
      </p:sp>
      <p:sp>
        <p:nvSpPr>
          <p:cNvPr id="4" name="Образ слайда 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ru-RU" dirty="0"/>
          </a:p>
        </p:txBody>
      </p:sp>
      <p:sp>
        <p:nvSpPr>
          <p:cNvPr id="5" name="Заполнитель заметок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ru-RU" dirty="0"/>
              <a:t>Образец текста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</p:txBody>
      </p:sp>
      <p:sp>
        <p:nvSpPr>
          <p:cNvPr id="6" name="Заполнитель нижнего колонтитула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rtl="0">
              <a:defRPr sz="1200"/>
            </a:lvl1pPr>
          </a:lstStyle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rtl="0">
              <a:defRPr sz="1200"/>
            </a:lvl1pPr>
          </a:lstStyle>
          <a:p>
            <a:fld id="{0A3C37BE-C303-496D-B5CD-85F2937540FC}" type="slidenum">
              <a:rPr lang="ru-RU" smtClean="0"/>
              <a:pPr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508422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1009650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898" y="4511784"/>
            <a:ext cx="10096501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C522B8D-815E-429C-9EC2-505CEC215084}" type="datetime1">
              <a:rPr lang="ru-RU" smtClean="0"/>
              <a:pPr/>
              <a:t>05.03.2025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  <p:pic>
        <p:nvPicPr>
          <p:cNvPr id="11" name="Рисунок 10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4445" y="0"/>
            <a:ext cx="1747524" cy="22920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565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654671" y="1600199"/>
            <a:ext cx="6430912" cy="4572001"/>
          </a:xfrm>
        </p:spPr>
        <p:txBody>
          <a:bodyPr tIns="1188720" rtlCol="0">
            <a:normAutofit/>
          </a:bodyPr>
          <a:lstStyle>
            <a:lvl1pPr marL="0" indent="0" algn="ctr" rtl="0">
              <a:buNone/>
              <a:defRPr sz="2000"/>
            </a:lvl1pPr>
            <a:lvl2pPr marL="457200" indent="0" algn="l" rtl="0">
              <a:buNone/>
              <a:defRPr sz="2800"/>
            </a:lvl2pPr>
            <a:lvl3pPr marL="914400" indent="0" algn="l" rtl="0">
              <a:buNone/>
              <a:defRPr sz="2400"/>
            </a:lvl3pPr>
            <a:lvl4pPr marL="1371600" indent="0" algn="l" rtl="0">
              <a:buNone/>
              <a:defRPr sz="2000"/>
            </a:lvl4pPr>
            <a:lvl5pPr marL="1828800" indent="0" algn="l" rtl="0">
              <a:buNone/>
              <a:defRPr sz="2000"/>
            </a:lvl5pPr>
            <a:lvl6pPr marL="2286000" indent="0" algn="l" rtl="0">
              <a:buNone/>
              <a:defRPr sz="2000"/>
            </a:lvl6pPr>
            <a:lvl7pPr marL="2743200" indent="0" algn="l" rtl="0">
              <a:buNone/>
              <a:defRPr sz="2000"/>
            </a:lvl7pPr>
            <a:lvl8pPr marL="3200400" indent="0" algn="l" rtl="0">
              <a:buNone/>
              <a:defRPr sz="2000"/>
            </a:lvl8pPr>
            <a:lvl9pPr marL="3657600" indent="0" algn="l" rtl="0">
              <a:buNone/>
              <a:defRPr sz="2000"/>
            </a:lvl9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3396996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E80E4BC3-C763-48AA-8280-ACE59646066A}" type="datetime1">
              <a:rPr lang="ru-RU" smtClean="0"/>
              <a:pPr/>
              <a:t>05.03.2025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69637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6D72474-459C-42C4-A0ED-A9AD89867D22}" type="datetime1">
              <a:rPr lang="ru-RU" smtClean="0"/>
              <a:pPr/>
              <a:t>05.03.2025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120767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9372600" y="365125"/>
            <a:ext cx="1714500" cy="5811838"/>
          </a:xfrm>
        </p:spPr>
        <p:txBody>
          <a:bodyPr vert="eaVert"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04900" y="365125"/>
            <a:ext cx="8098896" cy="5811838"/>
          </a:xfrm>
        </p:spPr>
        <p:txBody>
          <a:bodyPr vert="eaVert"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ru-RU" dirty="0"/>
              <a:t>09.10.2016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  <p:grpSp>
        <p:nvGrpSpPr>
          <p:cNvPr id="7" name="Группа 6"/>
          <p:cNvGrpSpPr/>
          <p:nvPr/>
        </p:nvGrpSpPr>
        <p:grpSpPr>
          <a:xfrm rot="5400000">
            <a:off x="6514047" y="3228843"/>
            <a:ext cx="5632704" cy="84403"/>
            <a:chOff x="1073150" y="1219201"/>
            <a:chExt cx="10058400" cy="63125"/>
          </a:xfrm>
        </p:grpSpPr>
        <p:cxnSp>
          <p:nvCxnSpPr>
            <p:cNvPr id="8" name="Прямая соединительная линия 7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Прямая соединительная линия 8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4459271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008D2BC5-0E5D-4645-A815-DFCA1A04B5A6}" type="datetime1">
              <a:rPr lang="ru-RU" smtClean="0"/>
              <a:pPr/>
              <a:t>05.03.2025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868768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Титульный слайд с рисунк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Группа 12"/>
          <p:cNvGrpSpPr/>
          <p:nvPr/>
        </p:nvGrpSpPr>
        <p:grpSpPr>
          <a:xfrm rot="10800000">
            <a:off x="0" y="5645510"/>
            <a:ext cx="12192000" cy="63125"/>
            <a:chOff x="507492" y="1501519"/>
            <a:chExt cx="8129016" cy="63125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Группа 13"/>
          <p:cNvGrpSpPr/>
          <p:nvPr/>
        </p:nvGrpSpPr>
        <p:grpSpPr>
          <a:xfrm>
            <a:off x="0" y="1143000"/>
            <a:ext cx="12192000" cy="63125"/>
            <a:chOff x="507492" y="1501519"/>
            <a:chExt cx="8129016" cy="63125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>
              <a:off x="507492" y="1564644"/>
              <a:ext cx="8129016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>
              <a:off x="507492" y="1501519"/>
              <a:ext cx="8129016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Прямоугольник 6"/>
          <p:cNvSpPr/>
          <p:nvPr/>
        </p:nvSpPr>
        <p:spPr>
          <a:xfrm>
            <a:off x="0" y="5778124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12192000" cy="107987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104900" y="2292094"/>
            <a:ext cx="5734050" cy="2219691"/>
          </a:xfrm>
        </p:spPr>
        <p:txBody>
          <a:bodyPr rtlCol="0" anchor="ctr">
            <a:normAutofit/>
          </a:bodyPr>
          <a:lstStyle>
            <a:lvl1pPr algn="l" rtl="0">
              <a:defRPr sz="4400" cap="all" baseline="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104900" y="4511784"/>
            <a:ext cx="5734050" cy="955565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800"/>
            </a:lvl1pPr>
            <a:lvl2pPr marL="457200" indent="0" algn="ctr" rtl="0">
              <a:buNone/>
              <a:defRPr sz="2000"/>
            </a:lvl2pPr>
            <a:lvl3pPr marL="914400" indent="0" algn="ctr" rtl="0">
              <a:buNone/>
              <a:defRPr sz="1800"/>
            </a:lvl3pPr>
            <a:lvl4pPr marL="1371600" indent="0" algn="ctr" rtl="0">
              <a:buNone/>
              <a:defRPr sz="1600"/>
            </a:lvl4pPr>
            <a:lvl5pPr marL="1828800" indent="0" algn="ctr" rtl="0">
              <a:buNone/>
              <a:defRPr sz="1600"/>
            </a:lvl5pPr>
            <a:lvl6pPr marL="2286000" indent="0" algn="ctr" rtl="0">
              <a:buNone/>
              <a:defRPr sz="1600"/>
            </a:lvl6pPr>
            <a:lvl7pPr marL="2743200" indent="0" algn="ctr" rtl="0">
              <a:buNone/>
              <a:defRPr sz="1600"/>
            </a:lvl7pPr>
            <a:lvl8pPr marL="3200400" indent="0" algn="ctr" rtl="0">
              <a:buNone/>
              <a:defRPr sz="1600"/>
            </a:lvl8pPr>
            <a:lvl9pPr marL="3657600" indent="0" algn="ctr" rtl="0">
              <a:buNone/>
              <a:defRPr sz="1600"/>
            </a:lvl9pPr>
          </a:lstStyle>
          <a:p>
            <a:pPr rtl="0"/>
            <a:r>
              <a:rPr lang="ru-RU"/>
              <a:t>Образец подзаголовка</a:t>
            </a:r>
            <a:endParaRPr lang="ru-RU" dirty="0"/>
          </a:p>
        </p:txBody>
      </p:sp>
      <p:pic>
        <p:nvPicPr>
          <p:cNvPr id="10" name="Рисунок 9"/>
          <p:cNvPicPr>
            <a:picLocks noChangeAspect="1"/>
          </p:cNvPicPr>
          <p:nvPr/>
        </p:nvPicPr>
        <p:blipFill rotWithShape="1"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aturation sat="3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325880" y="0"/>
            <a:ext cx="1747524" cy="2292094"/>
          </a:xfrm>
          <a:prstGeom prst="rect">
            <a:avLst/>
          </a:prstGeom>
        </p:spPr>
      </p:pic>
      <p:sp>
        <p:nvSpPr>
          <p:cNvPr id="11" name="Рисунок 10"/>
          <p:cNvSpPr>
            <a:spLocks noGrp="1"/>
          </p:cNvSpPr>
          <p:nvPr>
            <p:ph type="pic" sz="quarter" idx="13"/>
          </p:nvPr>
        </p:nvSpPr>
        <p:spPr>
          <a:xfrm>
            <a:off x="6981063" y="1310656"/>
            <a:ext cx="5210937" cy="4208604"/>
          </a:xfrm>
          <a:solidFill>
            <a:schemeClr val="tx1">
              <a:lumMod val="20000"/>
              <a:lumOff val="80000"/>
            </a:schemeClr>
          </a:solidFill>
        </p:spPr>
        <p:txBody>
          <a:bodyPr tIns="1005840" rtlCol="0"/>
          <a:lstStyle>
            <a:lvl1pPr marL="0" indent="0" algn="ctr" rtl="0">
              <a:buNone/>
              <a:defRPr/>
            </a:lvl1pPr>
          </a:lstStyle>
          <a:p>
            <a:pPr rtl="0"/>
            <a:r>
              <a:rPr lang="ru-RU"/>
              <a:t>Вставка рисунка</a:t>
            </a:r>
            <a:endParaRPr lang="ru-RU" dirty="0"/>
          </a:p>
        </p:txBody>
      </p:sp>
      <p:sp>
        <p:nvSpPr>
          <p:cNvPr id="19" name="Пояснительный текст"/>
          <p:cNvSpPr/>
          <p:nvPr/>
        </p:nvSpPr>
        <p:spPr>
          <a:xfrm>
            <a:off x="12344400" y="0"/>
            <a:ext cx="1295400" cy="6858000"/>
          </a:xfrm>
          <a:prstGeom prst="roundRect">
            <a:avLst>
              <a:gd name="adj" fmla="val 9717"/>
            </a:avLst>
          </a:prstGeom>
          <a:solidFill>
            <a:srgbClr val="A6A6A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rtl="0"/>
            <a:r>
              <a:rPr lang="ru-RU" sz="1100" b="1" i="1" dirty="0">
                <a:latin typeface="Arial" pitchFamily="34" charset="0"/>
                <a:cs typeface="Arial" pitchFamily="34" charset="0"/>
              </a:rPr>
              <a:t>ПРИМЕЧАНИЕ</a:t>
            </a:r>
            <a:endParaRPr lang="ru-RU" sz="1200" b="1" i="1" dirty="0">
              <a:latin typeface="Arial" pitchFamily="34" charset="0"/>
              <a:cs typeface="Arial" pitchFamily="34" charset="0"/>
            </a:endParaRPr>
          </a:p>
          <a:p>
            <a:pPr rtl="0"/>
            <a:r>
              <a:rPr lang="ru-RU" sz="1200" i="1" dirty="0">
                <a:latin typeface="Arial" pitchFamily="34" charset="0"/>
                <a:cs typeface="Arial" pitchFamily="34" charset="0"/>
              </a:rPr>
              <a:t>Чтобы изменить изображение на этом слайде, выберите рисунок и удалите его. Затем нажмите значок "Рисунки" в заполнителе, чтобы вставить изображение.</a:t>
            </a:r>
          </a:p>
        </p:txBody>
      </p:sp>
    </p:spTree>
    <p:extLst>
      <p:ext uri="{BB962C8B-B14F-4D97-AF65-F5344CB8AC3E}">
        <p14:creationId xmlns:p14="http://schemas.microsoft.com/office/powerpoint/2010/main" val="26739436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Группа 7"/>
          <p:cNvGrpSpPr/>
          <p:nvPr/>
        </p:nvGrpSpPr>
        <p:grpSpPr>
          <a:xfrm>
            <a:off x="0" y="2514600"/>
            <a:ext cx="12192000" cy="3194035"/>
            <a:chOff x="647402" y="2514600"/>
            <a:chExt cx="10838688" cy="3194035"/>
          </a:xfrm>
        </p:grpSpPr>
        <p:grpSp>
          <p:nvGrpSpPr>
            <p:cNvPr id="9" name="Группа 8"/>
            <p:cNvGrpSpPr/>
            <p:nvPr/>
          </p:nvGrpSpPr>
          <p:grpSpPr>
            <a:xfrm>
              <a:off x="647402" y="2514600"/>
              <a:ext cx="10838688" cy="63125"/>
              <a:chOff x="507492" y="1501519"/>
              <a:chExt cx="8129016" cy="63125"/>
            </a:xfrm>
          </p:grpSpPr>
          <p:cxnSp>
            <p:nvCxnSpPr>
              <p:cNvPr id="14" name="Прямая соединительная линия 13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5" name="Прямая соединительная линия 14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10" name="Прямоугольник 9"/>
            <p:cNvSpPr/>
            <p:nvPr/>
          </p:nvSpPr>
          <p:spPr>
            <a:xfrm>
              <a:off x="647402" y="2640850"/>
              <a:ext cx="10838688" cy="2941536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rtl="0"/>
              <a:endParaRPr lang="ru-RU" dirty="0"/>
            </a:p>
          </p:txBody>
        </p:sp>
        <p:grpSp>
          <p:nvGrpSpPr>
            <p:cNvPr id="11" name="Группа 10"/>
            <p:cNvGrpSpPr/>
            <p:nvPr/>
          </p:nvGrpSpPr>
          <p:grpSpPr>
            <a:xfrm rot="10800000">
              <a:off x="647402" y="5645510"/>
              <a:ext cx="10838688" cy="63125"/>
              <a:chOff x="507492" y="1501519"/>
              <a:chExt cx="8129016" cy="63125"/>
            </a:xfrm>
          </p:grpSpPr>
          <p:cxnSp>
            <p:nvCxnSpPr>
              <p:cNvPr id="12" name="Прямая соединительная линия 11"/>
              <p:cNvCxnSpPr/>
              <p:nvPr/>
            </p:nvCxnSpPr>
            <p:spPr>
              <a:xfrm>
                <a:off x="507492" y="1564644"/>
                <a:ext cx="8129016" cy="0"/>
              </a:xfrm>
              <a:prstGeom prst="line">
                <a:avLst/>
              </a:prstGeom>
              <a:ln w="381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3" name="Прямая соединительная линия 12"/>
              <p:cNvCxnSpPr/>
              <p:nvPr/>
            </p:nvCxnSpPr>
            <p:spPr>
              <a:xfrm>
                <a:off x="507492" y="1501519"/>
                <a:ext cx="8129016" cy="0"/>
              </a:xfrm>
              <a:prstGeom prst="line">
                <a:avLst/>
              </a:prstGeom>
              <a:ln w="12700" cap="flat">
                <a:solidFill>
                  <a:schemeClr val="tx1"/>
                </a:solidFill>
                <a:miter lim="800000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04899" y="2971806"/>
            <a:ext cx="10071099" cy="1684150"/>
          </a:xfrm>
        </p:spPr>
        <p:txBody>
          <a:bodyPr rtlCol="0" anchor="ctr">
            <a:normAutofit/>
          </a:bodyPr>
          <a:lstStyle>
            <a:lvl1pPr algn="l" rtl="0">
              <a:defRPr sz="440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Замещающий текст 2"/>
          <p:cNvSpPr>
            <a:spLocks noGrp="1"/>
          </p:cNvSpPr>
          <p:nvPr>
            <p:ph type="body" idx="1"/>
          </p:nvPr>
        </p:nvSpPr>
        <p:spPr>
          <a:xfrm>
            <a:off x="1104899" y="4655956"/>
            <a:ext cx="10071099" cy="50975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457200" indent="0" algn="l" rtl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l" rtl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l" rtl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BF3049B1-F681-4AF5-B948-A3B940E9215A}" type="datetime1">
              <a:rPr lang="ru-RU" smtClean="0"/>
              <a:pPr/>
              <a:t>05.03.2025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  <p:pic>
        <p:nvPicPr>
          <p:cNvPr id="7" name="Рисунок 6"/>
          <p:cNvPicPr>
            <a:picLocks noChangeAspect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5880" y="0"/>
            <a:ext cx="1783188" cy="29718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026788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1049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  <a:lvl9pPr algn="l" rtl="0">
              <a:defRPr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600200"/>
            <a:ext cx="4914900" cy="4571999"/>
          </a:xfrm>
        </p:spPr>
        <p:txBody>
          <a:bodyPr rtlCol="0"/>
          <a:lstStyle>
            <a:lvl5pPr algn="l" rtl="0">
              <a:defRPr/>
            </a:lvl5pPr>
            <a:lvl6pPr algn="l" rtl="0">
              <a:defRPr/>
            </a:lvl6pPr>
            <a:lvl7pPr algn="l" rtl="0">
              <a:defRPr/>
            </a:lvl7pPr>
            <a:lvl8pPr algn="l" rtl="0">
              <a:defRPr/>
            </a:lvl8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89071334-89C1-48F8-8089-E3D6AA3BB79C}" type="datetime1">
              <a:rPr lang="ru-RU" smtClean="0"/>
              <a:pPr/>
              <a:t>05.03.2025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277910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104900" y="2424112"/>
            <a:ext cx="4919472" cy="3748088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66110" y="1600200"/>
            <a:ext cx="4919472" cy="823912"/>
          </a:xfrm>
        </p:spPr>
        <p:txBody>
          <a:bodyPr rtlCol="0" anchor="b"/>
          <a:lstStyle>
            <a:lvl1pPr marL="0" indent="0" algn="l" rtl="0">
              <a:spcBef>
                <a:spcPts val="0"/>
              </a:spcBef>
              <a:buNone/>
              <a:defRPr sz="2400" b="1"/>
            </a:lvl1pPr>
            <a:lvl2pPr marL="457200" indent="0" algn="l" rtl="0">
              <a:buNone/>
              <a:defRPr sz="2000" b="1"/>
            </a:lvl2pPr>
            <a:lvl3pPr marL="914400" indent="0" algn="l" rtl="0">
              <a:buNone/>
              <a:defRPr sz="1800" b="1"/>
            </a:lvl3pPr>
            <a:lvl4pPr marL="1371600" indent="0" algn="l" rtl="0">
              <a:buNone/>
              <a:defRPr sz="1600" b="1"/>
            </a:lvl4pPr>
            <a:lvl5pPr marL="1828800" indent="0" algn="l" rtl="0">
              <a:buNone/>
              <a:defRPr sz="1600" b="1"/>
            </a:lvl5pPr>
            <a:lvl6pPr marL="2286000" indent="0" algn="l" rtl="0">
              <a:buNone/>
              <a:defRPr sz="1600" b="1"/>
            </a:lvl6pPr>
            <a:lvl7pPr marL="2743200" indent="0" algn="l" rtl="0">
              <a:buNone/>
              <a:defRPr sz="1600" b="1"/>
            </a:lvl7pPr>
            <a:lvl8pPr marL="3200400" indent="0" algn="l" rtl="0">
              <a:buNone/>
              <a:defRPr sz="1600" b="1"/>
            </a:lvl8pPr>
            <a:lvl9pPr marL="3657600" indent="0" algn="l" rtl="0">
              <a:buNone/>
              <a:defRPr sz="1600" b="1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66110" y="2424112"/>
            <a:ext cx="4919472" cy="3748088"/>
          </a:xfrm>
        </p:spPr>
        <p:txBody>
          <a:bodyPr rtlCol="0"/>
          <a:lstStyle/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3FDCDF3F-3D72-4F56-93A1-9DDD55AB6452}" type="datetime1">
              <a:rPr lang="ru-RU" smtClean="0"/>
              <a:pPr/>
              <a:t>05.03.2025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710161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 rtl="0">
              <a:defRPr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C5C11A32-C44A-4E32-8FFB-D057369B4F61}" type="datetime1">
              <a:rPr lang="ru-RU" smtClean="0"/>
              <a:pPr/>
              <a:t>05.03.2025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58111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5E5ECC2E-6DAB-4717-9C53-38589639C202}" type="datetime1">
              <a:rPr lang="ru-RU" smtClean="0"/>
              <a:pPr/>
              <a:t>05.03.2025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2416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 rtlCol="0" anchor="b"/>
          <a:lstStyle>
            <a:lvl1pPr algn="l" rtl="0">
              <a:defRPr sz="3200"/>
            </a:lvl1pPr>
          </a:lstStyle>
          <a:p>
            <a:pPr rtl="0"/>
            <a:r>
              <a:rPr lang="ru-RU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641848" y="1600199"/>
            <a:ext cx="5445252" cy="4572001"/>
          </a:xfrm>
        </p:spPr>
        <p:txBody>
          <a:bodyPr rtlCol="0">
            <a:normAutofit/>
          </a:bodyPr>
          <a:lstStyle>
            <a:lvl1pPr algn="l" rtl="0">
              <a:defRPr sz="2000"/>
            </a:lvl1pPr>
            <a:lvl2pPr algn="l" rtl="0">
              <a:defRPr sz="1600"/>
            </a:lvl2pPr>
            <a:lvl3pPr algn="l" rtl="0">
              <a:defRPr sz="1600"/>
            </a:lvl3pPr>
            <a:lvl4pPr algn="l" rtl="0">
              <a:defRPr sz="1400"/>
            </a:lvl4pPr>
            <a:lvl5pPr algn="l" rtl="0">
              <a:defRPr sz="1400"/>
            </a:lvl5pPr>
            <a:lvl6pPr algn="l" rtl="0">
              <a:defRPr sz="1400"/>
            </a:lvl6pPr>
            <a:lvl7pPr algn="l" rtl="0">
              <a:defRPr sz="1400"/>
            </a:lvl7pPr>
            <a:lvl8pPr algn="l" rtl="0">
              <a:defRPr sz="1400"/>
            </a:lvl8pPr>
            <a:lvl9pPr algn="l" rtl="0">
              <a:defRPr sz="1400"/>
            </a:lvl9pPr>
          </a:lstStyle>
          <a:p>
            <a:pPr lvl="0" rtl="0"/>
            <a:r>
              <a:rPr lang="ru-RU"/>
              <a:t>Образец текста</a:t>
            </a:r>
          </a:p>
          <a:p>
            <a:pPr lvl="1" rtl="0"/>
            <a:r>
              <a:rPr lang="ru-RU"/>
              <a:t>Второй уровень</a:t>
            </a:r>
          </a:p>
          <a:p>
            <a:pPr lvl="2" rtl="0"/>
            <a:r>
              <a:rPr lang="ru-RU"/>
              <a:t>Третий уровень</a:t>
            </a:r>
          </a:p>
          <a:p>
            <a:pPr lvl="3" rtl="0"/>
            <a:r>
              <a:rPr lang="ru-RU"/>
              <a:t>Четвертый уровень</a:t>
            </a:r>
          </a:p>
          <a:p>
            <a:pPr lvl="4" rtl="0"/>
            <a:r>
              <a:rPr lang="ru-RU"/>
              <a:t>Пятый уровень</a:t>
            </a:r>
            <a:endParaRPr lang="ru-RU" dirty="0"/>
          </a:p>
        </p:txBody>
      </p:sp>
      <p:sp>
        <p:nvSpPr>
          <p:cNvPr id="4" name="Текст 3"/>
          <p:cNvSpPr>
            <a:spLocks noGrp="1"/>
          </p:cNvSpPr>
          <p:nvPr>
            <p:ph type="body" sz="half" idx="2"/>
          </p:nvPr>
        </p:nvSpPr>
        <p:spPr>
          <a:xfrm>
            <a:off x="1104900" y="1600200"/>
            <a:ext cx="4384548" cy="4572000"/>
          </a:xfrm>
        </p:spPr>
        <p:txBody>
          <a:bodyPr rtlCol="0">
            <a:normAutofit/>
          </a:bodyPr>
          <a:lstStyle>
            <a:lvl1pPr marL="0" indent="0" algn="l" rtl="0">
              <a:spcBef>
                <a:spcPts val="1200"/>
              </a:spcBef>
              <a:buNone/>
              <a:defRPr sz="1800"/>
            </a:lvl1pPr>
            <a:lvl2pPr marL="457200" indent="0" algn="l" rtl="0">
              <a:buNone/>
              <a:defRPr sz="1400"/>
            </a:lvl2pPr>
            <a:lvl3pPr marL="914400" indent="0" algn="l" rtl="0">
              <a:buNone/>
              <a:defRPr sz="1200"/>
            </a:lvl3pPr>
            <a:lvl4pPr marL="1371600" indent="0" algn="l" rtl="0">
              <a:buNone/>
              <a:defRPr sz="1000"/>
            </a:lvl4pPr>
            <a:lvl5pPr marL="1828800" indent="0" algn="l" rtl="0">
              <a:buNone/>
              <a:defRPr sz="1000"/>
            </a:lvl5pPr>
            <a:lvl6pPr marL="2286000" indent="0" algn="l" rtl="0">
              <a:buNone/>
              <a:defRPr sz="1000"/>
            </a:lvl6pPr>
            <a:lvl7pPr marL="2743200" indent="0" algn="l" rtl="0">
              <a:buNone/>
              <a:defRPr sz="1000"/>
            </a:lvl7pPr>
            <a:lvl8pPr marL="3200400" indent="0" algn="l" rtl="0">
              <a:buNone/>
              <a:defRPr sz="1000"/>
            </a:lvl8pPr>
            <a:lvl9pPr marL="3657600" indent="0" algn="l" rtl="0">
              <a:buNone/>
              <a:defRPr sz="1000"/>
            </a:lvl9pPr>
          </a:lstStyle>
          <a:p>
            <a:pPr lvl="0" rt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/>
            </a:lvl1pPr>
          </a:lstStyle>
          <a:p>
            <a:fld id="{2DC0002A-E6EF-4378-B5A3-22E20EA855B1}" type="datetime1">
              <a:rPr lang="ru-RU" smtClean="0"/>
              <a:pPr/>
              <a:t>05.03.2025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0FF54DE5-C571-48E8-A5BC-B369434E2F44}" type="slidenum">
              <a:rPr lang="ru-RU" smtClean="0"/>
              <a:pPr rtl="0"/>
              <a:t>‹№›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69764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полнитель заголовка 1"/>
          <p:cNvSpPr>
            <a:spLocks noGrp="1"/>
          </p:cNvSpPr>
          <p:nvPr>
            <p:ph type="title"/>
          </p:nvPr>
        </p:nvSpPr>
        <p:spPr>
          <a:xfrm>
            <a:off x="1104900" y="76200"/>
            <a:ext cx="9980682" cy="1096962"/>
          </a:xfrm>
          <a:prstGeom prst="rect">
            <a:avLst/>
          </a:prstGeom>
        </p:spPr>
        <p:txBody>
          <a:bodyPr vert="horz" lIns="0" tIns="45720" rIns="0" bIns="45720" rtlCol="0" anchor="b">
            <a:normAutofit/>
          </a:bodyPr>
          <a:lstStyle/>
          <a:p>
            <a:pPr rtl="0"/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104900" y="1600200"/>
            <a:ext cx="9982200" cy="457200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 rtl="0"/>
            <a:r>
              <a:rPr lang="ru-RU" dirty="0"/>
              <a:t>Образец текста</a:t>
            </a:r>
          </a:p>
          <a:p>
            <a:pPr lvl="1" rtl="0"/>
            <a:r>
              <a:rPr lang="ru-RU" dirty="0"/>
              <a:t>Второй уровень</a:t>
            </a:r>
          </a:p>
          <a:p>
            <a:pPr lvl="2" rtl="0"/>
            <a:r>
              <a:rPr lang="ru-RU" dirty="0"/>
              <a:t>Третий уровень</a:t>
            </a:r>
          </a:p>
          <a:p>
            <a:pPr lvl="3" rtl="0"/>
            <a:r>
              <a:rPr lang="ru-RU" dirty="0"/>
              <a:t>Четвертый уровень</a:t>
            </a:r>
          </a:p>
          <a:p>
            <a:pPr lvl="4" rtl="0"/>
            <a:r>
              <a:rPr lang="ru-RU" dirty="0"/>
              <a:t>Пятый уровень</a:t>
            </a:r>
          </a:p>
          <a:p>
            <a:pPr lvl="5" rtl="0"/>
            <a:r>
              <a:rPr lang="ru-RU" dirty="0"/>
              <a:t>Шестой уровень</a:t>
            </a:r>
          </a:p>
          <a:p>
            <a:pPr lvl="6" rtl="0"/>
            <a:r>
              <a:rPr lang="ru-RU" dirty="0"/>
              <a:t>Седьмой уровень</a:t>
            </a:r>
          </a:p>
          <a:p>
            <a:pPr lvl="7" rtl="0"/>
            <a:r>
              <a:rPr lang="ru-RU" dirty="0"/>
              <a:t>Восьмой уровень</a:t>
            </a:r>
          </a:p>
          <a:p>
            <a:pPr lvl="8" rtl="0"/>
            <a:r>
              <a:rPr lang="ru-RU" dirty="0"/>
              <a:t>Девятый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104899" y="6356351"/>
            <a:ext cx="1829559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A42E0B6C-3F58-4527-A133-F91FB65EBC2F}" type="datetime1">
              <a:rPr lang="ru-RU" smtClean="0"/>
              <a:pPr/>
              <a:t>05.03.2025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2934459" y="6356350"/>
            <a:ext cx="6323082" cy="365126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ct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pPr rtl="0"/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256782" y="6356351"/>
            <a:ext cx="1828800" cy="365125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r" rtl="0">
              <a:defRPr sz="12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0FF54DE5-C571-48E8-A5BC-B369434E2F44}" type="slidenum">
              <a:rPr lang="ru-RU" smtClean="0"/>
              <a:pPr/>
              <a:t>‹№›</a:t>
            </a:fld>
            <a:endParaRPr lang="ru-RU" dirty="0"/>
          </a:p>
        </p:txBody>
      </p:sp>
      <p:grpSp>
        <p:nvGrpSpPr>
          <p:cNvPr id="15" name="Группа 14"/>
          <p:cNvGrpSpPr/>
          <p:nvPr/>
        </p:nvGrpSpPr>
        <p:grpSpPr>
          <a:xfrm>
            <a:off x="1103376" y="1219201"/>
            <a:ext cx="9985248" cy="84403"/>
            <a:chOff x="1073150" y="1219201"/>
            <a:chExt cx="10058400" cy="63125"/>
          </a:xfrm>
        </p:grpSpPr>
        <p:cxnSp>
          <p:nvCxnSpPr>
            <p:cNvPr id="13" name="Прямая соединительная линия 12"/>
            <p:cNvCxnSpPr/>
            <p:nvPr/>
          </p:nvCxnSpPr>
          <p:spPr>
            <a:xfrm rot="10800000">
              <a:off x="1073150" y="1219201"/>
              <a:ext cx="10058400" cy="0"/>
            </a:xfrm>
            <a:prstGeom prst="line">
              <a:avLst/>
            </a:prstGeom>
            <a:ln w="381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Прямая соединительная линия 13"/>
            <p:cNvCxnSpPr/>
            <p:nvPr/>
          </p:nvCxnSpPr>
          <p:spPr>
            <a:xfrm rot="10800000">
              <a:off x="1073150" y="1282326"/>
              <a:ext cx="10058400" cy="0"/>
            </a:xfrm>
            <a:prstGeom prst="line">
              <a:avLst/>
            </a:prstGeom>
            <a:ln w="12700" cap="flat"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346251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6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anose="05000000000000000000" pitchFamily="2" charset="2"/>
        <a:buChar char="§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696">
          <p15:clr>
            <a:srgbClr val="F26B43"/>
          </p15:clr>
        </p15:guide>
        <p15:guide id="2" pos="6984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388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1118754" y="2078182"/>
            <a:ext cx="5427705" cy="2239640"/>
          </a:xfrm>
        </p:spPr>
        <p:txBody>
          <a:bodyPr rtlCol="0" anchor="ctr"/>
          <a:lstStyle/>
          <a:p>
            <a:br>
              <a:rPr lang="ru-RU" dirty="0"/>
            </a:br>
            <a:endParaRPr lang="ru-RU" dirty="0"/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1953490" y="3958935"/>
            <a:ext cx="4899313" cy="1499489"/>
          </a:xfrm>
        </p:spPr>
        <p:txBody>
          <a:bodyPr rtlCol="0"/>
          <a:lstStyle/>
          <a:p>
            <a:r>
              <a:rPr lang="uk-UA" sz="2400" b="1" dirty="0">
                <a:solidFill>
                  <a:schemeClr val="tx2"/>
                </a:solidFill>
              </a:rPr>
              <a:t>Викладач</a:t>
            </a:r>
          </a:p>
          <a:p>
            <a:r>
              <a:rPr lang="uk-UA" sz="2400" b="1" dirty="0">
                <a:solidFill>
                  <a:schemeClr val="tx2"/>
                </a:solidFill>
              </a:rPr>
              <a:t>Скворець Володимир Олексійович, доктор філософських наук, доцент, професор кафедри соціології </a:t>
            </a:r>
            <a:endParaRPr lang="ru-RU" sz="2400" dirty="0">
              <a:solidFill>
                <a:schemeClr val="tx2"/>
              </a:solidFill>
            </a:endParaRPr>
          </a:p>
          <a:p>
            <a:pPr rtl="0"/>
            <a:endParaRPr lang="ru-RU" dirty="0"/>
          </a:p>
        </p:txBody>
      </p:sp>
      <p:pic>
        <p:nvPicPr>
          <p:cNvPr id="4" name="Місце для зображення 3" descr="Открытая книга на столе, размытые полки с книгами на заднем плане"/>
          <p:cNvPicPr>
            <a:picLocks noGrp="1" noChangeAspect="1"/>
          </p:cNvPicPr>
          <p:nvPr>
            <p:ph type="pic" sz="quarter" idx="13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90" r="8890"/>
          <a:stretch>
            <a:fillRect/>
          </a:stretch>
        </p:blipFill>
        <p:spPr>
          <a:xfrm>
            <a:off x="6764481" y="1324698"/>
            <a:ext cx="4689764" cy="4208604"/>
          </a:xfr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13C6BA24-E48A-D33D-1843-47A91DDAEF7F}"/>
              </a:ext>
            </a:extLst>
          </p:cNvPr>
          <p:cNvSpPr txBox="1"/>
          <p:nvPr/>
        </p:nvSpPr>
        <p:spPr>
          <a:xfrm>
            <a:off x="398648" y="1601128"/>
            <a:ext cx="9811616" cy="175432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uk-UA" sz="3600" b="1" dirty="0"/>
              <a:t>Презентація дисципліни</a:t>
            </a:r>
          </a:p>
          <a:p>
            <a:r>
              <a:rPr lang="ru-RU" sz="3600" b="1" dirty="0"/>
              <a:t>СОЦІОЛОГІЧН</a:t>
            </a:r>
            <a:r>
              <a:rPr lang="uk-UA" sz="3600" b="1" dirty="0"/>
              <a:t>І ДОСЛІДЖЕННЯ</a:t>
            </a:r>
            <a:r>
              <a:rPr lang="ru-RU" sz="3600" b="1" dirty="0"/>
              <a:t> КРИМІНАЛЬНИХ СУБКУЛЬТУР У СВІТІ</a:t>
            </a:r>
            <a:endParaRPr lang="uk-UA" sz="3600" b="1" dirty="0"/>
          </a:p>
        </p:txBody>
      </p:sp>
    </p:spTree>
    <p:extLst>
      <p:ext uri="{BB962C8B-B14F-4D97-AF65-F5344CB8AC3E}">
        <p14:creationId xmlns:p14="http://schemas.microsoft.com/office/powerpoint/2010/main" val="1652133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5463524-C54A-6258-6C2C-1BC0BE0C85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/>
              <a:t>Кримінальні субкультури Півдня Італії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396B9650-7226-5420-01BC-62D845400A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0327" y="1600200"/>
            <a:ext cx="11014364" cy="45720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uk-UA" sz="3600" dirty="0"/>
              <a:t>Передумови формування організованої злочинності на Півдні Італії. </a:t>
            </a:r>
          </a:p>
          <a:p>
            <a:pPr marL="0" indent="0">
              <a:buNone/>
            </a:pPr>
            <a:r>
              <a:rPr lang="uk-UA" sz="3600" dirty="0"/>
              <a:t>Роль лицарських орденів у формуванні кримінальної традиції та зародженні мафії. </a:t>
            </a:r>
          </a:p>
          <a:p>
            <a:pPr marL="0" indent="0">
              <a:buNone/>
            </a:pPr>
            <a:r>
              <a:rPr lang="uk-UA" sz="3600" dirty="0"/>
              <a:t>Специфіка кримінальної субкультури </a:t>
            </a:r>
            <a:r>
              <a:rPr lang="uk-UA" sz="3600" dirty="0" err="1"/>
              <a:t>Каморри</a:t>
            </a:r>
            <a:r>
              <a:rPr lang="uk-UA" sz="3600" dirty="0"/>
              <a:t>. </a:t>
            </a:r>
          </a:p>
          <a:p>
            <a:pPr marL="0" indent="0">
              <a:buNone/>
            </a:pPr>
            <a:r>
              <a:rPr lang="uk-UA" sz="3600" dirty="0"/>
              <a:t>Специфіка організації та кримінальної субкультури </a:t>
            </a:r>
            <a:r>
              <a:rPr lang="uk-UA" sz="3600" dirty="0" err="1"/>
              <a:t>Ндрангети</a:t>
            </a:r>
            <a:r>
              <a:rPr lang="uk-UA" sz="3600" dirty="0"/>
              <a:t>. </a:t>
            </a:r>
          </a:p>
          <a:p>
            <a:pPr marL="0" indent="0">
              <a:buNone/>
            </a:pPr>
            <a:r>
              <a:rPr lang="uk-UA" sz="3600" dirty="0"/>
              <a:t>Специфіка кримінальної субкультури </a:t>
            </a:r>
            <a:r>
              <a:rPr lang="uk-UA" sz="3600" dirty="0" err="1"/>
              <a:t>Сакра</a:t>
            </a:r>
            <a:r>
              <a:rPr lang="uk-UA" sz="3600" dirty="0"/>
              <a:t> Корона </a:t>
            </a:r>
            <a:r>
              <a:rPr lang="uk-UA" sz="3600" dirty="0" err="1"/>
              <a:t>Уніта</a:t>
            </a:r>
            <a:r>
              <a:rPr lang="uk-UA" sz="3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8793578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552ED7D-CC9B-D973-878D-7BB712E1E0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/>
              <a:t>Кримінальні</a:t>
            </a:r>
            <a:r>
              <a:rPr lang="ru-RU" sz="3600" b="1" dirty="0"/>
              <a:t> </a:t>
            </a:r>
            <a:r>
              <a:rPr lang="ru-RU" sz="3600" b="1" dirty="0" err="1"/>
              <a:t>загрози</a:t>
            </a:r>
            <a:r>
              <a:rPr lang="ru-RU" sz="3600" b="1" dirty="0"/>
              <a:t> в </a:t>
            </a:r>
            <a:r>
              <a:rPr lang="ru-RU" sz="3600" b="1" dirty="0" err="1"/>
              <a:t>політичній</a:t>
            </a:r>
            <a:r>
              <a:rPr lang="ru-RU" sz="3600" b="1" dirty="0"/>
              <a:t> </a:t>
            </a:r>
            <a:r>
              <a:rPr lang="ru-RU" sz="3600" b="1" dirty="0" err="1"/>
              <a:t>сфері</a:t>
            </a:r>
            <a:r>
              <a:rPr lang="ru-RU" sz="3600" b="1" dirty="0"/>
              <a:t> </a:t>
            </a:r>
            <a:endParaRPr lang="uk-UA" sz="36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5364F1C2-2A98-B1BD-B022-B80764DD6C3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92282" y="1392382"/>
            <a:ext cx="11232573" cy="477981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/>
              <a:t>Зміст поняття «політика» (політична діяльність, політичні явища, процеси та відносини. </a:t>
            </a:r>
          </a:p>
          <a:p>
            <a:pPr marL="0" indent="0">
              <a:buNone/>
            </a:pPr>
            <a:r>
              <a:rPr lang="uk-UA" sz="3200" dirty="0"/>
              <a:t>Роль державної влади у функціонуванні соціального порядку. </a:t>
            </a:r>
          </a:p>
          <a:p>
            <a:pPr marL="0" indent="0">
              <a:buNone/>
            </a:pPr>
            <a:r>
              <a:rPr lang="uk-UA" sz="3200" dirty="0"/>
              <a:t>Вплив влади на кримінал і криміналу на владу (корупція, лобізм). </a:t>
            </a:r>
          </a:p>
          <a:p>
            <a:pPr marL="0" indent="0">
              <a:buNone/>
            </a:pPr>
            <a:r>
              <a:rPr lang="uk-UA" sz="3200" dirty="0"/>
              <a:t>Криміналізації органів державної влади та правоохоронних органів. </a:t>
            </a:r>
          </a:p>
          <a:p>
            <a:pPr marL="0" indent="0">
              <a:buNone/>
            </a:pPr>
            <a:r>
              <a:rPr lang="uk-UA" sz="3200" dirty="0"/>
              <a:t>Загрози суспільній, національній та державній безпеці.</a:t>
            </a:r>
          </a:p>
        </p:txBody>
      </p:sp>
    </p:spTree>
    <p:extLst>
      <p:ext uri="{BB962C8B-B14F-4D97-AF65-F5344CB8AC3E}">
        <p14:creationId xmlns:p14="http://schemas.microsoft.com/office/powerpoint/2010/main" val="20921228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C919A8-B0C4-569C-CBC1-844A67A84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/>
              <a:t>Кримінальні субкультури в США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748667C9-EA3F-F87A-A8A9-010A272D8B2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61109" y="1600200"/>
            <a:ext cx="11045536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/>
              <a:t>Сухий закон (1919 р.) і поширення тіньового бізнесу.</a:t>
            </a:r>
          </a:p>
          <a:p>
            <a:pPr marL="0" indent="0">
              <a:buNone/>
            </a:pPr>
            <a:r>
              <a:rPr lang="uk-UA" sz="3200" dirty="0"/>
              <a:t>Чиказькі гангстери (Альфонс </a:t>
            </a:r>
            <a:r>
              <a:rPr lang="uk-UA" sz="3200" dirty="0" err="1"/>
              <a:t>Капоне</a:t>
            </a:r>
            <a:r>
              <a:rPr lang="uk-UA" sz="3200" dirty="0"/>
              <a:t>). </a:t>
            </a:r>
          </a:p>
          <a:p>
            <a:pPr marL="0" indent="0">
              <a:buNone/>
            </a:pPr>
            <a:r>
              <a:rPr lang="uk-UA" sz="3200" dirty="0"/>
              <a:t>Гангстерські війни. Коза </a:t>
            </a:r>
            <a:r>
              <a:rPr lang="uk-UA" sz="3200" dirty="0" err="1"/>
              <a:t>ностра</a:t>
            </a:r>
            <a:r>
              <a:rPr lang="uk-UA" sz="3200" dirty="0"/>
              <a:t>. </a:t>
            </a:r>
          </a:p>
          <a:p>
            <a:pPr marL="0" indent="0">
              <a:buNone/>
            </a:pPr>
            <a:r>
              <a:rPr lang="uk-UA" sz="3200" dirty="0" err="1"/>
              <a:t>Афроамериканські</a:t>
            </a:r>
            <a:r>
              <a:rPr lang="uk-UA" sz="3200" dirty="0"/>
              <a:t> банди </a:t>
            </a:r>
            <a:r>
              <a:rPr lang="en-US" sz="3200" dirty="0"/>
              <a:t>Bloods </a:t>
            </a:r>
            <a:r>
              <a:rPr lang="uk-UA" sz="3200" dirty="0"/>
              <a:t>и </a:t>
            </a:r>
            <a:r>
              <a:rPr lang="en-US" sz="3200" dirty="0"/>
              <a:t>Crips. </a:t>
            </a:r>
            <a:endParaRPr lang="uk-UA" sz="3200" dirty="0"/>
          </a:p>
          <a:p>
            <a:pPr marL="0" indent="0">
              <a:buNone/>
            </a:pPr>
            <a:r>
              <a:rPr lang="uk-UA" sz="3200" dirty="0"/>
              <a:t>Сальвадорські банди </a:t>
            </a:r>
            <a:r>
              <a:rPr lang="en-US" sz="3200" dirty="0"/>
              <a:t>MS-13 </a:t>
            </a:r>
            <a:r>
              <a:rPr lang="uk-UA" sz="3200" dirty="0"/>
              <a:t>або </a:t>
            </a:r>
            <a:r>
              <a:rPr lang="en-US" sz="3200" dirty="0"/>
              <a:t>Mara </a:t>
            </a:r>
            <a:r>
              <a:rPr lang="en-US" sz="3200" dirty="0" err="1"/>
              <a:t>Salvatrucha</a:t>
            </a:r>
            <a:r>
              <a:rPr lang="en-US" sz="3200" dirty="0"/>
              <a:t> (</a:t>
            </a:r>
            <a:r>
              <a:rPr lang="uk-UA" sz="3200" dirty="0"/>
              <a:t>«бригада сальвадорських бродячих мурах»). </a:t>
            </a:r>
          </a:p>
          <a:p>
            <a:pPr marL="0" indent="0">
              <a:buNone/>
            </a:pPr>
            <a:r>
              <a:rPr lang="uk-UA" sz="3200" dirty="0"/>
              <a:t>Мексиканські кримінальні субкультури в США. Російський кримінал у США.</a:t>
            </a:r>
          </a:p>
        </p:txBody>
      </p:sp>
    </p:spTree>
    <p:extLst>
      <p:ext uri="{BB962C8B-B14F-4D97-AF65-F5344CB8AC3E}">
        <p14:creationId xmlns:p14="http://schemas.microsoft.com/office/powerpoint/2010/main" val="18016389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A183A36-258D-BBA4-3103-A5ADCB5B8E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uk-UA" sz="4000" b="1" dirty="0"/>
          </a:p>
          <a:p>
            <a:pPr marL="0" indent="0" algn="ctr">
              <a:buNone/>
            </a:pPr>
            <a:endParaRPr lang="uk-UA" sz="4000" b="1" dirty="0"/>
          </a:p>
          <a:p>
            <a:pPr marL="0" indent="0" algn="ctr">
              <a:buNone/>
            </a:pPr>
            <a:r>
              <a:rPr lang="uk-UA" sz="4000" b="1" dirty="0"/>
              <a:t>Бажаю успіху у вивченні курсу!</a:t>
            </a:r>
          </a:p>
        </p:txBody>
      </p:sp>
    </p:spTree>
    <p:extLst>
      <p:ext uri="{BB962C8B-B14F-4D97-AF65-F5344CB8AC3E}">
        <p14:creationId xmlns:p14="http://schemas.microsoft.com/office/powerpoint/2010/main" val="363754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800" b="1" dirty="0">
                <a:solidFill>
                  <a:schemeClr val="tx2"/>
                </a:solidFill>
              </a:rPr>
              <a:t>Мета </a:t>
            </a:r>
            <a:r>
              <a:rPr lang="ru-RU" sz="4800" b="1" dirty="0" err="1">
                <a:solidFill>
                  <a:schemeClr val="tx2"/>
                </a:solidFill>
              </a:rPr>
              <a:t>вивчення</a:t>
            </a:r>
            <a:r>
              <a:rPr lang="ru-RU" sz="4800" b="1" dirty="0">
                <a:solidFill>
                  <a:schemeClr val="tx2"/>
                </a:solidFill>
              </a:rPr>
              <a:t> курсу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37756" y="1468582"/>
            <a:ext cx="11080172" cy="51677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uk-UA" sz="4000" dirty="0"/>
              <a:t>Метою вивчення навчальної дисципліни «Соціологічний аналіз кримінальних субкультур у світі» є засвоєння знань про зміст і специфіку основних кримінальних субкультур, формування вмінь та  навичок наукового аналізу образів, діяльності та поведінки представників різних кримінальних спільнот.</a:t>
            </a:r>
            <a:endParaRPr lang="en-US" sz="3200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err="1"/>
              <a:t>Завдання</a:t>
            </a:r>
            <a:r>
              <a:rPr lang="ru-RU" sz="4000" b="1" dirty="0"/>
              <a:t> курсу «</a:t>
            </a:r>
            <a:r>
              <a:rPr lang="ru-RU" sz="4000" b="1" dirty="0" err="1"/>
              <a:t>Соціологічні</a:t>
            </a:r>
            <a:r>
              <a:rPr lang="ru-RU" sz="4000" b="1" dirty="0"/>
              <a:t> </a:t>
            </a:r>
            <a:r>
              <a:rPr lang="ru-RU" sz="4000" b="1" dirty="0" err="1"/>
              <a:t>аналіз</a:t>
            </a:r>
            <a:r>
              <a:rPr lang="ru-RU" sz="4000" b="1" dirty="0"/>
              <a:t> </a:t>
            </a:r>
            <a:r>
              <a:rPr lang="ru-RU" sz="4000" b="1" dirty="0" err="1"/>
              <a:t>кримінальних</a:t>
            </a:r>
            <a:r>
              <a:rPr lang="ru-RU" sz="4000" b="1" dirty="0"/>
              <a:t> субкультур у </a:t>
            </a:r>
            <a:r>
              <a:rPr lang="ru-RU" sz="4000" b="1" dirty="0" err="1"/>
              <a:t>світі</a:t>
            </a:r>
            <a:r>
              <a:rPr lang="ru-RU" sz="4000" b="1" dirty="0"/>
              <a:t>»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49382" y="1173162"/>
            <a:ext cx="11336481" cy="522662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>
                <a:solidFill>
                  <a:schemeClr val="tx2"/>
                </a:solidFill>
              </a:rPr>
              <a:t>1) </a:t>
            </a:r>
            <a:r>
              <a:rPr lang="ru-RU" sz="3600" dirty="0" err="1">
                <a:solidFill>
                  <a:schemeClr val="tx2"/>
                </a:solidFill>
              </a:rPr>
              <a:t>оволодіти</a:t>
            </a:r>
            <a:r>
              <a:rPr lang="ru-RU" sz="3600" dirty="0">
                <a:solidFill>
                  <a:schemeClr val="tx2"/>
                </a:solidFill>
              </a:rPr>
              <a:t> теоретико-</a:t>
            </a:r>
            <a:r>
              <a:rPr lang="ru-RU" sz="3600" dirty="0" err="1">
                <a:solidFill>
                  <a:schemeClr val="tx2"/>
                </a:solidFill>
              </a:rPr>
              <a:t>методологічними</a:t>
            </a:r>
            <a:r>
              <a:rPr lang="ru-RU" sz="3600" dirty="0">
                <a:solidFill>
                  <a:schemeClr val="tx2"/>
                </a:solidFill>
              </a:rPr>
              <a:t> засадами </a:t>
            </a:r>
            <a:r>
              <a:rPr lang="ru-RU" sz="3600" dirty="0" err="1">
                <a:solidFill>
                  <a:schemeClr val="tx2"/>
                </a:solidFill>
              </a:rPr>
              <a:t>дослідження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кримінальних</a:t>
            </a:r>
            <a:r>
              <a:rPr lang="ru-RU" sz="3600" dirty="0">
                <a:solidFill>
                  <a:schemeClr val="tx2"/>
                </a:solidFill>
              </a:rPr>
              <a:t> субкультур; </a:t>
            </a:r>
          </a:p>
          <a:p>
            <a:pPr marL="0" indent="0">
              <a:buNone/>
            </a:pPr>
            <a:r>
              <a:rPr lang="ru-RU" sz="3600" dirty="0">
                <a:solidFill>
                  <a:schemeClr val="tx2"/>
                </a:solidFill>
              </a:rPr>
              <a:t>2) </a:t>
            </a:r>
            <a:r>
              <a:rPr lang="ru-RU" sz="3600" dirty="0" err="1">
                <a:solidFill>
                  <a:schemeClr val="tx2"/>
                </a:solidFill>
              </a:rPr>
              <a:t>знанням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кримінальної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субкультури</a:t>
            </a:r>
            <a:r>
              <a:rPr lang="ru-RU" sz="3600" dirty="0">
                <a:solidFill>
                  <a:schemeClr val="tx2"/>
                </a:solidFill>
              </a:rPr>
              <a:t> як </a:t>
            </a:r>
            <a:r>
              <a:rPr lang="ru-RU" sz="3600" dirty="0" err="1">
                <a:solidFill>
                  <a:schemeClr val="tx2"/>
                </a:solidFill>
              </a:rPr>
              <a:t>основи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соціального</a:t>
            </a:r>
            <a:r>
              <a:rPr lang="ru-RU" sz="3600" dirty="0">
                <a:solidFill>
                  <a:schemeClr val="tx2"/>
                </a:solidFill>
              </a:rPr>
              <a:t> порядку в </a:t>
            </a:r>
            <a:r>
              <a:rPr lang="ru-RU" sz="3600" dirty="0" err="1">
                <a:solidFill>
                  <a:schemeClr val="tx2"/>
                </a:solidFill>
              </a:rPr>
              <a:t>кримінальному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світі</a:t>
            </a:r>
            <a:r>
              <a:rPr lang="ru-RU" sz="3600" dirty="0">
                <a:solidFill>
                  <a:schemeClr val="tx2"/>
                </a:solidFill>
              </a:rPr>
              <a:t>; </a:t>
            </a:r>
          </a:p>
          <a:p>
            <a:pPr marL="0" indent="0">
              <a:buNone/>
            </a:pPr>
            <a:r>
              <a:rPr lang="ru-RU" sz="3600" dirty="0">
                <a:solidFill>
                  <a:schemeClr val="tx2"/>
                </a:solidFill>
              </a:rPr>
              <a:t>3) </a:t>
            </a:r>
            <a:r>
              <a:rPr lang="ru-RU" sz="3600" dirty="0" err="1">
                <a:solidFill>
                  <a:schemeClr val="tx2"/>
                </a:solidFill>
              </a:rPr>
              <a:t>розумінням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змісту</a:t>
            </a:r>
            <a:r>
              <a:rPr lang="ru-RU" sz="3600" dirty="0">
                <a:solidFill>
                  <a:schemeClr val="tx2"/>
                </a:solidFill>
              </a:rPr>
              <a:t> та </a:t>
            </a:r>
            <a:r>
              <a:rPr lang="ru-RU" sz="3600" dirty="0" err="1">
                <a:solidFill>
                  <a:schemeClr val="tx2"/>
                </a:solidFill>
              </a:rPr>
              <a:t>функцій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кримінальних</a:t>
            </a:r>
            <a:r>
              <a:rPr lang="ru-RU" sz="3600" dirty="0">
                <a:solidFill>
                  <a:schemeClr val="tx2"/>
                </a:solidFill>
              </a:rPr>
              <a:t> субкультур </a:t>
            </a:r>
          </a:p>
          <a:p>
            <a:pPr marL="0" indent="0">
              <a:buNone/>
            </a:pPr>
            <a:r>
              <a:rPr lang="ru-RU" sz="3600" dirty="0">
                <a:solidFill>
                  <a:schemeClr val="tx2"/>
                </a:solidFill>
              </a:rPr>
              <a:t>4) </a:t>
            </a:r>
            <a:r>
              <a:rPr lang="ru-RU" sz="3600" dirty="0" err="1">
                <a:solidFill>
                  <a:schemeClr val="tx2"/>
                </a:solidFill>
              </a:rPr>
              <a:t>знанням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специфіки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кримінальних</a:t>
            </a:r>
            <a:r>
              <a:rPr lang="ru-RU" sz="3600" dirty="0">
                <a:solidFill>
                  <a:schemeClr val="tx2"/>
                </a:solidFill>
              </a:rPr>
              <a:t> субкультур </a:t>
            </a:r>
            <a:r>
              <a:rPr lang="ru-RU" sz="3600" dirty="0" err="1">
                <a:solidFill>
                  <a:schemeClr val="tx2"/>
                </a:solidFill>
              </a:rPr>
              <a:t>Півдня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Італії</a:t>
            </a:r>
            <a:r>
              <a:rPr lang="ru-RU" sz="3600" dirty="0">
                <a:solidFill>
                  <a:schemeClr val="tx2"/>
                </a:solidFill>
              </a:rPr>
              <a:t>, США та </a:t>
            </a:r>
            <a:r>
              <a:rPr lang="ru-RU" sz="3600" dirty="0" err="1">
                <a:solidFill>
                  <a:schemeClr val="tx2"/>
                </a:solidFill>
              </a:rPr>
              <a:t>України</a:t>
            </a:r>
            <a:r>
              <a:rPr lang="ru-RU" sz="3600" dirty="0">
                <a:solidFill>
                  <a:schemeClr val="tx2"/>
                </a:solidFill>
              </a:rPr>
              <a:t>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46FF9B3-0520-AAFE-39E4-6E5B1FB6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6418" y="-121228"/>
            <a:ext cx="9980682" cy="1326574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/>
              <a:t>Теоретико-</a:t>
            </a:r>
            <a:r>
              <a:rPr lang="ru-RU" sz="3200" b="1" dirty="0" err="1"/>
              <a:t>методологічні</a:t>
            </a:r>
            <a:r>
              <a:rPr lang="ru-RU" sz="3200" b="1" dirty="0"/>
              <a:t> засади </a:t>
            </a:r>
            <a:r>
              <a:rPr lang="ru-RU" sz="3200" b="1" dirty="0" err="1"/>
              <a:t>соціологічного</a:t>
            </a:r>
            <a:r>
              <a:rPr lang="ru-RU" sz="3200" b="1" dirty="0"/>
              <a:t> </a:t>
            </a:r>
            <a:r>
              <a:rPr lang="ru-RU" sz="3200" b="1" dirty="0" err="1"/>
              <a:t>дослідження</a:t>
            </a:r>
            <a:r>
              <a:rPr lang="ru-RU" sz="3200" b="1" dirty="0"/>
              <a:t> </a:t>
            </a:r>
            <a:r>
              <a:rPr lang="ru-RU" sz="3200" b="1" dirty="0" err="1"/>
              <a:t>кримінальних</a:t>
            </a:r>
            <a:r>
              <a:rPr lang="ru-RU" sz="3200" b="1" dirty="0"/>
              <a:t> субкультур</a:t>
            </a:r>
            <a:endParaRPr lang="uk-UA" sz="3200" b="1" dirty="0"/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913C2D8C-0A89-17CD-741C-1F24F0ADA9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45573" y="1600200"/>
            <a:ext cx="10266218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/>
              <a:t>Зміст поняття «субкультура». Введення поняття «субкультура» до наукового обігу (Т. </a:t>
            </a:r>
            <a:r>
              <a:rPr lang="uk-UA" sz="3200" dirty="0" err="1"/>
              <a:t>Роззак</a:t>
            </a:r>
            <a:r>
              <a:rPr lang="uk-UA" sz="3200" dirty="0"/>
              <a:t>). </a:t>
            </a:r>
          </a:p>
          <a:p>
            <a:pPr marL="0" indent="0">
              <a:buNone/>
            </a:pPr>
            <a:r>
              <a:rPr lang="uk-UA" sz="3200" dirty="0"/>
              <a:t>Соціологи Д. </a:t>
            </a:r>
            <a:r>
              <a:rPr lang="uk-UA" sz="3200" dirty="0" err="1"/>
              <a:t>Райзмен</a:t>
            </a:r>
            <a:r>
              <a:rPr lang="uk-UA" sz="3200" dirty="0"/>
              <a:t> і Д. </a:t>
            </a:r>
            <a:r>
              <a:rPr lang="uk-UA" sz="3200" dirty="0" err="1"/>
              <a:t>Хебджіж</a:t>
            </a:r>
            <a:r>
              <a:rPr lang="uk-UA" sz="3200" dirty="0"/>
              <a:t> про субкультури. </a:t>
            </a:r>
          </a:p>
          <a:p>
            <a:pPr marL="0" indent="0">
              <a:buNone/>
            </a:pPr>
            <a:r>
              <a:rPr lang="uk-UA" sz="3200" dirty="0"/>
              <a:t>Основні концепції та теорії субкультур. </a:t>
            </a:r>
          </a:p>
          <a:p>
            <a:pPr marL="0" indent="0">
              <a:buNone/>
            </a:pPr>
            <a:r>
              <a:rPr lang="uk-UA" sz="3200" dirty="0"/>
              <a:t>Основні чинники, що впливають на формування субкультур. </a:t>
            </a:r>
          </a:p>
          <a:p>
            <a:pPr marL="0" indent="0">
              <a:buNone/>
            </a:pPr>
            <a:r>
              <a:rPr lang="uk-UA" sz="3200" dirty="0"/>
              <a:t>Дослідження </a:t>
            </a:r>
            <a:r>
              <a:rPr lang="uk-UA" sz="3200" dirty="0" err="1"/>
              <a:t>субкультурних</a:t>
            </a:r>
            <a:r>
              <a:rPr lang="uk-UA" sz="3200" dirty="0"/>
              <a:t> відмінностей у структурі суспільстві. </a:t>
            </a:r>
          </a:p>
        </p:txBody>
      </p:sp>
    </p:spTree>
    <p:extLst>
      <p:ext uri="{BB962C8B-B14F-4D97-AF65-F5344CB8AC3E}">
        <p14:creationId xmlns:p14="http://schemas.microsoft.com/office/powerpoint/2010/main" val="11033897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79EAF1-29EA-31FF-27EC-707983E5D7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000" b="1" dirty="0"/>
              <a:t>Поняття кримінальної субкультури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6EAF2785-AEDD-B96C-0996-E6CF47F986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3" y="1298864"/>
            <a:ext cx="11242963" cy="48733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/>
              <a:t>Сутність кримінальної субкультури. </a:t>
            </a:r>
          </a:p>
          <a:p>
            <a:pPr marL="0" indent="0">
              <a:buNone/>
            </a:pPr>
            <a:r>
              <a:rPr lang="uk-UA" sz="3200" dirty="0"/>
              <a:t>Субкультура як засіб упорядкування кримінальних відносин.</a:t>
            </a:r>
          </a:p>
          <a:p>
            <a:pPr marL="0" indent="0">
              <a:buNone/>
            </a:pPr>
            <a:r>
              <a:rPr lang="uk-UA" sz="3200" dirty="0"/>
              <a:t>Структура кримінальної субкультури. </a:t>
            </a:r>
          </a:p>
          <a:p>
            <a:pPr marL="0" indent="0">
              <a:buNone/>
            </a:pPr>
            <a:r>
              <a:rPr lang="uk-UA" sz="3200" dirty="0" err="1"/>
              <a:t>Стратифікаційно</a:t>
            </a:r>
            <a:r>
              <a:rPr lang="uk-UA" sz="3200" dirty="0"/>
              <a:t>-стигматичні елементи кримінальної субкультури (поведінкові, комунікативні, економічні атрибути). </a:t>
            </a:r>
          </a:p>
          <a:p>
            <a:pPr marL="0" indent="0">
              <a:buNone/>
            </a:pPr>
            <a:r>
              <a:rPr lang="uk-UA" sz="3200" dirty="0"/>
              <a:t>Роль алкоголізму, наркоманії та токсикоманії в кримінальній субкультурі. </a:t>
            </a:r>
          </a:p>
          <a:p>
            <a:pPr marL="0" indent="0">
              <a:buNone/>
            </a:pPr>
            <a:r>
              <a:rPr lang="uk-UA" sz="3200" dirty="0"/>
              <a:t>Вплив кримінальної субкультури на формування соціальних відносин у суспільстві.</a:t>
            </a:r>
          </a:p>
        </p:txBody>
      </p:sp>
    </p:spTree>
    <p:extLst>
      <p:ext uri="{BB962C8B-B14F-4D97-AF65-F5344CB8AC3E}">
        <p14:creationId xmlns:p14="http://schemas.microsoft.com/office/powerpoint/2010/main" val="3345426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1" y="76200"/>
            <a:ext cx="10463644" cy="109696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b="1" dirty="0" err="1"/>
              <a:t>Кримінальна</a:t>
            </a:r>
            <a:r>
              <a:rPr lang="ru-RU" sz="4400" b="1" dirty="0"/>
              <a:t> субкультура – регулятор </a:t>
            </a:r>
            <a:r>
              <a:rPr lang="ru-RU" sz="4400" b="1" dirty="0" err="1"/>
              <a:t>відносин</a:t>
            </a:r>
            <a:r>
              <a:rPr lang="ru-RU" sz="4400" b="1" dirty="0"/>
              <a:t> у </a:t>
            </a:r>
            <a:r>
              <a:rPr lang="ru-RU" sz="4400" b="1" dirty="0" err="1"/>
              <a:t>кримінальному</a:t>
            </a:r>
            <a:r>
              <a:rPr lang="ru-RU" sz="4400" b="1" dirty="0"/>
              <a:t> </a:t>
            </a:r>
            <a:r>
              <a:rPr lang="ru-RU" sz="4400" b="1" dirty="0" err="1"/>
              <a:t>світі</a:t>
            </a:r>
            <a:r>
              <a:rPr lang="ru-RU" sz="4400" b="1" dirty="0"/>
              <a:t> 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6027" y="1406237"/>
            <a:ext cx="11222182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Регулювання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відносин</a:t>
            </a:r>
            <a:r>
              <a:rPr lang="ru-RU" sz="3600" dirty="0">
                <a:solidFill>
                  <a:schemeClr val="tx2"/>
                </a:solidFill>
              </a:rPr>
              <a:t> у </a:t>
            </a:r>
            <a:r>
              <a:rPr lang="ru-RU" sz="3600" dirty="0" err="1">
                <a:solidFill>
                  <a:schemeClr val="tx2"/>
                </a:solidFill>
              </a:rPr>
              <a:t>кримінальному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середовищі</a:t>
            </a:r>
            <a:r>
              <a:rPr lang="ru-RU" sz="3600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Злодійський</a:t>
            </a:r>
            <a:r>
              <a:rPr lang="ru-RU" sz="3600" dirty="0">
                <a:solidFill>
                  <a:schemeClr val="tx2"/>
                </a:solidFill>
              </a:rPr>
              <a:t> закон, </a:t>
            </a:r>
            <a:r>
              <a:rPr lang="ru-RU" sz="3600" dirty="0" err="1">
                <a:solidFill>
                  <a:schemeClr val="tx2"/>
                </a:solidFill>
              </a:rPr>
              <a:t>його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основні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поняття</a:t>
            </a:r>
            <a:r>
              <a:rPr lang="ru-RU" sz="3600" dirty="0">
                <a:solidFill>
                  <a:schemeClr val="tx2"/>
                </a:solidFill>
              </a:rPr>
              <a:t> і </a:t>
            </a:r>
            <a:r>
              <a:rPr lang="ru-RU" sz="3600" dirty="0" err="1">
                <a:solidFill>
                  <a:schemeClr val="tx2"/>
                </a:solidFill>
              </a:rPr>
              <a:t>норми</a:t>
            </a:r>
            <a:r>
              <a:rPr lang="ru-RU" sz="3600" dirty="0">
                <a:solidFill>
                  <a:schemeClr val="tx2"/>
                </a:solidFill>
              </a:rPr>
              <a:t>. </a:t>
            </a:r>
            <a:r>
              <a:rPr lang="ru-RU" sz="3600" dirty="0" err="1">
                <a:solidFill>
                  <a:schemeClr val="tx2"/>
                </a:solidFill>
              </a:rPr>
              <a:t>Тюремний</a:t>
            </a:r>
            <a:r>
              <a:rPr lang="ru-RU" sz="3600" dirty="0">
                <a:solidFill>
                  <a:schemeClr val="tx2"/>
                </a:solidFill>
              </a:rPr>
              <a:t> закон, </a:t>
            </a:r>
            <a:r>
              <a:rPr lang="ru-RU" sz="3600" dirty="0" err="1">
                <a:solidFill>
                  <a:schemeClr val="tx2"/>
                </a:solidFill>
              </a:rPr>
              <a:t>його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основні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поняття</a:t>
            </a:r>
            <a:r>
              <a:rPr lang="ru-RU" sz="3600" dirty="0">
                <a:solidFill>
                  <a:schemeClr val="tx2"/>
                </a:solidFill>
              </a:rPr>
              <a:t> і правила. </a:t>
            </a:r>
            <a:r>
              <a:rPr lang="ru-RU" sz="3600" dirty="0" err="1">
                <a:solidFill>
                  <a:schemeClr val="tx2"/>
                </a:solidFill>
              </a:rPr>
              <a:t>Санкції</a:t>
            </a:r>
            <a:r>
              <a:rPr lang="ru-RU" sz="3600" dirty="0">
                <a:solidFill>
                  <a:schemeClr val="tx2"/>
                </a:solidFill>
              </a:rPr>
              <a:t> до </a:t>
            </a:r>
            <a:r>
              <a:rPr lang="ru-RU" sz="3600" dirty="0" err="1">
                <a:solidFill>
                  <a:schemeClr val="tx2"/>
                </a:solidFill>
              </a:rPr>
              <a:t>порушників</a:t>
            </a:r>
            <a:r>
              <a:rPr lang="ru-RU" sz="3600" dirty="0">
                <a:solidFill>
                  <a:schemeClr val="tx2"/>
                </a:solidFill>
              </a:rPr>
              <a:t> правил </a:t>
            </a:r>
            <a:r>
              <a:rPr lang="ru-RU" sz="3600" dirty="0" err="1">
                <a:solidFill>
                  <a:schemeClr val="tx2"/>
                </a:solidFill>
              </a:rPr>
              <a:t>кримінального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співтовариства</a:t>
            </a:r>
            <a:r>
              <a:rPr lang="ru-RU" sz="36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Соціальна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ієрархія</a:t>
            </a:r>
            <a:r>
              <a:rPr lang="ru-RU" sz="3600" dirty="0">
                <a:solidFill>
                  <a:schemeClr val="tx2"/>
                </a:solidFill>
              </a:rPr>
              <a:t> в </a:t>
            </a:r>
            <a:r>
              <a:rPr lang="ru-RU" sz="3600" dirty="0" err="1">
                <a:solidFill>
                  <a:schemeClr val="tx2"/>
                </a:solidFill>
              </a:rPr>
              <a:t>кримінальному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світі</a:t>
            </a:r>
            <a:r>
              <a:rPr lang="ru-RU" sz="3600" dirty="0">
                <a:solidFill>
                  <a:schemeClr val="tx2"/>
                </a:solidFill>
              </a:rPr>
              <a:t> (</a:t>
            </a:r>
            <a:r>
              <a:rPr lang="ru-RU" sz="3600" dirty="0" err="1">
                <a:solidFill>
                  <a:schemeClr val="tx2"/>
                </a:solidFill>
              </a:rPr>
              <a:t>поділ</a:t>
            </a:r>
            <a:r>
              <a:rPr lang="ru-RU" sz="3600" dirty="0">
                <a:solidFill>
                  <a:schemeClr val="tx2"/>
                </a:solidFill>
              </a:rPr>
              <a:t> на </a:t>
            </a:r>
            <a:r>
              <a:rPr lang="ru-RU" sz="3600" dirty="0" err="1">
                <a:solidFill>
                  <a:schemeClr val="tx2"/>
                </a:solidFill>
              </a:rPr>
              <a:t>масті</a:t>
            </a:r>
            <a:r>
              <a:rPr lang="ru-RU" sz="3600" dirty="0">
                <a:solidFill>
                  <a:schemeClr val="tx2"/>
                </a:solidFill>
              </a:rPr>
              <a:t>: </a:t>
            </a:r>
            <a:r>
              <a:rPr lang="ru-RU" sz="3600" dirty="0" err="1">
                <a:solidFill>
                  <a:schemeClr val="tx2"/>
                </a:solidFill>
              </a:rPr>
              <a:t>блатні</a:t>
            </a:r>
            <a:r>
              <a:rPr lang="ru-RU" sz="3600" dirty="0">
                <a:solidFill>
                  <a:schemeClr val="tx2"/>
                </a:solidFill>
              </a:rPr>
              <a:t>, мужики, козли, </a:t>
            </a:r>
            <a:r>
              <a:rPr lang="ru-RU" sz="3600" dirty="0" err="1">
                <a:solidFill>
                  <a:schemeClr val="tx2"/>
                </a:solidFill>
              </a:rPr>
              <a:t>опущені</a:t>
            </a:r>
            <a:r>
              <a:rPr lang="ru-RU" sz="3600" dirty="0">
                <a:solidFill>
                  <a:schemeClr val="tx2"/>
                </a:solidFill>
              </a:rPr>
              <a:t>). </a:t>
            </a:r>
          </a:p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Кримінальна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стратифікація</a:t>
            </a:r>
            <a:r>
              <a:rPr lang="ru-RU" sz="3600" dirty="0">
                <a:solidFill>
                  <a:schemeClr val="tx2"/>
                </a:solidFill>
              </a:rPr>
              <a:t> – фактор </a:t>
            </a:r>
            <a:r>
              <a:rPr lang="ru-RU" sz="3600" dirty="0" err="1">
                <a:solidFill>
                  <a:schemeClr val="tx2"/>
                </a:solidFill>
              </a:rPr>
              <a:t>формування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поведінки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засуджених</a:t>
            </a:r>
            <a:r>
              <a:rPr lang="ru-RU" sz="3600" dirty="0">
                <a:solidFill>
                  <a:schemeClr val="tx2"/>
                </a:solidFill>
              </a:rPr>
              <a:t>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sz="4000" b="1" dirty="0" err="1">
                <a:solidFill>
                  <a:schemeClr val="tx2"/>
                </a:solidFill>
              </a:rPr>
              <a:t>Кримінальна</a:t>
            </a:r>
            <a:r>
              <a:rPr lang="ru-RU" sz="4000" b="1" dirty="0">
                <a:solidFill>
                  <a:schemeClr val="tx2"/>
                </a:solidFill>
              </a:rPr>
              <a:t> </a:t>
            </a:r>
            <a:r>
              <a:rPr lang="ru-RU" sz="4000" b="1" dirty="0" err="1">
                <a:solidFill>
                  <a:schemeClr val="tx2"/>
                </a:solidFill>
              </a:rPr>
              <a:t>ієрархія</a:t>
            </a:r>
            <a:r>
              <a:rPr lang="ru-RU" sz="4000" b="1" dirty="0">
                <a:solidFill>
                  <a:schemeClr val="tx2"/>
                </a:solidFill>
              </a:rPr>
              <a:t> і </a:t>
            </a:r>
            <a:r>
              <a:rPr lang="ru-RU" sz="4000" b="1" dirty="0" err="1">
                <a:solidFill>
                  <a:schemeClr val="tx2"/>
                </a:solidFill>
              </a:rPr>
              <a:t>традиції</a:t>
            </a:r>
            <a:r>
              <a:rPr lang="ru-RU" sz="4000" b="1" dirty="0">
                <a:solidFill>
                  <a:schemeClr val="tx2"/>
                </a:solidFill>
              </a:rPr>
              <a:t> </a:t>
            </a:r>
            <a:r>
              <a:rPr lang="ru-RU" sz="4000" b="1" dirty="0" err="1">
                <a:solidFill>
                  <a:schemeClr val="tx2"/>
                </a:solidFill>
              </a:rPr>
              <a:t>кримінальної</a:t>
            </a:r>
            <a:r>
              <a:rPr lang="ru-RU" sz="4000" b="1" dirty="0">
                <a:solidFill>
                  <a:schemeClr val="tx2"/>
                </a:solidFill>
              </a:rPr>
              <a:t> </a:t>
            </a:r>
            <a:r>
              <a:rPr lang="ru-RU" sz="4000" b="1" dirty="0" err="1">
                <a:solidFill>
                  <a:schemeClr val="tx2"/>
                </a:solidFill>
              </a:rPr>
              <a:t>субкультури</a:t>
            </a:r>
            <a:endParaRPr lang="ru-RU" sz="4000" b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9155" y="1600200"/>
            <a:ext cx="10910454" cy="4572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600" dirty="0">
                <a:solidFill>
                  <a:schemeClr val="tx2"/>
                </a:solidFill>
              </a:rPr>
              <a:t>Статус </a:t>
            </a:r>
            <a:r>
              <a:rPr lang="ru-RU" sz="3600" dirty="0" err="1">
                <a:solidFill>
                  <a:schemeClr val="tx2"/>
                </a:solidFill>
              </a:rPr>
              <a:t>злодія</a:t>
            </a:r>
            <a:r>
              <a:rPr lang="ru-RU" sz="3600" dirty="0">
                <a:solidFill>
                  <a:schemeClr val="tx2"/>
                </a:solidFill>
              </a:rPr>
              <a:t> в </a:t>
            </a:r>
            <a:r>
              <a:rPr lang="ru-RU" sz="3600" dirty="0" err="1">
                <a:solidFill>
                  <a:schemeClr val="tx2"/>
                </a:solidFill>
              </a:rPr>
              <a:t>законі</a:t>
            </a:r>
            <a:r>
              <a:rPr lang="ru-RU" sz="3600" dirty="0">
                <a:solidFill>
                  <a:schemeClr val="tx2"/>
                </a:solidFill>
              </a:rPr>
              <a:t> в </a:t>
            </a:r>
            <a:r>
              <a:rPr lang="ru-RU" sz="3600" dirty="0" err="1">
                <a:solidFill>
                  <a:schemeClr val="tx2"/>
                </a:solidFill>
              </a:rPr>
              <a:t>кримінальній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ієрархії</a:t>
            </a:r>
            <a:r>
              <a:rPr lang="ru-RU" sz="3600" dirty="0">
                <a:solidFill>
                  <a:schemeClr val="tx2"/>
                </a:solidFill>
              </a:rPr>
              <a:t>.</a:t>
            </a:r>
          </a:p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Лідери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злочинних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угрупувань</a:t>
            </a:r>
            <a:r>
              <a:rPr lang="ru-RU" sz="3600" dirty="0">
                <a:solidFill>
                  <a:schemeClr val="tx2"/>
                </a:solidFill>
              </a:rPr>
              <a:t> (жигани, урки та </a:t>
            </a:r>
            <a:r>
              <a:rPr lang="ru-RU" sz="3600" dirty="0" err="1">
                <a:solidFill>
                  <a:schemeClr val="tx2"/>
                </a:solidFill>
              </a:rPr>
              <a:t>їхня</a:t>
            </a:r>
            <a:r>
              <a:rPr lang="ru-RU" sz="3600" dirty="0">
                <a:solidFill>
                  <a:schemeClr val="tx2"/>
                </a:solidFill>
              </a:rPr>
              <a:t> роль у </a:t>
            </a:r>
            <a:r>
              <a:rPr lang="ru-RU" sz="3600" dirty="0" err="1">
                <a:solidFill>
                  <a:schemeClr val="tx2"/>
                </a:solidFill>
              </a:rPr>
              <a:t>житті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кримінального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співтовариства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радянського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суспільства</a:t>
            </a:r>
            <a:r>
              <a:rPr lang="ru-RU" sz="3600" dirty="0">
                <a:solidFill>
                  <a:schemeClr val="tx2"/>
                </a:solidFill>
              </a:rPr>
              <a:t>). </a:t>
            </a:r>
          </a:p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Етапи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розвитку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криміналу</a:t>
            </a:r>
            <a:r>
              <a:rPr lang="ru-RU" sz="3600" dirty="0">
                <a:solidFill>
                  <a:schemeClr val="tx2"/>
                </a:solidFill>
              </a:rPr>
              <a:t> в </a:t>
            </a:r>
            <a:r>
              <a:rPr lang="ru-RU" sz="3600" dirty="0" err="1">
                <a:solidFill>
                  <a:schemeClr val="tx2"/>
                </a:solidFill>
              </a:rPr>
              <a:t>радянський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період</a:t>
            </a:r>
            <a:r>
              <a:rPr lang="ru-RU" sz="36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Протистояння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старої</a:t>
            </a:r>
            <a:r>
              <a:rPr lang="ru-RU" sz="3600" dirty="0">
                <a:solidFill>
                  <a:schemeClr val="tx2"/>
                </a:solidFill>
              </a:rPr>
              <a:t> і </a:t>
            </a:r>
            <a:r>
              <a:rPr lang="ru-RU" sz="3600" dirty="0" err="1">
                <a:solidFill>
                  <a:schemeClr val="tx2"/>
                </a:solidFill>
              </a:rPr>
              <a:t>молодої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формації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злодіїв</a:t>
            </a:r>
            <a:r>
              <a:rPr lang="ru-RU" sz="3600" dirty="0">
                <a:solidFill>
                  <a:schemeClr val="tx2"/>
                </a:solidFill>
              </a:rPr>
              <a:t> у </a:t>
            </a:r>
            <a:r>
              <a:rPr lang="ru-RU" sz="3600" dirty="0" err="1">
                <a:solidFill>
                  <a:schemeClr val="tx2"/>
                </a:solidFill>
              </a:rPr>
              <a:t>законі</a:t>
            </a:r>
            <a:r>
              <a:rPr lang="ru-RU" sz="3600" dirty="0">
                <a:solidFill>
                  <a:schemeClr val="tx2"/>
                </a:solidFill>
              </a:rPr>
              <a:t> у </a:t>
            </a:r>
            <a:r>
              <a:rPr lang="ru-RU" sz="3600" dirty="0" err="1">
                <a:solidFill>
                  <a:schemeClr val="tx2"/>
                </a:solidFill>
              </a:rPr>
              <a:t>пострадянський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період</a:t>
            </a:r>
            <a:r>
              <a:rPr lang="ru-RU" sz="3600" dirty="0">
                <a:solidFill>
                  <a:schemeClr val="tx2"/>
                </a:solidFill>
              </a:rPr>
              <a:t>. </a:t>
            </a:r>
          </a:p>
          <a:p>
            <a:pPr marL="0" indent="0">
              <a:buNone/>
            </a:pPr>
            <a:r>
              <a:rPr lang="ru-RU" sz="3600" dirty="0" err="1">
                <a:solidFill>
                  <a:schemeClr val="tx2"/>
                </a:solidFill>
              </a:rPr>
              <a:t>Спільна</a:t>
            </a:r>
            <a:r>
              <a:rPr lang="ru-RU" sz="3600" dirty="0">
                <a:solidFill>
                  <a:schemeClr val="tx2"/>
                </a:solidFill>
              </a:rPr>
              <a:t> </a:t>
            </a:r>
            <a:r>
              <a:rPr lang="ru-RU" sz="3600" dirty="0" err="1">
                <a:solidFill>
                  <a:schemeClr val="tx2"/>
                </a:solidFill>
              </a:rPr>
              <a:t>грошова</a:t>
            </a:r>
            <a:r>
              <a:rPr lang="ru-RU" sz="3600" dirty="0">
                <a:solidFill>
                  <a:schemeClr val="tx2"/>
                </a:solidFill>
              </a:rPr>
              <a:t> каса («общак»).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err="1">
                <a:solidFill>
                  <a:schemeClr val="tx2"/>
                </a:solidFill>
              </a:rPr>
              <a:t>Особистість</a:t>
            </a:r>
            <a:r>
              <a:rPr lang="ru-RU" sz="3600" b="1" dirty="0">
                <a:solidFill>
                  <a:schemeClr val="tx2"/>
                </a:solidFill>
              </a:rPr>
              <a:t> і </a:t>
            </a:r>
            <a:r>
              <a:rPr lang="ru-RU" sz="3600" b="1" dirty="0" err="1">
                <a:solidFill>
                  <a:schemeClr val="tx2"/>
                </a:solidFill>
              </a:rPr>
              <a:t>атрибути</a:t>
            </a:r>
            <a:r>
              <a:rPr lang="ru-RU" sz="3600" b="1" dirty="0">
                <a:solidFill>
                  <a:schemeClr val="tx2"/>
                </a:solidFill>
              </a:rPr>
              <a:t> </a:t>
            </a:r>
            <a:r>
              <a:rPr lang="ru-RU" sz="3600" b="1" dirty="0" err="1">
                <a:solidFill>
                  <a:schemeClr val="tx2"/>
                </a:solidFill>
              </a:rPr>
              <a:t>кримінальної</a:t>
            </a:r>
            <a:r>
              <a:rPr lang="ru-RU" sz="3600" b="1" dirty="0">
                <a:solidFill>
                  <a:schemeClr val="tx2"/>
                </a:solidFill>
              </a:rPr>
              <a:t> </a:t>
            </a:r>
            <a:r>
              <a:rPr lang="ru-RU" sz="3600" b="1" dirty="0" err="1">
                <a:solidFill>
                  <a:schemeClr val="tx2"/>
                </a:solidFill>
              </a:rPr>
              <a:t>субкультури</a:t>
            </a:r>
            <a:endParaRPr lang="ru-RU" sz="3600" b="1" dirty="0">
              <a:solidFill>
                <a:schemeClr val="tx2"/>
              </a:solidFill>
            </a:endParaRPr>
          </a:p>
        </p:txBody>
      </p:sp>
      <p:sp>
        <p:nvSpPr>
          <p:cNvPr id="6" name="Місце для вмісту 5">
            <a:extLst>
              <a:ext uri="{FF2B5EF4-FFF2-40B4-BE49-F238E27FC236}">
                <a16:creationId xmlns:a16="http://schemas.microsoft.com/office/drawing/2014/main" id="{DC1F07F3-AB79-E45C-32F4-7431A5A36E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98763" y="1600200"/>
            <a:ext cx="11107881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/>
              <a:t>Прописка в кримінальному співтоваристві. </a:t>
            </a:r>
          </a:p>
          <a:p>
            <a:pPr marL="0" indent="0">
              <a:buNone/>
            </a:pPr>
            <a:r>
              <a:rPr lang="uk-UA" sz="3200" dirty="0"/>
              <a:t>Кримінальний жаргоні та його функції. </a:t>
            </a:r>
          </a:p>
          <a:p>
            <a:pPr marL="0" indent="0">
              <a:buNone/>
            </a:pPr>
            <a:r>
              <a:rPr lang="uk-UA" sz="3200" dirty="0"/>
              <a:t>Татуювання носіїв кримінальної субкультури. </a:t>
            </a:r>
          </a:p>
          <a:p>
            <a:pPr marL="0" indent="0">
              <a:buNone/>
            </a:pPr>
            <a:r>
              <a:rPr lang="uk-UA" sz="3200" dirty="0"/>
              <a:t>Кличка в кримінальному середовищі. </a:t>
            </a:r>
          </a:p>
          <a:p>
            <a:pPr marL="0" indent="0">
              <a:buNone/>
            </a:pPr>
            <a:r>
              <a:rPr lang="uk-UA" sz="3200" dirty="0"/>
              <a:t>Клятва в кримінальній субкультурі та її роль. Тюремна лірика. </a:t>
            </a:r>
          </a:p>
          <a:p>
            <a:pPr marL="0" indent="0">
              <a:buNone/>
            </a:pPr>
            <a:r>
              <a:rPr lang="uk-UA" sz="3200" dirty="0"/>
              <a:t>Специфіка гомосексуалізму в кримінальному середовищі.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3A1C4B-9117-0224-AEAE-7D27069A1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3600" b="1" dirty="0"/>
              <a:t>Кримінальні субкультури в Україні </a:t>
            </a:r>
          </a:p>
        </p:txBody>
      </p:sp>
      <p:sp>
        <p:nvSpPr>
          <p:cNvPr id="3" name="Місце для вмісту 2">
            <a:extLst>
              <a:ext uri="{FF2B5EF4-FFF2-40B4-BE49-F238E27FC236}">
                <a16:creationId xmlns:a16="http://schemas.microsoft.com/office/drawing/2014/main" id="{BBDD68D6-8B2E-D3EA-9D00-565A98A98F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9231" y="1298863"/>
            <a:ext cx="10952019" cy="4572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uk-UA" sz="3200" dirty="0"/>
              <a:t>Передумови формування організованої злочинності в Україні. </a:t>
            </a:r>
          </a:p>
          <a:p>
            <a:pPr marL="0" indent="0">
              <a:buNone/>
            </a:pPr>
            <a:r>
              <a:rPr lang="uk-UA" sz="3200" dirty="0"/>
              <a:t>«Цеховики» – піонери ринкової економіки. </a:t>
            </a:r>
          </a:p>
          <a:p>
            <a:pPr marL="0" indent="0">
              <a:buNone/>
            </a:pPr>
            <a:r>
              <a:rPr lang="uk-UA" sz="3200" dirty="0"/>
              <a:t>Тіньова економіка – джерело формування нового світу.</a:t>
            </a:r>
          </a:p>
          <a:p>
            <a:pPr marL="0" indent="0">
              <a:buNone/>
            </a:pPr>
            <a:r>
              <a:rPr lang="uk-UA" sz="3200" dirty="0"/>
              <a:t>Організована злочинність і «тіньова піраміда» в соціальній структурі УРСР. </a:t>
            </a:r>
          </a:p>
          <a:p>
            <a:pPr marL="0" indent="0">
              <a:buNone/>
            </a:pPr>
            <a:r>
              <a:rPr lang="uk-UA" sz="3200" dirty="0"/>
              <a:t>Кримінальні авторитети в Україні. </a:t>
            </a:r>
          </a:p>
          <a:p>
            <a:pPr marL="0" indent="0">
              <a:buNone/>
            </a:pPr>
            <a:r>
              <a:rPr lang="uk-UA" sz="3200" dirty="0"/>
              <a:t>Регіональні аспекти організованої злочинності в регіонах України.</a:t>
            </a:r>
          </a:p>
        </p:txBody>
      </p:sp>
    </p:spTree>
    <p:extLst>
      <p:ext uri="{BB962C8B-B14F-4D97-AF65-F5344CB8AC3E}">
        <p14:creationId xmlns:p14="http://schemas.microsoft.com/office/powerpoint/2010/main" val="35258247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Научная литература 16 х 9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_9411662_TF03431380" id="{C5372053-071F-4A30-B713-CAC0FBBF8602}" vid="{47BF81C2-3D26-44B6-92D3-BB3940A76306}"/>
    </a:ext>
  </a:extLst>
</a:theme>
</file>

<file path=ppt/theme/theme2.xml><?xml version="1.0" encoding="utf-8"?>
<a:theme xmlns:a="http://schemas.openxmlformats.org/drawingml/2006/main" name="Тема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Academic Literature">
      <a:dk1>
        <a:srgbClr val="514843"/>
      </a:dk1>
      <a:lt1>
        <a:srgbClr val="FFFFFF"/>
      </a:lt1>
      <a:dk2>
        <a:srgbClr val="000000"/>
      </a:dk2>
      <a:lt2>
        <a:srgbClr val="FFFFF3"/>
      </a:lt2>
      <a:accent1>
        <a:srgbClr val="514843"/>
      </a:accent1>
      <a:accent2>
        <a:srgbClr val="6D7D66"/>
      </a:accent2>
      <a:accent3>
        <a:srgbClr val="525A6A"/>
      </a:accent3>
      <a:accent4>
        <a:srgbClr val="827266"/>
      </a:accent4>
      <a:accent5>
        <a:srgbClr val="AE9A7E"/>
      </a:accent5>
      <a:accent6>
        <a:srgbClr val="A8A39E"/>
      </a:accent6>
      <a:hlink>
        <a:srgbClr val="59704F"/>
      </a:hlink>
      <a:folHlink>
        <a:srgbClr val="A8A39E"/>
      </a:folHlink>
    </a:clrScheme>
    <a:fontScheme name="Plantagenet Cherokee-Euphemia">
      <a:majorFont>
        <a:latin typeface="Plantagenet Cherokee"/>
        <a:ea typeface=""/>
        <a:cs typeface=""/>
      </a:majorFont>
      <a:minorFont>
        <a:latin typeface="Euphemia"/>
        <a:ea typeface=""/>
        <a:cs typeface=""/>
      </a:minorFont>
    </a:fontScheme>
    <a:fmtScheme name="AcademicLiterature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300000"/>
              </a:schemeClr>
            </a:gs>
            <a:gs pos="100000">
              <a:schemeClr val="phClr">
                <a:tint val="68000"/>
                <a:satMod val="300000"/>
              </a:schemeClr>
            </a:gs>
          </a:gsLst>
          <a:path path="rect">
            <a:fillToRect l="50000" t="50000" r="50000" b="50000"/>
          </a:path>
        </a:gradFill>
        <a:gradFill rotWithShape="1">
          <a:gsLst>
            <a:gs pos="0">
              <a:schemeClr val="phClr">
                <a:shade val="100000"/>
                <a:satMod val="137000"/>
              </a:schemeClr>
            </a:gs>
            <a:gs pos="71000">
              <a:schemeClr val="phClr">
                <a:shade val="98000"/>
                <a:satMod val="137000"/>
              </a:schemeClr>
            </a:gs>
            <a:gs pos="100000">
              <a:schemeClr val="phClr">
                <a:shade val="75000"/>
                <a:satMod val="137000"/>
              </a:schemeClr>
            </a:gs>
          </a:gsLst>
          <a:path path="rect">
            <a:fillToRect l="50000" t="50000" r="50000" b="50000"/>
          </a:path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20000" t="20000" r="20000" b="2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90000"/>
                <a:alpha val="80000"/>
                <a:satMod val="200000"/>
              </a:schemeClr>
            </a:gs>
          </a:gsLst>
          <a:path path="rect">
            <a:fillToRect l="5000" t="5000" r="5000" b="5000"/>
          </a:path>
        </a:gradFill>
      </a:bgFillStyleLst>
    </a:fmtScheme>
  </a:themeElements>
  <a:objectDefaults>
    <a:lnDef>
      <a:spPr>
        <a:ln>
          <a:solidFill>
            <a:schemeClr val="accent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Description xmlns="4873beb7-5857-4685-be1f-d57550cc96cc" xsi:nil="true"/>
    <AssetExpire xmlns="4873beb7-5857-4685-be1f-d57550cc96cc">2029-01-01T08:00:00+00:00</AssetExpire>
    <CampaignTagsTaxHTField0 xmlns="4873beb7-5857-4685-be1f-d57550cc96cc">
      <Terms xmlns="http://schemas.microsoft.com/office/infopath/2007/PartnerControls"/>
    </CampaignTagsTaxHTField0>
    <IntlLangReviewDate xmlns="4873beb7-5857-4685-be1f-d57550cc96cc" xsi:nil="true"/>
    <TPFriendlyName xmlns="4873beb7-5857-4685-be1f-d57550cc96cc" xsi:nil="true"/>
    <IntlLangReview xmlns="4873beb7-5857-4685-be1f-d57550cc96cc">false</IntlLangReview>
    <LocLastLocAttemptVersionLookup xmlns="4873beb7-5857-4685-be1f-d57550cc96cc">855024</LocLastLocAttemptVersionLookup>
    <PolicheckWords xmlns="4873beb7-5857-4685-be1f-d57550cc96cc" xsi:nil="true"/>
    <SubmitterId xmlns="4873beb7-5857-4685-be1f-d57550cc96cc" xsi:nil="true"/>
    <AcquiredFrom xmlns="4873beb7-5857-4685-be1f-d57550cc96cc">Internal MS</AcquiredFrom>
    <EditorialStatus xmlns="4873beb7-5857-4685-be1f-d57550cc96cc">Complete</EditorialStatus>
    <Markets xmlns="4873beb7-5857-4685-be1f-d57550cc96cc"/>
    <OriginAsset xmlns="4873beb7-5857-4685-be1f-d57550cc96cc" xsi:nil="true"/>
    <AssetStart xmlns="4873beb7-5857-4685-be1f-d57550cc96cc">2012-08-31T08:50:00+00:00</AssetStart>
    <FriendlyTitle xmlns="4873beb7-5857-4685-be1f-d57550cc96cc" xsi:nil="true"/>
    <MarketSpecific xmlns="4873beb7-5857-4685-be1f-d57550cc96cc">false</MarketSpecific>
    <TPNamespace xmlns="4873beb7-5857-4685-be1f-d57550cc96cc" xsi:nil="true"/>
    <PublishStatusLookup xmlns="4873beb7-5857-4685-be1f-d57550cc96cc">
      <Value>1616423</Value>
    </PublishStatusLookup>
    <APAuthor xmlns="4873beb7-5857-4685-be1f-d57550cc96cc">
      <UserInfo>
        <DisplayName>REDMOND\kristaa</DisplayName>
        <AccountId>136</AccountId>
        <AccountType/>
      </UserInfo>
    </APAuthor>
    <TPCommandLine xmlns="4873beb7-5857-4685-be1f-d57550cc96cc" xsi:nil="true"/>
    <IntlLangReviewer xmlns="4873beb7-5857-4685-be1f-d57550cc96cc" xsi:nil="true"/>
    <OpenTemplate xmlns="4873beb7-5857-4685-be1f-d57550cc96cc">true</OpenTemplate>
    <CSXSubmissionDate xmlns="4873beb7-5857-4685-be1f-d57550cc96cc" xsi:nil="true"/>
    <TaxCatchAll xmlns="4873beb7-5857-4685-be1f-d57550cc96cc"/>
    <Manager xmlns="4873beb7-5857-4685-be1f-d57550cc96cc" xsi:nil="true"/>
    <NumericId xmlns="4873beb7-5857-4685-be1f-d57550cc96cc" xsi:nil="true"/>
    <ParentAssetId xmlns="4873beb7-5857-4685-be1f-d57550cc96cc" xsi:nil="true"/>
    <OriginalSourceMarket xmlns="4873beb7-5857-4685-be1f-d57550cc96cc" xsi:nil="true"/>
    <ApprovalStatus xmlns="4873beb7-5857-4685-be1f-d57550cc96cc">InProgress</ApprovalStatus>
    <TPComponent xmlns="4873beb7-5857-4685-be1f-d57550cc96cc" xsi:nil="true"/>
    <EditorialTags xmlns="4873beb7-5857-4685-be1f-d57550cc96cc" xsi:nil="true"/>
    <TPExecutable xmlns="4873beb7-5857-4685-be1f-d57550cc96cc" xsi:nil="true"/>
    <TPLaunchHelpLink xmlns="4873beb7-5857-4685-be1f-d57550cc96cc" xsi:nil="true"/>
    <LocComments xmlns="4873beb7-5857-4685-be1f-d57550cc96cc" xsi:nil="true"/>
    <LocRecommendedHandoff xmlns="4873beb7-5857-4685-be1f-d57550cc96cc" xsi:nil="true"/>
    <SourceTitle xmlns="4873beb7-5857-4685-be1f-d57550cc96cc" xsi:nil="true"/>
    <CSXUpdate xmlns="4873beb7-5857-4685-be1f-d57550cc96cc">false</CSXUpdate>
    <IntlLocPriority xmlns="4873beb7-5857-4685-be1f-d57550cc96cc" xsi:nil="true"/>
    <UAProjectedTotalWords xmlns="4873beb7-5857-4685-be1f-d57550cc96cc" xsi:nil="true"/>
    <AssetType xmlns="4873beb7-5857-4685-be1f-d57550cc96cc">TP</AssetType>
    <MachineTranslated xmlns="4873beb7-5857-4685-be1f-d57550cc96cc">false</MachineTranslated>
    <OutputCachingOn xmlns="4873beb7-5857-4685-be1f-d57550cc96cc">false</OutputCachingOn>
    <TemplateStatus xmlns="4873beb7-5857-4685-be1f-d57550cc96cc">Complete</TemplateStatus>
    <IsSearchable xmlns="4873beb7-5857-4685-be1f-d57550cc96cc">true</IsSearchable>
    <ContentItem xmlns="4873beb7-5857-4685-be1f-d57550cc96cc" xsi:nil="true"/>
    <HandoffToMSDN xmlns="4873beb7-5857-4685-be1f-d57550cc96cc" xsi:nil="true"/>
    <ShowIn xmlns="4873beb7-5857-4685-be1f-d57550cc96cc">Show everywhere</ShowIn>
    <ThumbnailAssetId xmlns="4873beb7-5857-4685-be1f-d57550cc96cc" xsi:nil="true"/>
    <UALocComments xmlns="4873beb7-5857-4685-be1f-d57550cc96cc" xsi:nil="true"/>
    <UALocRecommendation xmlns="4873beb7-5857-4685-be1f-d57550cc96cc">Localize</UALocRecommendation>
    <LastModifiedDateTime xmlns="4873beb7-5857-4685-be1f-d57550cc96cc" xsi:nil="true"/>
    <LegacyData xmlns="4873beb7-5857-4685-be1f-d57550cc96cc" xsi:nil="true"/>
    <LocManualTestRequired xmlns="4873beb7-5857-4685-be1f-d57550cc96cc">false</LocManualTestRequired>
    <LocMarketGroupTiers2 xmlns="4873beb7-5857-4685-be1f-d57550cc96cc" xsi:nil="true"/>
    <ClipArtFilename xmlns="4873beb7-5857-4685-be1f-d57550cc96cc" xsi:nil="true"/>
    <TPApplication xmlns="4873beb7-5857-4685-be1f-d57550cc96cc" xsi:nil="true"/>
    <CSXHash xmlns="4873beb7-5857-4685-be1f-d57550cc96cc" xsi:nil="true"/>
    <DirectSourceMarket xmlns="4873beb7-5857-4685-be1f-d57550cc96cc" xsi:nil="true"/>
    <PrimaryImageGen xmlns="4873beb7-5857-4685-be1f-d57550cc96cc">true</PrimaryImageGen>
    <PlannedPubDate xmlns="4873beb7-5857-4685-be1f-d57550cc96cc" xsi:nil="true"/>
    <CSXSubmissionMarket xmlns="4873beb7-5857-4685-be1f-d57550cc96cc" xsi:nil="true"/>
    <Downloads xmlns="4873beb7-5857-4685-be1f-d57550cc96cc">0</Downloads>
    <ArtSampleDocs xmlns="4873beb7-5857-4685-be1f-d57550cc96cc" xsi:nil="true"/>
    <TrustLevel xmlns="4873beb7-5857-4685-be1f-d57550cc96cc">1 Microsoft Managed Content</TrustLevel>
    <BlockPublish xmlns="4873beb7-5857-4685-be1f-d57550cc96cc">false</BlockPublish>
    <TPLaunchHelpLinkType xmlns="4873beb7-5857-4685-be1f-d57550cc96cc">Template</TPLaunchHelpLinkType>
    <LocalizationTagsTaxHTField0 xmlns="4873beb7-5857-4685-be1f-d57550cc96cc">
      <Terms xmlns="http://schemas.microsoft.com/office/infopath/2007/PartnerControls"/>
    </LocalizationTagsTaxHTField0>
    <BusinessGroup xmlns="4873beb7-5857-4685-be1f-d57550cc96cc" xsi:nil="true"/>
    <Providers xmlns="4873beb7-5857-4685-be1f-d57550cc96cc" xsi:nil="true"/>
    <TemplateTemplateType xmlns="4873beb7-5857-4685-be1f-d57550cc96cc">PowerPoint Presentation Template</TemplateTemplateType>
    <TimesCloned xmlns="4873beb7-5857-4685-be1f-d57550cc96cc" xsi:nil="true"/>
    <TPAppVersion xmlns="4873beb7-5857-4685-be1f-d57550cc96cc" xsi:nil="true"/>
    <VoteCount xmlns="4873beb7-5857-4685-be1f-d57550cc96cc" xsi:nil="true"/>
    <AverageRating xmlns="4873beb7-5857-4685-be1f-d57550cc96cc" xsi:nil="true"/>
    <FeatureTagsTaxHTField0 xmlns="4873beb7-5857-4685-be1f-d57550cc96cc">
      <Terms xmlns="http://schemas.microsoft.com/office/infopath/2007/PartnerControls"/>
    </FeatureTagsTaxHTField0>
    <Provider xmlns="4873beb7-5857-4685-be1f-d57550cc96cc" xsi:nil="true"/>
    <UACurrentWords xmlns="4873beb7-5857-4685-be1f-d57550cc96cc" xsi:nil="true"/>
    <AssetId xmlns="4873beb7-5857-4685-be1f-d57550cc96cc">TP103431361</AssetId>
    <TPClientViewer xmlns="4873beb7-5857-4685-be1f-d57550cc96cc" xsi:nil="true"/>
    <DSATActionTaken xmlns="4873beb7-5857-4685-be1f-d57550cc96cc" xsi:nil="true"/>
    <APEditor xmlns="4873beb7-5857-4685-be1f-d57550cc96cc">
      <UserInfo>
        <DisplayName/>
        <AccountId xsi:nil="true"/>
        <AccountType/>
      </UserInfo>
    </APEditor>
    <TPInstallLocation xmlns="4873beb7-5857-4685-be1f-d57550cc96cc" xsi:nil="true"/>
    <OOCacheId xmlns="4873beb7-5857-4685-be1f-d57550cc96cc" xsi:nil="true"/>
    <IsDeleted xmlns="4873beb7-5857-4685-be1f-d57550cc96cc">false</IsDeleted>
    <PublishTargets xmlns="4873beb7-5857-4685-be1f-d57550cc96cc">OfficeOnlineVNext</PublishTargets>
    <ApprovalLog xmlns="4873beb7-5857-4685-be1f-d57550cc96cc" xsi:nil="true"/>
    <BugNumber xmlns="4873beb7-5857-4685-be1f-d57550cc96cc" xsi:nil="true"/>
    <CrawlForDependencies xmlns="4873beb7-5857-4685-be1f-d57550cc96cc">false</CrawlForDependencies>
    <InternalTagsTaxHTField0 xmlns="4873beb7-5857-4685-be1f-d57550cc96cc">
      <Terms xmlns="http://schemas.microsoft.com/office/infopath/2007/PartnerControls"/>
    </InternalTagsTaxHTField0>
    <LastHandOff xmlns="4873beb7-5857-4685-be1f-d57550cc96cc" xsi:nil="true"/>
    <Milestone xmlns="4873beb7-5857-4685-be1f-d57550cc96cc" xsi:nil="true"/>
    <OriginalRelease xmlns="4873beb7-5857-4685-be1f-d57550cc96cc">15</OriginalRelease>
    <RecommendationsModifier xmlns="4873beb7-5857-4685-be1f-d57550cc96cc" xsi:nil="true"/>
    <ScenarioTagsTaxHTField0 xmlns="4873beb7-5857-4685-be1f-d57550cc96cc">
      <Terms xmlns="http://schemas.microsoft.com/office/infopath/2007/PartnerControls"/>
    </ScenarioTagsTaxHTField0>
    <UANotes xmlns="4873beb7-5857-4685-be1f-d57550cc96cc" xsi:nil="true"/>
  </documentManagement>
</p:properties>
</file>

<file path=customXml/itemProps1.xml><?xml version="1.0" encoding="utf-8"?>
<ds:datastoreItem xmlns:ds="http://schemas.openxmlformats.org/officeDocument/2006/customXml" ds:itemID="{28C8B9CA-0273-4370-889A-FC05DA5C2FA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61E720F-F05D-4536-9C34-0CFCED65D3B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8CDDBB83-77C1-4099-A0AA-289882E745E2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office/2006/documentManagement/types"/>
    <ds:schemaRef ds:uri="4873beb7-5857-4685-be1f-d57550cc96cc"/>
    <ds:schemaRef ds:uri="http://schemas.openxmlformats.org/package/2006/metadata/core-properties"/>
    <ds:schemaRef ds:uri="http://purl.org/dc/dcmitype/"/>
    <ds:schemaRef ds:uri="http://www.w3.org/XML/1998/namespace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Учебная презентация, макет с лентами и полосками (широкоэкранный формат)</Template>
  <TotalTime>0</TotalTime>
  <Words>605</Words>
  <Application>Microsoft Office PowerPoint</Application>
  <PresentationFormat>Широкий екран</PresentationFormat>
  <Paragraphs>72</Paragraphs>
  <Slides>13</Slides>
  <Notes>0</Notes>
  <HiddenSlides>0</HiddenSlides>
  <MMClips>0</MMClips>
  <ScaleCrop>false</ScaleCrop>
  <HeadingPairs>
    <vt:vector size="6" baseType="variant">
      <vt:variant>
        <vt:lpstr>Використані шрифти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слайдів</vt:lpstr>
      </vt:variant>
      <vt:variant>
        <vt:i4>13</vt:i4>
      </vt:variant>
    </vt:vector>
  </HeadingPairs>
  <TitlesOfParts>
    <vt:vector size="18" baseType="lpstr">
      <vt:lpstr>Arial</vt:lpstr>
      <vt:lpstr>Euphemia</vt:lpstr>
      <vt:lpstr>Plantagenet Cherokee</vt:lpstr>
      <vt:lpstr>Wingdings</vt:lpstr>
      <vt:lpstr>Научная литература 16 х 9</vt:lpstr>
      <vt:lpstr> </vt:lpstr>
      <vt:lpstr>Мета вивчення курсу</vt:lpstr>
      <vt:lpstr>Завдання курсу «Соціологічні аналіз кримінальних субкультур у світі» </vt:lpstr>
      <vt:lpstr>Теоретико-методологічні засади соціологічного дослідження кримінальних субкультур</vt:lpstr>
      <vt:lpstr>Поняття кримінальної субкультури </vt:lpstr>
      <vt:lpstr>Кримінальна субкультура – регулятор відносин у кримінальному світі </vt:lpstr>
      <vt:lpstr>Кримінальна ієрархія і традиції кримінальної субкультури</vt:lpstr>
      <vt:lpstr>Особистість і атрибути кримінальної субкультури</vt:lpstr>
      <vt:lpstr>Кримінальні субкультури в Україні </vt:lpstr>
      <vt:lpstr>Кримінальні субкультури Півдня Італії </vt:lpstr>
      <vt:lpstr>Кримінальні загрози в політичній сфері </vt:lpstr>
      <vt:lpstr>Кримінальні субкультури в США</vt:lpstr>
      <vt:lpstr>Презентація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2019-12-03T07:10:44Z</dcterms:created>
  <dcterms:modified xsi:type="dcterms:W3CDTF">2025-03-05T11:28:26Z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0x0101006EDDDB5EE6D98C44930B742096920B300400F5B6D36B3EF94B4E9A635CDF2A18F5B8</vt:lpwstr>
  </property>
  <property fmtid="{D5CDD505-2E9C-101B-9397-08002B2CF9AE}" pid="3" name="InternalTags">
    <vt:lpwstr/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ScenarioTags">
    <vt:lpwstr/>
  </property>
  <property fmtid="{D5CDD505-2E9C-101B-9397-08002B2CF9AE}" pid="7" name="CampaignTags">
    <vt:lpwstr/>
  </property>
</Properties>
</file>