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2" r:id="rId6"/>
    <p:sldId id="264" r:id="rId7"/>
    <p:sldId id="278" r:id="rId8"/>
    <p:sldId id="279" r:id="rId9"/>
    <p:sldId id="265" r:id="rId10"/>
    <p:sldId id="269" r:id="rId11"/>
    <p:sldId id="272" r:id="rId12"/>
    <p:sldId id="283" r:id="rId13"/>
    <p:sldId id="284" r:id="rId14"/>
    <p:sldId id="285" r:id="rId15"/>
    <p:sldId id="286" r:id="rId16"/>
    <p:sldId id="282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D69684-7C89-424F-AAB0-A7B7F8475641}" v="1" dt="2025-03-05T11:28:18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24" autoAdjust="0"/>
  </p:normalViewPr>
  <p:slideViewPr>
    <p:cSldViewPr snapToGrid="0" showGuides="1">
      <p:cViewPr varScale="1">
        <p:scale>
          <a:sx n="74" d="100"/>
          <a:sy n="74" d="100"/>
        </p:scale>
        <p:origin x="104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097377B-7A80-4695-9311-7480A96BA5C2}" type="datetime1">
              <a:rPr lang="ru-RU" smtClean="0"/>
              <a:pPr algn="r" rtl="0"/>
              <a:t>05.03.2025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ru-RU" smtClean="0"/>
              <a:pPr algn="r"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AA1E4E1-DF6A-45D0-AB14-6A9A0B144578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/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ru-RU" sz="1100" b="1" i="1" dirty="0"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1200" i="1" dirty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/>
              <a:pPr/>
              <a:t>05.03.2025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‹№›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18754" y="2078182"/>
            <a:ext cx="5427705" cy="2239640"/>
          </a:xfrm>
        </p:spPr>
        <p:txBody>
          <a:bodyPr rtlCol="0" anchor="ctr"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53490" y="3958935"/>
            <a:ext cx="4899313" cy="1499489"/>
          </a:xfrm>
        </p:spPr>
        <p:txBody>
          <a:bodyPr rtlCol="0"/>
          <a:lstStyle/>
          <a:p>
            <a:r>
              <a:rPr lang="uk-UA" sz="2400" b="1" dirty="0">
                <a:solidFill>
                  <a:schemeClr val="tx2"/>
                </a:solidFill>
              </a:rPr>
              <a:t>Викладач</a:t>
            </a:r>
          </a:p>
          <a:p>
            <a:r>
              <a:rPr lang="uk-UA" sz="2400" b="1" dirty="0">
                <a:solidFill>
                  <a:schemeClr val="tx2"/>
                </a:solidFill>
              </a:rPr>
              <a:t>Скворець Володимир Олексійович, доктор філософських наук, доцент, професор кафедри соціології </a:t>
            </a:r>
            <a:endParaRPr lang="ru-RU" sz="2400" dirty="0">
              <a:solidFill>
                <a:schemeClr val="tx2"/>
              </a:solidFill>
            </a:endParaRPr>
          </a:p>
          <a:p>
            <a:pPr rtl="0"/>
            <a:endParaRPr lang="ru-RU" dirty="0"/>
          </a:p>
        </p:txBody>
      </p:sp>
      <p:pic>
        <p:nvPicPr>
          <p:cNvPr id="4" name="Місце для зображення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6764481" y="1324698"/>
            <a:ext cx="4689764" cy="420860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C6BA24-E48A-D33D-1843-47A91DDAEF7F}"/>
              </a:ext>
            </a:extLst>
          </p:cNvPr>
          <p:cNvSpPr txBox="1"/>
          <p:nvPr/>
        </p:nvSpPr>
        <p:spPr>
          <a:xfrm>
            <a:off x="398648" y="1601128"/>
            <a:ext cx="98116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/>
              <a:t>Презентація дисципліни</a:t>
            </a:r>
          </a:p>
          <a:p>
            <a:r>
              <a:rPr lang="ru-RU" sz="3600" b="1" dirty="0"/>
              <a:t>СОЦІОЛОГІЧН</a:t>
            </a:r>
            <a:r>
              <a:rPr lang="uk-UA" sz="3600" b="1" dirty="0"/>
              <a:t>І ДОСЛІДЖЕННЯ</a:t>
            </a:r>
            <a:r>
              <a:rPr lang="ru-RU" sz="3600" b="1" dirty="0"/>
              <a:t> КРИМІНАЛЬНИХ СУБКУЛЬТУР У СВІТІ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63524-C54A-6258-6C2C-1BC0BE0C8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Кримінальні субкультури Півдня Італії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6B9650-7226-5420-01BC-62D845400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600200"/>
            <a:ext cx="11014364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600" dirty="0"/>
              <a:t>Передумови формування організованої злочинності на Півдні Італії. </a:t>
            </a:r>
          </a:p>
          <a:p>
            <a:pPr marL="0" indent="0">
              <a:buNone/>
            </a:pPr>
            <a:r>
              <a:rPr lang="uk-UA" sz="3600" dirty="0"/>
              <a:t>Роль лицарських орденів у формуванні кримінальної традиції та зародженні мафії. </a:t>
            </a:r>
          </a:p>
          <a:p>
            <a:pPr marL="0" indent="0">
              <a:buNone/>
            </a:pPr>
            <a:r>
              <a:rPr lang="uk-UA" sz="3600" dirty="0"/>
              <a:t>Специфіка кримінальної субкультури </a:t>
            </a:r>
            <a:r>
              <a:rPr lang="uk-UA" sz="3600" dirty="0" err="1"/>
              <a:t>Каморри</a:t>
            </a:r>
            <a:r>
              <a:rPr lang="uk-UA" sz="3600" dirty="0"/>
              <a:t>. </a:t>
            </a:r>
          </a:p>
          <a:p>
            <a:pPr marL="0" indent="0">
              <a:buNone/>
            </a:pPr>
            <a:r>
              <a:rPr lang="uk-UA" sz="3600" dirty="0"/>
              <a:t>Специфіка організації та кримінальної субкультури </a:t>
            </a:r>
            <a:r>
              <a:rPr lang="uk-UA" sz="3600" dirty="0" err="1"/>
              <a:t>Ндрангети</a:t>
            </a:r>
            <a:r>
              <a:rPr lang="uk-UA" sz="3600" dirty="0"/>
              <a:t>. </a:t>
            </a:r>
          </a:p>
          <a:p>
            <a:pPr marL="0" indent="0">
              <a:buNone/>
            </a:pPr>
            <a:r>
              <a:rPr lang="uk-UA" sz="3600" dirty="0"/>
              <a:t>Специфіка кримінальної субкультури </a:t>
            </a:r>
            <a:r>
              <a:rPr lang="uk-UA" sz="3600" dirty="0" err="1"/>
              <a:t>Сакра</a:t>
            </a:r>
            <a:r>
              <a:rPr lang="uk-UA" sz="3600" dirty="0"/>
              <a:t> Корона </a:t>
            </a:r>
            <a:r>
              <a:rPr lang="uk-UA" sz="3600" dirty="0" err="1"/>
              <a:t>Уніта</a:t>
            </a:r>
            <a:r>
              <a:rPr lang="uk-UA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935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2ED7D-CC9B-D973-878D-7BB712E1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/>
              <a:t>Кримінальні</a:t>
            </a:r>
            <a:r>
              <a:rPr lang="ru-RU" sz="3600" b="1" dirty="0"/>
              <a:t> </a:t>
            </a:r>
            <a:r>
              <a:rPr lang="ru-RU" sz="3600" b="1" dirty="0" err="1"/>
              <a:t>загрози</a:t>
            </a:r>
            <a:r>
              <a:rPr lang="ru-RU" sz="3600" b="1" dirty="0"/>
              <a:t> в </a:t>
            </a:r>
            <a:r>
              <a:rPr lang="ru-RU" sz="3600" b="1" dirty="0" err="1"/>
              <a:t>політичній</a:t>
            </a:r>
            <a:r>
              <a:rPr lang="ru-RU" sz="3600" b="1" dirty="0"/>
              <a:t> </a:t>
            </a:r>
            <a:r>
              <a:rPr lang="ru-RU" sz="3600" b="1" dirty="0" err="1"/>
              <a:t>сфері</a:t>
            </a:r>
            <a:r>
              <a:rPr lang="ru-RU" sz="3600" b="1" dirty="0"/>
              <a:t> </a:t>
            </a:r>
            <a:endParaRPr lang="uk-UA" sz="36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364F1C2-2A98-B1BD-B022-B80764DD6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392382"/>
            <a:ext cx="11232573" cy="4779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Зміст поняття «політика» (політична діяльність, політичні явища, процеси та відносини. </a:t>
            </a:r>
          </a:p>
          <a:p>
            <a:pPr marL="0" indent="0">
              <a:buNone/>
            </a:pPr>
            <a:r>
              <a:rPr lang="uk-UA" sz="3200" dirty="0"/>
              <a:t>Роль державної влади у функціонуванні соціального порядку. </a:t>
            </a:r>
          </a:p>
          <a:p>
            <a:pPr marL="0" indent="0">
              <a:buNone/>
            </a:pPr>
            <a:r>
              <a:rPr lang="uk-UA" sz="3200" dirty="0"/>
              <a:t>Вплив влади на кримінал і криміналу на владу (корупція, лобізм). </a:t>
            </a:r>
          </a:p>
          <a:p>
            <a:pPr marL="0" indent="0">
              <a:buNone/>
            </a:pPr>
            <a:r>
              <a:rPr lang="uk-UA" sz="3200" dirty="0"/>
              <a:t>Криміналізації органів державної влади та правоохоронних органів. </a:t>
            </a:r>
          </a:p>
          <a:p>
            <a:pPr marL="0" indent="0">
              <a:buNone/>
            </a:pPr>
            <a:r>
              <a:rPr lang="uk-UA" sz="3200" dirty="0"/>
              <a:t>Загрози суспільній, національній та державній безпеці.</a:t>
            </a:r>
          </a:p>
        </p:txBody>
      </p:sp>
    </p:spTree>
    <p:extLst>
      <p:ext uri="{BB962C8B-B14F-4D97-AF65-F5344CB8AC3E}">
        <p14:creationId xmlns:p14="http://schemas.microsoft.com/office/powerpoint/2010/main" val="209212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919A8-B0C4-569C-CBC1-844A67A8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Кримінальні субкультури в США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48667C9-EA3F-F87A-A8A9-010A272D8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9" y="1600200"/>
            <a:ext cx="11045536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Сухий закон (1919 р.) і поширення тіньового бізнесу.</a:t>
            </a:r>
          </a:p>
          <a:p>
            <a:pPr marL="0" indent="0">
              <a:buNone/>
            </a:pPr>
            <a:r>
              <a:rPr lang="uk-UA" sz="3200" dirty="0"/>
              <a:t>Чиказькі гангстери (Альфонс </a:t>
            </a:r>
            <a:r>
              <a:rPr lang="uk-UA" sz="3200" dirty="0" err="1"/>
              <a:t>Капоне</a:t>
            </a:r>
            <a:r>
              <a:rPr lang="uk-UA" sz="3200" dirty="0"/>
              <a:t>). </a:t>
            </a:r>
          </a:p>
          <a:p>
            <a:pPr marL="0" indent="0">
              <a:buNone/>
            </a:pPr>
            <a:r>
              <a:rPr lang="uk-UA" sz="3200" dirty="0"/>
              <a:t>Гангстерські війни. Коза </a:t>
            </a:r>
            <a:r>
              <a:rPr lang="uk-UA" sz="3200" dirty="0" err="1"/>
              <a:t>ностра</a:t>
            </a:r>
            <a:r>
              <a:rPr lang="uk-UA" sz="3200" dirty="0"/>
              <a:t>. </a:t>
            </a:r>
          </a:p>
          <a:p>
            <a:pPr marL="0" indent="0">
              <a:buNone/>
            </a:pPr>
            <a:r>
              <a:rPr lang="uk-UA" sz="3200" dirty="0" err="1"/>
              <a:t>Афроамериканські</a:t>
            </a:r>
            <a:r>
              <a:rPr lang="uk-UA" sz="3200" dirty="0"/>
              <a:t> банди </a:t>
            </a:r>
            <a:r>
              <a:rPr lang="en-US" sz="3200" dirty="0"/>
              <a:t>Bloods </a:t>
            </a:r>
            <a:r>
              <a:rPr lang="uk-UA" sz="3200" dirty="0"/>
              <a:t>и </a:t>
            </a:r>
            <a:r>
              <a:rPr lang="en-US" sz="3200" dirty="0"/>
              <a:t>Crips. </a:t>
            </a:r>
            <a:endParaRPr lang="uk-UA" sz="3200" dirty="0"/>
          </a:p>
          <a:p>
            <a:pPr marL="0" indent="0">
              <a:buNone/>
            </a:pPr>
            <a:r>
              <a:rPr lang="uk-UA" sz="3200" dirty="0"/>
              <a:t>Сальвадорські банди </a:t>
            </a:r>
            <a:r>
              <a:rPr lang="en-US" sz="3200" dirty="0"/>
              <a:t>MS-13 </a:t>
            </a:r>
            <a:r>
              <a:rPr lang="uk-UA" sz="3200" dirty="0"/>
              <a:t>або </a:t>
            </a:r>
            <a:r>
              <a:rPr lang="en-US" sz="3200" dirty="0"/>
              <a:t>Mara </a:t>
            </a:r>
            <a:r>
              <a:rPr lang="en-US" sz="3200" dirty="0" err="1"/>
              <a:t>Salvatrucha</a:t>
            </a:r>
            <a:r>
              <a:rPr lang="en-US" sz="3200" dirty="0"/>
              <a:t> (</a:t>
            </a:r>
            <a:r>
              <a:rPr lang="uk-UA" sz="3200" dirty="0"/>
              <a:t>«бригада сальвадорських бродячих мурах»). </a:t>
            </a:r>
          </a:p>
          <a:p>
            <a:pPr marL="0" indent="0">
              <a:buNone/>
            </a:pPr>
            <a:r>
              <a:rPr lang="uk-UA" sz="3200" dirty="0"/>
              <a:t>Мексиканські кримінальні субкультури в США. Російський кримінал у США.</a:t>
            </a:r>
          </a:p>
        </p:txBody>
      </p:sp>
    </p:spTree>
    <p:extLst>
      <p:ext uri="{BB962C8B-B14F-4D97-AF65-F5344CB8AC3E}">
        <p14:creationId xmlns:p14="http://schemas.microsoft.com/office/powerpoint/2010/main" val="180163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A183A36-258D-BBA4-3103-A5ADCB5B8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/>
              <a:t>Бажаю успіху у вивченні курсу!</a:t>
            </a:r>
          </a:p>
        </p:txBody>
      </p:sp>
    </p:spTree>
    <p:extLst>
      <p:ext uri="{BB962C8B-B14F-4D97-AF65-F5344CB8AC3E}">
        <p14:creationId xmlns:p14="http://schemas.microsoft.com/office/powerpoint/2010/main" val="36375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2"/>
                </a:solidFill>
              </a:rPr>
              <a:t>Мета </a:t>
            </a:r>
            <a:r>
              <a:rPr lang="ru-RU" sz="4800" b="1" dirty="0" err="1">
                <a:solidFill>
                  <a:schemeClr val="tx2"/>
                </a:solidFill>
              </a:rPr>
              <a:t>вивчення</a:t>
            </a:r>
            <a:r>
              <a:rPr lang="ru-RU" sz="4800" b="1" dirty="0">
                <a:solidFill>
                  <a:schemeClr val="tx2"/>
                </a:solidFill>
              </a:rPr>
              <a:t> курсу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7756" y="1468582"/>
            <a:ext cx="11080172" cy="5167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/>
              <a:t>Метою вивчення навчальної дисципліни «Соціологічний аналіз кримінальних субкультур у світі» є засвоєння знань про зміст і специфіку основних кримінальних субкультур, формування вмінь та  навичок наукового аналізу образів, діяльності та поведінки представників різних кримінальних спільнот.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/>
              <a:t>Завдання</a:t>
            </a:r>
            <a:r>
              <a:rPr lang="ru-RU" sz="4000" b="1" dirty="0"/>
              <a:t> курсу «</a:t>
            </a:r>
            <a:r>
              <a:rPr lang="ru-RU" sz="4000" b="1" dirty="0" err="1"/>
              <a:t>Соціологічні</a:t>
            </a:r>
            <a:r>
              <a:rPr lang="ru-RU" sz="4000" b="1" dirty="0"/>
              <a:t> </a:t>
            </a:r>
            <a:r>
              <a:rPr lang="ru-RU" sz="4000" b="1" dirty="0" err="1"/>
              <a:t>аналіз</a:t>
            </a:r>
            <a:r>
              <a:rPr lang="ru-RU" sz="4000" b="1" dirty="0"/>
              <a:t> </a:t>
            </a:r>
            <a:r>
              <a:rPr lang="ru-RU" sz="4000" b="1" dirty="0" err="1"/>
              <a:t>кримінальних</a:t>
            </a:r>
            <a:r>
              <a:rPr lang="ru-RU" sz="4000" b="1" dirty="0"/>
              <a:t> субкультур у </a:t>
            </a:r>
            <a:r>
              <a:rPr lang="ru-RU" sz="4000" b="1" dirty="0" err="1"/>
              <a:t>світі</a:t>
            </a:r>
            <a:r>
              <a:rPr lang="ru-RU" sz="4000" b="1" dirty="0"/>
              <a:t>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9382" y="1173162"/>
            <a:ext cx="11336481" cy="5226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1) </a:t>
            </a:r>
            <a:r>
              <a:rPr lang="ru-RU" sz="3600" dirty="0" err="1">
                <a:solidFill>
                  <a:schemeClr val="tx2"/>
                </a:solidFill>
              </a:rPr>
              <a:t>оволодіти</a:t>
            </a:r>
            <a:r>
              <a:rPr lang="ru-RU" sz="3600" dirty="0">
                <a:solidFill>
                  <a:schemeClr val="tx2"/>
                </a:solidFill>
              </a:rPr>
              <a:t> теоретико-</a:t>
            </a:r>
            <a:r>
              <a:rPr lang="ru-RU" sz="3600" dirty="0" err="1">
                <a:solidFill>
                  <a:schemeClr val="tx2"/>
                </a:solidFill>
              </a:rPr>
              <a:t>методологічними</a:t>
            </a:r>
            <a:r>
              <a:rPr lang="ru-RU" sz="3600" dirty="0">
                <a:solidFill>
                  <a:schemeClr val="tx2"/>
                </a:solidFill>
              </a:rPr>
              <a:t> засадами </a:t>
            </a:r>
            <a:r>
              <a:rPr lang="ru-RU" sz="3600" dirty="0" err="1">
                <a:solidFill>
                  <a:schemeClr val="tx2"/>
                </a:solidFill>
              </a:rPr>
              <a:t>дослідження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кримінальних</a:t>
            </a:r>
            <a:r>
              <a:rPr lang="ru-RU" sz="3600" dirty="0">
                <a:solidFill>
                  <a:schemeClr val="tx2"/>
                </a:solidFill>
              </a:rPr>
              <a:t> субкультур;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2) </a:t>
            </a:r>
            <a:r>
              <a:rPr lang="ru-RU" sz="3600" dirty="0" err="1">
                <a:solidFill>
                  <a:schemeClr val="tx2"/>
                </a:solidFill>
              </a:rPr>
              <a:t>знанням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кримінальної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субкультури</a:t>
            </a:r>
            <a:r>
              <a:rPr lang="ru-RU" sz="3600" dirty="0">
                <a:solidFill>
                  <a:schemeClr val="tx2"/>
                </a:solidFill>
              </a:rPr>
              <a:t> як </a:t>
            </a:r>
            <a:r>
              <a:rPr lang="ru-RU" sz="3600" dirty="0" err="1">
                <a:solidFill>
                  <a:schemeClr val="tx2"/>
                </a:solidFill>
              </a:rPr>
              <a:t>основи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соціального</a:t>
            </a:r>
            <a:r>
              <a:rPr lang="ru-RU" sz="3600" dirty="0">
                <a:solidFill>
                  <a:schemeClr val="tx2"/>
                </a:solidFill>
              </a:rPr>
              <a:t> порядку в </a:t>
            </a:r>
            <a:r>
              <a:rPr lang="ru-RU" sz="3600" dirty="0" err="1">
                <a:solidFill>
                  <a:schemeClr val="tx2"/>
                </a:solidFill>
              </a:rPr>
              <a:t>кримінальному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світі</a:t>
            </a:r>
            <a:r>
              <a:rPr lang="ru-RU" sz="3600" dirty="0">
                <a:solidFill>
                  <a:schemeClr val="tx2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3) </a:t>
            </a:r>
            <a:r>
              <a:rPr lang="ru-RU" sz="3600" dirty="0" err="1">
                <a:solidFill>
                  <a:schemeClr val="tx2"/>
                </a:solidFill>
              </a:rPr>
              <a:t>розумінням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змісту</a:t>
            </a:r>
            <a:r>
              <a:rPr lang="ru-RU" sz="3600" dirty="0">
                <a:solidFill>
                  <a:schemeClr val="tx2"/>
                </a:solidFill>
              </a:rPr>
              <a:t> та </a:t>
            </a:r>
            <a:r>
              <a:rPr lang="ru-RU" sz="3600" dirty="0" err="1">
                <a:solidFill>
                  <a:schemeClr val="tx2"/>
                </a:solidFill>
              </a:rPr>
              <a:t>функцій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кримінальних</a:t>
            </a:r>
            <a:r>
              <a:rPr lang="ru-RU" sz="3600" dirty="0">
                <a:solidFill>
                  <a:schemeClr val="tx2"/>
                </a:solidFill>
              </a:rPr>
              <a:t> субкультур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4) </a:t>
            </a:r>
            <a:r>
              <a:rPr lang="ru-RU" sz="3600" dirty="0" err="1">
                <a:solidFill>
                  <a:schemeClr val="tx2"/>
                </a:solidFill>
              </a:rPr>
              <a:t>знанням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специфіки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кримінальних</a:t>
            </a:r>
            <a:r>
              <a:rPr lang="ru-RU" sz="3600" dirty="0">
                <a:solidFill>
                  <a:schemeClr val="tx2"/>
                </a:solidFill>
              </a:rPr>
              <a:t> субкультур </a:t>
            </a:r>
            <a:r>
              <a:rPr lang="ru-RU" sz="3600" dirty="0" err="1">
                <a:solidFill>
                  <a:schemeClr val="tx2"/>
                </a:solidFill>
              </a:rPr>
              <a:t>Півдня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Італії</a:t>
            </a:r>
            <a:r>
              <a:rPr lang="ru-RU" sz="3600" dirty="0">
                <a:solidFill>
                  <a:schemeClr val="tx2"/>
                </a:solidFill>
              </a:rPr>
              <a:t>, США та </a:t>
            </a:r>
            <a:r>
              <a:rPr lang="ru-RU" sz="3600" dirty="0" err="1">
                <a:solidFill>
                  <a:schemeClr val="tx2"/>
                </a:solidFill>
              </a:rPr>
              <a:t>України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FF9B3-0520-AAFE-39E4-6E5B1FB6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418" y="-121228"/>
            <a:ext cx="9980682" cy="13265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Теоретико-</a:t>
            </a:r>
            <a:r>
              <a:rPr lang="ru-RU" sz="3200" b="1" dirty="0" err="1"/>
              <a:t>методологічні</a:t>
            </a:r>
            <a:r>
              <a:rPr lang="ru-RU" sz="3200" b="1" dirty="0"/>
              <a:t> засади </a:t>
            </a:r>
            <a:r>
              <a:rPr lang="ru-RU" sz="3200" b="1" dirty="0" err="1"/>
              <a:t>соціологічного</a:t>
            </a:r>
            <a:r>
              <a:rPr lang="ru-RU" sz="3200" b="1" dirty="0"/>
              <a:t> </a:t>
            </a:r>
            <a:r>
              <a:rPr lang="ru-RU" sz="3200" b="1" dirty="0" err="1"/>
              <a:t>дослідження</a:t>
            </a:r>
            <a:r>
              <a:rPr lang="ru-RU" sz="3200" b="1" dirty="0"/>
              <a:t> </a:t>
            </a:r>
            <a:r>
              <a:rPr lang="ru-RU" sz="3200" b="1" dirty="0" err="1"/>
              <a:t>кримінальних</a:t>
            </a:r>
            <a:r>
              <a:rPr lang="ru-RU" sz="3200" b="1" dirty="0"/>
              <a:t> субкультур</a:t>
            </a:r>
            <a:endParaRPr lang="uk-UA" sz="32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3C2D8C-0A89-17CD-741C-1F24F0ADA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573" y="1600200"/>
            <a:ext cx="10266218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Зміст поняття «субкультура». Введення поняття «субкультура» до наукового обігу (Т. </a:t>
            </a:r>
            <a:r>
              <a:rPr lang="uk-UA" sz="3200" dirty="0" err="1"/>
              <a:t>Роззак</a:t>
            </a:r>
            <a:r>
              <a:rPr lang="uk-UA" sz="3200" dirty="0"/>
              <a:t>). </a:t>
            </a:r>
          </a:p>
          <a:p>
            <a:pPr marL="0" indent="0">
              <a:buNone/>
            </a:pPr>
            <a:r>
              <a:rPr lang="uk-UA" sz="3200" dirty="0"/>
              <a:t>Соціологи Д. </a:t>
            </a:r>
            <a:r>
              <a:rPr lang="uk-UA" sz="3200" dirty="0" err="1"/>
              <a:t>Райзмен</a:t>
            </a:r>
            <a:r>
              <a:rPr lang="uk-UA" sz="3200" dirty="0"/>
              <a:t> і Д. </a:t>
            </a:r>
            <a:r>
              <a:rPr lang="uk-UA" sz="3200" dirty="0" err="1"/>
              <a:t>Хебджіж</a:t>
            </a:r>
            <a:r>
              <a:rPr lang="uk-UA" sz="3200" dirty="0"/>
              <a:t> про субкультури. </a:t>
            </a:r>
          </a:p>
          <a:p>
            <a:pPr marL="0" indent="0">
              <a:buNone/>
            </a:pPr>
            <a:r>
              <a:rPr lang="uk-UA" sz="3200" dirty="0"/>
              <a:t>Основні концепції та теорії субкультур. </a:t>
            </a:r>
          </a:p>
          <a:p>
            <a:pPr marL="0" indent="0">
              <a:buNone/>
            </a:pPr>
            <a:r>
              <a:rPr lang="uk-UA" sz="3200" dirty="0"/>
              <a:t>Основні чинники, що впливають на формування субкультур. </a:t>
            </a:r>
          </a:p>
          <a:p>
            <a:pPr marL="0" indent="0">
              <a:buNone/>
            </a:pPr>
            <a:r>
              <a:rPr lang="uk-UA" sz="3200" dirty="0"/>
              <a:t>Дослідження </a:t>
            </a:r>
            <a:r>
              <a:rPr lang="uk-UA" sz="3200" dirty="0" err="1"/>
              <a:t>субкультурних</a:t>
            </a:r>
            <a:r>
              <a:rPr lang="uk-UA" sz="3200" dirty="0"/>
              <a:t> відмінностей у структурі суспільстві. </a:t>
            </a:r>
          </a:p>
        </p:txBody>
      </p:sp>
    </p:spTree>
    <p:extLst>
      <p:ext uri="{BB962C8B-B14F-4D97-AF65-F5344CB8AC3E}">
        <p14:creationId xmlns:p14="http://schemas.microsoft.com/office/powerpoint/2010/main" val="110338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9EAF1-29EA-31FF-27EC-707983E5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Поняття кримінальної субкультури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EAF2785-AEDD-B96C-0996-E6CF47F98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1298864"/>
            <a:ext cx="11242963" cy="487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Сутність кримінальної субкультури. </a:t>
            </a:r>
          </a:p>
          <a:p>
            <a:pPr marL="0" indent="0">
              <a:buNone/>
            </a:pPr>
            <a:r>
              <a:rPr lang="uk-UA" sz="3200" dirty="0"/>
              <a:t>Субкультура як засіб упорядкування кримінальних відносин.</a:t>
            </a:r>
          </a:p>
          <a:p>
            <a:pPr marL="0" indent="0">
              <a:buNone/>
            </a:pPr>
            <a:r>
              <a:rPr lang="uk-UA" sz="3200" dirty="0"/>
              <a:t>Структура кримінальної субкультури. </a:t>
            </a:r>
          </a:p>
          <a:p>
            <a:pPr marL="0" indent="0">
              <a:buNone/>
            </a:pPr>
            <a:r>
              <a:rPr lang="uk-UA" sz="3200" dirty="0" err="1"/>
              <a:t>Стратифікаційно</a:t>
            </a:r>
            <a:r>
              <a:rPr lang="uk-UA" sz="3200" dirty="0"/>
              <a:t>-стигматичні елементи кримінальної субкультури (поведінкові, комунікативні, економічні атрибути). </a:t>
            </a:r>
          </a:p>
          <a:p>
            <a:pPr marL="0" indent="0">
              <a:buNone/>
            </a:pPr>
            <a:r>
              <a:rPr lang="uk-UA" sz="3200" dirty="0"/>
              <a:t>Роль алкоголізму, наркоманії та токсикоманії в кримінальній субкультурі. </a:t>
            </a:r>
          </a:p>
          <a:p>
            <a:pPr marL="0" indent="0">
              <a:buNone/>
            </a:pPr>
            <a:r>
              <a:rPr lang="uk-UA" sz="3200" dirty="0"/>
              <a:t>Вплив кримінальної субкультури на формування соціальних відносин у суспільстві.</a:t>
            </a:r>
          </a:p>
        </p:txBody>
      </p:sp>
    </p:spTree>
    <p:extLst>
      <p:ext uri="{BB962C8B-B14F-4D97-AF65-F5344CB8AC3E}">
        <p14:creationId xmlns:p14="http://schemas.microsoft.com/office/powerpoint/2010/main" val="334542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76200"/>
            <a:ext cx="10463644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/>
              <a:t>Кримінальна</a:t>
            </a:r>
            <a:r>
              <a:rPr lang="ru-RU" sz="4400" b="1" dirty="0"/>
              <a:t> субкультура – регулятор </a:t>
            </a:r>
            <a:r>
              <a:rPr lang="ru-RU" sz="4400" b="1" dirty="0" err="1"/>
              <a:t>відносин</a:t>
            </a:r>
            <a:r>
              <a:rPr lang="ru-RU" sz="4400" b="1" dirty="0"/>
              <a:t> у </a:t>
            </a:r>
            <a:r>
              <a:rPr lang="ru-RU" sz="4400" b="1" dirty="0" err="1"/>
              <a:t>кримінальному</a:t>
            </a:r>
            <a:r>
              <a:rPr lang="ru-RU" sz="4400" b="1" dirty="0"/>
              <a:t> </a:t>
            </a:r>
            <a:r>
              <a:rPr lang="ru-RU" sz="4400" b="1" dirty="0" err="1"/>
              <a:t>світі</a:t>
            </a:r>
            <a:r>
              <a:rPr lang="ru-RU" sz="4400" b="1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6027" y="1406237"/>
            <a:ext cx="11222182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Регулювання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відносин</a:t>
            </a:r>
            <a:r>
              <a:rPr lang="ru-RU" sz="3600" dirty="0">
                <a:solidFill>
                  <a:schemeClr val="tx2"/>
                </a:solidFill>
              </a:rPr>
              <a:t> у </a:t>
            </a:r>
            <a:r>
              <a:rPr lang="ru-RU" sz="3600" dirty="0" err="1">
                <a:solidFill>
                  <a:schemeClr val="tx2"/>
                </a:solidFill>
              </a:rPr>
              <a:t>кримінальному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середовищі</a:t>
            </a:r>
            <a:r>
              <a:rPr lang="ru-RU" sz="36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Злодійський</a:t>
            </a:r>
            <a:r>
              <a:rPr lang="ru-RU" sz="3600" dirty="0">
                <a:solidFill>
                  <a:schemeClr val="tx2"/>
                </a:solidFill>
              </a:rPr>
              <a:t> закон, </a:t>
            </a:r>
            <a:r>
              <a:rPr lang="ru-RU" sz="3600" dirty="0" err="1">
                <a:solidFill>
                  <a:schemeClr val="tx2"/>
                </a:solidFill>
              </a:rPr>
              <a:t>його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основні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поняття</a:t>
            </a:r>
            <a:r>
              <a:rPr lang="ru-RU" sz="3600" dirty="0">
                <a:solidFill>
                  <a:schemeClr val="tx2"/>
                </a:solidFill>
              </a:rPr>
              <a:t> і </a:t>
            </a:r>
            <a:r>
              <a:rPr lang="ru-RU" sz="3600" dirty="0" err="1">
                <a:solidFill>
                  <a:schemeClr val="tx2"/>
                </a:solidFill>
              </a:rPr>
              <a:t>норми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  <a:r>
              <a:rPr lang="ru-RU" sz="3600" dirty="0" err="1">
                <a:solidFill>
                  <a:schemeClr val="tx2"/>
                </a:solidFill>
              </a:rPr>
              <a:t>Тюремний</a:t>
            </a:r>
            <a:r>
              <a:rPr lang="ru-RU" sz="3600" dirty="0">
                <a:solidFill>
                  <a:schemeClr val="tx2"/>
                </a:solidFill>
              </a:rPr>
              <a:t> закон, </a:t>
            </a:r>
            <a:r>
              <a:rPr lang="ru-RU" sz="3600" dirty="0" err="1">
                <a:solidFill>
                  <a:schemeClr val="tx2"/>
                </a:solidFill>
              </a:rPr>
              <a:t>його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основні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поняття</a:t>
            </a:r>
            <a:r>
              <a:rPr lang="ru-RU" sz="3600" dirty="0">
                <a:solidFill>
                  <a:schemeClr val="tx2"/>
                </a:solidFill>
              </a:rPr>
              <a:t> і правила. </a:t>
            </a:r>
            <a:r>
              <a:rPr lang="ru-RU" sz="3600" dirty="0" err="1">
                <a:solidFill>
                  <a:schemeClr val="tx2"/>
                </a:solidFill>
              </a:rPr>
              <a:t>Санкції</a:t>
            </a:r>
            <a:r>
              <a:rPr lang="ru-RU" sz="3600" dirty="0">
                <a:solidFill>
                  <a:schemeClr val="tx2"/>
                </a:solidFill>
              </a:rPr>
              <a:t> до </a:t>
            </a:r>
            <a:r>
              <a:rPr lang="ru-RU" sz="3600" dirty="0" err="1">
                <a:solidFill>
                  <a:schemeClr val="tx2"/>
                </a:solidFill>
              </a:rPr>
              <a:t>порушників</a:t>
            </a:r>
            <a:r>
              <a:rPr lang="ru-RU" sz="3600" dirty="0">
                <a:solidFill>
                  <a:schemeClr val="tx2"/>
                </a:solidFill>
              </a:rPr>
              <a:t> правил </a:t>
            </a:r>
            <a:r>
              <a:rPr lang="ru-RU" sz="3600" dirty="0" err="1">
                <a:solidFill>
                  <a:schemeClr val="tx2"/>
                </a:solidFill>
              </a:rPr>
              <a:t>кримінального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співтовариства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Соціальна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ієрархія</a:t>
            </a:r>
            <a:r>
              <a:rPr lang="ru-RU" sz="3600" dirty="0">
                <a:solidFill>
                  <a:schemeClr val="tx2"/>
                </a:solidFill>
              </a:rPr>
              <a:t> в </a:t>
            </a:r>
            <a:r>
              <a:rPr lang="ru-RU" sz="3600" dirty="0" err="1">
                <a:solidFill>
                  <a:schemeClr val="tx2"/>
                </a:solidFill>
              </a:rPr>
              <a:t>кримінальному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світі</a:t>
            </a:r>
            <a:r>
              <a:rPr lang="ru-RU" sz="3600" dirty="0">
                <a:solidFill>
                  <a:schemeClr val="tx2"/>
                </a:solidFill>
              </a:rPr>
              <a:t> (</a:t>
            </a:r>
            <a:r>
              <a:rPr lang="ru-RU" sz="3600" dirty="0" err="1">
                <a:solidFill>
                  <a:schemeClr val="tx2"/>
                </a:solidFill>
              </a:rPr>
              <a:t>поділ</a:t>
            </a:r>
            <a:r>
              <a:rPr lang="ru-RU" sz="3600" dirty="0">
                <a:solidFill>
                  <a:schemeClr val="tx2"/>
                </a:solidFill>
              </a:rPr>
              <a:t> на </a:t>
            </a:r>
            <a:r>
              <a:rPr lang="ru-RU" sz="3600" dirty="0" err="1">
                <a:solidFill>
                  <a:schemeClr val="tx2"/>
                </a:solidFill>
              </a:rPr>
              <a:t>масті</a:t>
            </a:r>
            <a:r>
              <a:rPr lang="ru-RU" sz="3600" dirty="0">
                <a:solidFill>
                  <a:schemeClr val="tx2"/>
                </a:solidFill>
              </a:rPr>
              <a:t>: </a:t>
            </a:r>
            <a:r>
              <a:rPr lang="ru-RU" sz="3600" dirty="0" err="1">
                <a:solidFill>
                  <a:schemeClr val="tx2"/>
                </a:solidFill>
              </a:rPr>
              <a:t>блатні</a:t>
            </a:r>
            <a:r>
              <a:rPr lang="ru-RU" sz="3600" dirty="0">
                <a:solidFill>
                  <a:schemeClr val="tx2"/>
                </a:solidFill>
              </a:rPr>
              <a:t>, мужики, козли, </a:t>
            </a:r>
            <a:r>
              <a:rPr lang="ru-RU" sz="3600" dirty="0" err="1">
                <a:solidFill>
                  <a:schemeClr val="tx2"/>
                </a:solidFill>
              </a:rPr>
              <a:t>опущені</a:t>
            </a:r>
            <a:r>
              <a:rPr lang="ru-RU" sz="3600" dirty="0">
                <a:solidFill>
                  <a:schemeClr val="tx2"/>
                </a:solidFill>
              </a:rPr>
              <a:t>).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Кримінальна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стратифікація</a:t>
            </a:r>
            <a:r>
              <a:rPr lang="ru-RU" sz="3600" dirty="0">
                <a:solidFill>
                  <a:schemeClr val="tx2"/>
                </a:solidFill>
              </a:rPr>
              <a:t> – фактор </a:t>
            </a:r>
            <a:r>
              <a:rPr lang="ru-RU" sz="3600" dirty="0" err="1">
                <a:solidFill>
                  <a:schemeClr val="tx2"/>
                </a:solidFill>
              </a:rPr>
              <a:t>формування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поведінки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засуджених</a:t>
            </a:r>
            <a:r>
              <a:rPr lang="ru-RU" sz="36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>
                <a:solidFill>
                  <a:schemeClr val="tx2"/>
                </a:solidFill>
              </a:rPr>
              <a:t>Кримінальна</a:t>
            </a:r>
            <a:r>
              <a:rPr lang="ru-RU" sz="4000" b="1" dirty="0">
                <a:solidFill>
                  <a:schemeClr val="tx2"/>
                </a:solidFill>
              </a:rPr>
              <a:t> </a:t>
            </a:r>
            <a:r>
              <a:rPr lang="ru-RU" sz="4000" b="1" dirty="0" err="1">
                <a:solidFill>
                  <a:schemeClr val="tx2"/>
                </a:solidFill>
              </a:rPr>
              <a:t>ієрархія</a:t>
            </a:r>
            <a:r>
              <a:rPr lang="ru-RU" sz="4000" b="1" dirty="0">
                <a:solidFill>
                  <a:schemeClr val="tx2"/>
                </a:solidFill>
              </a:rPr>
              <a:t> і </a:t>
            </a:r>
            <a:r>
              <a:rPr lang="ru-RU" sz="4000" b="1" dirty="0" err="1">
                <a:solidFill>
                  <a:schemeClr val="tx2"/>
                </a:solidFill>
              </a:rPr>
              <a:t>традиції</a:t>
            </a:r>
            <a:r>
              <a:rPr lang="ru-RU" sz="4000" b="1" dirty="0">
                <a:solidFill>
                  <a:schemeClr val="tx2"/>
                </a:solidFill>
              </a:rPr>
              <a:t> </a:t>
            </a:r>
            <a:r>
              <a:rPr lang="ru-RU" sz="4000" b="1" dirty="0" err="1">
                <a:solidFill>
                  <a:schemeClr val="tx2"/>
                </a:solidFill>
              </a:rPr>
              <a:t>кримінальної</a:t>
            </a:r>
            <a:r>
              <a:rPr lang="ru-RU" sz="4000" b="1" dirty="0">
                <a:solidFill>
                  <a:schemeClr val="tx2"/>
                </a:solidFill>
              </a:rPr>
              <a:t> </a:t>
            </a:r>
            <a:r>
              <a:rPr lang="ru-RU" sz="4000" b="1" dirty="0" err="1">
                <a:solidFill>
                  <a:schemeClr val="tx2"/>
                </a:solidFill>
              </a:rPr>
              <a:t>субкультури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9155" y="1600200"/>
            <a:ext cx="10910454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Статус </a:t>
            </a:r>
            <a:r>
              <a:rPr lang="ru-RU" sz="3600" dirty="0" err="1">
                <a:solidFill>
                  <a:schemeClr val="tx2"/>
                </a:solidFill>
              </a:rPr>
              <a:t>злодія</a:t>
            </a:r>
            <a:r>
              <a:rPr lang="ru-RU" sz="3600" dirty="0">
                <a:solidFill>
                  <a:schemeClr val="tx2"/>
                </a:solidFill>
              </a:rPr>
              <a:t> в </a:t>
            </a:r>
            <a:r>
              <a:rPr lang="ru-RU" sz="3600" dirty="0" err="1">
                <a:solidFill>
                  <a:schemeClr val="tx2"/>
                </a:solidFill>
              </a:rPr>
              <a:t>законі</a:t>
            </a:r>
            <a:r>
              <a:rPr lang="ru-RU" sz="3600" dirty="0">
                <a:solidFill>
                  <a:schemeClr val="tx2"/>
                </a:solidFill>
              </a:rPr>
              <a:t> в </a:t>
            </a:r>
            <a:r>
              <a:rPr lang="ru-RU" sz="3600" dirty="0" err="1">
                <a:solidFill>
                  <a:schemeClr val="tx2"/>
                </a:solidFill>
              </a:rPr>
              <a:t>кримінальній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ієрархії</a:t>
            </a:r>
            <a:r>
              <a:rPr lang="ru-RU" sz="36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Лідери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злочинних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угрупувань</a:t>
            </a:r>
            <a:r>
              <a:rPr lang="ru-RU" sz="3600" dirty="0">
                <a:solidFill>
                  <a:schemeClr val="tx2"/>
                </a:solidFill>
              </a:rPr>
              <a:t> (жигани, урки та </a:t>
            </a:r>
            <a:r>
              <a:rPr lang="ru-RU" sz="3600" dirty="0" err="1">
                <a:solidFill>
                  <a:schemeClr val="tx2"/>
                </a:solidFill>
              </a:rPr>
              <a:t>їхня</a:t>
            </a:r>
            <a:r>
              <a:rPr lang="ru-RU" sz="3600" dirty="0">
                <a:solidFill>
                  <a:schemeClr val="tx2"/>
                </a:solidFill>
              </a:rPr>
              <a:t> роль у </a:t>
            </a:r>
            <a:r>
              <a:rPr lang="ru-RU" sz="3600" dirty="0" err="1">
                <a:solidFill>
                  <a:schemeClr val="tx2"/>
                </a:solidFill>
              </a:rPr>
              <a:t>житті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кримінального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співтовариства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радянського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суспільства</a:t>
            </a:r>
            <a:r>
              <a:rPr lang="ru-RU" sz="3600" dirty="0">
                <a:solidFill>
                  <a:schemeClr val="tx2"/>
                </a:solidFill>
              </a:rPr>
              <a:t>).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Етапи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розвитку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криміналу</a:t>
            </a:r>
            <a:r>
              <a:rPr lang="ru-RU" sz="3600" dirty="0">
                <a:solidFill>
                  <a:schemeClr val="tx2"/>
                </a:solidFill>
              </a:rPr>
              <a:t> в </a:t>
            </a:r>
            <a:r>
              <a:rPr lang="ru-RU" sz="3600" dirty="0" err="1">
                <a:solidFill>
                  <a:schemeClr val="tx2"/>
                </a:solidFill>
              </a:rPr>
              <a:t>радянський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період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Протистояння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старої</a:t>
            </a:r>
            <a:r>
              <a:rPr lang="ru-RU" sz="3600" dirty="0">
                <a:solidFill>
                  <a:schemeClr val="tx2"/>
                </a:solidFill>
              </a:rPr>
              <a:t> і </a:t>
            </a:r>
            <a:r>
              <a:rPr lang="ru-RU" sz="3600" dirty="0" err="1">
                <a:solidFill>
                  <a:schemeClr val="tx2"/>
                </a:solidFill>
              </a:rPr>
              <a:t>молодої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формації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злодіїв</a:t>
            </a:r>
            <a:r>
              <a:rPr lang="ru-RU" sz="3600" dirty="0">
                <a:solidFill>
                  <a:schemeClr val="tx2"/>
                </a:solidFill>
              </a:rPr>
              <a:t> у </a:t>
            </a:r>
            <a:r>
              <a:rPr lang="ru-RU" sz="3600" dirty="0" err="1">
                <a:solidFill>
                  <a:schemeClr val="tx2"/>
                </a:solidFill>
              </a:rPr>
              <a:t>законі</a:t>
            </a:r>
            <a:r>
              <a:rPr lang="ru-RU" sz="3600" dirty="0">
                <a:solidFill>
                  <a:schemeClr val="tx2"/>
                </a:solidFill>
              </a:rPr>
              <a:t> у </a:t>
            </a:r>
            <a:r>
              <a:rPr lang="ru-RU" sz="3600" dirty="0" err="1">
                <a:solidFill>
                  <a:schemeClr val="tx2"/>
                </a:solidFill>
              </a:rPr>
              <a:t>пострадянський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період</a:t>
            </a:r>
            <a:r>
              <a:rPr lang="ru-RU" sz="36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600" dirty="0" err="1">
                <a:solidFill>
                  <a:schemeClr val="tx2"/>
                </a:solidFill>
              </a:rPr>
              <a:t>Спільна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грошова</a:t>
            </a:r>
            <a:r>
              <a:rPr lang="ru-RU" sz="3600" dirty="0">
                <a:solidFill>
                  <a:schemeClr val="tx2"/>
                </a:solidFill>
              </a:rPr>
              <a:t> каса («общак»).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chemeClr val="tx2"/>
                </a:solidFill>
              </a:rPr>
              <a:t>Особистість</a:t>
            </a:r>
            <a:r>
              <a:rPr lang="ru-RU" sz="3600" b="1" dirty="0">
                <a:solidFill>
                  <a:schemeClr val="tx2"/>
                </a:solidFill>
              </a:rPr>
              <a:t> і </a:t>
            </a:r>
            <a:r>
              <a:rPr lang="ru-RU" sz="3600" b="1" dirty="0" err="1">
                <a:solidFill>
                  <a:schemeClr val="tx2"/>
                </a:solidFill>
              </a:rPr>
              <a:t>атрибути</a:t>
            </a: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err="1">
                <a:solidFill>
                  <a:schemeClr val="tx2"/>
                </a:solidFill>
              </a:rPr>
              <a:t>кримінальної</a:t>
            </a: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err="1">
                <a:solidFill>
                  <a:schemeClr val="tx2"/>
                </a:solidFill>
              </a:rPr>
              <a:t>субкультури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C1F07F3-AB79-E45C-32F4-7431A5A36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1600200"/>
            <a:ext cx="11107881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Прописка в кримінальному співтоваристві. </a:t>
            </a:r>
          </a:p>
          <a:p>
            <a:pPr marL="0" indent="0">
              <a:buNone/>
            </a:pPr>
            <a:r>
              <a:rPr lang="uk-UA" sz="3200" dirty="0"/>
              <a:t>Кримінальний жаргоні та його функції. </a:t>
            </a:r>
          </a:p>
          <a:p>
            <a:pPr marL="0" indent="0">
              <a:buNone/>
            </a:pPr>
            <a:r>
              <a:rPr lang="uk-UA" sz="3200" dirty="0"/>
              <a:t>Татуювання носіїв кримінальної субкультури. </a:t>
            </a:r>
          </a:p>
          <a:p>
            <a:pPr marL="0" indent="0">
              <a:buNone/>
            </a:pPr>
            <a:r>
              <a:rPr lang="uk-UA" sz="3200" dirty="0"/>
              <a:t>Кличка в кримінальному середовищі. </a:t>
            </a:r>
          </a:p>
          <a:p>
            <a:pPr marL="0" indent="0">
              <a:buNone/>
            </a:pPr>
            <a:r>
              <a:rPr lang="uk-UA" sz="3200" dirty="0"/>
              <a:t>Клятва в кримінальній субкультурі та її роль. Тюремна лірика. </a:t>
            </a:r>
          </a:p>
          <a:p>
            <a:pPr marL="0" indent="0">
              <a:buNone/>
            </a:pPr>
            <a:r>
              <a:rPr lang="uk-UA" sz="3200" dirty="0"/>
              <a:t>Специфіка гомосексуалізму в кримінальному середовищі.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A1C4B-9117-0224-AEAE-7D27069A1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Кримінальні субкультури в Україні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DD68D6-8B2E-D3EA-9D00-565A98A98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231" y="1298863"/>
            <a:ext cx="10952019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/>
              <a:t>Передумови формування організованої злочинності в Україні. </a:t>
            </a:r>
          </a:p>
          <a:p>
            <a:pPr marL="0" indent="0">
              <a:buNone/>
            </a:pPr>
            <a:r>
              <a:rPr lang="uk-UA" sz="3200" dirty="0"/>
              <a:t>«Цеховики» – піонери ринкової економіки. </a:t>
            </a:r>
          </a:p>
          <a:p>
            <a:pPr marL="0" indent="0">
              <a:buNone/>
            </a:pPr>
            <a:r>
              <a:rPr lang="uk-UA" sz="3200" dirty="0"/>
              <a:t>Тіньова економіка – джерело формування нового світу.</a:t>
            </a:r>
          </a:p>
          <a:p>
            <a:pPr marL="0" indent="0">
              <a:buNone/>
            </a:pPr>
            <a:r>
              <a:rPr lang="uk-UA" sz="3200" dirty="0"/>
              <a:t>Організована злочинність і «тіньова піраміда» в соціальній структурі УРСР. </a:t>
            </a:r>
          </a:p>
          <a:p>
            <a:pPr marL="0" indent="0">
              <a:buNone/>
            </a:pPr>
            <a:r>
              <a:rPr lang="uk-UA" sz="3200" dirty="0"/>
              <a:t>Кримінальні авторитети в Україні. </a:t>
            </a:r>
          </a:p>
          <a:p>
            <a:pPr marL="0" indent="0">
              <a:buNone/>
            </a:pPr>
            <a:r>
              <a:rPr lang="uk-UA" sz="3200" dirty="0"/>
              <a:t>Регіональні аспекти організованої злочинності в регіонах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352582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" id="{C5372053-071F-4A30-B713-CAC0FBBF8602}" vid="{47BF81C2-3D26-44B6-92D3-BB3940A76306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0</TotalTime>
  <Words>605</Words>
  <Application>Microsoft Office PowerPoint</Application>
  <PresentationFormat>Широкий екран</PresentationFormat>
  <Paragraphs>72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Euphemia</vt:lpstr>
      <vt:lpstr>Plantagenet Cherokee</vt:lpstr>
      <vt:lpstr>Wingdings</vt:lpstr>
      <vt:lpstr>Научная литература 16 х 9</vt:lpstr>
      <vt:lpstr> </vt:lpstr>
      <vt:lpstr>Мета вивчення курсу</vt:lpstr>
      <vt:lpstr>Завдання курсу «Соціологічні аналіз кримінальних субкультур у світі» </vt:lpstr>
      <vt:lpstr>Теоретико-методологічні засади соціологічного дослідження кримінальних субкультур</vt:lpstr>
      <vt:lpstr>Поняття кримінальної субкультури </vt:lpstr>
      <vt:lpstr>Кримінальна субкультура – регулятор відносин у кримінальному світі </vt:lpstr>
      <vt:lpstr>Кримінальна ієрархія і традиції кримінальної субкультури</vt:lpstr>
      <vt:lpstr>Особистість і атрибути кримінальної субкультури</vt:lpstr>
      <vt:lpstr>Кримінальні субкультури в Україні </vt:lpstr>
      <vt:lpstr>Кримінальні субкультури Півдня Італії </vt:lpstr>
      <vt:lpstr>Кримінальні загрози в політичній сфері </vt:lpstr>
      <vt:lpstr>Кримінальні субкультури в США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2019-12-03T07:10:44Z</dcterms:created>
  <dcterms:modified xsi:type="dcterms:W3CDTF">2025-03-05T11:28:26Z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