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DM Sans" panose="020B0604020202020204" charset="0"/>
      <p:regular r:id="rId10"/>
      <p:bold r:id="rId11"/>
      <p:italic r:id="rId12"/>
      <p:boldItalic r:id="rId13"/>
    </p:embeddedFont>
    <p:embeddedFont>
      <p:font typeface="Merriweather" panose="020B0604020202020204" charset="-52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8503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11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57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1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05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74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76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10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1347787"/>
            <a:ext cx="1160145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Стратегічне</a:t>
            </a:r>
            <a:r>
              <a:rPr lang="en-US" sz="60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6000" b="1" i="0" u="none" strike="noStrike" cap="none" dirty="0" smtClean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у</a:t>
            </a:r>
            <a:r>
              <a:rPr lang="en-US" sz="6000" b="1" i="0" u="none" strike="noStrike" cap="none" dirty="0" err="1" smtClean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правління</a:t>
            </a:r>
            <a:r>
              <a:rPr lang="en-US" sz="6000" b="1" i="0" u="none" strike="noStrike" cap="none" dirty="0" smtClean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6000" b="1" dirty="0" err="1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л</a:t>
            </a:r>
            <a:r>
              <a:rPr lang="en-US" sz="6000" b="1" i="0" u="none" strike="noStrike" cap="none" dirty="0" err="1" smtClean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юдськими</a:t>
            </a:r>
            <a:r>
              <a:rPr lang="en-US" sz="6000" b="1" i="0" u="none" strike="noStrike" cap="none" dirty="0" smtClean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6000" b="1" dirty="0" err="1" smtClean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р</a:t>
            </a:r>
            <a:r>
              <a:rPr lang="en-US" sz="6000" b="1" i="0" u="none" strike="noStrike" cap="none" dirty="0" err="1" smtClean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есурсами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4915792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D4A373"/>
                </a:solidFill>
                <a:latin typeface="DM Sans"/>
                <a:ea typeface="DM Sans"/>
                <a:cs typeface="DM Sans"/>
                <a:sym typeface="DM Sans"/>
              </a:rPr>
              <a:t>Від кадрового адміністрування до стратегічного партнерства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05037"/>
            <a:ext cx="52863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205037"/>
            <a:ext cx="528637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962025" y="2595562"/>
            <a:ext cx="473059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D4A373"/>
                </a:solidFill>
                <a:latin typeface="Merriweather"/>
                <a:ea typeface="Merriweather"/>
                <a:cs typeface="Merriweather"/>
                <a:sym typeface="Merriweather"/>
              </a:rPr>
              <a:t>Традиційний підхід (Адміністрація)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962025" y="3319462"/>
            <a:ext cx="4505325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724650" y="2595562"/>
            <a:ext cx="473059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D4A373"/>
                </a:solidFill>
                <a:latin typeface="Merriweather"/>
                <a:ea typeface="Merriweather"/>
                <a:cs typeface="Merriweather"/>
                <a:sym typeface="Merriweather"/>
              </a:rPr>
              <a:t>Стратегічний підхід (Партнерство)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6724650" y="3319462"/>
            <a:ext cx="4505325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962025" y="3481387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Фокус на правилах, звітах, контролі.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962025" y="3881437"/>
            <a:ext cx="45053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Реактивна функція (вирішення проблем, що виникли).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962025" y="4586287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Сприймається як "центр витрат".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962025" y="4986337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Ізольованість від бізнес-стратегії.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6724650" y="3481387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Фокус на цінності, талантах, культурі.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6724650" y="3881437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Проактивна функція (прогнозування потреб).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6724650" y="4281487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Створює конкурентну перевагу.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6724650" y="4681537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Повна інтеграція з бізнес-стратегією.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Навіщо менеджерам СУЛР?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847850"/>
            <a:ext cx="528637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571500" y="2057400"/>
            <a:ext cx="5286375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СУЛР – це процес **узгодження** (alignment) HR-практик із **загальною бізнес-стратегією** організації для досягнення довгострокових цілей.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571500" y="3272432"/>
            <a:ext cx="528637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Вертикальна інтеграція: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HR-стратегія підтримує бізнес-стратегію (наприклад, стратегія інновацій вимагає HR-політики з розвитку креативності).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571500" y="4682132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Горизонтальна інтеграція: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HR-практики (набір, навчання, оплата) узгоджені між собою та посилюють одна одну.</a:t>
            </a:r>
            <a:endParaRPr/>
          </a:p>
        </p:txBody>
      </p:sp>
      <p:pic>
        <p:nvPicPr>
          <p:cNvPr id="118" name="Google Shape;11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3175" y="1866900"/>
            <a:ext cx="5248275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Що</a:t>
            </a:r>
            <a:r>
              <a:rPr lang="en-US" sz="36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600" b="1" i="0" u="none" strike="noStrike" cap="none" dirty="0" err="1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таке</a:t>
            </a:r>
            <a:r>
              <a:rPr lang="en-US" sz="36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 СУЛР? (</a:t>
            </a:r>
            <a:r>
              <a:rPr lang="en-US" sz="3600" b="1" i="0" u="none" strike="noStrike" cap="none" dirty="0" err="1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Концепція</a:t>
            </a:r>
            <a:r>
              <a:rPr lang="en-US" sz="36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600" b="1" i="0" u="none" strike="noStrike" cap="none" dirty="0" err="1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узгодження</a:t>
            </a:r>
            <a:r>
              <a:rPr lang="en-US" sz="3600" b="1" i="0" u="none" strike="noStrike" cap="none" dirty="0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dirty="0"/>
          </a:p>
        </p:txBody>
      </p:sp>
      <p:sp>
        <p:nvSpPr>
          <p:cNvPr id="120" name="Google Shape;120;p15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99407"/>
            <a:ext cx="3429000" cy="318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399407"/>
            <a:ext cx="3429000" cy="318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2399407"/>
            <a:ext cx="3429000" cy="318313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1435893" y="3409057"/>
            <a:ext cx="170021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HR-Стратегія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866775" y="4018657"/>
            <a:ext cx="28384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Побудова та аналіз. Узгодження з бізнес-цілями (лідерство за витратами, диференціація).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4645818" y="3409057"/>
            <a:ext cx="290036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Управління талантами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4676775" y="4018657"/>
            <a:ext cx="28384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Стратегічне залучення, розвиток та утримання ключових співробітників (Talent Management).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8930878" y="3409057"/>
            <a:ext cx="195024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People Analytics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486775" y="4018657"/>
            <a:ext cx="2838450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Використання HR-метрик та аналітики для прийняття обґрунтованих бізнес-рішень (ROI в HR).</a:t>
            </a:r>
            <a:endParaRPr/>
          </a:p>
        </p:txBody>
      </p:sp>
      <p:pic>
        <p:nvPicPr>
          <p:cNvPr id="135" name="Google Shape;135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8825" y="2713732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250" y="2713732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Ключові теми курсу</a:t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62200"/>
            <a:ext cx="528637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362200"/>
            <a:ext cx="5286375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962025" y="2752725"/>
            <a:ext cx="4730591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D4A373"/>
                </a:solidFill>
                <a:latin typeface="Merriweather"/>
                <a:ea typeface="Merriweather"/>
                <a:cs typeface="Merriweather"/>
                <a:sym typeface="Merriweather"/>
              </a:rPr>
              <a:t>"Жорстка" модель (Hard HRM)</a:t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962025" y="3162300"/>
            <a:ext cx="4505325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6724650" y="2752725"/>
            <a:ext cx="4730591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D4A373"/>
                </a:solidFill>
                <a:latin typeface="Merriweather"/>
                <a:ea typeface="Merriweather"/>
                <a:cs typeface="Merriweather"/>
                <a:sym typeface="Merriweather"/>
              </a:rPr>
              <a:t>"М'яка" модель (Soft HRM)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6724650" y="3162300"/>
            <a:ext cx="4505325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962025" y="3324225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На основі Мічиганської моделі.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962025" y="3724275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Люди = Ресурс</a:t>
            </a: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(як фінанси, обладнання).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962025" y="4124325"/>
            <a:ext cx="45053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Фокус: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Ефективність, ROI, кількісні показники, контроль витрат.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962025" y="4829175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Раціональний підхід.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6724650" y="3324225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На основі Гарвардської моделі.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6724650" y="3724275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Люди = Актив</a:t>
            </a: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(унікальний та цінний).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6724650" y="4124325"/>
            <a:ext cx="45053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3366"/>
                </a:solidFill>
                <a:latin typeface="DM Sans"/>
                <a:ea typeface="DM Sans"/>
                <a:cs typeface="DM Sans"/>
                <a:sym typeface="DM Sans"/>
              </a:rPr>
              <a:t>Фокус: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Залученість, культура, мотивація, розвиток, довіра.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6724650" y="4829175"/>
            <a:ext cx="4505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Гуманістичний підхід.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"Жорсткі" та "М'які" моделі СУЛР</a:t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2034778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750" y="2893814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9750" y="4038600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09750" y="4897635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2381250" y="2015728"/>
            <a:ext cx="25050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Стратегічне мислення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2381250" y="2322314"/>
            <a:ext cx="8001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Бачити зв'язок між людьми, культурою та бізнес-результатами.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2381250" y="2874764"/>
            <a:ext cx="23050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Аналітичні навички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2381250" y="3181350"/>
            <a:ext cx="8001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Використовувати HR-метрики та People Analytics для обґрунтування управлінських рішень.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2381250" y="4019550"/>
            <a:ext cx="25050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Лідерство та розвиток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2381250" y="4326135"/>
            <a:ext cx="80010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Формувати високоефективні команди та корпоративну культуру, здатну перемагати.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2381250" y="4878585"/>
            <a:ext cx="2286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Управління змінами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2381250" y="5185171"/>
            <a:ext cx="8001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Виступати агентом організаційних трансформацій через ефективне управління персоналом.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Ваші компетенції після курсу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571500" y="128587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553" y="22373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1809750" y="3012727"/>
            <a:ext cx="8572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Головний</a:t>
            </a:r>
            <a:r>
              <a:rPr lang="en-US" sz="22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5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висновок</a:t>
            </a:r>
            <a:r>
              <a:rPr lang="en-US" sz="22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: СУЛР – </a:t>
            </a:r>
            <a:r>
              <a:rPr lang="en-US" sz="225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це</a:t>
            </a:r>
            <a:r>
              <a:rPr lang="en-US" sz="22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5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відповідальність</a:t>
            </a:r>
            <a:r>
              <a:rPr lang="en-US" sz="22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5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кожного</a:t>
            </a:r>
            <a:r>
              <a:rPr lang="en-US" sz="22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5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менеджера</a:t>
            </a:r>
            <a:r>
              <a:rPr lang="en-US" sz="22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а </a:t>
            </a:r>
            <a:r>
              <a:rPr lang="en-US" sz="225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не</a:t>
            </a:r>
            <a:r>
              <a:rPr lang="en-US" sz="22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5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лише</a:t>
            </a:r>
            <a:r>
              <a:rPr lang="en-US" sz="22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HR-</a:t>
            </a:r>
            <a:r>
              <a:rPr lang="en-US" sz="2250" b="0" i="0" u="none" strike="noStrike" cap="none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відділу</a:t>
            </a:r>
            <a:r>
              <a:rPr lang="en-US" sz="22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Широкоэкранный</PresentationFormat>
  <Paragraphs>45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DM Sans</vt:lpstr>
      <vt:lpstr>Merriweather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Учетная запись Майкрософт</cp:lastModifiedBy>
  <cp:revision>1</cp:revision>
  <dcterms:modified xsi:type="dcterms:W3CDTF">2025-11-11T02:08:49Z</dcterms:modified>
</cp:coreProperties>
</file>