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1" r:id="rId7"/>
    <p:sldId id="268" r:id="rId8"/>
    <p:sldId id="269" r:id="rId9"/>
    <p:sldId id="262" r:id="rId10"/>
    <p:sldId id="263" r:id="rId11"/>
    <p:sldId id="266" r:id="rId12"/>
    <p:sldId id="267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05066-5756-4FFB-917C-FF801683C6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E2D0A95-2C26-4667-A8D0-CD5C853D73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Гусеподібні</a:t>
          </a:r>
          <a:endParaRPr kumimoji="0" lang="ru-RU" altLang="ru-RU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A4BD1059-9526-4943-BE80-76FB2B0B5C95}" type="parTrans" cxnId="{CCFB2555-2059-4D8D-87E8-D26FA8FDACD9}">
      <dgm:prSet/>
      <dgm:spPr/>
    </dgm:pt>
    <dgm:pt modelId="{46032266-E6CC-4157-92AE-6CBD15A95300}" type="sibTrans" cxnId="{CCFB2555-2059-4D8D-87E8-D26FA8FDACD9}">
      <dgm:prSet/>
      <dgm:spPr/>
    </dgm:pt>
    <dgm:pt modelId="{02866926-8079-4256-9EBC-19C271304A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cs typeface="Arial" pitchFamily="34" charset="0"/>
            </a:rPr>
            <a:t>родина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cs typeface="Arial" pitchFamily="34" charset="0"/>
            </a:rPr>
            <a:t>Паламедеї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cs typeface="Arial" pitchFamily="34" charset="0"/>
          </a:endParaRPr>
        </a:p>
      </dgm:t>
    </dgm:pt>
    <dgm:pt modelId="{78C845C0-6B57-470F-B0FF-22278837C114}" type="parTrans" cxnId="{5B9E96EA-D35A-4820-9F18-F1541A3D52AB}">
      <dgm:prSet/>
      <dgm:spPr/>
    </dgm:pt>
    <dgm:pt modelId="{039B74FD-DDC2-443B-9FA3-82EF737EDF24}" type="sibTrans" cxnId="{5B9E96EA-D35A-4820-9F18-F1541A3D52AB}">
      <dgm:prSet/>
      <dgm:spPr/>
    </dgm:pt>
    <dgm:pt modelId="{692092E5-611C-47A8-9B95-5F829942D6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родина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Напівлапчасті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гусаки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D37AD03-0622-4A7A-9A3C-0E40735E6202}" type="parTrans" cxnId="{E365E767-A92E-4694-B4D0-46697D02010C}">
      <dgm:prSet/>
      <dgm:spPr/>
    </dgm:pt>
    <dgm:pt modelId="{0DAE2308-3C95-49D1-BA9E-54A50D5096CB}" type="sibTrans" cxnId="{E365E767-A92E-4694-B4D0-46697D02010C}">
      <dgm:prSet/>
      <dgm:spPr/>
    </dgm:pt>
    <dgm:pt modelId="{EBB7CE78-4A5C-4598-B8C4-71D38E1353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родина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Качкові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23CF6DD4-E7A1-41C3-AF8C-1B392DCB8E2D}" type="parTrans" cxnId="{5D61A004-A899-43F5-8AD2-813693042813}">
      <dgm:prSet/>
      <dgm:spPr/>
    </dgm:pt>
    <dgm:pt modelId="{2117EAC8-5186-471A-878F-A00150BA86DD}" type="sibTrans" cxnId="{5D61A004-A899-43F5-8AD2-813693042813}">
      <dgm:prSet/>
      <dgm:spPr/>
    </dgm:pt>
    <dgm:pt modelId="{56CFDFBD-1512-4BCC-A7CB-AF39DD23E3CD}" type="pres">
      <dgm:prSet presAssocID="{DE905066-5756-4FFB-917C-FF801683C6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6F7ACD-37FA-48E7-A9CC-7679EF3CAFF8}" type="pres">
      <dgm:prSet presAssocID="{CE2D0A95-2C26-4667-A8D0-CD5C853D7393}" presName="hierRoot1" presStyleCnt="0">
        <dgm:presLayoutVars>
          <dgm:hierBranch/>
        </dgm:presLayoutVars>
      </dgm:prSet>
      <dgm:spPr/>
    </dgm:pt>
    <dgm:pt modelId="{14E61724-5473-459B-B6C6-50304EDCFE83}" type="pres">
      <dgm:prSet presAssocID="{CE2D0A95-2C26-4667-A8D0-CD5C853D7393}" presName="rootComposite1" presStyleCnt="0"/>
      <dgm:spPr/>
    </dgm:pt>
    <dgm:pt modelId="{1A35AAB0-E96B-4E76-A2E1-9CFCFDAF1E39}" type="pres">
      <dgm:prSet presAssocID="{CE2D0A95-2C26-4667-A8D0-CD5C853D7393}" presName="rootText1" presStyleLbl="node0" presStyleIdx="0" presStyleCnt="1">
        <dgm:presLayoutVars>
          <dgm:chPref val="3"/>
        </dgm:presLayoutVars>
      </dgm:prSet>
      <dgm:spPr/>
    </dgm:pt>
    <dgm:pt modelId="{121693C1-9D33-4F67-BE64-5713EFBAA44A}" type="pres">
      <dgm:prSet presAssocID="{CE2D0A95-2C26-4667-A8D0-CD5C853D7393}" presName="rootConnector1" presStyleLbl="node1" presStyleIdx="0" presStyleCnt="0"/>
      <dgm:spPr/>
    </dgm:pt>
    <dgm:pt modelId="{16E31747-0106-4C37-AA5E-BEC196BB0D2D}" type="pres">
      <dgm:prSet presAssocID="{CE2D0A95-2C26-4667-A8D0-CD5C853D7393}" presName="hierChild2" presStyleCnt="0"/>
      <dgm:spPr/>
    </dgm:pt>
    <dgm:pt modelId="{BBB36358-88B4-4A7F-86B8-E4E7E07EBE09}" type="pres">
      <dgm:prSet presAssocID="{78C845C0-6B57-470F-B0FF-22278837C114}" presName="Name35" presStyleLbl="parChTrans1D2" presStyleIdx="0" presStyleCnt="3"/>
      <dgm:spPr/>
    </dgm:pt>
    <dgm:pt modelId="{73E81FA8-40AC-4140-812B-7254C4D8F16D}" type="pres">
      <dgm:prSet presAssocID="{02866926-8079-4256-9EBC-19C271304A61}" presName="hierRoot2" presStyleCnt="0">
        <dgm:presLayoutVars>
          <dgm:hierBranch/>
        </dgm:presLayoutVars>
      </dgm:prSet>
      <dgm:spPr/>
    </dgm:pt>
    <dgm:pt modelId="{7CE5165B-1E2F-47FE-B37B-32C26BC17B91}" type="pres">
      <dgm:prSet presAssocID="{02866926-8079-4256-9EBC-19C271304A61}" presName="rootComposite" presStyleCnt="0"/>
      <dgm:spPr/>
    </dgm:pt>
    <dgm:pt modelId="{70982384-BF9F-48A7-AA47-CBC261E30492}" type="pres">
      <dgm:prSet presAssocID="{02866926-8079-4256-9EBC-19C271304A61}" presName="rootText" presStyleLbl="node2" presStyleIdx="0" presStyleCnt="3">
        <dgm:presLayoutVars>
          <dgm:chPref val="3"/>
        </dgm:presLayoutVars>
      </dgm:prSet>
      <dgm:spPr/>
    </dgm:pt>
    <dgm:pt modelId="{337A109E-7CC4-48E0-B737-093097CAD84B}" type="pres">
      <dgm:prSet presAssocID="{02866926-8079-4256-9EBC-19C271304A61}" presName="rootConnector" presStyleLbl="node2" presStyleIdx="0" presStyleCnt="3"/>
      <dgm:spPr/>
    </dgm:pt>
    <dgm:pt modelId="{9F3B4386-17B7-432D-99EE-40EEA249E583}" type="pres">
      <dgm:prSet presAssocID="{02866926-8079-4256-9EBC-19C271304A61}" presName="hierChild4" presStyleCnt="0"/>
      <dgm:spPr/>
    </dgm:pt>
    <dgm:pt modelId="{50CABEE7-9D60-429D-BC7D-5F763578AAED}" type="pres">
      <dgm:prSet presAssocID="{02866926-8079-4256-9EBC-19C271304A61}" presName="hierChild5" presStyleCnt="0"/>
      <dgm:spPr/>
    </dgm:pt>
    <dgm:pt modelId="{3A920D0D-57D8-4327-B5F7-B34D3D10FE95}" type="pres">
      <dgm:prSet presAssocID="{BD37AD03-0622-4A7A-9A3C-0E40735E6202}" presName="Name35" presStyleLbl="parChTrans1D2" presStyleIdx="1" presStyleCnt="3"/>
      <dgm:spPr/>
    </dgm:pt>
    <dgm:pt modelId="{AF547D08-C411-4107-9B0A-4BE5FFAD372B}" type="pres">
      <dgm:prSet presAssocID="{692092E5-611C-47A8-9B95-5F829942D664}" presName="hierRoot2" presStyleCnt="0">
        <dgm:presLayoutVars>
          <dgm:hierBranch/>
        </dgm:presLayoutVars>
      </dgm:prSet>
      <dgm:spPr/>
    </dgm:pt>
    <dgm:pt modelId="{1A39A084-338A-40BC-8631-C6EC8B953B1E}" type="pres">
      <dgm:prSet presAssocID="{692092E5-611C-47A8-9B95-5F829942D664}" presName="rootComposite" presStyleCnt="0"/>
      <dgm:spPr/>
    </dgm:pt>
    <dgm:pt modelId="{E2C92353-E5CB-4E09-A0EF-606106BFBB6E}" type="pres">
      <dgm:prSet presAssocID="{692092E5-611C-47A8-9B95-5F829942D664}" presName="rootText" presStyleLbl="node2" presStyleIdx="1" presStyleCnt="3">
        <dgm:presLayoutVars>
          <dgm:chPref val="3"/>
        </dgm:presLayoutVars>
      </dgm:prSet>
      <dgm:spPr/>
    </dgm:pt>
    <dgm:pt modelId="{08AE864B-1036-46C4-9BC8-C5E1A00A797E}" type="pres">
      <dgm:prSet presAssocID="{692092E5-611C-47A8-9B95-5F829942D664}" presName="rootConnector" presStyleLbl="node2" presStyleIdx="1" presStyleCnt="3"/>
      <dgm:spPr/>
    </dgm:pt>
    <dgm:pt modelId="{311C8DA3-9BD7-45A5-B900-EBF74EB6EC82}" type="pres">
      <dgm:prSet presAssocID="{692092E5-611C-47A8-9B95-5F829942D664}" presName="hierChild4" presStyleCnt="0"/>
      <dgm:spPr/>
    </dgm:pt>
    <dgm:pt modelId="{E3732B2E-9C3B-419C-B969-2262150744CC}" type="pres">
      <dgm:prSet presAssocID="{692092E5-611C-47A8-9B95-5F829942D664}" presName="hierChild5" presStyleCnt="0"/>
      <dgm:spPr/>
    </dgm:pt>
    <dgm:pt modelId="{4F190E44-DF92-45E5-BA8E-73A5D595A51B}" type="pres">
      <dgm:prSet presAssocID="{23CF6DD4-E7A1-41C3-AF8C-1B392DCB8E2D}" presName="Name35" presStyleLbl="parChTrans1D2" presStyleIdx="2" presStyleCnt="3"/>
      <dgm:spPr/>
    </dgm:pt>
    <dgm:pt modelId="{7767FA01-4383-493F-AB82-6E83168CB0E7}" type="pres">
      <dgm:prSet presAssocID="{EBB7CE78-4A5C-4598-B8C4-71D38E1353D1}" presName="hierRoot2" presStyleCnt="0">
        <dgm:presLayoutVars>
          <dgm:hierBranch/>
        </dgm:presLayoutVars>
      </dgm:prSet>
      <dgm:spPr/>
    </dgm:pt>
    <dgm:pt modelId="{429C09A2-3BA4-41F8-B11C-33E0D8873A7E}" type="pres">
      <dgm:prSet presAssocID="{EBB7CE78-4A5C-4598-B8C4-71D38E1353D1}" presName="rootComposite" presStyleCnt="0"/>
      <dgm:spPr/>
    </dgm:pt>
    <dgm:pt modelId="{DCA99FC1-F66D-45FB-9622-64D066A1CE8A}" type="pres">
      <dgm:prSet presAssocID="{EBB7CE78-4A5C-4598-B8C4-71D38E1353D1}" presName="rootText" presStyleLbl="node2" presStyleIdx="2" presStyleCnt="3">
        <dgm:presLayoutVars>
          <dgm:chPref val="3"/>
        </dgm:presLayoutVars>
      </dgm:prSet>
      <dgm:spPr/>
    </dgm:pt>
    <dgm:pt modelId="{D1001E5D-018F-4CCE-BEFF-BA62033D8889}" type="pres">
      <dgm:prSet presAssocID="{EBB7CE78-4A5C-4598-B8C4-71D38E1353D1}" presName="rootConnector" presStyleLbl="node2" presStyleIdx="2" presStyleCnt="3"/>
      <dgm:spPr/>
    </dgm:pt>
    <dgm:pt modelId="{D52E723E-8E38-48AE-B876-0C313EF320EE}" type="pres">
      <dgm:prSet presAssocID="{EBB7CE78-4A5C-4598-B8C4-71D38E1353D1}" presName="hierChild4" presStyleCnt="0"/>
      <dgm:spPr/>
    </dgm:pt>
    <dgm:pt modelId="{53839275-1525-4F22-B701-91487F9B58EE}" type="pres">
      <dgm:prSet presAssocID="{EBB7CE78-4A5C-4598-B8C4-71D38E1353D1}" presName="hierChild5" presStyleCnt="0"/>
      <dgm:spPr/>
    </dgm:pt>
    <dgm:pt modelId="{5FE9A0B4-BEE2-4CE8-BA58-EE684E99BB83}" type="pres">
      <dgm:prSet presAssocID="{CE2D0A95-2C26-4667-A8D0-CD5C853D7393}" presName="hierChild3" presStyleCnt="0"/>
      <dgm:spPr/>
    </dgm:pt>
  </dgm:ptLst>
  <dgm:cxnLst>
    <dgm:cxn modelId="{4EDFEFA9-EDE4-4ED5-A703-F77BFBB880E5}" type="presOf" srcId="{02866926-8079-4256-9EBC-19C271304A61}" destId="{70982384-BF9F-48A7-AA47-CBC261E30492}" srcOrd="0" destOrd="0" presId="urn:microsoft.com/office/officeart/2005/8/layout/orgChart1"/>
    <dgm:cxn modelId="{8D31CE92-4512-46EB-A926-54FA13E27B20}" type="presOf" srcId="{23CF6DD4-E7A1-41C3-AF8C-1B392DCB8E2D}" destId="{4F190E44-DF92-45E5-BA8E-73A5D595A51B}" srcOrd="0" destOrd="0" presId="urn:microsoft.com/office/officeart/2005/8/layout/orgChart1"/>
    <dgm:cxn modelId="{5B9E96EA-D35A-4820-9F18-F1541A3D52AB}" srcId="{CE2D0A95-2C26-4667-A8D0-CD5C853D7393}" destId="{02866926-8079-4256-9EBC-19C271304A61}" srcOrd="0" destOrd="0" parTransId="{78C845C0-6B57-470F-B0FF-22278837C114}" sibTransId="{039B74FD-DDC2-443B-9FA3-82EF737EDF24}"/>
    <dgm:cxn modelId="{602C1224-C18C-4767-A834-360B74492669}" type="presOf" srcId="{CE2D0A95-2C26-4667-A8D0-CD5C853D7393}" destId="{1A35AAB0-E96B-4E76-A2E1-9CFCFDAF1E39}" srcOrd="0" destOrd="0" presId="urn:microsoft.com/office/officeart/2005/8/layout/orgChart1"/>
    <dgm:cxn modelId="{7EA6ECE1-C85F-4D33-99F8-373643580596}" type="presOf" srcId="{CE2D0A95-2C26-4667-A8D0-CD5C853D7393}" destId="{121693C1-9D33-4F67-BE64-5713EFBAA44A}" srcOrd="1" destOrd="0" presId="urn:microsoft.com/office/officeart/2005/8/layout/orgChart1"/>
    <dgm:cxn modelId="{DD5CCEEB-DF6A-4294-A986-C4F895C66F4A}" type="presOf" srcId="{78C845C0-6B57-470F-B0FF-22278837C114}" destId="{BBB36358-88B4-4A7F-86B8-E4E7E07EBE09}" srcOrd="0" destOrd="0" presId="urn:microsoft.com/office/officeart/2005/8/layout/orgChart1"/>
    <dgm:cxn modelId="{5D61A004-A899-43F5-8AD2-813693042813}" srcId="{CE2D0A95-2C26-4667-A8D0-CD5C853D7393}" destId="{EBB7CE78-4A5C-4598-B8C4-71D38E1353D1}" srcOrd="2" destOrd="0" parTransId="{23CF6DD4-E7A1-41C3-AF8C-1B392DCB8E2D}" sibTransId="{2117EAC8-5186-471A-878F-A00150BA86DD}"/>
    <dgm:cxn modelId="{8C3BF944-0873-49D4-BD86-C06EF3DAC1BC}" type="presOf" srcId="{BD37AD03-0622-4A7A-9A3C-0E40735E6202}" destId="{3A920D0D-57D8-4327-B5F7-B34D3D10FE95}" srcOrd="0" destOrd="0" presId="urn:microsoft.com/office/officeart/2005/8/layout/orgChart1"/>
    <dgm:cxn modelId="{0F000743-42F9-4707-B70A-B2C12DBDE6FF}" type="presOf" srcId="{DE905066-5756-4FFB-917C-FF801683C652}" destId="{56CFDFBD-1512-4BCC-A7CB-AF39DD23E3CD}" srcOrd="0" destOrd="0" presId="urn:microsoft.com/office/officeart/2005/8/layout/orgChart1"/>
    <dgm:cxn modelId="{E4857600-8D6A-41E0-8A50-B0EB5E53CD58}" type="presOf" srcId="{EBB7CE78-4A5C-4598-B8C4-71D38E1353D1}" destId="{D1001E5D-018F-4CCE-BEFF-BA62033D8889}" srcOrd="1" destOrd="0" presId="urn:microsoft.com/office/officeart/2005/8/layout/orgChart1"/>
    <dgm:cxn modelId="{12E2DCAE-1766-414C-AA5A-D7E6207770DD}" type="presOf" srcId="{692092E5-611C-47A8-9B95-5F829942D664}" destId="{08AE864B-1036-46C4-9BC8-C5E1A00A797E}" srcOrd="1" destOrd="0" presId="urn:microsoft.com/office/officeart/2005/8/layout/orgChart1"/>
    <dgm:cxn modelId="{5D2B600E-90A6-4528-BF57-0CDCE4406969}" type="presOf" srcId="{692092E5-611C-47A8-9B95-5F829942D664}" destId="{E2C92353-E5CB-4E09-A0EF-606106BFBB6E}" srcOrd="0" destOrd="0" presId="urn:microsoft.com/office/officeart/2005/8/layout/orgChart1"/>
    <dgm:cxn modelId="{47074C4A-0E52-475A-A2F8-D85EC5FDBB6D}" type="presOf" srcId="{EBB7CE78-4A5C-4598-B8C4-71D38E1353D1}" destId="{DCA99FC1-F66D-45FB-9622-64D066A1CE8A}" srcOrd="0" destOrd="0" presId="urn:microsoft.com/office/officeart/2005/8/layout/orgChart1"/>
    <dgm:cxn modelId="{CCFB2555-2059-4D8D-87E8-D26FA8FDACD9}" srcId="{DE905066-5756-4FFB-917C-FF801683C652}" destId="{CE2D0A95-2C26-4667-A8D0-CD5C853D7393}" srcOrd="0" destOrd="0" parTransId="{A4BD1059-9526-4943-BE80-76FB2B0B5C95}" sibTransId="{46032266-E6CC-4157-92AE-6CBD15A95300}"/>
    <dgm:cxn modelId="{82C2AFAF-1FA1-4CEB-9DF0-141E59702BB5}" type="presOf" srcId="{02866926-8079-4256-9EBC-19C271304A61}" destId="{337A109E-7CC4-48E0-B737-093097CAD84B}" srcOrd="1" destOrd="0" presId="urn:microsoft.com/office/officeart/2005/8/layout/orgChart1"/>
    <dgm:cxn modelId="{E365E767-A92E-4694-B4D0-46697D02010C}" srcId="{CE2D0A95-2C26-4667-A8D0-CD5C853D7393}" destId="{692092E5-611C-47A8-9B95-5F829942D664}" srcOrd="1" destOrd="0" parTransId="{BD37AD03-0622-4A7A-9A3C-0E40735E6202}" sibTransId="{0DAE2308-3C95-49D1-BA9E-54A50D5096CB}"/>
    <dgm:cxn modelId="{55788D0F-C0CF-437D-83C8-96A3E8A3FBD4}" type="presParOf" srcId="{56CFDFBD-1512-4BCC-A7CB-AF39DD23E3CD}" destId="{4A6F7ACD-37FA-48E7-A9CC-7679EF3CAFF8}" srcOrd="0" destOrd="0" presId="urn:microsoft.com/office/officeart/2005/8/layout/orgChart1"/>
    <dgm:cxn modelId="{7F0E7C2B-E7C1-4CBA-B9BC-7536986D6A37}" type="presParOf" srcId="{4A6F7ACD-37FA-48E7-A9CC-7679EF3CAFF8}" destId="{14E61724-5473-459B-B6C6-50304EDCFE83}" srcOrd="0" destOrd="0" presId="urn:microsoft.com/office/officeart/2005/8/layout/orgChart1"/>
    <dgm:cxn modelId="{85E93D64-F82B-410A-8783-A6000A72520A}" type="presParOf" srcId="{14E61724-5473-459B-B6C6-50304EDCFE83}" destId="{1A35AAB0-E96B-4E76-A2E1-9CFCFDAF1E39}" srcOrd="0" destOrd="0" presId="urn:microsoft.com/office/officeart/2005/8/layout/orgChart1"/>
    <dgm:cxn modelId="{54384243-E930-4330-88B8-DB706F388DBF}" type="presParOf" srcId="{14E61724-5473-459B-B6C6-50304EDCFE83}" destId="{121693C1-9D33-4F67-BE64-5713EFBAA44A}" srcOrd="1" destOrd="0" presId="urn:microsoft.com/office/officeart/2005/8/layout/orgChart1"/>
    <dgm:cxn modelId="{0028B5A7-F8E5-41CD-A3A9-B4249F34C948}" type="presParOf" srcId="{4A6F7ACD-37FA-48E7-A9CC-7679EF3CAFF8}" destId="{16E31747-0106-4C37-AA5E-BEC196BB0D2D}" srcOrd="1" destOrd="0" presId="urn:microsoft.com/office/officeart/2005/8/layout/orgChart1"/>
    <dgm:cxn modelId="{4B37B5B3-E29E-469D-A54D-E7422C94E69C}" type="presParOf" srcId="{16E31747-0106-4C37-AA5E-BEC196BB0D2D}" destId="{BBB36358-88B4-4A7F-86B8-E4E7E07EBE09}" srcOrd="0" destOrd="0" presId="urn:microsoft.com/office/officeart/2005/8/layout/orgChart1"/>
    <dgm:cxn modelId="{DD696EB9-0AB6-424D-A5FC-7D319730A0FE}" type="presParOf" srcId="{16E31747-0106-4C37-AA5E-BEC196BB0D2D}" destId="{73E81FA8-40AC-4140-812B-7254C4D8F16D}" srcOrd="1" destOrd="0" presId="urn:microsoft.com/office/officeart/2005/8/layout/orgChart1"/>
    <dgm:cxn modelId="{396CCD26-E9ED-480C-B6D0-D735F045EBEE}" type="presParOf" srcId="{73E81FA8-40AC-4140-812B-7254C4D8F16D}" destId="{7CE5165B-1E2F-47FE-B37B-32C26BC17B91}" srcOrd="0" destOrd="0" presId="urn:microsoft.com/office/officeart/2005/8/layout/orgChart1"/>
    <dgm:cxn modelId="{7D65AB27-DB1E-4686-BEEF-4DDA15D31EEE}" type="presParOf" srcId="{7CE5165B-1E2F-47FE-B37B-32C26BC17B91}" destId="{70982384-BF9F-48A7-AA47-CBC261E30492}" srcOrd="0" destOrd="0" presId="urn:microsoft.com/office/officeart/2005/8/layout/orgChart1"/>
    <dgm:cxn modelId="{1E69CFAF-79C7-4A50-ACC0-D32FDB3189B5}" type="presParOf" srcId="{7CE5165B-1E2F-47FE-B37B-32C26BC17B91}" destId="{337A109E-7CC4-48E0-B737-093097CAD84B}" srcOrd="1" destOrd="0" presId="urn:microsoft.com/office/officeart/2005/8/layout/orgChart1"/>
    <dgm:cxn modelId="{3823F977-175A-4C98-9BC1-864DB3D8D9D4}" type="presParOf" srcId="{73E81FA8-40AC-4140-812B-7254C4D8F16D}" destId="{9F3B4386-17B7-432D-99EE-40EEA249E583}" srcOrd="1" destOrd="0" presId="urn:microsoft.com/office/officeart/2005/8/layout/orgChart1"/>
    <dgm:cxn modelId="{665A9BD1-E14F-4B2E-9BED-3FA7FE44BE73}" type="presParOf" srcId="{73E81FA8-40AC-4140-812B-7254C4D8F16D}" destId="{50CABEE7-9D60-429D-BC7D-5F763578AAED}" srcOrd="2" destOrd="0" presId="urn:microsoft.com/office/officeart/2005/8/layout/orgChart1"/>
    <dgm:cxn modelId="{8B3C3744-9750-4AA9-8309-7894E0685816}" type="presParOf" srcId="{16E31747-0106-4C37-AA5E-BEC196BB0D2D}" destId="{3A920D0D-57D8-4327-B5F7-B34D3D10FE95}" srcOrd="2" destOrd="0" presId="urn:microsoft.com/office/officeart/2005/8/layout/orgChart1"/>
    <dgm:cxn modelId="{013E1062-E3BD-491E-8097-F887C55D3A7B}" type="presParOf" srcId="{16E31747-0106-4C37-AA5E-BEC196BB0D2D}" destId="{AF547D08-C411-4107-9B0A-4BE5FFAD372B}" srcOrd="3" destOrd="0" presId="urn:microsoft.com/office/officeart/2005/8/layout/orgChart1"/>
    <dgm:cxn modelId="{3DC49D3B-F723-4D5F-8799-ED02FB74D5B2}" type="presParOf" srcId="{AF547D08-C411-4107-9B0A-4BE5FFAD372B}" destId="{1A39A084-338A-40BC-8631-C6EC8B953B1E}" srcOrd="0" destOrd="0" presId="urn:microsoft.com/office/officeart/2005/8/layout/orgChart1"/>
    <dgm:cxn modelId="{3784E8ED-C178-4B62-AFB6-8B183AD23E5E}" type="presParOf" srcId="{1A39A084-338A-40BC-8631-C6EC8B953B1E}" destId="{E2C92353-E5CB-4E09-A0EF-606106BFBB6E}" srcOrd="0" destOrd="0" presId="urn:microsoft.com/office/officeart/2005/8/layout/orgChart1"/>
    <dgm:cxn modelId="{99EE0791-7324-4938-AD2B-B22D63C7C216}" type="presParOf" srcId="{1A39A084-338A-40BC-8631-C6EC8B953B1E}" destId="{08AE864B-1036-46C4-9BC8-C5E1A00A797E}" srcOrd="1" destOrd="0" presId="urn:microsoft.com/office/officeart/2005/8/layout/orgChart1"/>
    <dgm:cxn modelId="{CFC9A6DE-3769-4B47-84E8-3CA3CCFD9853}" type="presParOf" srcId="{AF547D08-C411-4107-9B0A-4BE5FFAD372B}" destId="{311C8DA3-9BD7-45A5-B900-EBF74EB6EC82}" srcOrd="1" destOrd="0" presId="urn:microsoft.com/office/officeart/2005/8/layout/orgChart1"/>
    <dgm:cxn modelId="{E12CDF63-023C-457F-90B0-D99C28EF496D}" type="presParOf" srcId="{AF547D08-C411-4107-9B0A-4BE5FFAD372B}" destId="{E3732B2E-9C3B-419C-B969-2262150744CC}" srcOrd="2" destOrd="0" presId="urn:microsoft.com/office/officeart/2005/8/layout/orgChart1"/>
    <dgm:cxn modelId="{804CEE71-0759-4735-9042-C1E9AEB1C8C8}" type="presParOf" srcId="{16E31747-0106-4C37-AA5E-BEC196BB0D2D}" destId="{4F190E44-DF92-45E5-BA8E-73A5D595A51B}" srcOrd="4" destOrd="0" presId="urn:microsoft.com/office/officeart/2005/8/layout/orgChart1"/>
    <dgm:cxn modelId="{C6141B93-D613-4532-AB0C-F124079B1598}" type="presParOf" srcId="{16E31747-0106-4C37-AA5E-BEC196BB0D2D}" destId="{7767FA01-4383-493F-AB82-6E83168CB0E7}" srcOrd="5" destOrd="0" presId="urn:microsoft.com/office/officeart/2005/8/layout/orgChart1"/>
    <dgm:cxn modelId="{1EC0542D-54EE-4AD4-9E54-DA6BE0D4EE34}" type="presParOf" srcId="{7767FA01-4383-493F-AB82-6E83168CB0E7}" destId="{429C09A2-3BA4-41F8-B11C-33E0D8873A7E}" srcOrd="0" destOrd="0" presId="urn:microsoft.com/office/officeart/2005/8/layout/orgChart1"/>
    <dgm:cxn modelId="{BB5E80A8-D7C7-4CFC-B46A-03E8B37BFFA6}" type="presParOf" srcId="{429C09A2-3BA4-41F8-B11C-33E0D8873A7E}" destId="{DCA99FC1-F66D-45FB-9622-64D066A1CE8A}" srcOrd="0" destOrd="0" presId="urn:microsoft.com/office/officeart/2005/8/layout/orgChart1"/>
    <dgm:cxn modelId="{6BB7C075-2703-4CAF-8ADA-29C138DE5042}" type="presParOf" srcId="{429C09A2-3BA4-41F8-B11C-33E0D8873A7E}" destId="{D1001E5D-018F-4CCE-BEFF-BA62033D8889}" srcOrd="1" destOrd="0" presId="urn:microsoft.com/office/officeart/2005/8/layout/orgChart1"/>
    <dgm:cxn modelId="{C554DFFE-AB1E-4411-A9C7-2DBB75AEBEDD}" type="presParOf" srcId="{7767FA01-4383-493F-AB82-6E83168CB0E7}" destId="{D52E723E-8E38-48AE-B876-0C313EF320EE}" srcOrd="1" destOrd="0" presId="urn:microsoft.com/office/officeart/2005/8/layout/orgChart1"/>
    <dgm:cxn modelId="{B36AF9A7-A305-4E74-BC60-68DCCDC25BD5}" type="presParOf" srcId="{7767FA01-4383-493F-AB82-6E83168CB0E7}" destId="{53839275-1525-4F22-B701-91487F9B58EE}" srcOrd="2" destOrd="0" presId="urn:microsoft.com/office/officeart/2005/8/layout/orgChart1"/>
    <dgm:cxn modelId="{F81C9E21-EC0E-4D6A-BD7C-E800F20EDFC6}" type="presParOf" srcId="{4A6F7ACD-37FA-48E7-A9CC-7679EF3CAFF8}" destId="{5FE9A0B4-BEE2-4CE8-BA58-EE684E99BB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90E44-DF92-45E5-BA8E-73A5D595A51B}">
      <dsp:nvSpPr>
        <dsp:cNvPr id="0" name=""/>
        <dsp:cNvSpPr/>
      </dsp:nvSpPr>
      <dsp:spPr>
        <a:xfrm>
          <a:off x="4107684" y="2140968"/>
          <a:ext cx="2906217" cy="50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92"/>
              </a:lnTo>
              <a:lnTo>
                <a:pt x="2906217" y="252192"/>
              </a:lnTo>
              <a:lnTo>
                <a:pt x="2906217" y="504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20D0D-57D8-4327-B5F7-B34D3D10FE95}">
      <dsp:nvSpPr>
        <dsp:cNvPr id="0" name=""/>
        <dsp:cNvSpPr/>
      </dsp:nvSpPr>
      <dsp:spPr>
        <a:xfrm>
          <a:off x="4061964" y="2140968"/>
          <a:ext cx="91440" cy="50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6358-88B4-4A7F-86B8-E4E7E07EBE09}">
      <dsp:nvSpPr>
        <dsp:cNvPr id="0" name=""/>
        <dsp:cNvSpPr/>
      </dsp:nvSpPr>
      <dsp:spPr>
        <a:xfrm>
          <a:off x="1201467" y="2140968"/>
          <a:ext cx="2906217" cy="504384"/>
        </a:xfrm>
        <a:custGeom>
          <a:avLst/>
          <a:gdLst/>
          <a:ahLst/>
          <a:cxnLst/>
          <a:rect l="0" t="0" r="0" b="0"/>
          <a:pathLst>
            <a:path>
              <a:moveTo>
                <a:pt x="2906217" y="0"/>
              </a:moveTo>
              <a:lnTo>
                <a:pt x="2906217" y="252192"/>
              </a:lnTo>
              <a:lnTo>
                <a:pt x="0" y="252192"/>
              </a:lnTo>
              <a:lnTo>
                <a:pt x="0" y="504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5AAB0-E96B-4E76-A2E1-9CFCFDAF1E39}">
      <dsp:nvSpPr>
        <dsp:cNvPr id="0" name=""/>
        <dsp:cNvSpPr/>
      </dsp:nvSpPr>
      <dsp:spPr>
        <a:xfrm>
          <a:off x="2906768" y="940052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Гусеподібні</a:t>
          </a:r>
          <a:endParaRPr kumimoji="0" lang="ru-RU" altLang="ru-RU" sz="2600" b="1" i="0" u="sng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2906768" y="940052"/>
        <a:ext cx="2401832" cy="1200916"/>
      </dsp:txXfrm>
    </dsp:sp>
    <dsp:sp modelId="{70982384-BF9F-48A7-AA47-CBC261E30492}">
      <dsp:nvSpPr>
        <dsp:cNvPr id="0" name=""/>
        <dsp:cNvSpPr/>
      </dsp:nvSpPr>
      <dsp:spPr>
        <a:xfrm>
          <a:off x="551" y="2645353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1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cs typeface="Arial" pitchFamily="34" charset="0"/>
            </a:rPr>
            <a:t>родина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cs typeface="Arial" pitchFamily="34" charset="0"/>
            </a:rPr>
            <a:t>Паламедеї</a:t>
          </a:r>
          <a:endParaRPr kumimoji="0" lang="ru-RU" altLang="ru-RU" sz="2600" b="1" i="0" u="none" strike="noStrike" kern="1200" cap="none" normalizeH="0" baseline="0" smtClean="0">
            <a:ln>
              <a:noFill/>
            </a:ln>
            <a:solidFill>
              <a:schemeClr val="hlink"/>
            </a:solidFill>
            <a:effectLst/>
            <a:cs typeface="Arial" pitchFamily="34" charset="0"/>
          </a:endParaRPr>
        </a:p>
      </dsp:txBody>
      <dsp:txXfrm>
        <a:off x="551" y="2645353"/>
        <a:ext cx="2401832" cy="1200916"/>
      </dsp:txXfrm>
    </dsp:sp>
    <dsp:sp modelId="{E2C92353-E5CB-4E09-A0EF-606106BFBB6E}">
      <dsp:nvSpPr>
        <dsp:cNvPr id="0" name=""/>
        <dsp:cNvSpPr/>
      </dsp:nvSpPr>
      <dsp:spPr>
        <a:xfrm>
          <a:off x="2906768" y="2645353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родина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Напівлапчасті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гусаки</a:t>
          </a:r>
          <a:endParaRPr kumimoji="0" lang="ru-RU" altLang="ru-RU" sz="2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2906768" y="2645353"/>
        <a:ext cx="2401832" cy="1200916"/>
      </dsp:txXfrm>
    </dsp:sp>
    <dsp:sp modelId="{DCA99FC1-F66D-45FB-9622-64D066A1CE8A}">
      <dsp:nvSpPr>
        <dsp:cNvPr id="0" name=""/>
        <dsp:cNvSpPr/>
      </dsp:nvSpPr>
      <dsp:spPr>
        <a:xfrm>
          <a:off x="5812986" y="2645353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родина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Качкові</a:t>
          </a:r>
          <a:endParaRPr kumimoji="0" lang="ru-RU" altLang="ru-RU" sz="2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5812986" y="2645353"/>
        <a:ext cx="2401832" cy="120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FFAA8E-ED91-45BE-8F90-53FF1C149D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2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B3EE-0683-47C8-8D29-7ECBA1F63A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6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DCA8-16E3-4643-9D4C-7309A18177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9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AFFE-6936-495F-8FFA-8BAEA6EAA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5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88CE-8588-4866-A464-BCEECEE9F6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1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51A9-7232-460F-914E-9FE1C65F35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5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7777-9100-45B7-8657-A246FFEBD1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9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8B9A5-4ACC-45C5-A24D-DF264C6421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9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C157-0167-43E5-AB34-B061BF36D3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87CF-3BC0-4E23-9CA1-A9142100D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32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7511-066E-48C0-B63C-656457CE5E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3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12A-75EC-4493-96A0-B4C9B28BD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F498E3-25C5-495D-A07E-4A6DA2961FB2}" type="datetimeFigureOut">
              <a:rPr lang="uk-UA" smtClean="0"/>
              <a:pPr/>
              <a:t>13.04.2020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E98143-5B41-4C04-910B-C923256A3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2DB4F-AC20-4E15-9F0C-B7FA426A46D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05280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5%D1%82%D0%B5%D1%80-%D0%A1%D0%B8%D0%BC%D0%BE%D0%BD_%D0%9F%D0%B0%D0%BB%D0%BB%D0%B0%D1%81" TargetMode="External"/><Relationship Id="rId13" Type="http://schemas.openxmlformats.org/officeDocument/2006/relationships/hyperlink" Target="https://uk.wikipedia.org/wiki/%D0%93%D1%83%D0%BC%D0%B5%D0%BD%D0%BD%D0%B8%D0%BA" TargetMode="External"/><Relationship Id="rId18" Type="http://schemas.openxmlformats.org/officeDocument/2006/relationships/hyperlink" Target="https://uk.wikipedia.org/wiki/%D0%9B%D0%B5%D0%B1%D1%96%D0%B4%D1%8C-%D0%BA%D0%BB%D0%B8%D0%BA%D1%83%D0%BD" TargetMode="External"/><Relationship Id="rId3" Type="http://schemas.openxmlformats.org/officeDocument/2006/relationships/hyperlink" Target="https://uk.wikipedia.org/wiki/%D0%9A%D0%B0%D1%80%D0%BB_%D0%9B%D1%96%D0%BD%D0%BD%D0%B5%D0%B9" TargetMode="External"/><Relationship Id="rId7" Type="http://schemas.openxmlformats.org/officeDocument/2006/relationships/hyperlink" Target="https://uk.wikipedia.org/wiki/%D0%9A%D0%B0%D0%B7%D0%B0%D1%80%D0%BA%D0%B0_%D1%87%D0%B5%D1%80%D0%B2%D0%BE%D0%BD%D0%BE%D0%B2%D0%BE%D0%BB%D0%B0" TargetMode="External"/><Relationship Id="rId12" Type="http://schemas.openxmlformats.org/officeDocument/2006/relationships/hyperlink" Target="https://uk.wikipedia.org/wiki/%D0%93%D1%83%D1%81%D0%BA%D0%B0_%D0%BC%D0%B0%D0%BB%D0%B0" TargetMode="External"/><Relationship Id="rId17" Type="http://schemas.openxmlformats.org/officeDocument/2006/relationships/hyperlink" Target="https://uk.wikipedia.org/wiki/%D0%99%D0%BE%D0%B3%D0%B0%D0%BD%D0%BD_%D0%A4%D1%80%D1%96%D0%B4%D1%80%D1%96%D1%85_%D0%93%D0%BC%D0%B5%D0%BB%D1%96%D0%BD" TargetMode="External"/><Relationship Id="rId2" Type="http://schemas.openxmlformats.org/officeDocument/2006/relationships/hyperlink" Target="https://uk.wikipedia.org/wiki/%D0%9A%D0%B0%D0%B7%D0%B0%D1%80%D0%BA%D0%B0_%D0%BA%D0%B0%D0%BD%D0%B0%D0%B4%D1%81%D1%8C%D0%BA%D0%B0" TargetMode="External"/><Relationship Id="rId16" Type="http://schemas.openxmlformats.org/officeDocument/2006/relationships/hyperlink" Target="https://uk.wikipedia.org/wiki/%D0%9B%D0%B5%D0%B1%D1%96%D0%B4%D1%8C-%D1%88%D0%B8%D0%BF%D1%83%D0%BD" TargetMode="External"/><Relationship Id="rId20" Type="http://schemas.openxmlformats.org/officeDocument/2006/relationships/hyperlink" Target="https://uk.wikipedia.org/wiki/%D0%9E%D0%B3%D0%B0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0%D0%B7%D0%B0%D1%80%D0%BA%D0%B0_%D1%87%D0%BE%D1%80%D0%BD%D0%B0" TargetMode="External"/><Relationship Id="rId11" Type="http://schemas.openxmlformats.org/officeDocument/2006/relationships/hyperlink" Target="https://uk.wikipedia.org/wiki/%D0%94%D0%B6%D0%BE%D0%B2%D0%B0%D0%BD%D0%BD%D1%96_%D0%90%D0%BD%D1%82%D0%BE%D0%BD%D1%96%D0%BE_%D0%A1%D0%BA%D0%BE%D0%BF%D0%BE%D0%BB%D1%96" TargetMode="External"/><Relationship Id="rId5" Type="http://schemas.openxmlformats.org/officeDocument/2006/relationships/hyperlink" Target="https://uk.wikipedia.org/wiki/%D0%99%D0%BE%D0%B3%D0%B0%D0%BD_%D0%9C%D0%B0%D1%82%D1%82%D0%B5%D1%83%D1%81_%D0%91%D0%B5%D1%85%D1%88%D1%82%D0%B5%D0%B9%D0%BD" TargetMode="External"/><Relationship Id="rId15" Type="http://schemas.openxmlformats.org/officeDocument/2006/relationships/hyperlink" Target="https://uk.wikipedia.org/wiki/%D0%93%D1%83%D1%81%D0%BA%D0%B0_%D0%B3%D1%96%D1%80%D1%81%D1%8C%D0%BA%D0%B0" TargetMode="External"/><Relationship Id="rId10" Type="http://schemas.openxmlformats.org/officeDocument/2006/relationships/hyperlink" Target="https://uk.wikipedia.org/wiki/%D0%93%D1%83%D1%81%D0%BA%D0%B0_%D0%B1%D1%96%D0%BB%D0%BE%D0%BB%D0%BE%D0%B1%D0%B0" TargetMode="External"/><Relationship Id="rId19" Type="http://schemas.openxmlformats.org/officeDocument/2006/relationships/hyperlink" Target="https://uk.wikipedia.org/wiki/%D0%9B%D0%B5%D0%B1%D1%96%D0%B4%D1%8C_%D0%BC%D0%B0%D0%BB%D0%B8%D0%B9" TargetMode="External"/><Relationship Id="rId4" Type="http://schemas.openxmlformats.org/officeDocument/2006/relationships/hyperlink" Target="https://uk.wikipedia.org/wiki/%D0%9A%D0%B0%D0%B7%D0%B0%D1%80%D0%BA%D0%B0_%D0%B1%D1%96%D0%BB%D0%BE%D1%89%D0%BE%D0%BA%D0%B0" TargetMode="External"/><Relationship Id="rId9" Type="http://schemas.openxmlformats.org/officeDocument/2006/relationships/hyperlink" Target="https://uk.wikipedia.org/wiki/%D0%93%D1%83%D1%81%D0%BA%D0%B0_%D1%81%D1%96%D1%80%D0%B0" TargetMode="External"/><Relationship Id="rId14" Type="http://schemas.openxmlformats.org/officeDocument/2006/relationships/hyperlink" Target="https://uk.wikipedia.org/wiki/%D0%93%D1%83%D1%81%D0%BA%D0%B0_%D0%B1%D1%96%D0%BB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8%D0%B8%D0%BB%D0%BE%D1%85%D0%B2%D1%96%D1%81%D1%82" TargetMode="External"/><Relationship Id="rId13" Type="http://schemas.openxmlformats.org/officeDocument/2006/relationships/hyperlink" Target="https://uk.wikipedia.org/wiki/%D0%A7%D0%B5%D1%80%D0%BD%D1%8C_%D0%B1%D1%96%D0%BB%D0%BE%D0%BE%D0%BA%D0%B0" TargetMode="External"/><Relationship Id="rId3" Type="http://schemas.openxmlformats.org/officeDocument/2006/relationships/hyperlink" Target="https://uk.wikipedia.org/wiki/%D0%9A%D1%80%D0%B8%D0%B6%D0%B5%D0%BD%D1%8C" TargetMode="External"/><Relationship Id="rId7" Type="http://schemas.openxmlformats.org/officeDocument/2006/relationships/hyperlink" Target="https://uk.wikipedia.org/wiki/%D0%A1%D0%B2%D0%B8%D1%89_%28%D0%BF%D1%82%D0%B0%D1%85%29" TargetMode="External"/><Relationship Id="rId12" Type="http://schemas.openxmlformats.org/officeDocument/2006/relationships/hyperlink" Target="https://uk.wikipedia.org/wiki/%D0%9F%D0%BE%D0%BF%D0%B5%D0%BB%D1%8E%D1%85" TargetMode="External"/><Relationship Id="rId2" Type="http://schemas.openxmlformats.org/officeDocument/2006/relationships/hyperlink" Target="https://uk.wikipedia.org/wiki/%D0%93%D0%B0%D0%BB%D0%B0%D0%B3%D0%B0%D0%B7" TargetMode="External"/><Relationship Id="rId16" Type="http://schemas.openxmlformats.org/officeDocument/2006/relationships/hyperlink" Target="https://uk.wikipedia.org/wiki/%D0%A7%D0%B5%D1%80%D0%BD%D1%8C_%D0%BC%D0%BE%D1%80%D1%81%D1%8C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D%D0%B5%D1%80%D0%BE%D0%B7%D0%B5%D0%BD%D1%8C" TargetMode="External"/><Relationship Id="rId11" Type="http://schemas.openxmlformats.org/officeDocument/2006/relationships/hyperlink" Target="https://uk.wikipedia.org/wiki/%D0%A7%D0%B5%D1%80%D0%BD%D1%8C_%D1%87%D0%B5%D1%80%D0%B2%D0%BE%D0%BD%D0%BE%D0%B4%D0%B7%D1%8C%D0%BE%D0%B1%D0%B0" TargetMode="External"/><Relationship Id="rId5" Type="http://schemas.openxmlformats.org/officeDocument/2006/relationships/hyperlink" Target="https://uk.wikipedia.org/wiki/%D0%A7%D0%B8%D1%80%D1%8F%D0%BD%D0%BA%D0%B0-%D0%BA%D0%B2%D0%BE%D0%BA%D1%82%D1%83%D0%BD" TargetMode="External"/><Relationship Id="rId15" Type="http://schemas.openxmlformats.org/officeDocument/2006/relationships/hyperlink" Target="https://uk.wikipedia.org/wiki/%D0%A7%D0%B5%D1%80%D0%BD%D1%8C_%D1%87%D1%83%D0%B1%D0%B0%D1%82%D0%B0" TargetMode="External"/><Relationship Id="rId10" Type="http://schemas.openxmlformats.org/officeDocument/2006/relationships/hyperlink" Target="https://uk.wikipedia.org/wiki/%D0%A8%D0%B8%D1%80%D0%BE%D0%BA%D0%BE%D0%BD%D1%96%D1%81%D0%BA%D0%B0" TargetMode="External"/><Relationship Id="rId4" Type="http://schemas.openxmlformats.org/officeDocument/2006/relationships/hyperlink" Target="https://uk.wikipedia.org/wiki/%D0%A7%D0%B8%D1%80%D1%8F%D0%BD%D0%BA%D0%B0_%D0%BC%D0%B0%D0%BB%D0%B0" TargetMode="External"/><Relationship Id="rId9" Type="http://schemas.openxmlformats.org/officeDocument/2006/relationships/hyperlink" Target="https://uk.wikipedia.org/wiki/%D0%A7%D0%B8%D1%80%D1%8F%D0%BD%D0%BA%D0%B0_%D0%B2%D0%B5%D0%BB%D0%B8%D0%BA%D0%B0" TargetMode="External"/><Relationship Id="rId14" Type="http://schemas.openxmlformats.org/officeDocument/2006/relationships/hyperlink" Target="https://uk.wikipedia.org/wiki/%D0%99%D0%BE%D0%B3%D0%B0%D0%BD%D0%BD_%D0%93%D1%8E%D0%BB%D1%8C%D0%B4%D0%B5%D0%BD%D1%88%D1%82%D0%B5%D0%B4%D1%8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0%D0%B2%D0%BA%D0%B0" TargetMode="External"/><Relationship Id="rId3" Type="http://schemas.openxmlformats.org/officeDocument/2006/relationships/hyperlink" Target="https://uk.wikipedia.org/wiki/%D0%9C%D0%BE%D1%80%D1%8F%D0%BD%D0%BA%D0%B0" TargetMode="External"/><Relationship Id="rId7" Type="http://schemas.openxmlformats.org/officeDocument/2006/relationships/hyperlink" Target="https://uk.wikipedia.org/wiki/%D0%A2%D1%83%D1%80%D0%BF%D0%B0%D0%BD_%28%D0%BF%D1%82%D0%B0%D1%85%29" TargetMode="External"/><Relationship Id="rId2" Type="http://schemas.openxmlformats.org/officeDocument/2006/relationships/hyperlink" Target="https://uk.wikipedia.org/w/index.php?title=%D0%9A%D0%B0%D0%BC%D0%B5%D0%BD%D1%8F%D1%80%D0%BA%D0%B0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1%D0%B8%D0%BD%D1%8C%D0%B3%D0%B0" TargetMode="External"/><Relationship Id="rId11" Type="http://schemas.openxmlformats.org/officeDocument/2006/relationships/hyperlink" Target="https://uk.wikipedia.org/wiki/%D0%9A%D1%80%D0%B5%D1%85_%D0%B2%D0%B5%D0%BB%D0%B8%D0%BA%D0%B8%D0%B9" TargetMode="External"/><Relationship Id="rId5" Type="http://schemas.openxmlformats.org/officeDocument/2006/relationships/hyperlink" Target="https://uk.wikipedia.org/wiki/%D0%93%D0%B0%D0%B3%D0%B0_%D0%B7%D0%B2%D0%B8%D1%87%D0%B0%D0%B9%D0%BD%D0%B0" TargetMode="External"/><Relationship Id="rId10" Type="http://schemas.openxmlformats.org/officeDocument/2006/relationships/hyperlink" Target="https://uk.wikipedia.org/wiki/%D0%9A%D1%80%D0%B5%D1%85_%D1%81%D0%B5%D1%80%D0%B5%D0%B4%D0%BD%D1%96%D0%B9" TargetMode="External"/><Relationship Id="rId4" Type="http://schemas.openxmlformats.org/officeDocument/2006/relationships/hyperlink" Target="https://uk.wikipedia.org/wiki/%D0%93%D0%BE%D0%B3%D0%BE%D0%BB%D1%8C_%28%D0%BF%D1%82%D0%B0%D1%85%29" TargetMode="External"/><Relationship Id="rId9" Type="http://schemas.openxmlformats.org/officeDocument/2006/relationships/hyperlink" Target="https://uk.wikipedia.org/wiki/%D0%9A%D1%80%D0%B5%D1%85_%D0%BC%D0%B0%D0%BB%D0%B8%D0%B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7316886" cy="230124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гусеподібні</a:t>
            </a:r>
            <a:endParaRPr lang="uk-UA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46" y="4811397"/>
            <a:ext cx="428005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320" y="116632"/>
            <a:ext cx="7467600" cy="11430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418"/>
            <a:ext cx="3240361" cy="231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773152" cy="30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" y="6500196"/>
            <a:ext cx="3705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328507" cy="152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54622"/>
            <a:ext cx="60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75656" y="3002553"/>
            <a:ext cx="5528317" cy="1926039"/>
            <a:chOff x="1475656" y="3124015"/>
            <a:chExt cx="5528317" cy="1926039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24015"/>
              <a:ext cx="2736304" cy="192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220" y="3155544"/>
              <a:ext cx="2759753" cy="189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75022"/>
            <a:ext cx="1829348" cy="23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5" y="4588268"/>
            <a:ext cx="1426090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80" y="3428999"/>
            <a:ext cx="5143819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46" y="3065"/>
            <a:ext cx="4282594" cy="284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" y="1844824"/>
            <a:ext cx="4312718" cy="48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7"/>
            <a:ext cx="305939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56" y="116632"/>
            <a:ext cx="342957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Лебідь-шипун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7155"/>
            <a:ext cx="4349778" cy="25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4419366"/>
            <a:ext cx="43053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05" y="1988840"/>
            <a:ext cx="3428536" cy="24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ЧЕРВОНА КНИГА</a:t>
            </a:r>
            <a:br>
              <a:rPr lang="uk-UA" smtClean="0"/>
            </a:br>
            <a:r>
              <a:rPr lang="uk-UA" smtClean="0"/>
              <a:t>УКРАЇНИ</a:t>
            </a: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3357563"/>
            <a:ext cx="4752975" cy="31670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uk-UA" sz="3600" b="1" dirty="0" smtClean="0">
              <a:solidFill>
                <a:schemeClr val="folHlink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uk-UA" sz="3600" b="1" dirty="0" smtClean="0">
                <a:solidFill>
                  <a:schemeClr val="folHlink"/>
                </a:solidFill>
              </a:rPr>
              <a:t>Ряд гусеподібні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uk-UA" sz="3600" b="1" dirty="0" smtClean="0">
              <a:solidFill>
                <a:schemeClr val="bg2"/>
              </a:solidFill>
            </a:endParaRPr>
          </a:p>
        </p:txBody>
      </p:sp>
      <p:pic>
        <p:nvPicPr>
          <p:cNvPr id="3076" name="Picture 4" descr="071209-re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28146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Каза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28082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4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Червона книга України</a:t>
            </a: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362950" cy="345598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ІІІ видання вийшло друком 2009 року.</a:t>
            </a:r>
          </a:p>
          <a:p>
            <a:pPr eaLnBrk="1" hangingPunct="1">
              <a:defRPr/>
            </a:pPr>
            <a:r>
              <a:rPr lang="uk-UA" b="1" dirty="0" smtClean="0"/>
              <a:t>Включає 87 видів птахів (І – 29, ІІ – 67).</a:t>
            </a:r>
          </a:p>
          <a:p>
            <a:pPr eaLnBrk="1" hangingPunct="1">
              <a:defRPr/>
            </a:pPr>
            <a:r>
              <a:rPr lang="uk-UA" b="1" dirty="0" smtClean="0"/>
              <a:t>Ряд гусеподібні – 11 видів з 38 в Україні</a:t>
            </a:r>
            <a:r>
              <a:rPr lang="uk-UA" sz="2800" dirty="0" smtClean="0"/>
              <a:t>.</a:t>
            </a:r>
            <a:endParaRPr lang="ru-RU" sz="2800" dirty="0" smtClean="0"/>
          </a:p>
        </p:txBody>
      </p:sp>
      <p:pic>
        <p:nvPicPr>
          <p:cNvPr id="4100" name="Picture 5" descr="kolpik-bily-2-www_naturfoto_cz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6609" r="10550" b="17647"/>
          <a:stretch>
            <a:fillRect/>
          </a:stretch>
        </p:blipFill>
        <p:spPr>
          <a:xfrm>
            <a:off x="2000250" y="5000625"/>
            <a:ext cx="295275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7" descr="PelicaniVilkovo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9" t="16183" b="14659"/>
          <a:stretch>
            <a:fillRect/>
          </a:stretch>
        </p:blipFill>
        <p:spPr>
          <a:xfrm>
            <a:off x="285750" y="2857500"/>
            <a:ext cx="2376488" cy="202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9" descr="260px-090504-squacco-heron-at-KAlloni-salt-p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928938"/>
            <a:ext cx="25923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птахи-Асканія_Нова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0139" b="19109"/>
          <a:stretch>
            <a:fillRect/>
          </a:stretch>
        </p:blipFill>
        <p:spPr bwMode="auto">
          <a:xfrm>
            <a:off x="5940425" y="4941888"/>
            <a:ext cx="3006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9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Казарка червоновола</a:t>
            </a:r>
            <a:br>
              <a:rPr lang="uk-UA" sz="4000" smtClean="0"/>
            </a:br>
            <a:r>
              <a:rPr lang="uk-UA" sz="4000" smtClean="0"/>
              <a:t> </a:t>
            </a:r>
            <a:r>
              <a:rPr lang="ru-RU" sz="4000" smtClean="0"/>
              <a:t>Rufbrenta</a:t>
            </a:r>
            <a:r>
              <a:rPr lang="uk-UA" sz="4000" smtClean="0"/>
              <a:t> </a:t>
            </a:r>
            <a:r>
              <a:rPr lang="ru-RU" sz="4000" smtClean="0"/>
              <a:t>rufcollis</a:t>
            </a:r>
            <a:r>
              <a:rPr lang="uk-UA" sz="4000" smtClean="0"/>
              <a:t> (</a:t>
            </a:r>
            <a:r>
              <a:rPr lang="ru-RU" sz="4000" smtClean="0"/>
              <a:t>Pallas</a:t>
            </a:r>
            <a:r>
              <a:rPr lang="uk-UA" sz="4000" smtClean="0"/>
              <a:t>, 1769)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4958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Статус: вразливий.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Місця гніздування: Росія (п-в Ямал, Таймир).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Місця перебування: проліт і зимівля – Азово-Чорноморське узбережжя. Заліт: Західна Україна, Вінницька і Миколаївська обл., басейн Дніпра.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Чисельність: на поч.ХХІ ст. до 100 000 ос., остан-німи роками – до 15 000.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5124" name="Picture 8" descr="a-3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0" y="1249363"/>
            <a:ext cx="3151188" cy="2536825"/>
          </a:xfrm>
        </p:spPr>
      </p:pic>
      <p:pic>
        <p:nvPicPr>
          <p:cNvPr id="5125" name="Picture 9" descr="Червоновола казар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938588"/>
            <a:ext cx="4248150" cy="2732087"/>
          </a:xfrm>
        </p:spPr>
      </p:pic>
    </p:spTree>
    <p:extLst>
      <p:ext uri="{BB962C8B-B14F-4D97-AF65-F5344CB8AC3E}">
        <p14:creationId xmlns:p14="http://schemas.microsoft.com/office/powerpoint/2010/main" val="16142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/>
              <a:t>Гуска мала (гуска білолоба мала) </a:t>
            </a:r>
            <a:br>
              <a:rPr lang="uk-UA" sz="4000" smtClean="0"/>
            </a:br>
            <a:r>
              <a:rPr lang="ru-RU" sz="4000" smtClean="0"/>
              <a:t>Anser</a:t>
            </a:r>
            <a:r>
              <a:rPr lang="uk-UA" sz="4000" smtClean="0"/>
              <a:t> </a:t>
            </a:r>
            <a:r>
              <a:rPr lang="ru-RU" sz="4000" smtClean="0"/>
              <a:t>erythropus</a:t>
            </a:r>
            <a:r>
              <a:rPr lang="uk-UA" sz="4000" smtClean="0"/>
              <a:t> (</a:t>
            </a:r>
            <a:r>
              <a:rPr lang="ru-RU" sz="4000" smtClean="0"/>
              <a:t>Linnaeus</a:t>
            </a:r>
            <a:r>
              <a:rPr lang="uk-UA" sz="4000" smtClean="0"/>
              <a:t>, 1758)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316412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Статус: вразливий.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Місця гніздування: тундри Євразії.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Місця перебування: під час міграції – вся територія України; зимівля – північно-західне Приазов'я, південний Сиваш.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Чисельність: у зграях 5-10, рідше до 300 ос. (летять з іншими видами).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6148" name="Picture 8" descr="a-3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1271588"/>
            <a:ext cx="3170238" cy="2514600"/>
          </a:xfrm>
        </p:spPr>
      </p:pic>
      <p:pic>
        <p:nvPicPr>
          <p:cNvPr id="6149" name="Picture 9" descr="Гуска мал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938588"/>
            <a:ext cx="4176712" cy="2686050"/>
          </a:xfrm>
        </p:spPr>
      </p:pic>
    </p:spTree>
    <p:extLst>
      <p:ext uri="{BB962C8B-B14F-4D97-AF65-F5344CB8AC3E}">
        <p14:creationId xmlns:p14="http://schemas.microsoft.com/office/powerpoint/2010/main" val="281436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Лебідь малий </a:t>
            </a:r>
            <a:br>
              <a:rPr lang="uk-UA" sz="4000" smtClean="0"/>
            </a:br>
            <a:r>
              <a:rPr lang="ru-RU" sz="4000" smtClean="0"/>
              <a:t>Cygnus</a:t>
            </a:r>
            <a:r>
              <a:rPr lang="uk-UA" sz="4000" smtClean="0"/>
              <a:t> </a:t>
            </a:r>
            <a:r>
              <a:rPr lang="ru-RU" sz="4000" smtClean="0"/>
              <a:t>bewickii</a:t>
            </a:r>
            <a:r>
              <a:rPr lang="uk-UA" sz="4000" smtClean="0"/>
              <a:t> </a:t>
            </a:r>
            <a:r>
              <a:rPr lang="ru-RU" sz="4000" smtClean="0"/>
              <a:t>Yarrell</a:t>
            </a:r>
            <a:r>
              <a:rPr lang="uk-UA" sz="4000" smtClean="0"/>
              <a:t>, 1830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71646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smtClean="0"/>
              <a:t>Статус:</a:t>
            </a:r>
            <a:r>
              <a:rPr lang="uk-UA" sz="2800" smtClean="0"/>
              <a:t> рідкісний.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smtClean="0"/>
              <a:t>Місця гніздування:</a:t>
            </a:r>
            <a:r>
              <a:rPr lang="uk-UA" sz="2800" smtClean="0"/>
              <a:t> тундра Євразії.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Місця перебування: зимівля - північні райони Азовського моря. 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Зальоти: Волинська (Шацький НПП) і Полтавська обл.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smtClean="0"/>
              <a:t>Чисельність:</a:t>
            </a:r>
            <a:r>
              <a:rPr lang="uk-UA" sz="2800" smtClean="0"/>
              <a:t> окремі групи до 20 ос.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7172" name="Picture 8" descr="a-3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0" y="1308100"/>
            <a:ext cx="3079750" cy="2478088"/>
          </a:xfrm>
        </p:spPr>
      </p:pic>
      <p:pic>
        <p:nvPicPr>
          <p:cNvPr id="7173" name="Picture 9" descr="Лебідь мали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938588"/>
            <a:ext cx="4319587" cy="2776537"/>
          </a:xfrm>
        </p:spPr>
      </p:pic>
    </p:spTree>
    <p:extLst>
      <p:ext uri="{BB962C8B-B14F-4D97-AF65-F5344CB8AC3E}">
        <p14:creationId xmlns:p14="http://schemas.microsoft.com/office/powerpoint/2010/main" val="138956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Огар </a:t>
            </a:r>
            <a:br>
              <a:rPr lang="uk-UA" sz="4000" smtClean="0"/>
            </a:br>
            <a:r>
              <a:rPr lang="ru-RU" sz="4000" smtClean="0"/>
              <a:t>Tadorna</a:t>
            </a:r>
            <a:r>
              <a:rPr lang="uk-UA" sz="4000" smtClean="0"/>
              <a:t> </a:t>
            </a:r>
            <a:r>
              <a:rPr lang="ru-RU" sz="4000" smtClean="0"/>
              <a:t>ferruginea</a:t>
            </a:r>
            <a:r>
              <a:rPr lang="uk-UA" sz="4000" smtClean="0"/>
              <a:t> (</a:t>
            </a:r>
            <a:r>
              <a:rPr lang="ru-RU" sz="4000" smtClean="0"/>
              <a:t>Pallas</a:t>
            </a:r>
            <a:r>
              <a:rPr lang="uk-UA" sz="4000" smtClean="0"/>
              <a:t>, 1764)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716463" cy="5589587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Статус: вразливий.</a:t>
            </a:r>
          </a:p>
          <a:p>
            <a:pPr eaLnBrk="1" hangingPunct="1">
              <a:defRPr/>
            </a:pPr>
            <a:r>
              <a:rPr lang="uk-UA" sz="2400" smtClean="0"/>
              <a:t>Місця гніздування: північне узбережжя Чорного і Азовського морів, Крим, схід Луганської обл, Асканія-Нова. </a:t>
            </a:r>
          </a:p>
          <a:p>
            <a:pPr eaLnBrk="1" hangingPunct="1">
              <a:defRPr/>
            </a:pPr>
            <a:r>
              <a:rPr lang="uk-UA" sz="2400" smtClean="0"/>
              <a:t>Зимівля: Асканія-Нова, ПівнічАзовського моря.</a:t>
            </a:r>
          </a:p>
          <a:p>
            <a:pPr eaLnBrk="1" hangingPunct="1">
              <a:defRPr/>
            </a:pPr>
            <a:r>
              <a:rPr lang="uk-UA" sz="2400" smtClean="0"/>
              <a:t>Чисельність: близько 350 пар. Стабілізувалась. За 1983-2000 роки в Асканії-Нова випущено 3400 ос. на волю.</a:t>
            </a:r>
          </a:p>
          <a:p>
            <a:pPr eaLnBrk="1" hangingPunct="1">
              <a:defRPr/>
            </a:pPr>
            <a:r>
              <a:rPr lang="uk-UA" sz="2400" smtClean="0"/>
              <a:t>Зальоти: західна Україна (Чернівецька обл.), басейн Дніпра.</a:t>
            </a: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8196" name="Picture 8" descr="a-39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1271588"/>
            <a:ext cx="3170238" cy="2514600"/>
          </a:xfrm>
        </p:spPr>
      </p:pic>
      <p:pic>
        <p:nvPicPr>
          <p:cNvPr id="8197" name="Picture 11" descr="Ога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938588"/>
            <a:ext cx="4248150" cy="2732087"/>
          </a:xfrm>
        </p:spPr>
      </p:pic>
    </p:spTree>
    <p:extLst>
      <p:ext uri="{BB962C8B-B14F-4D97-AF65-F5344CB8AC3E}">
        <p14:creationId xmlns:p14="http://schemas.microsoft.com/office/powerpoint/2010/main" val="250897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Нерозень </a:t>
            </a:r>
            <a:br>
              <a:rPr lang="uk-UA" sz="4000" smtClean="0"/>
            </a:br>
            <a:r>
              <a:rPr lang="ru-RU" sz="4000" smtClean="0"/>
              <a:t>Anas</a:t>
            </a:r>
            <a:r>
              <a:rPr lang="uk-UA" sz="4000" smtClean="0"/>
              <a:t> </a:t>
            </a:r>
            <a:r>
              <a:rPr lang="ru-RU" sz="4000" smtClean="0"/>
              <a:t>strepera</a:t>
            </a:r>
            <a:r>
              <a:rPr lang="uk-UA" sz="4000" smtClean="0"/>
              <a:t> </a:t>
            </a:r>
            <a:r>
              <a:rPr lang="ru-RU" sz="4000" smtClean="0"/>
              <a:t>Linnaeus</a:t>
            </a:r>
            <a:r>
              <a:rPr lang="uk-UA" sz="4000" smtClean="0"/>
              <a:t>, 1758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Статус: рідкісний.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Місця гніздування: басейн Прип'яті, Дніпра, Дунаю, риборозплідні стави Західної України, Азово-Чорноморське узбережжя, Сиваш.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Чисельність:650-1400 пар.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Під час міграції – вся територія України.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smtClean="0"/>
              <a:t>Зимівля: поодинокі птахи на Бурштинському вдсх.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pic>
        <p:nvPicPr>
          <p:cNvPr id="9220" name="Picture 8" descr="a-4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0" y="1249363"/>
            <a:ext cx="3151188" cy="2536825"/>
          </a:xfrm>
        </p:spPr>
      </p:pic>
      <p:pic>
        <p:nvPicPr>
          <p:cNvPr id="9221" name="Picture 13" descr="Нерозен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938588"/>
            <a:ext cx="4321175" cy="2779712"/>
          </a:xfrm>
        </p:spPr>
      </p:pic>
    </p:spTree>
    <p:extLst>
      <p:ext uri="{BB962C8B-B14F-4D97-AF65-F5344CB8AC3E}">
        <p14:creationId xmlns:p14="http://schemas.microsoft.com/office/powerpoint/2010/main" val="234963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Гусеподібні</a:t>
            </a:r>
            <a:b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2071678"/>
          <a:ext cx="821537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0" descr="Crested_or_Southern_Screamer_(Chauna_torquata)_-_200504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3182209" cy="2333620"/>
          </a:xfrm>
          <a:prstGeom prst="rect">
            <a:avLst/>
          </a:prstGeom>
        </p:spPr>
      </p:pic>
      <p:pic>
        <p:nvPicPr>
          <p:cNvPr id="7" name="Picture 13" descr="800px-Magpie_Goo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7504" y="2424172"/>
            <a:ext cx="2646756" cy="1723469"/>
          </a:xfrm>
          <a:prstGeom prst="rect">
            <a:avLst/>
          </a:prstGeom>
        </p:spPr>
      </p:pic>
      <p:pic>
        <p:nvPicPr>
          <p:cNvPr id="9" name="Picture 17" descr="Чернь білоока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5823958" y="857232"/>
            <a:ext cx="3320042" cy="2496272"/>
          </a:xfrm>
        </p:spPr>
      </p:pic>
      <p:sp>
        <p:nvSpPr>
          <p:cNvPr id="10" name="Прямоугольник 9"/>
          <p:cNvSpPr/>
          <p:nvPr/>
        </p:nvSpPr>
        <p:spPr>
          <a:xfrm>
            <a:off x="5940082" y="3429000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i="1" dirty="0" smtClean="0">
                <a:latin typeface="Sylfaen" pitchFamily="18" charset="0"/>
              </a:rPr>
              <a:t>Чернь білоока (</a:t>
            </a:r>
            <a:r>
              <a:rPr lang="uk-UA" b="1" i="1" dirty="0" err="1" smtClean="0">
                <a:latin typeface="Sylfaen" pitchFamily="18" charset="0"/>
              </a:rPr>
              <a:t>род.Качкові</a:t>
            </a:r>
            <a:r>
              <a:rPr lang="uk-UA" b="1" i="1" dirty="0" smtClean="0">
                <a:latin typeface="Sylfaen" pitchFamily="18" charset="0"/>
              </a:rPr>
              <a:t>)</a:t>
            </a:r>
            <a:endParaRPr lang="ru-RU" b="1" i="1" dirty="0" smtClean="0">
              <a:latin typeface="Sylfae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545" y="1055228"/>
            <a:ext cx="2307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i="1" dirty="0" smtClean="0">
                <a:latin typeface="Sylfaen" pitchFamily="18" charset="0"/>
              </a:rPr>
              <a:t>Південна </a:t>
            </a:r>
            <a:r>
              <a:rPr lang="uk-UA" b="1" i="1" dirty="0" err="1" smtClean="0">
                <a:latin typeface="Sylfaen" pitchFamily="18" charset="0"/>
              </a:rPr>
              <a:t>паламедея</a:t>
            </a:r>
            <a:r>
              <a:rPr lang="uk-UA" b="1" i="1" dirty="0" smtClean="0">
                <a:latin typeface="Sylfaen" pitchFamily="18" charset="0"/>
              </a:rPr>
              <a:t> </a:t>
            </a:r>
          </a:p>
          <a:p>
            <a:pPr algn="ctr">
              <a:defRPr/>
            </a:pPr>
            <a:r>
              <a:rPr lang="uk-UA" b="1" i="1" dirty="0" smtClean="0">
                <a:latin typeface="Sylfaen" pitchFamily="18" charset="0"/>
              </a:rPr>
              <a:t>(</a:t>
            </a:r>
            <a:r>
              <a:rPr lang="uk-UA" b="1" i="1" dirty="0" err="1" smtClean="0">
                <a:latin typeface="Sylfaen" pitchFamily="18" charset="0"/>
              </a:rPr>
              <a:t>род.Паламедеї</a:t>
            </a:r>
            <a:r>
              <a:rPr lang="uk-UA" b="1" i="1" dirty="0" smtClean="0">
                <a:latin typeface="Sylfaen" pitchFamily="18" charset="0"/>
              </a:rPr>
              <a:t>)</a:t>
            </a:r>
            <a:endParaRPr lang="ru-RU" b="1" i="1" dirty="0" smtClean="0">
              <a:latin typeface="Sylfae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41673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 err="1" smtClean="0">
                <a:latin typeface="Sylfaen" pitchFamily="18" charset="0"/>
              </a:rPr>
              <a:t>Напівлапчаста</a:t>
            </a:r>
            <a:r>
              <a:rPr lang="uk-UA" b="1" i="1" dirty="0" smtClean="0">
                <a:latin typeface="Sylfaen" pitchFamily="18" charset="0"/>
              </a:rPr>
              <a:t> гуска </a:t>
            </a:r>
          </a:p>
          <a:p>
            <a:pPr algn="ctr">
              <a:defRPr/>
            </a:pPr>
            <a:r>
              <a:rPr lang="uk-UA" b="1" i="1" dirty="0" smtClean="0">
                <a:latin typeface="Sylfaen" pitchFamily="18" charset="0"/>
              </a:rPr>
              <a:t>(</a:t>
            </a:r>
            <a:r>
              <a:rPr lang="uk-UA" b="1" i="1" dirty="0" err="1" smtClean="0">
                <a:latin typeface="Sylfaen" pitchFamily="18" charset="0"/>
              </a:rPr>
              <a:t>род.Напівлапчасті</a:t>
            </a:r>
            <a:r>
              <a:rPr lang="uk-UA" b="1" i="1" dirty="0" smtClean="0">
                <a:latin typeface="Sylfaen" pitchFamily="18" charset="0"/>
              </a:rPr>
              <a:t> гусаки)</a:t>
            </a:r>
            <a:endParaRPr lang="ru-RU" b="1" i="1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Чернь черв</a:t>
            </a:r>
            <a:r>
              <a:rPr lang="ru-RU" sz="4000" smtClean="0"/>
              <a:t>o</a:t>
            </a:r>
            <a:r>
              <a:rPr lang="uk-UA" sz="4000" smtClean="0"/>
              <a:t>нодзьоба </a:t>
            </a:r>
            <a:br>
              <a:rPr lang="uk-UA" sz="4000" smtClean="0"/>
            </a:br>
            <a:r>
              <a:rPr lang="ru-RU" sz="4000" smtClean="0"/>
              <a:t>Netta</a:t>
            </a:r>
            <a:r>
              <a:rPr lang="uk-UA" sz="4000" smtClean="0"/>
              <a:t> </a:t>
            </a:r>
            <a:r>
              <a:rPr lang="ru-RU" sz="4000" smtClean="0"/>
              <a:t>rufna</a:t>
            </a:r>
            <a:r>
              <a:rPr lang="uk-UA" sz="4000" smtClean="0"/>
              <a:t> (</a:t>
            </a:r>
            <a:r>
              <a:rPr lang="ru-RU" sz="4000" smtClean="0"/>
              <a:t>Pallas</a:t>
            </a:r>
            <a:r>
              <a:rPr lang="uk-UA" sz="4000" smtClean="0"/>
              <a:t>, 1773)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uk-UA" b="1" smtClean="0"/>
              <a:t>Статус:</a:t>
            </a:r>
            <a:r>
              <a:rPr lang="uk-UA" smtClean="0"/>
              <a:t> рідкісний.</a:t>
            </a:r>
          </a:p>
          <a:p>
            <a:pPr eaLnBrk="1" hangingPunct="1">
              <a:defRPr/>
            </a:pPr>
            <a:r>
              <a:rPr lang="uk-UA" sz="2800" smtClean="0"/>
              <a:t>Місця гніздування: степові приморські райони, озера нижнього Дністра, Сиваш. У гніздовий  період у Волинській обл.</a:t>
            </a:r>
          </a:p>
          <a:p>
            <a:pPr eaLnBrk="1" hangingPunct="1">
              <a:defRPr/>
            </a:pPr>
            <a:r>
              <a:rPr lang="uk-UA" sz="2800" b="1" smtClean="0"/>
              <a:t>Чисельність:</a:t>
            </a:r>
            <a:r>
              <a:rPr lang="uk-UA" sz="2800" smtClean="0"/>
              <a:t> 150-550 пар.</a:t>
            </a:r>
          </a:p>
          <a:p>
            <a:pPr eaLnBrk="1" hangingPunct="1">
              <a:defRPr/>
            </a:pPr>
            <a:r>
              <a:rPr lang="uk-UA" sz="2800" b="1" smtClean="0"/>
              <a:t>Зальоти:</a:t>
            </a:r>
            <a:r>
              <a:rPr lang="uk-UA" sz="2800" smtClean="0"/>
              <a:t> Львівська, Вінницька обл.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0244" name="Picture 8" descr="a-4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1271588"/>
            <a:ext cx="3170238" cy="2514600"/>
          </a:xfrm>
        </p:spPr>
      </p:pic>
      <p:pic>
        <p:nvPicPr>
          <p:cNvPr id="10245" name="Picture 11" descr="Червонодзьоба черн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248150" cy="2730500"/>
          </a:xfrm>
        </p:spPr>
      </p:pic>
    </p:spTree>
    <p:extLst>
      <p:ext uri="{BB962C8B-B14F-4D97-AF65-F5344CB8AC3E}">
        <p14:creationId xmlns:p14="http://schemas.microsoft.com/office/powerpoint/2010/main" val="290498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Чернь білоока </a:t>
            </a:r>
            <a:br>
              <a:rPr lang="uk-UA" sz="4000" smtClean="0"/>
            </a:br>
            <a:r>
              <a:rPr lang="ru-RU" sz="4000" smtClean="0"/>
              <a:t>Aythya</a:t>
            </a:r>
            <a:r>
              <a:rPr lang="uk-UA" sz="4000" smtClean="0"/>
              <a:t> </a:t>
            </a:r>
            <a:r>
              <a:rPr lang="ru-RU" sz="4000" smtClean="0"/>
              <a:t>nyroca</a:t>
            </a:r>
            <a:r>
              <a:rPr lang="uk-UA" sz="4000" smtClean="0"/>
              <a:t> (</a:t>
            </a:r>
            <a:r>
              <a:rPr lang="ru-RU" sz="4000" smtClean="0"/>
              <a:t>Guldenstadt</a:t>
            </a:r>
            <a:r>
              <a:rPr lang="uk-UA" sz="4000" smtClean="0"/>
              <a:t>, 1770)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5076825" cy="5327650"/>
          </a:xfrm>
        </p:spPr>
        <p:txBody>
          <a:bodyPr/>
          <a:lstStyle/>
          <a:p>
            <a:pPr eaLnBrk="1" hangingPunct="1">
              <a:defRPr/>
            </a:pPr>
            <a:r>
              <a:rPr lang="uk-UA" b="1" smtClean="0"/>
              <a:t>Статус:</a:t>
            </a:r>
            <a:r>
              <a:rPr lang="uk-UA" smtClean="0"/>
              <a:t> вразливий.</a:t>
            </a:r>
          </a:p>
          <a:p>
            <a:pPr eaLnBrk="1" hangingPunct="1">
              <a:defRPr/>
            </a:pPr>
            <a:r>
              <a:rPr lang="uk-UA" sz="2800" smtClean="0"/>
              <a:t>Місця гніздування: ареал – вся територія України. Останніми роками гніздування регулярне – Сиваш, Одеська обл., риборозплідні стави на Західній Україні (Львівська, Волинська, Хмельницька обл.).</a:t>
            </a:r>
          </a:p>
          <a:p>
            <a:pPr eaLnBrk="1" hangingPunct="1">
              <a:defRPr/>
            </a:pPr>
            <a:r>
              <a:rPr lang="uk-UA" sz="2800" b="1" smtClean="0"/>
              <a:t>Чисельність:</a:t>
            </a:r>
            <a:r>
              <a:rPr lang="uk-UA" sz="2800" smtClean="0"/>
              <a:t> до 1100 пар.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1268" name="Picture 8" descr="a-4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0" y="1249363"/>
            <a:ext cx="3151188" cy="2536825"/>
          </a:xfrm>
        </p:spPr>
      </p:pic>
      <p:pic>
        <p:nvPicPr>
          <p:cNvPr id="11269" name="Picture 11" descr="Чернь білоо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938588"/>
            <a:ext cx="4321175" cy="2779712"/>
          </a:xfrm>
        </p:spPr>
      </p:pic>
    </p:spTree>
    <p:extLst>
      <p:ext uri="{BB962C8B-B14F-4D97-AF65-F5344CB8AC3E}">
        <p14:creationId xmlns:p14="http://schemas.microsoft.com/office/powerpoint/2010/main" val="236213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Гоголь </a:t>
            </a:r>
            <a:br>
              <a:rPr lang="uk-UA" sz="4000" smtClean="0"/>
            </a:br>
            <a:r>
              <a:rPr lang="ru-RU" sz="4000" smtClean="0"/>
              <a:t>Bucephala</a:t>
            </a:r>
            <a:r>
              <a:rPr lang="uk-UA" sz="4000" smtClean="0"/>
              <a:t> </a:t>
            </a:r>
            <a:r>
              <a:rPr lang="ru-RU" sz="4000" smtClean="0"/>
              <a:t>clangula</a:t>
            </a:r>
            <a:r>
              <a:rPr lang="uk-UA" sz="4000" smtClean="0"/>
              <a:t> (</a:t>
            </a:r>
            <a:r>
              <a:rPr lang="ru-RU" sz="4000" smtClean="0"/>
              <a:t>Linnaeus</a:t>
            </a:r>
            <a:r>
              <a:rPr lang="uk-UA" sz="4000" smtClean="0"/>
              <a:t>, 1758)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897437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mtClean="0"/>
              <a:t>Статус: рідкісний.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smtClean="0"/>
              <a:t>Місця гніздування:</a:t>
            </a:r>
            <a:r>
              <a:rPr lang="uk-UA" sz="2400" smtClean="0"/>
              <a:t> північ Волинської, Рівненської обл., Дніпро на Київщині, Черкащині, Полтавщині та Херсонщині.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smtClean="0"/>
              <a:t>Чисельність:</a:t>
            </a:r>
            <a:r>
              <a:rPr lang="uk-UA" sz="2400" smtClean="0"/>
              <a:t> 50-100 пар.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smtClean="0"/>
              <a:t>Зимівля:</a:t>
            </a:r>
            <a:r>
              <a:rPr lang="uk-UA" sz="2400" smtClean="0"/>
              <a:t> Бурштинське вдсх., р.Дністер (Ів-Франк. обл.), р.Тиса (Закарпаття), Добротвірське вдсх (Львівщина), вдсх.Хмельницької АЕС (Нетішин), Дніпро, Азовьске море. В теплі зими зрідка на інших водоймах. Всього понад 5000 ос.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smtClean="0"/>
              <a:t>Під час міграції</a:t>
            </a:r>
            <a:r>
              <a:rPr lang="uk-UA" sz="2400" smtClean="0"/>
              <a:t> – вся територія України.</a:t>
            </a: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pic>
        <p:nvPicPr>
          <p:cNvPr id="12292" name="Picture 8" descr="a-4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268413"/>
            <a:ext cx="3116263" cy="2471737"/>
          </a:xfrm>
        </p:spPr>
      </p:pic>
      <p:pic>
        <p:nvPicPr>
          <p:cNvPr id="12293" name="Picture 11" descr="Гогол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3938588"/>
            <a:ext cx="3998913" cy="2571750"/>
          </a:xfrm>
        </p:spPr>
      </p:pic>
    </p:spTree>
    <p:extLst>
      <p:ext uri="{BB962C8B-B14F-4D97-AF65-F5344CB8AC3E}">
        <p14:creationId xmlns:p14="http://schemas.microsoft.com/office/powerpoint/2010/main" val="26702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Пухівка</a:t>
            </a:r>
            <a:r>
              <a:rPr lang="en-GB" sz="4000" smtClean="0"/>
              <a:t> (</a:t>
            </a:r>
            <a:r>
              <a:rPr lang="ru-RU" sz="4000" smtClean="0"/>
              <a:t>гага</a:t>
            </a:r>
            <a:r>
              <a:rPr lang="en-GB" sz="4000" smtClean="0"/>
              <a:t>) 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en-GB" sz="4000" smtClean="0"/>
              <a:t>Somateria mollissima (Linnaeus, 1758)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787900" cy="558958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smtClean="0"/>
              <a:t>Статус:</a:t>
            </a:r>
            <a:r>
              <a:rPr lang="uk-UA" sz="2800" smtClean="0"/>
              <a:t> вразливий.</a:t>
            </a:r>
          </a:p>
          <a:p>
            <a:pPr eaLnBrk="1" hangingPunct="1">
              <a:defRPr/>
            </a:pPr>
            <a:r>
              <a:rPr lang="uk-UA" sz="2800" smtClean="0"/>
              <a:t>Місця гніздування: </a:t>
            </a:r>
            <a:r>
              <a:rPr lang="ru-RU" sz="2800" smtClean="0"/>
              <a:t>на о-вах Ягорлицької, Тендрівської та Джарилгацької заток, на Кінбурнській косі та о. Березані </a:t>
            </a:r>
          </a:p>
          <a:p>
            <a:pPr eaLnBrk="1" hangingPunct="1">
              <a:defRPr/>
            </a:pPr>
            <a:r>
              <a:rPr lang="uk-UA" sz="2800" b="1" smtClean="0"/>
              <a:t>Зимує:</a:t>
            </a:r>
            <a:r>
              <a:rPr lang="uk-UA" sz="2800" smtClean="0"/>
              <a:t> зрідка там же та на Одещині.</a:t>
            </a:r>
          </a:p>
          <a:p>
            <a:pPr eaLnBrk="1" hangingPunct="1">
              <a:defRPr/>
            </a:pPr>
            <a:r>
              <a:rPr lang="uk-UA" sz="2800" b="1" smtClean="0"/>
              <a:t>Чисельність:</a:t>
            </a:r>
            <a:r>
              <a:rPr lang="uk-UA" sz="2800" smtClean="0"/>
              <a:t> до 2 100 пар. На зимівлі до 8 000. Зменшується.</a:t>
            </a:r>
          </a:p>
          <a:p>
            <a:pPr eaLnBrk="1" hangingPunct="1">
              <a:defRPr/>
            </a:pPr>
            <a:r>
              <a:rPr lang="uk-UA" sz="2800" b="1" smtClean="0"/>
              <a:t>Заліт:</a:t>
            </a:r>
            <a:r>
              <a:rPr lang="uk-UA" sz="2800" smtClean="0"/>
              <a:t> Шацький НПП.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3316" name="Picture 8" descr="a-4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268413"/>
            <a:ext cx="3005137" cy="2417762"/>
          </a:xfrm>
        </p:spPr>
      </p:pic>
      <p:pic>
        <p:nvPicPr>
          <p:cNvPr id="13317" name="Picture 9" descr="Гаг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3938588"/>
            <a:ext cx="3998913" cy="2571750"/>
          </a:xfrm>
        </p:spPr>
      </p:pic>
    </p:spTree>
    <p:extLst>
      <p:ext uri="{BB962C8B-B14F-4D97-AF65-F5344CB8AC3E}">
        <p14:creationId xmlns:p14="http://schemas.microsoft.com/office/powerpoint/2010/main" val="4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Савка </a:t>
            </a:r>
            <a:br>
              <a:rPr lang="uk-UA" sz="4000" smtClean="0"/>
            </a:br>
            <a:r>
              <a:rPr lang="ru-RU" sz="4000" smtClean="0"/>
              <a:t>Oxyura</a:t>
            </a:r>
            <a:r>
              <a:rPr lang="uk-UA" sz="4000" smtClean="0"/>
              <a:t> </a:t>
            </a:r>
            <a:r>
              <a:rPr lang="ru-RU" sz="4000" smtClean="0"/>
              <a:t>leucocephala</a:t>
            </a:r>
            <a:r>
              <a:rPr lang="uk-UA" sz="4000" smtClean="0"/>
              <a:t> (</a:t>
            </a:r>
            <a:r>
              <a:rPr lang="ru-RU" sz="4000" smtClean="0"/>
              <a:t>Scopoli</a:t>
            </a:r>
            <a:r>
              <a:rPr lang="uk-UA" sz="4000" smtClean="0"/>
              <a:t>, 1769)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752975" cy="5732462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smtClean="0"/>
              <a:t>Статус:</a:t>
            </a:r>
            <a:r>
              <a:rPr lang="uk-UA" sz="2800" smtClean="0"/>
              <a:t> зникаючий.</a:t>
            </a:r>
          </a:p>
          <a:p>
            <a:pPr eaLnBrk="1" hangingPunct="1">
              <a:defRPr/>
            </a:pPr>
            <a:r>
              <a:rPr lang="uk-UA" sz="2800" b="1" smtClean="0"/>
              <a:t>Місця гніздування:</a:t>
            </a:r>
            <a:r>
              <a:rPr lang="uk-UA" sz="2400" smtClean="0"/>
              <a:t> можливо на малих річках північного Приазов'я. (в минулому на Дніпрі)</a:t>
            </a:r>
          </a:p>
          <a:p>
            <a:pPr eaLnBrk="1" hangingPunct="1">
              <a:defRPr/>
            </a:pPr>
            <a:r>
              <a:rPr lang="uk-UA" sz="2800" b="1" smtClean="0"/>
              <a:t>Зимівля:</a:t>
            </a:r>
            <a:r>
              <a:rPr lang="uk-UA" sz="2400" smtClean="0"/>
              <a:t> невелика к-сть (по 2-11 ос. у зграйках) зимує в Азово-Чорноморському регіоні.</a:t>
            </a:r>
          </a:p>
          <a:p>
            <a:pPr eaLnBrk="1" hangingPunct="1">
              <a:defRPr/>
            </a:pPr>
            <a:r>
              <a:rPr lang="uk-UA" sz="2800" b="1" smtClean="0"/>
              <a:t>Чисельність:</a:t>
            </a:r>
            <a:r>
              <a:rPr lang="uk-UA" sz="2800" smtClean="0"/>
              <a:t> поодинокі пари.</a:t>
            </a:r>
          </a:p>
          <a:p>
            <a:pPr eaLnBrk="1" hangingPunct="1">
              <a:defRPr/>
            </a:pPr>
            <a:r>
              <a:rPr lang="uk-UA" sz="2800" b="1" smtClean="0"/>
              <a:t>Зальоти:</a:t>
            </a:r>
            <a:r>
              <a:rPr lang="uk-UA" sz="2400" smtClean="0"/>
              <a:t> Волинська, </a:t>
            </a:r>
            <a:r>
              <a:rPr lang="ru-RU" sz="2400" smtClean="0"/>
              <a:t>Дніпропетровська, Полтавська, Харківська, Закарпатська обл. </a:t>
            </a:r>
            <a:endParaRPr lang="uk-UA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14340" name="Picture 8" descr="a-4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1271588"/>
            <a:ext cx="3170238" cy="2514600"/>
          </a:xfrm>
        </p:spPr>
      </p:pic>
      <p:pic>
        <p:nvPicPr>
          <p:cNvPr id="14341" name="Picture 11" descr="Сав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938588"/>
            <a:ext cx="4033837" cy="2593975"/>
          </a:xfrm>
        </p:spPr>
      </p:pic>
    </p:spTree>
    <p:extLst>
      <p:ext uri="{BB962C8B-B14F-4D97-AF65-F5344CB8AC3E}">
        <p14:creationId xmlns:p14="http://schemas.microsoft.com/office/powerpoint/2010/main" val="95385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/>
              <a:t>Крех середній (крех довгоносий) </a:t>
            </a:r>
            <a:r>
              <a:rPr lang="ru-RU" sz="4000" smtClean="0"/>
              <a:t>Mergus</a:t>
            </a:r>
            <a:r>
              <a:rPr lang="uk-UA" sz="4000" smtClean="0"/>
              <a:t> </a:t>
            </a:r>
            <a:r>
              <a:rPr lang="ru-RU" sz="4000" smtClean="0"/>
              <a:t>serrator</a:t>
            </a:r>
            <a:r>
              <a:rPr lang="uk-UA" sz="4000" smtClean="0"/>
              <a:t> </a:t>
            </a:r>
            <a:r>
              <a:rPr lang="ru-RU" sz="4000" smtClean="0"/>
              <a:t>Linnaeus</a:t>
            </a:r>
            <a:r>
              <a:rPr lang="uk-UA" sz="4000" smtClean="0"/>
              <a:t> 1758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608512" cy="5732462"/>
          </a:xfrm>
        </p:spPr>
        <p:txBody>
          <a:bodyPr/>
          <a:lstStyle/>
          <a:p>
            <a:pPr eaLnBrk="1" hangingPunct="1">
              <a:defRPr/>
            </a:pPr>
            <a:r>
              <a:rPr lang="uk-UA" b="1" smtClean="0"/>
              <a:t>Статус:</a:t>
            </a:r>
            <a:r>
              <a:rPr lang="uk-UA" smtClean="0"/>
              <a:t> вразливий.</a:t>
            </a:r>
          </a:p>
          <a:p>
            <a:pPr eaLnBrk="1" hangingPunct="1">
              <a:defRPr/>
            </a:pPr>
            <a:r>
              <a:rPr lang="uk-UA" b="1" smtClean="0"/>
              <a:t>Місця гніздування:</a:t>
            </a:r>
            <a:r>
              <a:rPr lang="uk-UA" smtClean="0"/>
              <a:t> Азово-Чорноморське узбережжя (тут же зимує).</a:t>
            </a:r>
          </a:p>
          <a:p>
            <a:pPr eaLnBrk="1" hangingPunct="1">
              <a:defRPr/>
            </a:pPr>
            <a:r>
              <a:rPr lang="uk-UA" b="1" smtClean="0"/>
              <a:t>На прольоті</a:t>
            </a:r>
            <a:r>
              <a:rPr lang="uk-UA" smtClean="0"/>
              <a:t> – вся територія України.</a:t>
            </a:r>
          </a:p>
          <a:p>
            <a:pPr eaLnBrk="1" hangingPunct="1">
              <a:defRPr/>
            </a:pPr>
            <a:r>
              <a:rPr lang="uk-UA" b="1" smtClean="0"/>
              <a:t>Чисельність: </a:t>
            </a:r>
            <a:r>
              <a:rPr lang="uk-UA" smtClean="0"/>
              <a:t>300-400 пар. Знижується.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5364" name="Picture 8" descr="a-4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0" y="1190625"/>
            <a:ext cx="3224213" cy="2595563"/>
          </a:xfrm>
        </p:spPr>
      </p:pic>
      <p:pic>
        <p:nvPicPr>
          <p:cNvPr id="15365" name="Picture 11" descr="крех середні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938588"/>
            <a:ext cx="4392612" cy="2824162"/>
          </a:xfrm>
        </p:spPr>
      </p:pic>
    </p:spTree>
    <p:extLst>
      <p:ext uri="{BB962C8B-B14F-4D97-AF65-F5344CB8AC3E}">
        <p14:creationId xmlns:p14="http://schemas.microsoft.com/office/powerpoint/2010/main" val="92320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2966" y="79829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будови та поведінки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2150" y="1412776"/>
            <a:ext cx="8229600" cy="41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uk-UA" sz="3600" b="1" kern="0" dirty="0" smtClean="0">
                <a:latin typeface="Sylfaen" pitchFamily="18" charset="0"/>
              </a:rPr>
              <a:t>Більшість має довгу шию.</a:t>
            </a:r>
          </a:p>
          <a:p>
            <a:pPr eaLnBrk="1" hangingPunct="1">
              <a:defRPr/>
            </a:pPr>
            <a:r>
              <a:rPr lang="uk-UA" sz="3600" b="1" kern="0" dirty="0" smtClean="0">
                <a:latin typeface="Sylfaen" pitchFamily="18" charset="0"/>
              </a:rPr>
              <a:t>Лапи – </a:t>
            </a:r>
            <a:r>
              <a:rPr lang="uk-UA" sz="3600" b="1" kern="0" dirty="0" err="1" smtClean="0">
                <a:latin typeface="Sylfaen" pitchFamily="18" charset="0"/>
              </a:rPr>
              <a:t>чотирьохпалі</a:t>
            </a:r>
            <a:r>
              <a:rPr lang="uk-UA" sz="3600" b="1" kern="0" dirty="0" smtClean="0">
                <a:latin typeface="Sylfaen" pitchFamily="18" charset="0"/>
              </a:rPr>
              <a:t>.</a:t>
            </a:r>
          </a:p>
          <a:p>
            <a:pPr eaLnBrk="1" hangingPunct="1">
              <a:defRPr/>
            </a:pPr>
            <a:r>
              <a:rPr lang="uk-UA" sz="3600" b="1" kern="0" dirty="0" smtClean="0">
                <a:latin typeface="Sylfaen" pitchFamily="18" charset="0"/>
              </a:rPr>
              <a:t>Більшість свого життя проводять у воді.</a:t>
            </a:r>
          </a:p>
          <a:p>
            <a:pPr eaLnBrk="1" hangingPunct="1">
              <a:defRPr/>
            </a:pPr>
            <a:r>
              <a:rPr lang="uk-UA" sz="3600" b="1" kern="0" dirty="0" smtClean="0">
                <a:latin typeface="Sylfaen" pitchFamily="18" charset="0"/>
              </a:rPr>
              <a:t>Дзьоб – </a:t>
            </a:r>
            <a:r>
              <a:rPr lang="ru-RU" sz="3600" b="1" kern="0" dirty="0" smtClean="0">
                <a:latin typeface="Sylfaen" pitchFamily="18" charset="0"/>
              </a:rPr>
              <a:t>широкий, </a:t>
            </a:r>
            <a:r>
              <a:rPr lang="ru-RU" sz="3600" b="1" kern="0" dirty="0" err="1" smtClean="0">
                <a:latin typeface="Sylfaen" pitchFamily="18" charset="0"/>
              </a:rPr>
              <a:t>сплощений</a:t>
            </a:r>
            <a:r>
              <a:rPr lang="ru-RU" sz="3600" b="1" kern="0" dirty="0" smtClean="0">
                <a:latin typeface="Sylfaen" pitchFamily="18" charset="0"/>
              </a:rPr>
              <a:t>, </a:t>
            </a:r>
            <a:r>
              <a:rPr lang="ru-RU" sz="3600" b="1" kern="0" dirty="0" err="1" smtClean="0">
                <a:latin typeface="Sylfaen" pitchFamily="18" charset="0"/>
              </a:rPr>
              <a:t>вкритий</a:t>
            </a:r>
            <a:r>
              <a:rPr lang="ru-RU" sz="3600" b="1" kern="0" dirty="0" smtClean="0">
                <a:latin typeface="Sylfaen" pitchFamily="18" charset="0"/>
              </a:rPr>
              <a:t> тонкою </a:t>
            </a:r>
            <a:r>
              <a:rPr lang="ru-RU" sz="3600" b="1" kern="0" dirty="0" err="1" smtClean="0">
                <a:latin typeface="Sylfaen" pitchFamily="18" charset="0"/>
              </a:rPr>
              <a:t>шкіркою</a:t>
            </a:r>
            <a:r>
              <a:rPr lang="ru-RU" sz="3600" b="1" kern="0" dirty="0" smtClean="0">
                <a:latin typeface="Sylfaen" pitchFamily="18" charset="0"/>
              </a:rPr>
              <a:t>.</a:t>
            </a:r>
          </a:p>
          <a:p>
            <a:pPr eaLnBrk="1" hangingPunct="1">
              <a:defRPr/>
            </a:pPr>
            <a:r>
              <a:rPr lang="uk-UA" sz="3600" b="1" kern="0" dirty="0" smtClean="0">
                <a:latin typeface="Sylfaen" pitchFamily="18" charset="0"/>
              </a:rPr>
              <a:t>Добре розвинутий пуховий покрив.</a:t>
            </a:r>
          </a:p>
          <a:p>
            <a:pPr eaLnBrk="1" hangingPunct="1">
              <a:defRPr/>
            </a:pPr>
            <a:r>
              <a:rPr lang="uk-UA" sz="3600" b="1" kern="0" dirty="0" smtClean="0">
                <a:latin typeface="Sylfaen" pitchFamily="18" charset="0"/>
              </a:rPr>
              <a:t>Розвинена куприкова залоза.</a:t>
            </a:r>
            <a:endParaRPr lang="ru-RU" sz="3600" b="1" kern="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Мапа поширення гусеподібних</a:t>
            </a:r>
            <a:endParaRPr lang="uk-UA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Waterfowl_ran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8055034" cy="4214842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Поширення в </a:t>
            </a:r>
            <a:r>
              <a:rPr lang="uk-UA" b="1" dirty="0" smtClean="0">
                <a:solidFill>
                  <a:srgbClr val="FFFF00"/>
                </a:solidFill>
              </a:rPr>
              <a:t>Україні Гусеподібних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74178"/>
              </p:ext>
            </p:extLst>
          </p:nvPr>
        </p:nvGraphicFramePr>
        <p:xfrm>
          <a:off x="467544" y="692696"/>
          <a:ext cx="8136903" cy="5974465"/>
        </p:xfrm>
        <a:graphic>
          <a:graphicData uri="http://schemas.openxmlformats.org/drawingml/2006/table">
            <a:tbl>
              <a:tblPr firstRow="1" firstCol="1" bandRow="1"/>
              <a:tblGrid>
                <a:gridCol w="2116614"/>
                <a:gridCol w="2084518"/>
                <a:gridCol w="1751841"/>
                <a:gridCol w="2183930"/>
              </a:tblGrid>
              <a:tr h="35603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виду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Латинська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дослідження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класифікатор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Примітки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1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" tooltip="Казарка канадська"/>
                        </a:rPr>
                        <a:t>Казарка </a:t>
                      </a:r>
                      <a:r>
                        <a:rPr lang="ru-RU" sz="1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" tooltip="Казарка канадська"/>
                        </a:rPr>
                        <a:t>канадська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Branta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canadensis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tooltip="Карл Лінней"/>
                        </a:rPr>
                        <a:t>Linnaeus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нема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загальному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списку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птахів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фауни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але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траплявся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останні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роки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 tooltip="Казарка білощока"/>
                        </a:rPr>
                        <a:t>Казарка білощока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Branta leucopsis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5" tooltip="Йоган Маттеус Бехштейн"/>
                        </a:rPr>
                        <a:t>Bechstein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1803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6" tooltip="Казарка чорна"/>
                        </a:rPr>
                        <a:t>Казарка чорна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Branta bernicla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7" tooltip="Казарка червоновола"/>
                        </a:rPr>
                        <a:t>Казарка червоновола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Rufibrenta ruficollis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8" tooltip="Петер-Симон Паллас"/>
                        </a:rPr>
                        <a:t>Pallas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9" tooltip="Гуска сіра"/>
                        </a:rPr>
                        <a:t>Гуска сіра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Anser anser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0" tooltip="Гуска білолоба"/>
                        </a:rPr>
                        <a:t>Гуска білолоба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Anser albifrons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1" tooltip="Джованні Антоніо Скополі"/>
                        </a:rPr>
                        <a:t>Scopoli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2" tooltip="Гуска мала"/>
                        </a:rPr>
                        <a:t>Гуска мала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Anser erythropus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3" tooltip="Гуменник"/>
                        </a:rPr>
                        <a:t>Гуменник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Anser fabalis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Latham, 1787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4" tooltip="Гуска біла"/>
                        </a:rPr>
                        <a:t>Гуска біла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Chen caerulescens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1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5" tooltip="Гуска гірська"/>
                        </a:rPr>
                        <a:t>Гуска гірська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Eulabeia indica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Latham, 1790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нема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загальному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списку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птахів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фауни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але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траплявся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останні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роки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6" tooltip="Лебідь-шипун"/>
                        </a:rPr>
                        <a:t>Лебідь-шипун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Cygnus olor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7" tooltip="Йоганн Фрідріх Гмелін"/>
                        </a:rPr>
                        <a:t>Gmelin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1789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Найбільший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вид ряду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8" tooltip="Лебідь-кликун"/>
                        </a:rPr>
                        <a:t>Лебідь-кликун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Cygnus cygnus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9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9" tooltip="Лебідь малий"/>
                        </a:rPr>
                        <a:t>Лебідь малий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Cygnus bewickii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Yarrell, 1830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0" tooltip="Огар"/>
                        </a:rPr>
                        <a:t>Огар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Tadorna ferruginea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Pallas, 1764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загрозою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зникнення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63" marR="3463" marT="3463" marB="34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11991"/>
              </p:ext>
            </p:extLst>
          </p:nvPr>
        </p:nvGraphicFramePr>
        <p:xfrm>
          <a:off x="467544" y="476672"/>
          <a:ext cx="8424936" cy="5904662"/>
        </p:xfrm>
        <a:graphic>
          <a:graphicData uri="http://schemas.openxmlformats.org/drawingml/2006/table">
            <a:tbl>
              <a:tblPr firstRow="1" firstCol="1" bandRow="1"/>
              <a:tblGrid>
                <a:gridCol w="2191538"/>
                <a:gridCol w="2158306"/>
                <a:gridCol w="1698828"/>
                <a:gridCol w="2376264"/>
              </a:tblGrid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" tooltip="Галагаз"/>
                        </a:rPr>
                        <a:t>Галагаз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Tadorna tadorna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tooltip="Крижень"/>
                        </a:rPr>
                        <a:t>Крижень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platyrhynchos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Інша назва — кряква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 tooltip="Чирянка мала"/>
                        </a:rPr>
                        <a:t>Чирянка мала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crecca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22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5" tooltip="Чирянка-квоктун"/>
                        </a:rPr>
                        <a:t>Чирянка-квоктун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formosa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Georgi, 1775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нема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загальному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списку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птахів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фауни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але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траплявся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останні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роки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6" tooltip="Нерозень"/>
                        </a:rPr>
                        <a:t>Нерозень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strepera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7" tooltip="Свищ (птах)"/>
                        </a:rPr>
                        <a:t>Свищ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penelope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8" tooltip="Шилохвіст"/>
                        </a:rPr>
                        <a:t>Шилохвіст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acuta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9" tooltip="Чирянка велика"/>
                        </a:rPr>
                        <a:t>Чирянка велика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querquedula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0" tooltip="Широконіска"/>
                        </a:rPr>
                        <a:t>Широконіска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Anas clypeata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1" tooltip="Чернь червонодзьоба"/>
                        </a:rPr>
                        <a:t>Чернь червонодзьоба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Netta rufina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Pallas, 1773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2" tooltip="Попелюх"/>
                        </a:rPr>
                        <a:t>Попелюх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Aythya ferina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3" tooltip="Чернь білоока"/>
                        </a:rPr>
                        <a:t>Чернь білоока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Aythya nyroca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4" tooltip="Йоганн Гюльденштедт"/>
                        </a:rPr>
                        <a:t>Guldenstadt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1770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5" tooltip="Чернь чубата"/>
                        </a:rPr>
                        <a:t>Чернь чубата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Aythya fuligula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6" tooltip="Чернь морська"/>
                        </a:rPr>
                        <a:t>Чернь морська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Aythya marila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1761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3" marR="4103" marT="4103" marB="41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8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14959"/>
              </p:ext>
            </p:extLst>
          </p:nvPr>
        </p:nvGraphicFramePr>
        <p:xfrm>
          <a:off x="539552" y="404664"/>
          <a:ext cx="8064896" cy="6048675"/>
        </p:xfrm>
        <a:graphic>
          <a:graphicData uri="http://schemas.openxmlformats.org/drawingml/2006/table">
            <a:tbl>
              <a:tblPr firstRow="1" firstCol="1" bandRow="1"/>
              <a:tblGrid>
                <a:gridCol w="2097882"/>
                <a:gridCol w="2066072"/>
                <a:gridCol w="1736338"/>
                <a:gridCol w="2164604"/>
              </a:tblGrid>
              <a:tr h="14902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" tooltip="Каменярка (ще не написана)"/>
                        </a:rPr>
                        <a:t>Каменярка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Histrionicus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histrionicus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1758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нема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загальному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списку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птахів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фауни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але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траплявся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останні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роки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tooltip="Морянка"/>
                        </a:rPr>
                        <a:t>Морянка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Clangula hyemalis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 tooltip="Гоголь (птах)"/>
                        </a:rPr>
                        <a:t>Гоголь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Bucephala clangula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5" tooltip="Гага звичайна"/>
                        </a:rPr>
                        <a:t>Пухівка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Somateria mollissima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6" tooltip="Синьга"/>
                        </a:rPr>
                        <a:t>Синьга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Melanitta nigra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7" tooltip="Турпан (птах)"/>
                        </a:rPr>
                        <a:t>Турпан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Melanitta fusca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8" tooltip="Савка"/>
                        </a:rPr>
                        <a:t>Савка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Oxyura leucocephala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Scopoli, 1869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9" tooltip="Крех малий"/>
                        </a:rPr>
                        <a:t>Крех малий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Mergus albellus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0" tooltip="Крех середній"/>
                        </a:rPr>
                        <a:t>Крех середній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Mergus serrator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11" tooltip="Крех великий"/>
                        </a:rPr>
                        <a:t>Крех великий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Mergus merganser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Linnaeus, 1758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7" marR="5477" marT="5477" marB="5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0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життя Гусеподібних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92888" cy="489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групами</a:t>
            </a:r>
            <a:b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" y="908720"/>
            <a:ext cx="3061431" cy="20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10" y="4294929"/>
            <a:ext cx="4401890" cy="25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580"/>
            <a:ext cx="3851920" cy="25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97" y="383"/>
            <a:ext cx="3620505" cy="27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07095"/>
            <a:ext cx="369236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лин">
  <a:themeElements>
    <a:clrScheme name="Плин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Плин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ин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ин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295</TotalTime>
  <Words>1029</Words>
  <Application>Microsoft Office PowerPoint</Application>
  <PresentationFormat>Экран (4:3)</PresentationFormat>
  <Paragraphs>223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Техническая</vt:lpstr>
      <vt:lpstr>Плин</vt:lpstr>
      <vt:lpstr>Ряд гусеподібні</vt:lpstr>
      <vt:lpstr>Гусеподібні </vt:lpstr>
      <vt:lpstr>Особливості будови та поведінки</vt:lpstr>
      <vt:lpstr>Мапа поширення гусеподібних</vt:lpstr>
      <vt:lpstr>Поширення в Україні Гусеподібних </vt:lpstr>
      <vt:lpstr>Презентация PowerPoint</vt:lpstr>
      <vt:lpstr>Презентация PowerPoint</vt:lpstr>
      <vt:lpstr>Спосіб життя Гусеподібних </vt:lpstr>
      <vt:lpstr>Життя групами </vt:lpstr>
      <vt:lpstr>Харчування </vt:lpstr>
      <vt:lpstr>Міграції </vt:lpstr>
      <vt:lpstr>Розмноження </vt:lpstr>
      <vt:lpstr>ЧЕРВОНА КНИГА УКРАЇНИ</vt:lpstr>
      <vt:lpstr>Червона книга України</vt:lpstr>
      <vt:lpstr>Казарка червоновола  Rufbrenta rufcollis (Pallas, 1769) </vt:lpstr>
      <vt:lpstr>Гуска мала (гуска білолоба мала)  Anser erythropus (Linnaeus, 1758) </vt:lpstr>
      <vt:lpstr>Лебідь малий  Cygnus bewickii Yarrell, 1830 </vt:lpstr>
      <vt:lpstr>Огар  Tadorna ferruginea (Pallas, 1764) </vt:lpstr>
      <vt:lpstr>Нерозень  Anas strepera Linnaeus, 1758 </vt:lpstr>
      <vt:lpstr>Чернь червoнодзьоба  Netta rufna (Pallas, 1773) </vt:lpstr>
      <vt:lpstr>Чернь білоока  Aythya nyroca (Guldenstadt, 1770) </vt:lpstr>
      <vt:lpstr>Гоголь  Bucephala clangula (Linnaeus, 1758) </vt:lpstr>
      <vt:lpstr>Пухівка (гага)  Somateria mollissima (Linnaeus, 1758) </vt:lpstr>
      <vt:lpstr>Савка  Oxyura leucocephala (Scopoli, 1769) </vt:lpstr>
      <vt:lpstr>Крех середній (крех довгоносий) Mergus serrator Linnaeus 1758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 гусеподібні</dc:title>
  <dc:creator>VIP</dc:creator>
  <cp:lastModifiedBy>11</cp:lastModifiedBy>
  <cp:revision>31</cp:revision>
  <dcterms:created xsi:type="dcterms:W3CDTF">2015-03-11T16:05:32Z</dcterms:created>
  <dcterms:modified xsi:type="dcterms:W3CDTF">2020-04-13T14:07:23Z</dcterms:modified>
</cp:coreProperties>
</file>