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7" r:id="rId8"/>
    <p:sldId id="262" r:id="rId9"/>
    <p:sldId id="286" r:id="rId10"/>
    <p:sldId id="278" r:id="rId11"/>
    <p:sldId id="263" r:id="rId12"/>
    <p:sldId id="264" r:id="rId13"/>
    <p:sldId id="265" r:id="rId14"/>
    <p:sldId id="266" r:id="rId15"/>
    <p:sldId id="285" r:id="rId16"/>
    <p:sldId id="280" r:id="rId17"/>
    <p:sldId id="277" r:id="rId18"/>
    <p:sldId id="276" r:id="rId19"/>
    <p:sldId id="283" r:id="rId20"/>
    <p:sldId id="284" r:id="rId21"/>
    <p:sldId id="28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60C8"/>
    <a:srgbClr val="FF9933"/>
    <a:srgbClr val="FF9900"/>
    <a:srgbClr val="CC6600"/>
    <a:srgbClr val="CC9900"/>
    <a:srgbClr val="FFCC00"/>
    <a:srgbClr val="008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4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4T11:02:0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32 24575,'8'-1'0,"1"0"0,0 0 0,-1-1 0,16-5 0,24-5 0,-26 8 0,-18 3 0,0 0 0,1 1 0,-1-1 0,1 1 0,-1 0 0,1 0 0,5 0 0,-9 1 0,0-1 0,1 1 0,-1-1 0,0 1 0,0 0 0,0-1 0,0 1 0,0 0 0,0 0 0,0 0 0,0 0 0,0 0 0,0 0 0,0 0 0,0 0 0,-1 0 0,1 0 0,0 0 0,-1 1 0,1-1 0,-1 0 0,1 0 0,-1 1 0,0-1 0,0 0 0,1 1 0,-1-1 0,0 0 0,0 2 0,2 43 0,-2 0 0,-7 49 0,4-69 0,-11 49 0,13-68 0,-2 1 0,1-1 0,-1 0 0,0 0 0,0 0 0,-1 0 0,0 0 0,0-1 0,0 0 0,-1 0 0,-6 6 0,2-5 0,0-1 0,-1-1 0,1 0 0,-1 0 0,0-1 0,-1 0 0,1-1 0,-1 0 0,1-1 0,-18 2 0,27-3 0,-1-1 0,1 0 0,-1 0 0,1 0 0,-1 0 0,1-1 0,-1 1 0,1 0 0,0 0 0,-1-1 0,1 1 0,-1-1 0,1 0 0,0 1 0,-1-1 0,1 0 0,-2-1 0,3 1 0,-1 0 0,0 1 0,1-1 0,0 0 0,-1 0 0,1 0 0,-1 0 0,1 1 0,0-1 0,0 0 0,-1 0 0,1 0 0,0 0 0,0 0 0,0 0 0,0 0 0,0 0 0,0 0 0,0 0 0,1-1 0,0-1 0,0 1 0,-1-1 0,2 1 0,-1 0 0,0-1 0,0 1 0,1 0 0,-1 0 0,1 0 0,0 0 0,0 0 0,0 0 0,0 0 0,0 1 0,0-1 0,0 1 0,0-1 0,4-1 0,0 1 0,0 0 0,0 0 0,1 0 0,-1 1 0,1 0 0,-1 0 0,1 1 0,-1 0 0,1 0 0,-1 0 0,1 1 0,-1 0 0,12 3 0,-6 0 0,1 1 0,0 1 0,-1 0 0,0 1 0,17 12 0,-25-16 17,1 0-1,-1 0 0,1-1 0,-1 1 1,1-1-1,0 0 0,0-1 0,0 1 1,0-1-1,0 0 0,1 0 0,-1 0 1,0-1-1,0 0 0,1 0 0,-1 0 1,0-1-1,0 0 0,1 0 0,6-2 1,-1-2-231,0 0 1,0-1 0,0 0-1,-1 0 1,0-1 0,-1-1-1,16-14 1,-2-1-6614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4T11:02:04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24575,'148'0'0,"-149"3"0,0 0 0,1 0 0,-1-1 0,0 1 0,-1-1 0,1 1 0,0-1 0,-1 1 0,1-1 0,-1 0 0,-2 3 0,-10 18 0,2-4 0,9-15 0,0 0 0,0 0 0,1 1 0,0-1 0,0 1 0,-3 6 0,5-10 0,0-1 0,0 1 0,0 0 0,0 0 0,0 0 0,0 0 0,0 0 0,1 0 0,-1 0 0,0-1 0,0 1 0,1 0 0,-1 0 0,1 0 0,-1 0 0,1-1 0,-1 1 0,1 0 0,-1-1 0,1 1 0,-1 0 0,1-1 0,0 1 0,-1 0 0,1-1 0,0 1 0,0-1 0,-1 0 0,1 1 0,0-1 0,0 0 0,0 1 0,0-1 0,0 0 0,-1 0 0,1 0 0,0 1 0,0-1 0,0 0 0,1-1 0,64 5 0,-53-5 0,0 1 0,0 1 0,0 0 0,0 0 0,16 5 0,-26-5 0,0 1 0,1-1 0,-1 0 0,0 1 0,0 0 0,0-1 0,-1 1 0,1 1 0,0-1 0,-1 0 0,1 0 0,-1 1 0,0 0 0,0-1 0,0 1 0,0 0 0,0 0 0,-1 0 0,1 0 0,-1 0 0,0 0 0,0 1 0,0-1 0,1 6 0,-1 1 0,0 0 0,0 0 0,0 0 0,-2 0 0,1 0 0,-1 0 0,-1 0 0,1 0 0,-6 14 0,6-20 0,-1 0 0,0 1 0,0-1 0,0 0 0,0 0 0,-1 0 0,1 0 0,-1-1 0,0 1 0,0-1 0,-1 0 0,1 1 0,-1-2 0,1 1 0,-1 0 0,0-1 0,0 1 0,0-1 0,0 0 0,-1 0 0,1-1 0,-7 2 0,-27 6 165,9-3-675,1 0 0,-34 1 0,40-6-6317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ustomXml" Target="../ink/ink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412776"/>
            <a:ext cx="7056784" cy="2016224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br>
              <a:rPr lang="ru-UA" sz="4400" b="1" dirty="0">
                <a:solidFill>
                  <a:srgbClr val="1A60C8"/>
                </a:solidFill>
                <a:latin typeface="Times New Roman"/>
                <a:ea typeface="Times New Roman"/>
              </a:rPr>
            </a:br>
            <a:br>
              <a:rPr lang="ru-UA" sz="4400" b="1" dirty="0">
                <a:solidFill>
                  <a:srgbClr val="1A60C8"/>
                </a:solidFill>
                <a:latin typeface="Times New Roman"/>
                <a:ea typeface="Times New Roman"/>
              </a:rPr>
            </a:br>
            <a:br>
              <a:rPr lang="ru-UA" sz="3600" b="1" dirty="0">
                <a:solidFill>
                  <a:srgbClr val="1A60C8"/>
                </a:solidFill>
                <a:latin typeface="Times New Roman"/>
                <a:ea typeface="Times New Roman"/>
              </a:rPr>
            </a:br>
            <a:r>
              <a:rPr lang="uk-UA" sz="4400" b="1" dirty="0">
                <a:solidFill>
                  <a:srgbClr val="1A60C8"/>
                </a:solidFill>
                <a:latin typeface="Times New Roman"/>
                <a:ea typeface="Times New Roman"/>
              </a:rPr>
              <a:t>ТЕМА </a:t>
            </a:r>
            <a:r>
              <a:rPr lang="en-US" sz="4400" b="1" dirty="0">
                <a:solidFill>
                  <a:srgbClr val="1A60C8"/>
                </a:solidFill>
                <a:latin typeface="Times New Roman"/>
                <a:ea typeface="Times New Roman"/>
              </a:rPr>
              <a:t>5</a:t>
            </a:r>
            <a:r>
              <a:rPr lang="uk-UA" sz="4400" b="1" dirty="0">
                <a:solidFill>
                  <a:srgbClr val="1A60C8"/>
                </a:solidFill>
                <a:latin typeface="Times New Roman"/>
                <a:ea typeface="Times New Roman"/>
              </a:rPr>
              <a:t>. ОКИСНО-ВІДНОВНІ РЕАКЦІЇ</a:t>
            </a:r>
            <a:br>
              <a:rPr lang="ru-RU" sz="4000" dirty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717032"/>
            <a:ext cx="7056784" cy="1728192"/>
          </a:xfrm>
        </p:spPr>
        <p:txBody>
          <a:bodyPr>
            <a:normAutofit fontScale="70000" lnSpcReduction="20000"/>
          </a:bodyPr>
          <a:lstStyle/>
          <a:p>
            <a:pPr indent="450215" algn="just">
              <a:spcAft>
                <a:spcPts val="0"/>
              </a:spcAft>
            </a:pPr>
            <a:r>
              <a:rPr lang="uk-UA" sz="3500" b="1" dirty="0">
                <a:solidFill>
                  <a:schemeClr val="tx1"/>
                </a:solidFill>
                <a:latin typeface="Times New Roman"/>
                <a:ea typeface="Times New Roman"/>
              </a:rPr>
              <a:t>Мета: </a:t>
            </a:r>
            <a:r>
              <a:rPr lang="uk-UA" sz="3500" dirty="0">
                <a:solidFill>
                  <a:schemeClr val="tx1"/>
                </a:solidFill>
                <a:latin typeface="Times New Roman"/>
                <a:ea typeface="Times New Roman"/>
              </a:rPr>
              <a:t>засвоїти основні поняття, оволодіти навиками визначення ступеню окиснення елементів, навчитися пояснювати вплив різних факторів на перебіг окисно-відновних реакцій.</a:t>
            </a:r>
            <a:endParaRPr lang="ru-RU" sz="35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UPC" panose="02020603050405020304" pitchFamily="18" charset="-34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3DEBE241-A7B7-6719-B64D-C1EBFC7C74E8}"/>
              </a:ext>
            </a:extLst>
          </p:cNvPr>
          <p:cNvSpPr txBox="1">
            <a:spLocks/>
          </p:cNvSpPr>
          <p:nvPr/>
        </p:nvSpPr>
        <p:spPr>
          <a:xfrm>
            <a:off x="8639944" y="34273"/>
            <a:ext cx="504056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7135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7CA23933-3016-FBEB-FCB9-B728DF56A5D1}"/>
              </a:ext>
            </a:extLst>
          </p:cNvPr>
          <p:cNvSpPr txBox="1">
            <a:spLocks/>
          </p:cNvSpPr>
          <p:nvPr/>
        </p:nvSpPr>
        <p:spPr>
          <a:xfrm>
            <a:off x="8639944" y="34273"/>
            <a:ext cx="504056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25FEAD-090F-110F-02CE-A85F95DAEF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7" y="596030"/>
            <a:ext cx="7554585" cy="566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44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304692" cy="120248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3.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Класифікація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реакцій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окиснення</a:t>
            </a:r>
            <a:r>
              <a:rPr lang="ru-RU" b="1" dirty="0">
                <a:solidFill>
                  <a:srgbClr val="0070C0"/>
                </a:solidFill>
              </a:rPr>
              <a:t> – </a:t>
            </a:r>
            <a:r>
              <a:rPr lang="ru-RU" b="1" dirty="0" err="1">
                <a:solidFill>
                  <a:srgbClr val="0070C0"/>
                </a:solidFill>
              </a:rPr>
              <a:t>відновлення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9"/>
            <a:ext cx="7632848" cy="1728192"/>
          </a:xfrm>
        </p:spPr>
        <p:txBody>
          <a:bodyPr>
            <a:normAutofit fontScale="92500"/>
          </a:bodyPr>
          <a:lstStyle/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Усі окисно-відновні реакції розподіляються на </a:t>
            </a:r>
            <a:r>
              <a:rPr lang="uk-UA" b="1" dirty="0"/>
              <a:t>3 групи</a:t>
            </a:r>
            <a:r>
              <a:rPr lang="uk-UA" dirty="0"/>
              <a:t>.</a:t>
            </a:r>
            <a:endParaRPr lang="ru-RU" dirty="0"/>
          </a:p>
          <a:p>
            <a:pPr marL="0" lvl="0" indent="457200" algn="just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</a:rPr>
              <a:t>1. </a:t>
            </a:r>
            <a:r>
              <a:rPr lang="uk-UA" b="1" dirty="0">
                <a:solidFill>
                  <a:srgbClr val="C00000"/>
                </a:solidFill>
              </a:rPr>
              <a:t>Реакції міжатомного й міжмолекулярного окиснення-відновлення.</a:t>
            </a:r>
            <a:endParaRPr lang="ru-RU" dirty="0">
              <a:solidFill>
                <a:srgbClr val="C00000"/>
              </a:solidFill>
            </a:endParaRPr>
          </a:p>
          <a:p>
            <a:pPr marL="0" indent="457200" algn="just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Це реакції, в яких </a:t>
            </a:r>
            <a:r>
              <a:rPr lang="uk-UA" b="1" dirty="0"/>
              <a:t>окисник </a:t>
            </a:r>
            <a:r>
              <a:rPr lang="uk-UA" dirty="0"/>
              <a:t>і </a:t>
            </a:r>
            <a:r>
              <a:rPr lang="uk-UA" b="1" dirty="0"/>
              <a:t>відновник</a:t>
            </a:r>
            <a:r>
              <a:rPr lang="uk-UA" dirty="0"/>
              <a:t> </a:t>
            </a:r>
            <a:r>
              <a:rPr lang="ru-UA" dirty="0"/>
              <a:t>є</a:t>
            </a:r>
            <a:r>
              <a:rPr lang="uk-UA" dirty="0"/>
              <a:t> </a:t>
            </a:r>
            <a:r>
              <a:rPr lang="uk-UA" b="1" dirty="0">
                <a:solidFill>
                  <a:srgbClr val="C00000"/>
                </a:solidFill>
              </a:rPr>
              <a:t>різні сполуки.</a:t>
            </a:r>
            <a:endParaRPr lang="ru-RU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" r="17177"/>
          <a:stretch>
            <a:fillRect/>
          </a:stretch>
        </p:blipFill>
        <p:spPr bwMode="auto">
          <a:xfrm>
            <a:off x="755576" y="3366392"/>
            <a:ext cx="5974425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63" y="4766282"/>
            <a:ext cx="5942375" cy="153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8385FB63-ED2C-72C0-C93E-75033059C885}"/>
              </a:ext>
            </a:extLst>
          </p:cNvPr>
          <p:cNvSpPr txBox="1">
            <a:spLocks/>
          </p:cNvSpPr>
          <p:nvPr/>
        </p:nvSpPr>
        <p:spPr>
          <a:xfrm>
            <a:off x="8639944" y="34273"/>
            <a:ext cx="504056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84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544616"/>
          </a:xfrm>
        </p:spPr>
        <p:txBody>
          <a:bodyPr/>
          <a:lstStyle/>
          <a:p>
            <a:pPr marL="0" lvl="0" indent="0" algn="just" hangingPunct="0">
              <a:spcBef>
                <a:spcPts val="0"/>
              </a:spcBef>
              <a:buNone/>
            </a:pPr>
            <a:r>
              <a:rPr lang="uk-UA" b="1" dirty="0"/>
              <a:t> </a:t>
            </a:r>
            <a:r>
              <a:rPr lang="en-US" b="1" dirty="0">
                <a:solidFill>
                  <a:srgbClr val="7030A0"/>
                </a:solidFill>
              </a:rPr>
              <a:t>2. </a:t>
            </a:r>
            <a:r>
              <a:rPr lang="uk-UA" b="1" dirty="0">
                <a:solidFill>
                  <a:srgbClr val="7030A0"/>
                </a:solidFill>
              </a:rPr>
              <a:t>Реакції </a:t>
            </a:r>
            <a:r>
              <a:rPr lang="uk-UA" b="1" dirty="0" err="1">
                <a:solidFill>
                  <a:srgbClr val="7030A0"/>
                </a:solidFill>
              </a:rPr>
              <a:t>внутрішньомолекулярного</a:t>
            </a:r>
            <a:r>
              <a:rPr lang="uk-UA" b="1" dirty="0">
                <a:solidFill>
                  <a:srgbClr val="7030A0"/>
                </a:solidFill>
              </a:rPr>
              <a:t> окиснення – відновлення.</a:t>
            </a:r>
            <a:endParaRPr lang="ru-RU" dirty="0">
              <a:solidFill>
                <a:srgbClr val="7030A0"/>
              </a:solidFill>
            </a:endParaRPr>
          </a:p>
          <a:p>
            <a:pPr marL="0" indent="0" algn="just" hangingPunct="0">
              <a:spcBef>
                <a:spcPts val="0"/>
              </a:spcBef>
              <a:buNone/>
            </a:pPr>
            <a:r>
              <a:rPr lang="uk-UA" b="1" dirty="0"/>
              <a:t>Окисник</a:t>
            </a:r>
            <a:r>
              <a:rPr lang="uk-UA" dirty="0"/>
              <a:t> і </a:t>
            </a:r>
            <a:r>
              <a:rPr lang="uk-UA" b="1" dirty="0"/>
              <a:t>відновник</a:t>
            </a:r>
            <a:r>
              <a:rPr lang="uk-UA" dirty="0"/>
              <a:t> входять </a:t>
            </a:r>
            <a:r>
              <a:rPr lang="uk-UA" b="1" dirty="0">
                <a:solidFill>
                  <a:srgbClr val="7030A0"/>
                </a:solidFill>
              </a:rPr>
              <a:t>до складу однієї й тієї ж складної речовини</a:t>
            </a:r>
            <a:r>
              <a:rPr lang="uk-UA" b="1" dirty="0"/>
              <a:t>: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Наприклад:</a:t>
            </a:r>
            <a:r>
              <a:rPr lang="uk-UA" b="1" i="1" dirty="0"/>
              <a:t>          </a:t>
            </a:r>
            <a:r>
              <a:rPr lang="uk-UA" dirty="0"/>
              <a:t>2</a:t>
            </a:r>
            <a:r>
              <a:rPr lang="ru-UA" dirty="0"/>
              <a:t> </a:t>
            </a:r>
            <a:r>
              <a:rPr lang="uk-UA" dirty="0"/>
              <a:t>KCl</a:t>
            </a:r>
            <a:r>
              <a:rPr lang="uk-UA" baseline="30000" dirty="0"/>
              <a:t>+5</a:t>
            </a:r>
            <a:r>
              <a:rPr lang="uk-UA" b="1" i="1" dirty="0"/>
              <a:t> </a:t>
            </a:r>
            <a:r>
              <a:rPr lang="uk-UA" dirty="0"/>
              <a:t>O</a:t>
            </a:r>
            <a:r>
              <a:rPr lang="uk-UA" baseline="-25000" dirty="0"/>
              <a:t>3</a:t>
            </a:r>
            <a:r>
              <a:rPr lang="uk-UA" baseline="30000" dirty="0"/>
              <a:t>-2</a:t>
            </a:r>
            <a:r>
              <a:rPr lang="uk-UA" b="1" i="1" dirty="0"/>
              <a:t> </a:t>
            </a:r>
            <a:r>
              <a:rPr lang="uk-UA" dirty="0"/>
              <a:t>→</a:t>
            </a:r>
            <a:r>
              <a:rPr lang="uk-UA" b="1" i="1" dirty="0"/>
              <a:t> </a:t>
            </a:r>
            <a:r>
              <a:rPr lang="uk-UA" dirty="0"/>
              <a:t>2</a:t>
            </a:r>
            <a:r>
              <a:rPr lang="ru-UA" dirty="0"/>
              <a:t> </a:t>
            </a:r>
            <a:r>
              <a:rPr lang="uk-UA" dirty="0" err="1"/>
              <a:t>KCl</a:t>
            </a:r>
            <a:r>
              <a:rPr lang="uk-UA" baseline="30000" dirty="0"/>
              <a:t>-</a:t>
            </a:r>
            <a:r>
              <a:rPr lang="uk-UA" b="1" i="1" dirty="0"/>
              <a:t> </a:t>
            </a:r>
            <a:r>
              <a:rPr lang="uk-UA" dirty="0"/>
              <a:t>+ 3</a:t>
            </a:r>
            <a:r>
              <a:rPr lang="ru-UA" dirty="0"/>
              <a:t> </a:t>
            </a:r>
            <a:r>
              <a:rPr lang="uk-UA" dirty="0"/>
              <a:t>O</a:t>
            </a:r>
            <a:r>
              <a:rPr lang="uk-UA" baseline="-25000" dirty="0"/>
              <a:t>2</a:t>
            </a:r>
            <a:r>
              <a:rPr lang="uk-UA" baseline="30000" dirty="0"/>
              <a:t>0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                             </a:t>
            </a:r>
            <a:r>
              <a:rPr lang="uk-UA" baseline="30000" dirty="0"/>
              <a:t>відновник     окисник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948976"/>
              </p:ext>
            </p:extLst>
          </p:nvPr>
        </p:nvGraphicFramePr>
        <p:xfrm>
          <a:off x="755576" y="3140968"/>
          <a:ext cx="7632848" cy="1512168"/>
        </p:xfrm>
        <a:graphic>
          <a:graphicData uri="http://schemas.openxmlformats.org/drawingml/2006/table">
            <a:tbl>
              <a:tblPr/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9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Cl</a:t>
                      </a:r>
                      <a:r>
                        <a:rPr lang="uk-UA" sz="24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+5</a:t>
                      </a: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+ 6e → Cl</a:t>
                      </a:r>
                      <a:r>
                        <a:rPr lang="uk-UA" sz="24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-1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процес відновлення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окисник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∙ 3O</a:t>
                      </a:r>
                      <a:r>
                        <a:rPr lang="uk-UA" sz="24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uk-UA" sz="24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−12e → 3O</a:t>
                      </a:r>
                      <a:r>
                        <a:rPr lang="uk-UA" sz="24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uk-UA" sz="24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процес окиснення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відновник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Объект 2">
            <a:extLst>
              <a:ext uri="{FF2B5EF4-FFF2-40B4-BE49-F238E27FC236}">
                <a16:creationId xmlns:a16="http://schemas.microsoft.com/office/drawing/2014/main" id="{FA9E1901-5FBE-AD9E-92F5-DC6D228E4649}"/>
              </a:ext>
            </a:extLst>
          </p:cNvPr>
          <p:cNvSpPr txBox="1">
            <a:spLocks/>
          </p:cNvSpPr>
          <p:nvPr/>
        </p:nvSpPr>
        <p:spPr>
          <a:xfrm>
            <a:off x="8639944" y="34273"/>
            <a:ext cx="504056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80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704856" cy="5616624"/>
          </a:xfrm>
        </p:spPr>
        <p:txBody>
          <a:bodyPr/>
          <a:lstStyle/>
          <a:p>
            <a:pPr marL="0" lvl="0" indent="0" hangingPunct="0">
              <a:buNone/>
            </a:pPr>
            <a:r>
              <a:rPr lang="en-US" b="1" dirty="0">
                <a:solidFill>
                  <a:srgbClr val="002060"/>
                </a:solidFill>
              </a:rPr>
              <a:t>3. </a:t>
            </a:r>
            <a:r>
              <a:rPr lang="uk-UA" b="1" dirty="0">
                <a:solidFill>
                  <a:srgbClr val="002060"/>
                </a:solidFill>
              </a:rPr>
              <a:t>Реакції самоокиснення – самовідновлення.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just" hangingPunct="0">
              <a:spcBef>
                <a:spcPts val="0"/>
              </a:spcBef>
              <a:buNone/>
            </a:pPr>
            <a:r>
              <a:rPr lang="uk-UA" dirty="0"/>
              <a:t>Це реакції, в яких </a:t>
            </a:r>
            <a:r>
              <a:rPr lang="uk-UA" b="1" dirty="0"/>
              <a:t>окисником </a:t>
            </a:r>
            <a:r>
              <a:rPr lang="uk-UA" dirty="0"/>
              <a:t>і </a:t>
            </a:r>
            <a:r>
              <a:rPr lang="uk-UA" b="1" dirty="0"/>
              <a:t>відновником</a:t>
            </a:r>
            <a:r>
              <a:rPr lang="uk-UA" dirty="0"/>
              <a:t> є </a:t>
            </a:r>
            <a:r>
              <a:rPr lang="uk-UA" b="1" dirty="0">
                <a:solidFill>
                  <a:srgbClr val="002060"/>
                </a:solidFill>
              </a:rPr>
              <a:t>атоми одного і того ж елемента</a:t>
            </a:r>
            <a:r>
              <a:rPr lang="uk-UA" dirty="0"/>
              <a:t>, який має однаковий (обов’язково проміжний) ступінь окиснення. При цьому утворюються нові сполуки, в яких атоми цього елемента мають різний ступінь окиснення:</a:t>
            </a:r>
            <a:endParaRPr lang="ru-RU" dirty="0"/>
          </a:p>
          <a:p>
            <a:pPr marL="0" indent="0" hangingPunct="0">
              <a:buNone/>
            </a:pPr>
            <a:r>
              <a:rPr lang="uk-UA" b="1" dirty="0"/>
              <a:t>Наприклад:    </a:t>
            </a:r>
            <a:r>
              <a:rPr lang="uk-UA" baseline="-25000" dirty="0"/>
              <a:t>+3</a:t>
            </a:r>
            <a:r>
              <a:rPr lang="uk-UA" b="1" dirty="0"/>
              <a:t> 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                    3</a:t>
            </a:r>
            <a:r>
              <a:rPr lang="ru-UA" dirty="0"/>
              <a:t> </a:t>
            </a:r>
            <a:r>
              <a:rPr lang="uk-UA" dirty="0"/>
              <a:t>HNO</a:t>
            </a:r>
            <a:r>
              <a:rPr lang="uk-UA" baseline="-25000" dirty="0"/>
              <a:t>2</a:t>
            </a:r>
            <a:r>
              <a:rPr lang="uk-UA" dirty="0"/>
              <a:t>  →  HNO</a:t>
            </a:r>
            <a:r>
              <a:rPr lang="uk-UA" baseline="-25000" dirty="0"/>
              <a:t>3</a:t>
            </a:r>
            <a:r>
              <a:rPr lang="uk-UA" dirty="0"/>
              <a:t>   +   2</a:t>
            </a:r>
            <a:r>
              <a:rPr lang="ru-UA" dirty="0"/>
              <a:t> </a:t>
            </a:r>
            <a:r>
              <a:rPr lang="uk-UA" dirty="0"/>
              <a:t>NO   +    H</a:t>
            </a:r>
            <a:r>
              <a:rPr lang="uk-UA" baseline="-25000" dirty="0"/>
              <a:t>2</a:t>
            </a:r>
            <a:r>
              <a:rPr lang="uk-UA" dirty="0"/>
              <a:t>O</a:t>
            </a:r>
            <a:endParaRPr lang="ru-RU" dirty="0"/>
          </a:p>
          <a:p>
            <a:pPr marL="0" indent="0">
              <a:buNone/>
            </a:pPr>
            <a:r>
              <a:rPr lang="uk-UA" baseline="30000" dirty="0"/>
              <a:t>                  окисник і відновник  продукт окиснення  продукт відновлення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001791"/>
              </p:ext>
            </p:extLst>
          </p:nvPr>
        </p:nvGraphicFramePr>
        <p:xfrm>
          <a:off x="899592" y="4365104"/>
          <a:ext cx="7128791" cy="1296144"/>
        </p:xfrm>
        <a:graphic>
          <a:graphicData uri="http://schemas.openxmlformats.org/drawingml/2006/table">
            <a:tbl>
              <a:tblPr/>
              <a:tblGrid>
                <a:gridCol w="2225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4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9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0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uk-UA" sz="20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+3</a:t>
                      </a: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– 2e → N</a:t>
                      </a:r>
                      <a:r>
                        <a:rPr lang="uk-UA" sz="20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процес окиснення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відновник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uk-UA" sz="20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+5</a:t>
                      </a: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+ 3e → N</a:t>
                      </a:r>
                      <a:r>
                        <a:rPr lang="uk-UA" sz="20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процес відновлення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окисник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Объект 2">
            <a:extLst>
              <a:ext uri="{FF2B5EF4-FFF2-40B4-BE49-F238E27FC236}">
                <a16:creationId xmlns:a16="http://schemas.microsoft.com/office/drawing/2014/main" id="{552F4866-58EB-09B8-5FE6-480FADAA11AC}"/>
              </a:ext>
            </a:extLst>
          </p:cNvPr>
          <p:cNvSpPr txBox="1">
            <a:spLocks/>
          </p:cNvSpPr>
          <p:nvPr/>
        </p:nvSpPr>
        <p:spPr>
          <a:xfrm>
            <a:off x="8639944" y="34273"/>
            <a:ext cx="504056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546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04855" cy="864096"/>
          </a:xfrm>
        </p:spPr>
        <p:txBody>
          <a:bodyPr>
            <a:normAutofit fontScale="90000"/>
          </a:bodyPr>
          <a:lstStyle/>
          <a:p>
            <a:br>
              <a:rPr lang="ru-UA" sz="4000" b="1" dirty="0">
                <a:solidFill>
                  <a:schemeClr val="accent1"/>
                </a:solidFill>
              </a:rPr>
            </a:br>
            <a:r>
              <a:rPr lang="uk-UA" sz="4000" b="1" dirty="0">
                <a:solidFill>
                  <a:schemeClr val="accent1"/>
                </a:solidFill>
              </a:rPr>
              <a:t>4</a:t>
            </a:r>
            <a:r>
              <a:rPr lang="uk-UA" sz="3100" b="1" dirty="0">
                <a:solidFill>
                  <a:schemeClr val="accent1"/>
                </a:solidFill>
              </a:rPr>
              <a:t>.  План підбору коефіцієнтів </a:t>
            </a:r>
            <a:br>
              <a:rPr lang="ru-UA" sz="3100" b="1" dirty="0">
                <a:solidFill>
                  <a:schemeClr val="accent1"/>
                </a:solidFill>
              </a:rPr>
            </a:br>
            <a:r>
              <a:rPr lang="ru-UA" sz="3100" b="1" dirty="0">
                <a:solidFill>
                  <a:srgbClr val="FF9900"/>
                </a:solidFill>
              </a:rPr>
              <a:t>методом </a:t>
            </a:r>
            <a:r>
              <a:rPr lang="ru-UA" sz="3100" b="1" dirty="0" err="1">
                <a:solidFill>
                  <a:srgbClr val="FF9900"/>
                </a:solidFill>
              </a:rPr>
              <a:t>електронного</a:t>
            </a:r>
            <a:r>
              <a:rPr lang="ru-UA" sz="3100" b="1" dirty="0">
                <a:solidFill>
                  <a:srgbClr val="FF9900"/>
                </a:solidFill>
              </a:rPr>
              <a:t> балансу</a:t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8B826BCE-B679-54A3-22DC-BEAB786C3727}"/>
              </a:ext>
            </a:extLst>
          </p:cNvPr>
          <p:cNvSpPr txBox="1">
            <a:spLocks/>
          </p:cNvSpPr>
          <p:nvPr/>
        </p:nvSpPr>
        <p:spPr>
          <a:xfrm>
            <a:off x="8639944" y="34273"/>
            <a:ext cx="504056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ADF396-5F72-202D-30F1-BCD5DD2AAEDC}"/>
              </a:ext>
            </a:extLst>
          </p:cNvPr>
          <p:cNvSpPr txBox="1"/>
          <p:nvPr/>
        </p:nvSpPr>
        <p:spPr>
          <a:xfrm>
            <a:off x="1043608" y="1807974"/>
            <a:ext cx="6840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effectLst/>
              </a:rPr>
              <a:t>Метод </a:t>
            </a:r>
            <a:r>
              <a:rPr lang="ru-RU" b="1" i="0" dirty="0" err="1">
                <a:effectLst/>
              </a:rPr>
              <a:t>електронного</a:t>
            </a:r>
            <a:r>
              <a:rPr lang="ru-RU" b="1" i="0" dirty="0">
                <a:effectLst/>
              </a:rPr>
              <a:t> балансу</a:t>
            </a:r>
            <a:endParaRPr lang="ru-UA" b="1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560F931-DB63-3B24-E74A-C213AF004A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128319"/>
              </p:ext>
            </p:extLst>
          </p:nvPr>
        </p:nvGraphicFramePr>
        <p:xfrm>
          <a:off x="802657" y="2500496"/>
          <a:ext cx="7538685" cy="3462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386040" imgH="2933280" progId="PBrush">
                  <p:embed/>
                </p:oleObj>
              </mc:Choice>
              <mc:Fallback>
                <p:oleObj name="Bitmap Image" r:id="rId2" imgW="6386040" imgH="29332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2657" y="2500496"/>
                        <a:ext cx="7538685" cy="3462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39C4EB-9640-9ADB-9E15-638257F6C95C}"/>
              </a:ext>
            </a:extLst>
          </p:cNvPr>
          <p:cNvSpPr txBox="1"/>
          <p:nvPr/>
        </p:nvSpPr>
        <p:spPr>
          <a:xfrm>
            <a:off x="395536" y="6381328"/>
            <a:ext cx="8352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http://zno.academia.in.ua/mod/book/view.php?id=3732&amp;chapterid=1437</a:t>
            </a:r>
            <a:endParaRPr lang="ru-U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0F9D2E2-4707-1E13-764C-2CA8B8F45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620689"/>
            <a:ext cx="7488832" cy="565253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Складемо</a:t>
            </a:r>
            <a:r>
              <a:rPr lang="ru-RU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електронний</a:t>
            </a:r>
            <a:r>
              <a:rPr lang="ru-RU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баланс для кожного </a:t>
            </a:r>
            <a:r>
              <a:rPr lang="ru-RU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елемента</a:t>
            </a:r>
            <a:r>
              <a:rPr lang="ru-RU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реакції</a:t>
            </a:r>
            <a:r>
              <a:rPr lang="ru-RU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окиснення</a:t>
            </a:r>
            <a:r>
              <a:rPr lang="ru-RU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800" b="0" i="0" dirty="0">
              <a:solidFill>
                <a:srgbClr val="333333"/>
              </a:solidFill>
              <a:effectLst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Ag + HNO</a:t>
            </a:r>
            <a:r>
              <a:rPr lang="en-US" sz="1600" b="0" i="0" baseline="-2500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3</a:t>
            </a:r>
            <a:r>
              <a:rPr lang="en-US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→ AgNO</a:t>
            </a:r>
            <a:r>
              <a:rPr lang="en-US" sz="1600" b="0" i="0" baseline="-2500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3</a:t>
            </a:r>
            <a:r>
              <a:rPr lang="en-US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+ NO + H</a:t>
            </a:r>
            <a:r>
              <a:rPr lang="en-US" sz="1600" b="0" i="0" baseline="-2500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2</a:t>
            </a:r>
            <a:r>
              <a:rPr lang="en-US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O.</a:t>
            </a:r>
            <a:br>
              <a:rPr lang="en-US" sz="1600" dirty="0">
                <a:cs typeface="Arial" panose="020B0604020202020204" pitchFamily="34" charset="0"/>
              </a:rPr>
            </a:br>
            <a:endParaRPr lang="ru-UA" sz="800" dirty="0"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UA" sz="1600" b="1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1. </a:t>
            </a:r>
            <a:r>
              <a:rPr lang="ru-RU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Підрахуємо</a:t>
            </a:r>
            <a:r>
              <a:rPr lang="ru-RU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ступеня</a:t>
            </a:r>
            <a:r>
              <a:rPr lang="ru-RU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окиснення</a:t>
            </a:r>
            <a:r>
              <a:rPr lang="ru-RU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для кожного </a:t>
            </a:r>
            <a:r>
              <a:rPr lang="ru-RU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елемента</a:t>
            </a:r>
            <a:r>
              <a:rPr lang="ru-RU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, </a:t>
            </a:r>
            <a:endParaRPr lang="ru-UA" sz="1600" b="0" i="0" dirty="0">
              <a:solidFill>
                <a:srgbClr val="333333"/>
              </a:solidFill>
              <a:effectLst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що</a:t>
            </a:r>
            <a:r>
              <a:rPr lang="ru-RU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входить в </a:t>
            </a:r>
            <a:r>
              <a:rPr lang="ru-RU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хімічну</a:t>
            </a:r>
            <a:r>
              <a:rPr lang="ru-RU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реакцію</a:t>
            </a:r>
            <a:r>
              <a:rPr lang="ru-RU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.</a:t>
            </a:r>
            <a:endParaRPr lang="ru-UA" sz="1600" dirty="0"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i="0" dirty="0">
                <a:solidFill>
                  <a:srgbClr val="333333"/>
                </a:solidFill>
                <a:effectLst/>
              </a:rPr>
              <a:t>2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. </a:t>
            </a:r>
            <a:r>
              <a:rPr lang="ru-RU" sz="1600" b="0" i="0" dirty="0" err="1">
                <a:solidFill>
                  <a:srgbClr val="333333"/>
                </a:solidFill>
                <a:effectLst/>
              </a:rPr>
              <a:t>Запишемо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</a:rPr>
              <a:t>рівняння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 в новому </a:t>
            </a:r>
            <a:r>
              <a:rPr lang="ru-RU" sz="1600" b="0" i="0" dirty="0" err="1">
                <a:solidFill>
                  <a:srgbClr val="333333"/>
                </a:solidFill>
                <a:effectLst/>
              </a:rPr>
              <a:t>вигляді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, </a:t>
            </a:r>
            <a:r>
              <a:rPr lang="ru-RU" sz="1600" b="0" i="0" dirty="0" err="1">
                <a:solidFill>
                  <a:srgbClr val="333333"/>
                </a:solidFill>
                <a:effectLst/>
              </a:rPr>
              <a:t>із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</a:rPr>
              <a:t>зазначенням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</a:rPr>
              <a:t>ступеня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 окис</a:t>
            </a:r>
            <a:r>
              <a:rPr lang="ru-UA" sz="1600" b="0" i="0" dirty="0">
                <a:solidFill>
                  <a:srgbClr val="333333"/>
                </a:solidFill>
                <a:effectLst/>
              </a:rPr>
              <a:t>н</a:t>
            </a:r>
            <a:r>
              <a:rPr lang="ru-RU" sz="1600" b="0" i="0" dirty="0" err="1">
                <a:solidFill>
                  <a:srgbClr val="333333"/>
                </a:solidFill>
                <a:effectLst/>
              </a:rPr>
              <a:t>ення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 </a:t>
            </a:r>
            <a:br>
              <a:rPr lang="ru-UA" sz="1600" b="0" i="0" dirty="0">
                <a:solidFill>
                  <a:srgbClr val="333333"/>
                </a:solidFill>
                <a:effectLst/>
              </a:rPr>
            </a:br>
            <a:r>
              <a:rPr lang="ru-RU" sz="1600" b="0" i="0" dirty="0">
                <a:solidFill>
                  <a:srgbClr val="333333"/>
                </a:solidFill>
                <a:effectLst/>
              </a:rPr>
              <a:t>кожного з </a:t>
            </a:r>
            <a:r>
              <a:rPr lang="ru-RU" sz="1600" b="0" i="0" dirty="0" err="1">
                <a:solidFill>
                  <a:srgbClr val="333333"/>
                </a:solidFill>
                <a:effectLst/>
              </a:rPr>
              <a:t>елементів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, </a:t>
            </a:r>
            <a:r>
              <a:rPr lang="ru-RU" sz="1600" b="0" i="0" dirty="0" err="1">
                <a:solidFill>
                  <a:srgbClr val="333333"/>
                </a:solidFill>
                <a:effectLst/>
              </a:rPr>
              <a:t>що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</a:rPr>
              <a:t>беруть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 участь в </a:t>
            </a:r>
            <a:r>
              <a:rPr lang="ru-RU" sz="1600" b="0" i="0" dirty="0" err="1">
                <a:solidFill>
                  <a:srgbClr val="333333"/>
                </a:solidFill>
                <a:effectLst/>
              </a:rPr>
              <a:t>хімічній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</a:rPr>
              <a:t>реакції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.   </a:t>
            </a:r>
            <a:br>
              <a:rPr lang="ru-RU" sz="1600" dirty="0"/>
            </a:br>
            <a:r>
              <a:rPr lang="en-US" sz="1600" b="0" i="0" dirty="0">
                <a:solidFill>
                  <a:srgbClr val="333333"/>
                </a:solidFill>
                <a:effectLst/>
              </a:rPr>
              <a:t>Ag</a:t>
            </a:r>
            <a:r>
              <a:rPr lang="en-US" sz="1600" b="0" i="0" baseline="30000" dirty="0">
                <a:solidFill>
                  <a:srgbClr val="333333"/>
                </a:solidFill>
                <a:effectLst/>
              </a:rPr>
              <a:t>0</a:t>
            </a:r>
            <a:r>
              <a:rPr lang="en-US" sz="1600" b="0" i="0" dirty="0">
                <a:solidFill>
                  <a:srgbClr val="333333"/>
                </a:solidFill>
                <a:effectLst/>
              </a:rPr>
              <a:t> + H</a:t>
            </a:r>
            <a:r>
              <a:rPr lang="en-US" sz="1600" b="0" i="0" baseline="30000" dirty="0">
                <a:solidFill>
                  <a:srgbClr val="333333"/>
                </a:solidFill>
                <a:effectLst/>
              </a:rPr>
              <a:t>+1</a:t>
            </a:r>
            <a:r>
              <a:rPr lang="en-US" sz="1600" b="0" i="0" dirty="0">
                <a:solidFill>
                  <a:srgbClr val="333333"/>
                </a:solidFill>
                <a:effectLst/>
              </a:rPr>
              <a:t>N</a:t>
            </a:r>
            <a:r>
              <a:rPr lang="en-US" sz="1600" b="0" i="0" baseline="30000" dirty="0">
                <a:solidFill>
                  <a:srgbClr val="333333"/>
                </a:solidFill>
                <a:effectLst/>
              </a:rPr>
              <a:t>+5</a:t>
            </a:r>
            <a:r>
              <a:rPr lang="en-US" sz="1600" b="0" i="0" dirty="0">
                <a:solidFill>
                  <a:srgbClr val="333333"/>
                </a:solidFill>
                <a:effectLst/>
              </a:rPr>
              <a:t>O</a:t>
            </a:r>
            <a:r>
              <a:rPr lang="en-US" sz="1600" b="0" i="0" baseline="30000" dirty="0">
                <a:solidFill>
                  <a:srgbClr val="333333"/>
                </a:solidFill>
                <a:effectLst/>
              </a:rPr>
              <a:t>-2</a:t>
            </a:r>
            <a:r>
              <a:rPr lang="en-US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en-US" sz="1600" b="0" i="0" dirty="0">
                <a:solidFill>
                  <a:srgbClr val="333333"/>
                </a:solidFill>
                <a:effectLst/>
              </a:rPr>
              <a:t> → Ag</a:t>
            </a:r>
            <a:r>
              <a:rPr lang="en-US" sz="1600" b="0" i="0" baseline="30000" dirty="0">
                <a:solidFill>
                  <a:srgbClr val="333333"/>
                </a:solidFill>
                <a:effectLst/>
              </a:rPr>
              <a:t>+1</a:t>
            </a:r>
            <a:r>
              <a:rPr lang="en-US" sz="1600" b="0" i="0" dirty="0">
                <a:solidFill>
                  <a:srgbClr val="333333"/>
                </a:solidFill>
                <a:effectLst/>
              </a:rPr>
              <a:t>N</a:t>
            </a:r>
            <a:r>
              <a:rPr lang="en-US" sz="1600" b="0" i="0" baseline="30000" dirty="0">
                <a:solidFill>
                  <a:srgbClr val="333333"/>
                </a:solidFill>
                <a:effectLst/>
              </a:rPr>
              <a:t>+5</a:t>
            </a:r>
            <a:r>
              <a:rPr lang="en-US" sz="1600" b="0" i="0" dirty="0">
                <a:solidFill>
                  <a:srgbClr val="333333"/>
                </a:solidFill>
                <a:effectLst/>
              </a:rPr>
              <a:t>O</a:t>
            </a:r>
            <a:r>
              <a:rPr lang="en-US" sz="1600" b="0" i="0" baseline="30000" dirty="0">
                <a:solidFill>
                  <a:srgbClr val="333333"/>
                </a:solidFill>
                <a:effectLst/>
              </a:rPr>
              <a:t>-2</a:t>
            </a:r>
            <a:r>
              <a:rPr lang="en-US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en-US" sz="1600" b="0" i="0" dirty="0">
                <a:solidFill>
                  <a:srgbClr val="333333"/>
                </a:solidFill>
                <a:effectLst/>
              </a:rPr>
              <a:t> + N</a:t>
            </a:r>
            <a:r>
              <a:rPr lang="en-US" sz="1600" b="0" i="0" baseline="30000" dirty="0">
                <a:solidFill>
                  <a:srgbClr val="333333"/>
                </a:solidFill>
                <a:effectLst/>
              </a:rPr>
              <a:t>+2</a:t>
            </a:r>
            <a:r>
              <a:rPr lang="en-US" sz="1600" b="0" i="0" dirty="0">
                <a:solidFill>
                  <a:srgbClr val="333333"/>
                </a:solidFill>
                <a:effectLst/>
              </a:rPr>
              <a:t>O</a:t>
            </a:r>
            <a:r>
              <a:rPr lang="en-US" sz="1600" b="0" i="0" baseline="30000" dirty="0">
                <a:solidFill>
                  <a:srgbClr val="333333"/>
                </a:solidFill>
                <a:effectLst/>
              </a:rPr>
              <a:t>-2</a:t>
            </a:r>
            <a:r>
              <a:rPr lang="en-US" sz="1600" b="0" i="0" dirty="0">
                <a:solidFill>
                  <a:srgbClr val="333333"/>
                </a:solidFill>
                <a:effectLst/>
              </a:rPr>
              <a:t> + H</a:t>
            </a:r>
            <a:r>
              <a:rPr lang="en-US" sz="1600" b="0" i="0" baseline="30000" dirty="0">
                <a:solidFill>
                  <a:srgbClr val="333333"/>
                </a:solidFill>
                <a:effectLst/>
              </a:rPr>
              <a:t>+1</a:t>
            </a:r>
            <a:r>
              <a:rPr lang="en-US" sz="16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en-US" sz="1600" b="0" i="0" dirty="0">
                <a:solidFill>
                  <a:srgbClr val="333333"/>
                </a:solidFill>
                <a:effectLst/>
              </a:rPr>
              <a:t>O</a:t>
            </a:r>
            <a:r>
              <a:rPr lang="en-US" sz="1600" b="0" i="0" baseline="30000" dirty="0">
                <a:solidFill>
                  <a:srgbClr val="333333"/>
                </a:solidFill>
                <a:effectLst/>
              </a:rPr>
              <a:t>-2</a:t>
            </a:r>
            <a:r>
              <a:rPr lang="en-US" sz="1600" b="0" i="0" dirty="0">
                <a:solidFill>
                  <a:srgbClr val="333333"/>
                </a:solidFill>
                <a:effectLst/>
              </a:rPr>
              <a:t> </a:t>
            </a:r>
            <a:endParaRPr lang="ru-UA" sz="16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3</a:t>
            </a:r>
            <a:r>
              <a:rPr lang="ru-RU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. </a:t>
            </a:r>
            <a:r>
              <a:rPr lang="ru-RU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Запишемо</a:t>
            </a:r>
            <a:r>
              <a:rPr lang="ru-RU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їх</a:t>
            </a:r>
            <a:r>
              <a:rPr lang="ru-RU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окремо</a:t>
            </a:r>
            <a:r>
              <a:rPr lang="ru-RU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у </a:t>
            </a:r>
            <a:r>
              <a:rPr lang="ru-RU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вигляді</a:t>
            </a:r>
            <a:r>
              <a:rPr lang="ru-RU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електронного</a:t>
            </a:r>
            <a:r>
              <a:rPr lang="ru-RU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балансу ‒ </a:t>
            </a:r>
            <a:endParaRPr lang="ru-UA" sz="1600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який</a:t>
            </a:r>
            <a:r>
              <a:rPr lang="ru-RU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елемент</a:t>
            </a:r>
            <a:r>
              <a:rPr lang="ru-RU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і </a:t>
            </a:r>
            <a:r>
              <a:rPr lang="ru-RU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скільки</a:t>
            </a:r>
            <a:r>
              <a:rPr lang="ru-RU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втрачає</a:t>
            </a:r>
            <a:r>
              <a:rPr lang="ru-RU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або</a:t>
            </a:r>
            <a:r>
              <a:rPr lang="ru-RU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набуває</a:t>
            </a:r>
            <a:r>
              <a:rPr lang="ru-RU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електронів</a:t>
            </a:r>
            <a:r>
              <a:rPr lang="ru-RU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:</a:t>
            </a:r>
            <a:br>
              <a:rPr lang="ru-RU" sz="1600" dirty="0">
                <a:cs typeface="Arial" panose="020B0604020202020204" pitchFamily="34" charset="0"/>
              </a:rPr>
            </a:br>
            <a:endParaRPr lang="ru-UA" sz="800" dirty="0"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Ag</a:t>
            </a:r>
            <a:r>
              <a:rPr lang="en-US" sz="1600" b="0" i="0" baseline="3000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0</a:t>
            </a:r>
            <a:r>
              <a:rPr lang="en-US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‒</a:t>
            </a:r>
            <a:r>
              <a:rPr lang="ru-UA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1</a:t>
            </a:r>
            <a:r>
              <a:rPr lang="ru-UA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e = Ag</a:t>
            </a:r>
            <a:r>
              <a:rPr lang="en-US" sz="1600" b="0" i="0" baseline="3000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+1</a:t>
            </a:r>
            <a:r>
              <a:rPr lang="en-US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 </a:t>
            </a:r>
            <a:endParaRPr lang="ru-UA" sz="1600" dirty="0"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N</a:t>
            </a:r>
            <a:r>
              <a:rPr lang="en-US" sz="1600" b="0" i="0" baseline="3000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+5</a:t>
            </a:r>
            <a:r>
              <a:rPr lang="en-US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+</a:t>
            </a:r>
            <a:r>
              <a:rPr lang="ru-UA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3</a:t>
            </a:r>
            <a:r>
              <a:rPr lang="ru-UA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e = N</a:t>
            </a:r>
            <a:r>
              <a:rPr lang="en-US" sz="1600" b="0" i="0" baseline="3000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+2</a:t>
            </a:r>
            <a:r>
              <a:rPr lang="en-US" sz="16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</a:t>
            </a:r>
            <a:endParaRPr lang="ru-UA" sz="1600" b="0" i="0" dirty="0">
              <a:solidFill>
                <a:srgbClr val="333333"/>
              </a:solidFill>
              <a:effectLst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br>
              <a:rPr lang="ru-RU" sz="1600" dirty="0">
                <a:cs typeface="Arial" panose="020B0604020202020204" pitchFamily="34" charset="0"/>
              </a:rPr>
            </a:br>
            <a:r>
              <a:rPr lang="ru-UA" sz="1600" b="0" i="0" dirty="0" err="1">
                <a:solidFill>
                  <a:srgbClr val="333333"/>
                </a:solidFill>
                <a:effectLst/>
              </a:rPr>
              <a:t>Аргенум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</a:rPr>
              <a:t>втрачає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 один </a:t>
            </a:r>
            <a:r>
              <a:rPr lang="ru-RU" sz="1600" b="0" i="0" dirty="0" err="1">
                <a:solidFill>
                  <a:srgbClr val="333333"/>
                </a:solidFill>
                <a:effectLst/>
              </a:rPr>
              <a:t>електрон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, </a:t>
            </a:r>
            <a:r>
              <a:rPr lang="ru-UA" sz="1600" b="0" i="0" dirty="0" err="1">
                <a:solidFill>
                  <a:srgbClr val="333333"/>
                </a:solidFill>
                <a:effectLst/>
              </a:rPr>
              <a:t>Нітроген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</a:rPr>
              <a:t>набуває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 три. </a:t>
            </a:r>
            <a:endParaRPr lang="ru-UA" sz="1600" b="0" i="0" dirty="0">
              <a:solidFill>
                <a:srgbClr val="333333"/>
              </a:solidFill>
              <a:effectLst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UA" sz="1600" b="0" i="0" dirty="0">
                <a:solidFill>
                  <a:srgbClr val="333333"/>
                </a:solidFill>
                <a:effectLst/>
              </a:rPr>
              <a:t>Д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ля </a:t>
            </a:r>
            <a:r>
              <a:rPr lang="ru-RU" sz="1600" b="0" i="0" dirty="0" err="1">
                <a:solidFill>
                  <a:srgbClr val="333333"/>
                </a:solidFill>
                <a:effectLst/>
              </a:rPr>
              <a:t>балансування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</a:rPr>
              <a:t>потрібно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</a:rPr>
              <a:t>застосувати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1600" b="1" i="0" dirty="0" err="1">
                <a:solidFill>
                  <a:srgbClr val="333333"/>
                </a:solidFill>
                <a:effectLst/>
              </a:rPr>
              <a:t>коефіцієнт</a:t>
            </a:r>
            <a:r>
              <a:rPr lang="ru-RU" sz="1600" b="1" i="0" dirty="0">
                <a:solidFill>
                  <a:srgbClr val="333333"/>
                </a:solidFill>
                <a:effectLst/>
              </a:rPr>
              <a:t> 3 для </a:t>
            </a:r>
            <a:r>
              <a:rPr lang="en-US" sz="1600" b="1" i="0" dirty="0">
                <a:solidFill>
                  <a:srgbClr val="333333"/>
                </a:solidFill>
                <a:effectLst/>
              </a:rPr>
              <a:t>Ag</a:t>
            </a:r>
            <a:r>
              <a:rPr lang="ru-UA" sz="1600" b="1" dirty="0">
                <a:solidFill>
                  <a:srgbClr val="333333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</a:rPr>
              <a:t>і </a:t>
            </a:r>
            <a:r>
              <a:rPr lang="ru-RU" sz="1600" b="1" i="0" dirty="0">
                <a:solidFill>
                  <a:srgbClr val="333333"/>
                </a:solidFill>
                <a:effectLst/>
              </a:rPr>
              <a:t>1 для </a:t>
            </a:r>
            <a:r>
              <a:rPr lang="en-US" sz="1600" b="1" i="0" dirty="0">
                <a:solidFill>
                  <a:srgbClr val="333333"/>
                </a:solidFill>
                <a:effectLst/>
              </a:rPr>
              <a:t>N</a:t>
            </a:r>
            <a:r>
              <a:rPr lang="ru-RU" sz="1600" b="1" i="0" dirty="0">
                <a:solidFill>
                  <a:srgbClr val="333333"/>
                </a:solidFill>
                <a:effectLst/>
              </a:rPr>
              <a:t>. </a:t>
            </a:r>
            <a:r>
              <a:rPr lang="ru-RU" sz="1600" b="0" i="0" dirty="0" err="1">
                <a:solidFill>
                  <a:srgbClr val="333333"/>
                </a:solidFill>
                <a:effectLst/>
              </a:rPr>
              <a:t>Тоді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 число </a:t>
            </a:r>
            <a:r>
              <a:rPr lang="ru-RU" sz="1600" b="0" i="0" dirty="0" err="1">
                <a:solidFill>
                  <a:srgbClr val="333333"/>
                </a:solidFill>
                <a:effectLst/>
              </a:rPr>
              <a:t>втрачаються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 і </a:t>
            </a:r>
            <a:r>
              <a:rPr lang="ru-RU" sz="1600" b="0" i="0" dirty="0" err="1">
                <a:solidFill>
                  <a:srgbClr val="333333"/>
                </a:solidFill>
                <a:effectLst/>
              </a:rPr>
              <a:t>придбаних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</a:rPr>
              <a:t>електронів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</a:rPr>
              <a:t>зрівняється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.</a:t>
            </a:r>
            <a:br>
              <a:rPr lang="ru-RU" sz="1600" dirty="0"/>
            </a:br>
            <a:br>
              <a:rPr lang="ru-RU" sz="1600" dirty="0"/>
            </a:br>
            <a:r>
              <a:rPr lang="ru-RU" sz="1600" b="1" i="0" dirty="0">
                <a:solidFill>
                  <a:srgbClr val="333333"/>
                </a:solidFill>
                <a:effectLst/>
              </a:rPr>
              <a:t>4.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 </a:t>
            </a:r>
            <a:r>
              <a:rPr lang="ru-RU" sz="1600" b="0" i="0" dirty="0" err="1">
                <a:solidFill>
                  <a:srgbClr val="333333"/>
                </a:solidFill>
                <a:effectLst/>
              </a:rPr>
              <a:t>Тепер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 на </a:t>
            </a:r>
            <a:r>
              <a:rPr lang="ru-RU" sz="1600" b="0" i="0" dirty="0" err="1">
                <a:solidFill>
                  <a:srgbClr val="333333"/>
                </a:solidFill>
                <a:effectLst/>
              </a:rPr>
              <a:t>підставі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</a:rPr>
              <a:t>отриман</a:t>
            </a:r>
            <a:r>
              <a:rPr lang="ru-UA" sz="1600" b="0" i="0" dirty="0">
                <a:solidFill>
                  <a:srgbClr val="333333"/>
                </a:solidFill>
                <a:effectLst/>
              </a:rPr>
              <a:t>их </a:t>
            </a:r>
            <a:r>
              <a:rPr lang="ru-UA" sz="1600" b="0" i="0" dirty="0" err="1">
                <a:solidFill>
                  <a:srgbClr val="333333"/>
                </a:solidFill>
                <a:effectLst/>
              </a:rPr>
              <a:t>коефіцієнтів</a:t>
            </a:r>
            <a:r>
              <a:rPr lang="ru-UA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UA" sz="1600" b="0" i="0" dirty="0" err="1">
                <a:solidFill>
                  <a:srgbClr val="333333"/>
                </a:solidFill>
                <a:effectLst/>
              </a:rPr>
              <a:t>ставимо</a:t>
            </a:r>
            <a:r>
              <a:rPr lang="ru-UA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ru-UA" sz="1600" b="0" i="0" dirty="0" err="1">
                <a:solidFill>
                  <a:srgbClr val="333333"/>
                </a:solidFill>
                <a:effectLst/>
              </a:rPr>
              <a:t>їх</a:t>
            </a:r>
            <a:r>
              <a:rPr lang="ru-UA" sz="1600" b="0" i="0" dirty="0">
                <a:solidFill>
                  <a:srgbClr val="333333"/>
                </a:solidFill>
                <a:effectLst/>
              </a:rPr>
              <a:t> перед </a:t>
            </a:r>
            <a:r>
              <a:rPr lang="en-US" sz="1600" b="0" i="0" dirty="0">
                <a:solidFill>
                  <a:srgbClr val="333333"/>
                </a:solidFill>
                <a:effectLst/>
              </a:rPr>
              <a:t>Ag</a:t>
            </a:r>
            <a:r>
              <a:rPr lang="ru-UA" sz="1600" b="0" i="0" dirty="0">
                <a:solidFill>
                  <a:srgbClr val="333333"/>
                </a:solidFill>
                <a:effectLst/>
              </a:rPr>
              <a:t> та </a:t>
            </a:r>
            <a:r>
              <a:rPr lang="en-US" sz="1600" b="0" i="0" dirty="0">
                <a:solidFill>
                  <a:srgbClr val="333333"/>
                </a:solidFill>
                <a:effectLst/>
              </a:rPr>
              <a:t>N</a:t>
            </a:r>
            <a:r>
              <a:rPr lang="ru-UA" sz="1600" b="0" i="0" dirty="0">
                <a:solidFill>
                  <a:srgbClr val="333333"/>
                </a:solidFill>
                <a:effectLst/>
              </a:rPr>
              <a:t>.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 </a:t>
            </a:r>
            <a:endParaRPr lang="ru-UA" sz="1600" b="0" i="0" dirty="0">
              <a:solidFill>
                <a:srgbClr val="333333"/>
              </a:solidFill>
              <a:effectLst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600" dirty="0">
              <a:solidFill>
                <a:srgbClr val="333333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1600" b="1" i="0" dirty="0">
                <a:solidFill>
                  <a:srgbClr val="333333"/>
                </a:solidFill>
                <a:effectLst/>
              </a:rPr>
              <a:t>Відповідь:</a:t>
            </a:r>
            <a:br>
              <a:rPr lang="pt-BR" sz="1600" dirty="0"/>
            </a:br>
            <a:r>
              <a:rPr lang="pt-BR" sz="1600" b="1" i="0" dirty="0">
                <a:solidFill>
                  <a:srgbClr val="333333"/>
                </a:solidFill>
                <a:effectLst/>
              </a:rPr>
              <a:t>3</a:t>
            </a:r>
            <a:r>
              <a:rPr lang="ru-UA" sz="1600" b="1" dirty="0">
                <a:solidFill>
                  <a:srgbClr val="333333"/>
                </a:solidFill>
              </a:rPr>
              <a:t> </a:t>
            </a:r>
            <a:r>
              <a:rPr lang="pt-BR" sz="1600" b="1" i="0" dirty="0">
                <a:solidFill>
                  <a:srgbClr val="333333"/>
                </a:solidFill>
                <a:effectLst/>
              </a:rPr>
              <a:t>Ag + 4</a:t>
            </a:r>
            <a:r>
              <a:rPr lang="ru-UA" sz="1600" b="1" i="0" dirty="0">
                <a:solidFill>
                  <a:srgbClr val="333333"/>
                </a:solidFill>
                <a:effectLst/>
              </a:rPr>
              <a:t> </a:t>
            </a:r>
            <a:r>
              <a:rPr lang="pt-BR" sz="1600" b="1" i="0" dirty="0">
                <a:solidFill>
                  <a:srgbClr val="333333"/>
                </a:solidFill>
                <a:effectLst/>
              </a:rPr>
              <a:t>HNO</a:t>
            </a:r>
            <a:r>
              <a:rPr lang="pt-BR" sz="1600" b="1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pt-BR" sz="1600" b="1" i="0" dirty="0">
                <a:solidFill>
                  <a:srgbClr val="333333"/>
                </a:solidFill>
                <a:effectLst/>
              </a:rPr>
              <a:t> = 3</a:t>
            </a:r>
            <a:r>
              <a:rPr lang="ru-UA" sz="1600" b="1" i="0" dirty="0">
                <a:solidFill>
                  <a:srgbClr val="333333"/>
                </a:solidFill>
                <a:effectLst/>
              </a:rPr>
              <a:t> </a:t>
            </a:r>
            <a:r>
              <a:rPr lang="pt-BR" sz="1600" b="1" i="0" dirty="0">
                <a:solidFill>
                  <a:srgbClr val="333333"/>
                </a:solidFill>
                <a:effectLst/>
              </a:rPr>
              <a:t>AgNO</a:t>
            </a:r>
            <a:r>
              <a:rPr lang="pt-BR" sz="1600" b="1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pt-BR" sz="1600" b="1" i="0" dirty="0">
                <a:solidFill>
                  <a:srgbClr val="333333"/>
                </a:solidFill>
                <a:effectLst/>
              </a:rPr>
              <a:t> + NO + 2</a:t>
            </a:r>
            <a:r>
              <a:rPr lang="ru-UA" sz="1600" b="1" i="0" dirty="0">
                <a:solidFill>
                  <a:srgbClr val="333333"/>
                </a:solidFill>
                <a:effectLst/>
              </a:rPr>
              <a:t> </a:t>
            </a:r>
            <a:r>
              <a:rPr lang="pt-BR" sz="1600" b="1" i="0" dirty="0">
                <a:solidFill>
                  <a:srgbClr val="333333"/>
                </a:solidFill>
                <a:effectLst/>
              </a:rPr>
              <a:t>H</a:t>
            </a:r>
            <a:r>
              <a:rPr lang="pt-BR" sz="1600" b="1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pt-BR" sz="1600" b="1" i="0" dirty="0">
                <a:solidFill>
                  <a:srgbClr val="333333"/>
                </a:solidFill>
                <a:effectLst/>
              </a:rPr>
              <a:t>O</a:t>
            </a:r>
            <a:endParaRPr lang="ru-UA" sz="1600" dirty="0"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DB6906-60A9-31EE-D5A8-404D1ECB2DB5}"/>
              </a:ext>
            </a:extLst>
          </p:cNvPr>
          <p:cNvSpPr txBox="1"/>
          <p:nvPr/>
        </p:nvSpPr>
        <p:spPr>
          <a:xfrm>
            <a:off x="0" y="6273225"/>
            <a:ext cx="9108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https://profmeter.com.ua/communication/learning/course/course28/lesson1056/?LESSON_PATH=1054.1055.1056</a:t>
            </a:r>
            <a:endParaRPr lang="ru-UA" sz="16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AFBD38-1D41-231E-F9D4-CB2A38485CDA}"/>
              </a:ext>
            </a:extLst>
          </p:cNvPr>
          <p:cNvSpPr txBox="1"/>
          <p:nvPr/>
        </p:nvSpPr>
        <p:spPr>
          <a:xfrm>
            <a:off x="8532440" y="116632"/>
            <a:ext cx="500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32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48DDF6-5E8F-9A66-BD9C-6BADA1050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95" y="1412776"/>
            <a:ext cx="7664008" cy="2798190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1DB525D3-781B-DCE9-3ABA-83A8007DEE21}"/>
              </a:ext>
            </a:extLst>
          </p:cNvPr>
          <p:cNvSpPr txBox="1">
            <a:spLocks/>
          </p:cNvSpPr>
          <p:nvPr/>
        </p:nvSpPr>
        <p:spPr>
          <a:xfrm>
            <a:off x="8620156" y="29642"/>
            <a:ext cx="504056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15253A-3CE3-A078-D788-C4EA45C54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220" y="4581128"/>
            <a:ext cx="6863557" cy="10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9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2C1A72-56DC-63F1-43BB-020582298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535" y="764704"/>
            <a:ext cx="6862929" cy="5112568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F2F45F80-BC39-C5B9-E369-FE27FD1AC1C0}"/>
              </a:ext>
            </a:extLst>
          </p:cNvPr>
          <p:cNvSpPr txBox="1">
            <a:spLocks/>
          </p:cNvSpPr>
          <p:nvPr/>
        </p:nvSpPr>
        <p:spPr>
          <a:xfrm>
            <a:off x="8639944" y="34273"/>
            <a:ext cx="504056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70159782-8E77-D8CC-DEC6-4CF594AA5446}"/>
                  </a:ext>
                </a:extLst>
              </p14:cNvPr>
              <p14:cNvContentPartPr/>
              <p14:nvPr/>
            </p14:nvContentPartPr>
            <p14:xfrm>
              <a:off x="3240265" y="1509272"/>
              <a:ext cx="165960" cy="164520"/>
            </p14:xfrm>
          </p:contentPart>
        </mc:Choice>
        <mc:Fallback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70159782-8E77-D8CC-DEC6-4CF594AA54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1265" y="1500632"/>
                <a:ext cx="1836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B6E9EAFA-2D95-5E6C-43CD-E26C1C9F580E}"/>
                  </a:ext>
                </a:extLst>
              </p14:cNvPr>
              <p14:cNvContentPartPr/>
              <p14:nvPr/>
            </p14:nvContentPartPr>
            <p14:xfrm>
              <a:off x="3291745" y="1972952"/>
              <a:ext cx="118080" cy="154800"/>
            </p14:xfrm>
          </p:contentPart>
        </mc:Choice>
        <mc:Fallback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B6E9EAFA-2D95-5E6C-43CD-E26C1C9F580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82745" y="1963952"/>
                <a:ext cx="135720" cy="17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4796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7632848" cy="5544616"/>
          </a:xfrm>
        </p:spPr>
        <p:txBody>
          <a:bodyPr>
            <a:normAutofit/>
          </a:bodyPr>
          <a:lstStyle/>
          <a:p>
            <a:pPr marL="0" indent="0" algn="ctr" hangingPunct="0">
              <a:buNone/>
            </a:pPr>
            <a:r>
              <a:rPr lang="uk-UA" b="1" dirty="0">
                <a:solidFill>
                  <a:srgbClr val="7030A0"/>
                </a:solidFill>
              </a:rPr>
              <a:t>Значення окисно-відновних реакцій</a:t>
            </a:r>
            <a:r>
              <a:rPr lang="ru-UA" b="1" dirty="0">
                <a:solidFill>
                  <a:srgbClr val="7030A0"/>
                </a:solidFill>
              </a:rPr>
              <a:t> (ОВР)</a:t>
            </a:r>
            <a:endParaRPr lang="ru-UA" b="1" dirty="0"/>
          </a:p>
          <a:p>
            <a:pPr marL="0" indent="0" algn="just" hangingPunct="0">
              <a:spcBef>
                <a:spcPts val="0"/>
              </a:spcBef>
              <a:buNone/>
            </a:pPr>
            <a:r>
              <a:rPr lang="ru-UA" b="1" dirty="0"/>
              <a:t>1) </a:t>
            </a:r>
            <a:r>
              <a:rPr lang="uk-UA" dirty="0" err="1"/>
              <a:t>складн</a:t>
            </a:r>
            <a:r>
              <a:rPr lang="ru-UA" dirty="0"/>
              <a:t>і</a:t>
            </a:r>
            <a:r>
              <a:rPr lang="uk-UA" dirty="0"/>
              <a:t> О</a:t>
            </a:r>
            <a:r>
              <a:rPr lang="ru-UA" dirty="0"/>
              <a:t>ВР </a:t>
            </a:r>
            <a:r>
              <a:rPr lang="ru-UA" dirty="0" err="1"/>
              <a:t>відбуваються</a:t>
            </a:r>
            <a:r>
              <a:rPr lang="ru-UA" dirty="0"/>
              <a:t> </a:t>
            </a:r>
            <a:r>
              <a:rPr lang="uk-UA" dirty="0"/>
              <a:t>в організмах рослин і </a:t>
            </a:r>
            <a:r>
              <a:rPr lang="ru-UA" dirty="0"/>
              <a:t> </a:t>
            </a:r>
            <a:r>
              <a:rPr lang="uk-UA" dirty="0"/>
              <a:t>тварин −</a:t>
            </a:r>
            <a:r>
              <a:rPr lang="ru-UA" dirty="0"/>
              <a:t> </a:t>
            </a:r>
            <a:r>
              <a:rPr lang="uk-UA" b="1" dirty="0">
                <a:solidFill>
                  <a:srgbClr val="7030A0"/>
                </a:solidFill>
              </a:rPr>
              <a:t>фотосинтез</a:t>
            </a:r>
            <a:r>
              <a:rPr lang="uk-UA" dirty="0"/>
              <a:t> та </a:t>
            </a:r>
            <a:r>
              <a:rPr lang="uk-UA" b="1" dirty="0">
                <a:solidFill>
                  <a:srgbClr val="7030A0"/>
                </a:solidFill>
              </a:rPr>
              <a:t>метаболізм</a:t>
            </a:r>
            <a:r>
              <a:rPr lang="uk-UA" dirty="0"/>
              <a:t>, в результаті яких виділяється необхідна для життєдіяльності енергія. </a:t>
            </a:r>
            <a:endParaRPr lang="ru-UA" dirty="0"/>
          </a:p>
          <a:p>
            <a:pPr marL="457200" indent="-457200" algn="just" hangingPunct="0">
              <a:spcBef>
                <a:spcPts val="0"/>
              </a:spcBef>
              <a:buAutoNum type="arabicParenR"/>
            </a:pPr>
            <a:endParaRPr lang="ru-UA" dirty="0">
              <a:solidFill>
                <a:srgbClr val="292B2C"/>
              </a:solidFill>
            </a:endParaRPr>
          </a:p>
          <a:p>
            <a:pPr marL="0" indent="0" algn="just" hangingPunct="0">
              <a:spcBef>
                <a:spcPts val="0"/>
              </a:spcBef>
              <a:buNone/>
            </a:pPr>
            <a:endParaRPr lang="ru-UA" dirty="0">
              <a:solidFill>
                <a:srgbClr val="292B2C"/>
              </a:solidFill>
            </a:endParaRPr>
          </a:p>
          <a:p>
            <a:pPr marL="0" indent="0" algn="just" hangingPunct="0">
              <a:lnSpc>
                <a:spcPct val="110000"/>
              </a:lnSpc>
              <a:spcBef>
                <a:spcPts val="0"/>
              </a:spcBef>
              <a:buNone/>
            </a:pPr>
            <a:endParaRPr lang="ru-UA" sz="800" b="1" dirty="0">
              <a:solidFill>
                <a:srgbClr val="292B2C"/>
              </a:solidFill>
            </a:endParaRPr>
          </a:p>
          <a:p>
            <a:pPr marL="0" indent="0" algn="just" hangingPunct="0">
              <a:lnSpc>
                <a:spcPct val="120000"/>
              </a:lnSpc>
              <a:spcBef>
                <a:spcPts val="0"/>
              </a:spcBef>
              <a:buNone/>
            </a:pPr>
            <a:endParaRPr lang="ru-UA" dirty="0"/>
          </a:p>
          <a:p>
            <a:pPr marL="0" indent="0" algn="just" hangingPunct="0">
              <a:lnSpc>
                <a:spcPct val="120000"/>
              </a:lnSpc>
              <a:spcBef>
                <a:spcPts val="0"/>
              </a:spcBef>
              <a:buNone/>
            </a:pPr>
            <a:endParaRPr lang="ru-UA" dirty="0"/>
          </a:p>
          <a:p>
            <a:pPr marL="0" indent="0" algn="just" hangingPunct="0">
              <a:lnSpc>
                <a:spcPct val="120000"/>
              </a:lnSpc>
              <a:spcBef>
                <a:spcPts val="0"/>
              </a:spcBef>
              <a:buNone/>
            </a:pPr>
            <a:endParaRPr lang="ru-UA" dirty="0"/>
          </a:p>
          <a:p>
            <a:pPr marL="0" indent="0" algn="just" hangingPunct="0">
              <a:lnSpc>
                <a:spcPct val="120000"/>
              </a:lnSpc>
              <a:spcBef>
                <a:spcPts val="0"/>
              </a:spcBef>
              <a:buNone/>
            </a:pPr>
            <a:endParaRPr lang="ru-UA" dirty="0"/>
          </a:p>
          <a:p>
            <a:pPr marL="0" indent="0" algn="just" hangingPunct="0">
              <a:lnSpc>
                <a:spcPct val="120000"/>
              </a:lnSpc>
              <a:spcBef>
                <a:spcPts val="0"/>
              </a:spcBef>
              <a:buNone/>
            </a:pPr>
            <a:endParaRPr lang="ru-UA" dirty="0"/>
          </a:p>
          <a:p>
            <a:endParaRPr lang="ru-RU" dirty="0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D7466749-2BA1-C5D8-C296-64DC53565BAC}"/>
              </a:ext>
            </a:extLst>
          </p:cNvPr>
          <p:cNvSpPr txBox="1">
            <a:spLocks/>
          </p:cNvSpPr>
          <p:nvPr/>
        </p:nvSpPr>
        <p:spPr>
          <a:xfrm>
            <a:off x="8639944" y="34273"/>
            <a:ext cx="504056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Схема етапів фотосинтезу">
            <a:extLst>
              <a:ext uri="{FF2B5EF4-FFF2-40B4-BE49-F238E27FC236}">
                <a16:creationId xmlns:a16="http://schemas.microsoft.com/office/drawing/2014/main" id="{D13C8206-E1F9-4C11-C616-CB691D069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28461"/>
            <a:ext cx="2808312" cy="396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954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E3BF9831-3A3A-2630-2D0F-BE16D40768F5}"/>
              </a:ext>
            </a:extLst>
          </p:cNvPr>
          <p:cNvSpPr txBox="1">
            <a:spLocks/>
          </p:cNvSpPr>
          <p:nvPr/>
        </p:nvSpPr>
        <p:spPr>
          <a:xfrm>
            <a:off x="8639944" y="34273"/>
            <a:ext cx="504056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44E7948E-90D1-B80C-9C3E-E19194FBF5FA}"/>
              </a:ext>
            </a:extLst>
          </p:cNvPr>
          <p:cNvSpPr txBox="1">
            <a:spLocks/>
          </p:cNvSpPr>
          <p:nvPr/>
        </p:nvSpPr>
        <p:spPr>
          <a:xfrm>
            <a:off x="899592" y="2238772"/>
            <a:ext cx="7488832" cy="1334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hangingPunct="0">
              <a:spcBef>
                <a:spcPts val="0"/>
              </a:spcBef>
              <a:buFont typeface="Brush Script MT" pitchFamily="66" charset="0"/>
              <a:buNone/>
            </a:pPr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F631F9-0E8D-29B1-1CB3-62C2B9E85FF1}"/>
              </a:ext>
            </a:extLst>
          </p:cNvPr>
          <p:cNvSpPr txBox="1"/>
          <p:nvPr/>
        </p:nvSpPr>
        <p:spPr>
          <a:xfrm>
            <a:off x="791173" y="2263442"/>
            <a:ext cx="7128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UA" b="0" i="0" dirty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0" i="0" dirty="0" err="1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ітратна</a:t>
            </a:r>
            <a:r>
              <a:rPr lang="ru-RU" b="0" i="0" dirty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 </a:t>
            </a:r>
            <a:r>
              <a:rPr lang="ru-RU" b="0" i="0" dirty="0" err="1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b="0" i="0" dirty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взаємодіє</a:t>
            </a:r>
            <a:r>
              <a:rPr lang="ru-RU" b="0" i="0" dirty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карбонатами, </a:t>
            </a:r>
            <a:r>
              <a:rPr lang="ru-RU" b="0" i="0" dirty="0" err="1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0" i="0" dirty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в </a:t>
            </a:r>
            <a:r>
              <a:rPr lang="ru-RU" b="0" i="0" dirty="0" err="1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ґрунті</a:t>
            </a:r>
            <a:r>
              <a:rPr lang="ru-RU" b="0" i="0" dirty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0A341CBB-476B-88D2-E76A-91263DB1EF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037385"/>
              </p:ext>
            </p:extLst>
          </p:nvPr>
        </p:nvGraphicFramePr>
        <p:xfrm>
          <a:off x="2585571" y="2737050"/>
          <a:ext cx="4617418" cy="398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794320" imgH="241560" progId="PBrush">
                  <p:embed/>
                </p:oleObj>
              </mc:Choice>
              <mc:Fallback>
                <p:oleObj name="Bitmap Image" r:id="rId2" imgW="2794320" imgH="2415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85571" y="2737050"/>
                        <a:ext cx="4617418" cy="398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B5212E0-79CE-2DD9-F208-5FC36CF3CA5A}"/>
              </a:ext>
            </a:extLst>
          </p:cNvPr>
          <p:cNvSpPr txBox="1"/>
          <p:nvPr/>
        </p:nvSpPr>
        <p:spPr>
          <a:xfrm>
            <a:off x="808333" y="3266165"/>
            <a:ext cx="7546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 err="1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b="0" i="0" dirty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тому в </a:t>
            </a:r>
            <a:r>
              <a:rPr lang="ru-RU" b="0" i="0" dirty="0" err="1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b="0" i="0" dirty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гниття</a:t>
            </a:r>
            <a:r>
              <a:rPr lang="ru-RU" b="0" i="0" dirty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посліду</a:t>
            </a:r>
            <a:r>
              <a:rPr lang="ru-RU" b="0" i="0" dirty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 і </a:t>
            </a:r>
            <a:r>
              <a:rPr lang="ru-RU" b="0" i="0" dirty="0" err="1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решток</a:t>
            </a:r>
            <a:r>
              <a:rPr lang="ru-RU" b="0" i="0" dirty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b="0" i="0" dirty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з'являється</a:t>
            </a:r>
            <a:r>
              <a:rPr lang="ru-RU" b="0" i="0" dirty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 </a:t>
            </a:r>
            <a:r>
              <a:rPr lang="ru-RU" b="0" i="0" dirty="0" err="1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b="0" i="0" dirty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нітратів</a:t>
            </a:r>
            <a:r>
              <a:rPr lang="ru-RU" b="0" i="0" dirty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B2A3B0-558D-145D-3469-E543159866A2}"/>
              </a:ext>
            </a:extLst>
          </p:cNvPr>
          <p:cNvSpPr txBox="1"/>
          <p:nvPr/>
        </p:nvSpPr>
        <p:spPr>
          <a:xfrm>
            <a:off x="683568" y="101635"/>
            <a:ext cx="74888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Окисно-</a:t>
            </a:r>
            <a:r>
              <a:rPr lang="ru-RU" sz="2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відновні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природі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endParaRPr lang="ru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5147F3-DE9E-F2D4-F5B4-D0E214E9557F}"/>
              </a:ext>
            </a:extLst>
          </p:cNvPr>
          <p:cNvSpPr txBox="1"/>
          <p:nvPr/>
        </p:nvSpPr>
        <p:spPr>
          <a:xfrm>
            <a:off x="807680" y="3912496"/>
            <a:ext cx="7546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 err="1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b="0" i="0" dirty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b="0" i="0" dirty="0" err="1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грозових</a:t>
            </a:r>
            <a:r>
              <a:rPr lang="ru-RU" b="0" i="0" dirty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розрядів</a:t>
            </a:r>
            <a:r>
              <a:rPr lang="ru-RU" b="0" i="0" dirty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</a:t>
            </a:r>
            <a:r>
              <a:rPr lang="ru-UA" b="0" i="0" dirty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b="0" i="0" dirty="0" err="1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ться</a:t>
            </a:r>
            <a:r>
              <a:rPr lang="ru-RU" b="0" i="0" dirty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b="0" i="0" dirty="0" err="1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UA" b="0" i="0" dirty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хімічн</a:t>
            </a:r>
            <a:r>
              <a:rPr lang="ru-UA" b="0" i="0" dirty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b="0" i="0" dirty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реакці</a:t>
            </a:r>
            <a:r>
              <a:rPr lang="ru-UA" b="0" i="0" dirty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ru-RU" b="0" i="0" dirty="0">
                <a:solidFill>
                  <a:srgbClr val="29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B25784B-7A60-5C41-4A4D-0A165282A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4372210"/>
            <a:ext cx="3777566" cy="18567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728CE87-BA13-6CDC-1FA6-05DF549BB775}"/>
              </a:ext>
            </a:extLst>
          </p:cNvPr>
          <p:cNvSpPr txBox="1"/>
          <p:nvPr/>
        </p:nvSpPr>
        <p:spPr>
          <a:xfrm>
            <a:off x="764736" y="673417"/>
            <a:ext cx="7488832" cy="984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hangingPunct="0">
              <a:lnSpc>
                <a:spcPct val="110000"/>
              </a:lnSpc>
              <a:spcBef>
                <a:spcPts val="0"/>
              </a:spcBef>
              <a:buNone/>
            </a:pPr>
            <a:r>
              <a:rPr lang="ru-UA" b="1" dirty="0">
                <a:solidFill>
                  <a:srgbClr val="292B2C"/>
                </a:solidFill>
              </a:rPr>
              <a:t>2) </a:t>
            </a:r>
            <a:r>
              <a:rPr lang="ru-RU" dirty="0" err="1">
                <a:solidFill>
                  <a:srgbClr val="292B2C"/>
                </a:solidFill>
              </a:rPr>
              <a:t>Завдяки</a:t>
            </a:r>
            <a:r>
              <a:rPr lang="ru-RU" dirty="0">
                <a:solidFill>
                  <a:srgbClr val="292B2C"/>
                </a:solidFill>
              </a:rPr>
              <a:t> </a:t>
            </a:r>
            <a:r>
              <a:rPr lang="ru-RU" dirty="0" err="1">
                <a:solidFill>
                  <a:srgbClr val="292B2C"/>
                </a:solidFill>
              </a:rPr>
              <a:t>життєдіяльності</a:t>
            </a:r>
            <a:r>
              <a:rPr lang="ru-RU" dirty="0">
                <a:solidFill>
                  <a:srgbClr val="292B2C"/>
                </a:solidFill>
              </a:rPr>
              <a:t> </a:t>
            </a:r>
            <a:r>
              <a:rPr lang="ru-RU" dirty="0" err="1">
                <a:solidFill>
                  <a:srgbClr val="292B2C"/>
                </a:solidFill>
              </a:rPr>
              <a:t>ґрунтових</a:t>
            </a:r>
            <a:r>
              <a:rPr lang="ru-RU" dirty="0">
                <a:solidFill>
                  <a:srgbClr val="292B2C"/>
                </a:solidFill>
              </a:rPr>
              <a:t> </a:t>
            </a:r>
            <a:r>
              <a:rPr lang="ru-RU" dirty="0" err="1">
                <a:solidFill>
                  <a:srgbClr val="292B2C"/>
                </a:solidFill>
              </a:rPr>
              <a:t>бактерій</a:t>
            </a:r>
            <a:r>
              <a:rPr lang="ru-RU" dirty="0">
                <a:solidFill>
                  <a:srgbClr val="292B2C"/>
                </a:solidFill>
              </a:rPr>
              <a:t> </a:t>
            </a:r>
            <a:r>
              <a:rPr lang="ru-RU" dirty="0" err="1">
                <a:solidFill>
                  <a:srgbClr val="292B2C"/>
                </a:solidFill>
              </a:rPr>
              <a:t>рештки</a:t>
            </a:r>
            <a:r>
              <a:rPr lang="ru-RU" dirty="0">
                <a:solidFill>
                  <a:srgbClr val="292B2C"/>
                </a:solidFill>
              </a:rPr>
              <a:t> тварин і </a:t>
            </a:r>
            <a:r>
              <a:rPr lang="ru-RU" dirty="0" err="1">
                <a:solidFill>
                  <a:srgbClr val="292B2C"/>
                </a:solidFill>
              </a:rPr>
              <a:t>рослин</a:t>
            </a:r>
            <a:r>
              <a:rPr lang="ru-RU" dirty="0">
                <a:solidFill>
                  <a:srgbClr val="292B2C"/>
                </a:solidFill>
              </a:rPr>
              <a:t> </a:t>
            </a:r>
            <a:r>
              <a:rPr lang="ru-RU" dirty="0" err="1">
                <a:solidFill>
                  <a:srgbClr val="292B2C"/>
                </a:solidFill>
              </a:rPr>
              <a:t>розкладаються</a:t>
            </a:r>
            <a:r>
              <a:rPr lang="ru-UA" dirty="0">
                <a:solidFill>
                  <a:srgbClr val="292B2C"/>
                </a:solidFill>
              </a:rPr>
              <a:t>; </a:t>
            </a:r>
            <a:r>
              <a:rPr lang="ru-RU" dirty="0" err="1">
                <a:solidFill>
                  <a:srgbClr val="292B2C"/>
                </a:solidFill>
              </a:rPr>
              <a:t>виділяється</a:t>
            </a:r>
            <a:r>
              <a:rPr lang="ru-RU" dirty="0">
                <a:solidFill>
                  <a:srgbClr val="292B2C"/>
                </a:solidFill>
              </a:rPr>
              <a:t> </a:t>
            </a:r>
            <a:r>
              <a:rPr lang="ru-RU" dirty="0" err="1">
                <a:solidFill>
                  <a:srgbClr val="292B2C"/>
                </a:solidFill>
              </a:rPr>
              <a:t>амоніак</a:t>
            </a:r>
            <a:r>
              <a:rPr lang="ru-RU" dirty="0">
                <a:solidFill>
                  <a:srgbClr val="292B2C"/>
                </a:solidFill>
              </a:rPr>
              <a:t> </a:t>
            </a:r>
            <a:r>
              <a:rPr lang="en-US" dirty="0">
                <a:solidFill>
                  <a:srgbClr val="292B2C"/>
                </a:solidFill>
              </a:rPr>
              <a:t>NH</a:t>
            </a:r>
            <a:r>
              <a:rPr lang="en-US" baseline="-25000" dirty="0">
                <a:solidFill>
                  <a:srgbClr val="292B2C"/>
                </a:solidFill>
              </a:rPr>
              <a:t>3</a:t>
            </a:r>
            <a:r>
              <a:rPr lang="ru-UA" baseline="-25000" dirty="0">
                <a:solidFill>
                  <a:srgbClr val="292B2C"/>
                </a:solidFill>
              </a:rPr>
              <a:t>, </a:t>
            </a:r>
            <a:r>
              <a:rPr lang="ru-UA" dirty="0" err="1">
                <a:solidFill>
                  <a:srgbClr val="292B2C"/>
                </a:solidFill>
              </a:rPr>
              <a:t>який</a:t>
            </a:r>
            <a:r>
              <a:rPr lang="ru-UA" dirty="0">
                <a:solidFill>
                  <a:srgbClr val="292B2C"/>
                </a:solidFill>
              </a:rPr>
              <a:t> </a:t>
            </a:r>
            <a:r>
              <a:rPr lang="ru-RU" dirty="0" err="1">
                <a:solidFill>
                  <a:srgbClr val="292B2C"/>
                </a:solidFill>
              </a:rPr>
              <a:t>під</a:t>
            </a:r>
            <a:r>
              <a:rPr lang="ru-RU" dirty="0">
                <a:solidFill>
                  <a:srgbClr val="292B2C"/>
                </a:solidFill>
              </a:rPr>
              <a:t> </a:t>
            </a:r>
            <a:r>
              <a:rPr lang="ru-RU" dirty="0" err="1">
                <a:solidFill>
                  <a:srgbClr val="292B2C"/>
                </a:solidFill>
              </a:rPr>
              <a:t>дією</a:t>
            </a:r>
            <a:r>
              <a:rPr lang="ru-RU" dirty="0">
                <a:solidFill>
                  <a:srgbClr val="292B2C"/>
                </a:solidFill>
              </a:rPr>
              <a:t> </a:t>
            </a:r>
            <a:r>
              <a:rPr lang="ru-RU" dirty="0" err="1">
                <a:solidFill>
                  <a:srgbClr val="292B2C"/>
                </a:solidFill>
              </a:rPr>
              <a:t>інших</a:t>
            </a:r>
            <a:r>
              <a:rPr lang="ru-RU" dirty="0">
                <a:solidFill>
                  <a:srgbClr val="292B2C"/>
                </a:solidFill>
              </a:rPr>
              <a:t> </a:t>
            </a:r>
            <a:r>
              <a:rPr lang="ru-RU" dirty="0" err="1">
                <a:solidFill>
                  <a:srgbClr val="292B2C"/>
                </a:solidFill>
              </a:rPr>
              <a:t>бактерій</a:t>
            </a:r>
            <a:r>
              <a:rPr lang="ru-RU" dirty="0">
                <a:solidFill>
                  <a:srgbClr val="292B2C"/>
                </a:solidFill>
              </a:rPr>
              <a:t> </a:t>
            </a:r>
            <a:r>
              <a:rPr lang="ru-RU" dirty="0" err="1">
                <a:solidFill>
                  <a:srgbClr val="292B2C"/>
                </a:solidFill>
              </a:rPr>
              <a:t>частково</a:t>
            </a:r>
            <a:r>
              <a:rPr lang="ru-RU" dirty="0">
                <a:solidFill>
                  <a:srgbClr val="292B2C"/>
                </a:solidFill>
              </a:rPr>
              <a:t> </a:t>
            </a:r>
            <a:r>
              <a:rPr lang="ru-RU" dirty="0" err="1">
                <a:solidFill>
                  <a:srgbClr val="292B2C"/>
                </a:solidFill>
              </a:rPr>
              <a:t>піддається</a:t>
            </a:r>
            <a:r>
              <a:rPr lang="ru-RU" dirty="0">
                <a:solidFill>
                  <a:srgbClr val="292B2C"/>
                </a:solidFill>
              </a:rPr>
              <a:t> </a:t>
            </a:r>
            <a:r>
              <a:rPr lang="ru-RU" dirty="0" err="1">
                <a:solidFill>
                  <a:srgbClr val="292B2C"/>
                </a:solidFill>
              </a:rPr>
              <a:t>окисненню</a:t>
            </a:r>
            <a:r>
              <a:rPr lang="ru-RU" dirty="0">
                <a:solidFill>
                  <a:srgbClr val="292B2C"/>
                </a:solidFill>
              </a:rPr>
              <a:t>:</a:t>
            </a:r>
            <a:endParaRPr lang="ru-RU" dirty="0"/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B1EF1B28-C867-6C0C-980D-0D4B4F11B4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687571"/>
              </p:ext>
            </p:extLst>
          </p:nvPr>
        </p:nvGraphicFramePr>
        <p:xfrm>
          <a:off x="4894280" y="1328135"/>
          <a:ext cx="3350128" cy="1002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2004480" imgH="599760" progId="PBrush">
                  <p:embed/>
                </p:oleObj>
              </mc:Choice>
              <mc:Fallback>
                <p:oleObj name="Bitmap Image" r:id="rId5" imgW="2004480" imgH="599760" progId="PBrush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A5CCF0BB-DFDC-9505-88CD-5A96AB886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94280" y="1328135"/>
                        <a:ext cx="3350128" cy="1002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61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704856" cy="5688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/>
              <a:t>План</a:t>
            </a:r>
            <a:endParaRPr lang="en-US" sz="3200" b="1" dirty="0"/>
          </a:p>
          <a:p>
            <a:pPr marL="0" indent="0" algn="ctr">
              <a:spcBef>
                <a:spcPts val="0"/>
              </a:spcBef>
              <a:buNone/>
            </a:pPr>
            <a:endParaRPr lang="ru-RU" dirty="0"/>
          </a:p>
          <a:p>
            <a:pPr marL="0" indent="0" algn="just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UA" dirty="0"/>
              <a:t> </a:t>
            </a:r>
            <a:r>
              <a:rPr lang="ru-RU" dirty="0"/>
              <a:t>Окисно-</a:t>
            </a:r>
            <a:r>
              <a:rPr lang="ru-RU" dirty="0" err="1"/>
              <a:t>відновні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.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окиснення</a:t>
            </a:r>
            <a:r>
              <a:rPr lang="ru-RU" dirty="0"/>
              <a:t>.</a:t>
            </a:r>
            <a:endParaRPr lang="ru-UA" dirty="0"/>
          </a:p>
          <a:p>
            <a:pPr marL="0" indent="0" algn="just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UA" dirty="0"/>
              <a:t> </a:t>
            </a:r>
            <a:r>
              <a:rPr lang="ru-RU" dirty="0" err="1"/>
              <a:t>Найважливіші</a:t>
            </a:r>
            <a:r>
              <a:rPr lang="ru-RU" dirty="0"/>
              <a:t> </a:t>
            </a:r>
            <a:r>
              <a:rPr lang="ru-RU" dirty="0" err="1"/>
              <a:t>окисники</a:t>
            </a:r>
            <a:r>
              <a:rPr lang="ru-RU" dirty="0"/>
              <a:t> й </a:t>
            </a:r>
            <a:r>
              <a:rPr lang="ru-RU" dirty="0" err="1"/>
              <a:t>відновники</a:t>
            </a:r>
            <a:r>
              <a:rPr lang="ru-RU" dirty="0"/>
              <a:t>.</a:t>
            </a:r>
          </a:p>
          <a:p>
            <a:pPr marL="0" indent="0" algn="just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UA" dirty="0"/>
              <a:t> </a:t>
            </a: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 </a:t>
            </a:r>
            <a:r>
              <a:rPr lang="ru-RU" dirty="0" err="1"/>
              <a:t>окиснення</a:t>
            </a:r>
            <a:r>
              <a:rPr lang="ru-RU" dirty="0"/>
              <a:t> − </a:t>
            </a:r>
            <a:r>
              <a:rPr lang="ru-RU" dirty="0" err="1"/>
              <a:t>відновлення</a:t>
            </a:r>
            <a:r>
              <a:rPr lang="ru-RU" dirty="0"/>
              <a:t>.</a:t>
            </a:r>
            <a:endParaRPr lang="ru-UA" dirty="0"/>
          </a:p>
          <a:p>
            <a:pPr marL="0" indent="0" algn="just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UA" sz="2400" dirty="0"/>
              <a:t> План </a:t>
            </a:r>
            <a:r>
              <a:rPr lang="ru-UA" sz="2400" dirty="0" err="1"/>
              <a:t>підбору</a:t>
            </a:r>
            <a:r>
              <a:rPr lang="ru-UA" sz="2400" dirty="0"/>
              <a:t> </a:t>
            </a:r>
            <a:r>
              <a:rPr lang="ru-UA" sz="2400" dirty="0" err="1"/>
              <a:t>коефіцієнтів</a:t>
            </a:r>
            <a:r>
              <a:rPr lang="ru-UA" sz="2400" dirty="0"/>
              <a:t> методом </a:t>
            </a:r>
            <a:r>
              <a:rPr lang="ru-UA" sz="2400" dirty="0" err="1"/>
              <a:t>електронного</a:t>
            </a:r>
            <a:r>
              <a:rPr lang="ru-UA" sz="2400" dirty="0"/>
              <a:t> балансу та методом </a:t>
            </a:r>
            <a:r>
              <a:rPr lang="ru-UA" sz="2400" dirty="0" err="1"/>
              <a:t>електронно-іонного</a:t>
            </a:r>
            <a:r>
              <a:rPr lang="ru-UA" sz="2400" dirty="0"/>
              <a:t> балансу.</a:t>
            </a:r>
          </a:p>
          <a:p>
            <a:pPr marL="0" indent="0" algn="just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UA" dirty="0"/>
              <a:t> </a:t>
            </a:r>
            <a:r>
              <a:rPr lang="uk-UA" dirty="0"/>
              <a:t>Значення окисно-відновних реакцій</a:t>
            </a:r>
            <a:r>
              <a:rPr lang="ru-UA" dirty="0"/>
              <a:t> (ОВР)</a:t>
            </a:r>
            <a:r>
              <a:rPr lang="uk-UA" dirty="0"/>
              <a:t>. </a:t>
            </a:r>
            <a:endParaRPr lang="en-US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 algn="just">
              <a:spcBef>
                <a:spcPts val="0"/>
              </a:spcBef>
              <a:buNone/>
            </a:pPr>
            <a:r>
              <a:rPr lang="uk-UA" b="1" dirty="0"/>
              <a:t>Ключові терміни та поняття: </a:t>
            </a:r>
            <a:r>
              <a:rPr lang="uk-UA" dirty="0"/>
              <a:t>ступінь окиснення, окисно-відновні реакції, відновник, окисник, реакція окиснення, реакція відновлення.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6C2A8ADC-6812-3475-B6E1-89B8C0D4579D}"/>
              </a:ext>
            </a:extLst>
          </p:cNvPr>
          <p:cNvSpPr txBox="1">
            <a:spLocks/>
          </p:cNvSpPr>
          <p:nvPr/>
        </p:nvSpPr>
        <p:spPr>
          <a:xfrm>
            <a:off x="8639944" y="34273"/>
            <a:ext cx="504056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73950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:a16="http://schemas.microsoft.com/office/drawing/2014/main" id="{AB5EF977-9BCF-9EEC-CD90-4E6663B8F140}"/>
              </a:ext>
            </a:extLst>
          </p:cNvPr>
          <p:cNvSpPr txBox="1">
            <a:spLocks/>
          </p:cNvSpPr>
          <p:nvPr/>
        </p:nvSpPr>
        <p:spPr>
          <a:xfrm>
            <a:off x="8639944" y="34273"/>
            <a:ext cx="504056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1A6D9C-B335-C267-5B22-C9D8A6BFC4C6}"/>
              </a:ext>
            </a:extLst>
          </p:cNvPr>
          <p:cNvSpPr txBox="1"/>
          <p:nvPr/>
        </p:nvSpPr>
        <p:spPr>
          <a:xfrm>
            <a:off x="899592" y="6381328"/>
            <a:ext cx="7740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https://uahistory.co/pidruchniki/berezan-chemistry-9-class-2017/19.php</a:t>
            </a:r>
            <a:endParaRPr lang="ru-UA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D182C6-10B3-8E87-9200-FBFBC33A0665}"/>
              </a:ext>
            </a:extLst>
          </p:cNvPr>
          <p:cNvSpPr txBox="1"/>
          <p:nvPr/>
        </p:nvSpPr>
        <p:spPr>
          <a:xfrm>
            <a:off x="755576" y="595043"/>
            <a:ext cx="763284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</a:pPr>
            <a:r>
              <a:rPr lang="ru-UA" b="1" dirty="0"/>
              <a:t>3) </a:t>
            </a:r>
            <a:r>
              <a:rPr lang="ru-UA" dirty="0"/>
              <a:t>ОВР </a:t>
            </a:r>
            <a:r>
              <a:rPr lang="uk-UA" dirty="0"/>
              <a:t>можна спостерігати при </a:t>
            </a:r>
            <a:r>
              <a:rPr lang="uk-UA" b="1" dirty="0">
                <a:solidFill>
                  <a:srgbClr val="7030A0"/>
                </a:solidFill>
              </a:rPr>
              <a:t>згорянні різних видів палива</a:t>
            </a:r>
            <a:r>
              <a:rPr lang="ru-UA" b="1" dirty="0">
                <a:solidFill>
                  <a:srgbClr val="7030A0"/>
                </a:solidFill>
              </a:rPr>
              <a:t> (</a:t>
            </a:r>
            <a:r>
              <a:rPr lang="ru-RU" dirty="0" err="1">
                <a:solidFill>
                  <a:srgbClr val="292B2C"/>
                </a:solidFill>
                <a:cs typeface="Times New Roman" panose="02020603050405020304" pitchFamily="18" charset="0"/>
              </a:rPr>
              <a:t>горіння</a:t>
            </a:r>
            <a:r>
              <a:rPr lang="ru-RU" dirty="0">
                <a:solidFill>
                  <a:srgbClr val="292B2C"/>
                </a:solidFill>
                <a:cs typeface="Times New Roman" panose="02020603050405020304" pitchFamily="18" charset="0"/>
              </a:rPr>
              <a:t> природного газу, бензину, дизельного </a:t>
            </a:r>
            <a:r>
              <a:rPr lang="ru-RU" dirty="0" err="1">
                <a:solidFill>
                  <a:srgbClr val="292B2C"/>
                </a:solidFill>
                <a:cs typeface="Times New Roman" panose="02020603050405020304" pitchFamily="18" charset="0"/>
              </a:rPr>
              <a:t>пального</a:t>
            </a:r>
            <a:r>
              <a:rPr lang="ru-RU" dirty="0">
                <a:solidFill>
                  <a:srgbClr val="292B2C"/>
                </a:solidFill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292B2C"/>
                </a:solidFill>
                <a:cs typeface="Times New Roman" panose="02020603050405020304" pitchFamily="18" charset="0"/>
              </a:rPr>
              <a:t>двигунах</a:t>
            </a:r>
            <a:r>
              <a:rPr lang="ru-RU" dirty="0">
                <a:solidFill>
                  <a:srgbClr val="292B2C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B2C"/>
                </a:solidFill>
                <a:cs typeface="Times New Roman" panose="02020603050405020304" pitchFamily="18" charset="0"/>
              </a:rPr>
              <a:t>автомобілів</a:t>
            </a:r>
            <a:r>
              <a:rPr lang="ru-RU" dirty="0">
                <a:solidFill>
                  <a:srgbClr val="292B2C"/>
                </a:solidFill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92B2C"/>
                </a:solidFill>
                <a:cs typeface="Times New Roman" panose="02020603050405020304" pitchFamily="18" charset="0"/>
              </a:rPr>
              <a:t>літаків</a:t>
            </a:r>
            <a:r>
              <a:rPr lang="ru-RU" dirty="0">
                <a:solidFill>
                  <a:srgbClr val="292B2C"/>
                </a:solidFill>
                <a:cs typeface="Times New Roman" panose="02020603050405020304" pitchFamily="18" charset="0"/>
              </a:rPr>
              <a:t>; ракетного </a:t>
            </a:r>
            <a:r>
              <a:rPr lang="ru-RU" dirty="0" err="1">
                <a:solidFill>
                  <a:srgbClr val="292B2C"/>
                </a:solidFill>
                <a:cs typeface="Times New Roman" panose="02020603050405020304" pitchFamily="18" charset="0"/>
              </a:rPr>
              <a:t>пального</a:t>
            </a:r>
            <a:r>
              <a:rPr lang="ru-RU" dirty="0">
                <a:solidFill>
                  <a:srgbClr val="292B2C"/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92B2C"/>
                </a:solidFill>
                <a:cs typeface="Arial" panose="020B0604020202020204" pitchFamily="34" charset="0"/>
              </a:rPr>
              <a:t>‒</a:t>
            </a:r>
            <a:r>
              <a:rPr lang="ru-RU" dirty="0">
                <a:solidFill>
                  <a:srgbClr val="292B2C"/>
                </a:solidFill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292B2C"/>
                </a:solidFill>
                <a:cs typeface="Times New Roman" panose="02020603050405020304" pitchFamily="18" charset="0"/>
              </a:rPr>
              <a:t>двигунах</a:t>
            </a:r>
            <a:r>
              <a:rPr lang="ru-RU" dirty="0">
                <a:solidFill>
                  <a:srgbClr val="292B2C"/>
                </a:solidFill>
                <a:cs typeface="Times New Roman" panose="02020603050405020304" pitchFamily="18" charset="0"/>
              </a:rPr>
              <a:t> ракет</a:t>
            </a:r>
            <a:r>
              <a:rPr lang="ru-UA" dirty="0">
                <a:solidFill>
                  <a:srgbClr val="292B2C"/>
                </a:solidFill>
                <a:cs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rgbClr val="292B2C"/>
                </a:solidFill>
                <a:cs typeface="Times New Roman" panose="02020603050405020304" pitchFamily="18" charset="0"/>
              </a:rPr>
              <a:t>спалювання</a:t>
            </a:r>
            <a:r>
              <a:rPr lang="ru-RU" dirty="0">
                <a:solidFill>
                  <a:srgbClr val="292B2C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B2C"/>
                </a:solidFill>
                <a:cs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292B2C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B2C"/>
                </a:solidFill>
                <a:cs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rgbClr val="292B2C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B2C"/>
                </a:solidFill>
                <a:cs typeface="Times New Roman" panose="02020603050405020304" pitchFamily="18" charset="0"/>
              </a:rPr>
              <a:t>палива</a:t>
            </a:r>
            <a:r>
              <a:rPr lang="ru-RU" dirty="0">
                <a:solidFill>
                  <a:srgbClr val="292B2C"/>
                </a:solidFill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292B2C"/>
                </a:solidFill>
                <a:cs typeface="Times New Roman" panose="02020603050405020304" pitchFamily="18" charset="0"/>
              </a:rPr>
              <a:t>теплоелектростанціях</a:t>
            </a:r>
            <a:r>
              <a:rPr lang="ru-UA" dirty="0">
                <a:solidFill>
                  <a:srgbClr val="292B2C"/>
                </a:solidFill>
                <a:cs typeface="Times New Roman" panose="02020603050405020304" pitchFamily="18" charset="0"/>
              </a:rPr>
              <a:t>)</a:t>
            </a:r>
            <a:r>
              <a:rPr lang="ru-RU" dirty="0">
                <a:solidFill>
                  <a:srgbClr val="292B2C"/>
                </a:solidFill>
                <a:cs typeface="Times New Roman" panose="02020603050405020304" pitchFamily="18" charset="0"/>
              </a:rPr>
              <a:t>;</a:t>
            </a:r>
            <a:r>
              <a:rPr lang="ru-UA" dirty="0">
                <a:solidFill>
                  <a:srgbClr val="292B2C"/>
                </a:solidFill>
                <a:cs typeface="Times New Roman" panose="02020603050405020304" pitchFamily="18" charset="0"/>
              </a:rPr>
              <a:t> </a:t>
            </a:r>
            <a:r>
              <a:rPr lang="uk-UA" dirty="0"/>
              <a:t>у </a:t>
            </a:r>
            <a:r>
              <a:rPr lang="uk-UA" b="1" dirty="0">
                <a:solidFill>
                  <a:srgbClr val="7030A0"/>
                </a:solidFill>
              </a:rPr>
              <a:t>процесах корозії металів </a:t>
            </a:r>
            <a:br>
              <a:rPr lang="ru-UA" b="1" dirty="0">
                <a:solidFill>
                  <a:srgbClr val="7030A0"/>
                </a:solidFill>
              </a:rPr>
            </a:br>
            <a:r>
              <a:rPr lang="uk-UA" b="1" dirty="0">
                <a:solidFill>
                  <a:srgbClr val="7030A0"/>
                </a:solidFill>
              </a:rPr>
              <a:t>при електролізі</a:t>
            </a:r>
            <a:r>
              <a:rPr lang="ru-UA" b="1" dirty="0">
                <a:solidFill>
                  <a:srgbClr val="7030A0"/>
                </a:solidFill>
              </a:rPr>
              <a:t>, </a:t>
            </a:r>
            <a:r>
              <a:rPr lang="ru-UA" dirty="0" err="1"/>
              <a:t>що</a:t>
            </a:r>
            <a:r>
              <a:rPr lang="uk-UA" dirty="0"/>
              <a:t> лежать в основі металургійних процесів і кругообігу елементів у природі</a:t>
            </a:r>
            <a:r>
              <a:rPr lang="ru-UA" dirty="0"/>
              <a:t>;</a:t>
            </a:r>
            <a:r>
              <a:rPr lang="uk-UA" dirty="0"/>
              <a:t> </a:t>
            </a:r>
            <a:r>
              <a:rPr lang="ru-RU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процеси</a:t>
            </a:r>
            <a:r>
              <a:rPr lang="ru-RU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окиснення</a:t>
            </a:r>
            <a:r>
              <a:rPr lang="ru-RU" b="1" dirty="0">
                <a:solidFill>
                  <a:srgbClr val="7030A0"/>
                </a:solidFill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відновлення</a:t>
            </a:r>
            <a:r>
              <a:rPr lang="ru-RU" b="1" dirty="0">
                <a:solidFill>
                  <a:srgbClr val="7030A0"/>
                </a:solidFill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відбуваються</a:t>
            </a:r>
            <a:r>
              <a:rPr lang="ru-RU" b="1" dirty="0">
                <a:solidFill>
                  <a:srgbClr val="7030A0"/>
                </a:solidFill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гальванічних</a:t>
            </a:r>
            <a:r>
              <a:rPr lang="ru-RU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елементах</a:t>
            </a:r>
            <a:r>
              <a:rPr lang="ru-RU" dirty="0">
                <a:solidFill>
                  <a:srgbClr val="292B2C"/>
                </a:solidFill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292B2C"/>
                </a:solidFill>
                <a:cs typeface="Times New Roman" panose="02020603050405020304" pitchFamily="18" charset="0"/>
              </a:rPr>
              <a:t>акумулятори</a:t>
            </a:r>
            <a:r>
              <a:rPr lang="ru-RU" dirty="0">
                <a:solidFill>
                  <a:srgbClr val="292B2C"/>
                </a:solidFill>
                <a:cs typeface="Times New Roman" panose="02020603050405020304" pitchFamily="18" charset="0"/>
              </a:rPr>
              <a:t>, батарейки)</a:t>
            </a:r>
            <a:r>
              <a:rPr lang="ru-UA" dirty="0">
                <a:solidFill>
                  <a:srgbClr val="292B2C"/>
                </a:solidFill>
                <a:cs typeface="Times New Roman" panose="02020603050405020304" pitchFamily="18" charset="0"/>
              </a:rPr>
              <a:t> (з</a:t>
            </a:r>
            <a:r>
              <a:rPr lang="uk-UA" dirty="0" err="1"/>
              <a:t>авдяки</a:t>
            </a:r>
            <a:r>
              <a:rPr lang="uk-UA" dirty="0"/>
              <a:t> </a:t>
            </a:r>
            <a:r>
              <a:rPr lang="ru-UA" dirty="0"/>
              <a:t>ОВР </a:t>
            </a:r>
            <a:r>
              <a:rPr lang="uk-UA" dirty="0"/>
              <a:t>відбувається </a:t>
            </a:r>
            <a:r>
              <a:rPr lang="uk-UA" b="1" dirty="0">
                <a:solidFill>
                  <a:srgbClr val="7030A0"/>
                </a:solidFill>
              </a:rPr>
              <a:t>перетворення хімічної енергії в електричну</a:t>
            </a:r>
            <a:r>
              <a:rPr lang="ru-UA" b="1" dirty="0">
                <a:solidFill>
                  <a:srgbClr val="7030A0"/>
                </a:solidFill>
              </a:rPr>
              <a:t>)</a:t>
            </a:r>
            <a:r>
              <a:rPr lang="ru-UA" dirty="0"/>
              <a:t>;</a:t>
            </a:r>
            <a:r>
              <a:rPr lang="uk-UA" dirty="0"/>
              <a:t> </a:t>
            </a:r>
            <a:r>
              <a:rPr lang="ru-RU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одержання</a:t>
            </a:r>
            <a:r>
              <a:rPr lang="ru-RU" b="1" dirty="0">
                <a:solidFill>
                  <a:srgbClr val="7030A0"/>
                </a:solidFill>
                <a:cs typeface="Times New Roman" panose="02020603050405020304" pitchFamily="18" charset="0"/>
              </a:rPr>
              <a:t> горючих </a:t>
            </a:r>
            <a:r>
              <a:rPr lang="ru-RU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газів</a:t>
            </a:r>
            <a:r>
              <a:rPr lang="ru-RU" dirty="0">
                <a:solidFill>
                  <a:srgbClr val="292B2C"/>
                </a:solidFill>
                <a:cs typeface="Times New Roman" panose="02020603050405020304" pitchFamily="18" charset="0"/>
              </a:rPr>
              <a:t> (CO, Н</a:t>
            </a:r>
            <a:r>
              <a:rPr lang="ru-RU" baseline="-25000" dirty="0">
                <a:solidFill>
                  <a:srgbClr val="292B2C"/>
                </a:solidFill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292B2C"/>
                </a:solidFill>
                <a:cs typeface="Times New Roman" panose="02020603050405020304" pitchFamily="18" charset="0"/>
              </a:rPr>
              <a:t>, СН</a:t>
            </a:r>
            <a:r>
              <a:rPr lang="ru-RU" baseline="-25000" dirty="0">
                <a:solidFill>
                  <a:srgbClr val="292B2C"/>
                </a:solidFill>
                <a:cs typeface="Times New Roman" panose="02020603050405020304" pitchFamily="18" charset="0"/>
              </a:rPr>
              <a:t>4</a:t>
            </a:r>
            <a:r>
              <a:rPr lang="ru-RU" dirty="0">
                <a:solidFill>
                  <a:srgbClr val="292B2C"/>
                </a:solidFill>
                <a:cs typeface="Times New Roman" panose="02020603050405020304" pitchFamily="18" charset="0"/>
              </a:rPr>
              <a:t>) з </a:t>
            </a:r>
            <a:r>
              <a:rPr lang="ru-RU" dirty="0" err="1">
                <a:solidFill>
                  <a:srgbClr val="292B2C"/>
                </a:solidFill>
                <a:cs typeface="Times New Roman" panose="02020603050405020304" pitchFamily="18" charset="0"/>
              </a:rPr>
              <a:t>вугілля</a:t>
            </a:r>
            <a:r>
              <a:rPr lang="ru-RU" dirty="0">
                <a:solidFill>
                  <a:srgbClr val="292B2C"/>
                </a:solidFill>
                <a:cs typeface="Times New Roman" panose="02020603050405020304" pitchFamily="18" charset="0"/>
              </a:rPr>
              <a:t>;</a:t>
            </a:r>
            <a:endParaRPr lang="ru-UA" dirty="0"/>
          </a:p>
          <a:p>
            <a:pPr marL="0" indent="0" algn="just" hangingPunct="0">
              <a:lnSpc>
                <a:spcPct val="120000"/>
              </a:lnSpc>
              <a:spcBef>
                <a:spcPts val="0"/>
              </a:spcBef>
              <a:buNone/>
            </a:pPr>
            <a:endParaRPr lang="ru-UA" b="1" dirty="0"/>
          </a:p>
          <a:p>
            <a:pPr marL="0" indent="0" algn="just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ru-UA" b="1" dirty="0"/>
              <a:t>4) </a:t>
            </a:r>
            <a:r>
              <a:rPr lang="ru-UA" dirty="0"/>
              <a:t>ОВР </a:t>
            </a:r>
            <a:r>
              <a:rPr lang="uk-UA" dirty="0"/>
              <a:t>широко застосовують у промисловості при отриманні багатьох цінних речовин: амоніаку, лугів, солей, нітратної, сульфатної кислот. </a:t>
            </a:r>
            <a:endParaRPr lang="ru-UA" dirty="0"/>
          </a:p>
          <a:p>
            <a:pPr marL="0" indent="0" algn="just" hangingPunct="0">
              <a:lnSpc>
                <a:spcPct val="120000"/>
              </a:lnSpc>
              <a:spcBef>
                <a:spcPts val="0"/>
              </a:spcBef>
              <a:buNone/>
            </a:pPr>
            <a:endParaRPr lang="ru-UA" b="1" dirty="0"/>
          </a:p>
          <a:p>
            <a:pPr marL="0" indent="0" algn="just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ru-UA" b="1" dirty="0"/>
              <a:t>5) </a:t>
            </a:r>
            <a:r>
              <a:rPr lang="ru-UA" dirty="0"/>
              <a:t>ОВР </a:t>
            </a:r>
            <a:r>
              <a:rPr lang="uk-UA" dirty="0"/>
              <a:t>застосовуються в </a:t>
            </a:r>
            <a:r>
              <a:rPr lang="uk-UA" b="1" dirty="0">
                <a:solidFill>
                  <a:srgbClr val="7030A0"/>
                </a:solidFill>
              </a:rPr>
              <a:t>харчовій промисловості</a:t>
            </a:r>
            <a:r>
              <a:rPr lang="uk-UA" dirty="0"/>
              <a:t>, особливо при </a:t>
            </a:r>
            <a:r>
              <a:rPr lang="uk-UA" dirty="0" err="1"/>
              <a:t>титриметричному</a:t>
            </a:r>
            <a:r>
              <a:rPr lang="uk-UA" dirty="0"/>
              <a:t> визначенні якості харчової сировини і продуктів. </a:t>
            </a:r>
            <a:endParaRPr lang="ru-UA" dirty="0"/>
          </a:p>
          <a:p>
            <a:pPr algn="ctr"/>
            <a:endParaRPr lang="ru-UA" b="1" dirty="0">
              <a:solidFill>
                <a:srgbClr val="292B2C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882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7C61B0-54A0-D090-DD4E-81726A04D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3140968"/>
            <a:ext cx="7560840" cy="9497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UA" sz="5400" b="1" dirty="0">
                <a:solidFill>
                  <a:srgbClr val="1A60C8"/>
                </a:solidFill>
              </a:rPr>
              <a:t>ДЯКУЮ ЗА УВАГУ!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B241857E-096B-A493-382F-1397B5866FE4}"/>
              </a:ext>
            </a:extLst>
          </p:cNvPr>
          <p:cNvSpPr txBox="1">
            <a:spLocks/>
          </p:cNvSpPr>
          <p:nvPr/>
        </p:nvSpPr>
        <p:spPr>
          <a:xfrm>
            <a:off x="8639944" y="34273"/>
            <a:ext cx="504056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93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1.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Окисно-</a:t>
            </a:r>
            <a:r>
              <a:rPr lang="ru-RU" sz="3200" b="1" dirty="0" err="1">
                <a:solidFill>
                  <a:srgbClr val="C00000"/>
                </a:solidFill>
              </a:rPr>
              <a:t>відновні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реакції</a:t>
            </a:r>
            <a:r>
              <a:rPr lang="ru-RU" sz="3200" b="1" dirty="0">
                <a:solidFill>
                  <a:srgbClr val="C00000"/>
                </a:solidFill>
              </a:rPr>
              <a:t>. 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ru-RU" sz="3200" b="1" dirty="0" err="1">
                <a:solidFill>
                  <a:srgbClr val="C00000"/>
                </a:solidFill>
              </a:rPr>
              <a:t>Ступінь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окиснення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7704856" cy="4392487"/>
          </a:xfrm>
        </p:spPr>
        <p:txBody>
          <a:bodyPr>
            <a:normAutofit fontScale="92500" lnSpcReduction="20000"/>
          </a:bodyPr>
          <a:lstStyle/>
          <a:p>
            <a:pPr marL="0" indent="432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/>
              <a:t>Усі хімічні реакції можна розподілити на </a:t>
            </a:r>
            <a:r>
              <a:rPr lang="uk-UA" b="1" dirty="0"/>
              <a:t>2 типи</a:t>
            </a:r>
            <a:r>
              <a:rPr lang="uk-UA" dirty="0"/>
              <a:t>:</a:t>
            </a:r>
            <a:endParaRPr lang="en-US" dirty="0"/>
          </a:p>
          <a:p>
            <a:pPr marL="0" indent="432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/>
              <a:t>Реакції, що протікають </a:t>
            </a:r>
            <a:r>
              <a:rPr lang="uk-UA" b="1" dirty="0"/>
              <a:t>без зміни ступенів окиснення</a:t>
            </a:r>
            <a:r>
              <a:rPr lang="en-US" b="1" dirty="0"/>
              <a:t> </a:t>
            </a:r>
            <a:r>
              <a:rPr lang="uk-UA" b="1" dirty="0"/>
              <a:t>атомів</a:t>
            </a:r>
            <a:r>
              <a:rPr lang="uk-UA" dirty="0"/>
              <a:t>,</a:t>
            </a:r>
            <a:r>
              <a:rPr lang="en-US" dirty="0"/>
              <a:t> </a:t>
            </a:r>
            <a:r>
              <a:rPr lang="uk-UA" dirty="0"/>
              <a:t>які входять до складу реагуючих сполук і продуктів реакції.</a:t>
            </a:r>
            <a:endParaRPr lang="en-US" dirty="0"/>
          </a:p>
          <a:p>
            <a:pPr marL="0" indent="43200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432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432000" algn="just">
              <a:lnSpc>
                <a:spcPct val="110000"/>
              </a:lnSpc>
              <a:spcBef>
                <a:spcPts val="0"/>
              </a:spcBef>
              <a:buNone/>
            </a:pPr>
            <a:endParaRPr lang="ru-UA" dirty="0"/>
          </a:p>
          <a:p>
            <a:pPr marL="0" indent="432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/>
              <a:t>2. Реакції, які відбуваються </a:t>
            </a:r>
            <a:r>
              <a:rPr lang="uk-UA" b="1" dirty="0"/>
              <a:t>зі зміною ступенів окиснення окремих атомів або іонів реагуючих сполук</a:t>
            </a:r>
            <a:r>
              <a:rPr lang="uk-UA" dirty="0"/>
              <a:t>. Такі реакції називаються </a:t>
            </a:r>
            <a:r>
              <a:rPr lang="uk-UA" b="1" dirty="0"/>
              <a:t>окисно-відновними</a:t>
            </a:r>
            <a:r>
              <a:rPr lang="uk-UA" dirty="0"/>
              <a:t>. Зміна ступеня окиснення атомів елементів пов’язана з тим, що валентні електрони </a:t>
            </a:r>
            <a:br>
              <a:rPr lang="ru-UA" dirty="0"/>
            </a:br>
            <a:r>
              <a:rPr lang="uk-UA" dirty="0"/>
              <a:t>від одних атомів або іонів переходять до інших або зміщуються.</a:t>
            </a:r>
            <a:endParaRPr lang="ru-RU" dirty="0"/>
          </a:p>
          <a:p>
            <a:pPr marL="0" indent="432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UA" dirty="0"/>
              <a:t>                                       </a:t>
            </a:r>
            <a:r>
              <a:rPr lang="uk-UA" dirty="0"/>
              <a:t>Н</a:t>
            </a:r>
            <a:r>
              <a:rPr lang="uk-UA" baseline="-25000" dirty="0"/>
              <a:t>2</a:t>
            </a:r>
            <a:r>
              <a:rPr lang="uk-UA" baseline="30000" dirty="0"/>
              <a:t>0</a:t>
            </a:r>
            <a:r>
              <a:rPr lang="uk-UA" dirty="0"/>
              <a:t> + I</a:t>
            </a:r>
            <a:r>
              <a:rPr lang="uk-UA" baseline="-25000" dirty="0"/>
              <a:t>2</a:t>
            </a:r>
            <a:r>
              <a:rPr lang="uk-UA" baseline="30000" dirty="0"/>
              <a:t>0</a:t>
            </a:r>
            <a:r>
              <a:rPr lang="uk-UA" dirty="0"/>
              <a:t> → 2H</a:t>
            </a:r>
            <a:r>
              <a:rPr lang="uk-UA" baseline="30000" dirty="0"/>
              <a:t>+</a:t>
            </a:r>
            <a:r>
              <a:rPr lang="uk-UA" dirty="0"/>
              <a:t>I</a:t>
            </a:r>
            <a:r>
              <a:rPr lang="uk-UA" baseline="30000" dirty="0"/>
              <a:t>-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1026" name="Рисунок 6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3960441" cy="71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A6FF16CD-67F2-0974-51B8-480B79A50E55}"/>
              </a:ext>
            </a:extLst>
          </p:cNvPr>
          <p:cNvSpPr txBox="1">
            <a:spLocks/>
          </p:cNvSpPr>
          <p:nvPr/>
        </p:nvSpPr>
        <p:spPr>
          <a:xfrm>
            <a:off x="8639944" y="34273"/>
            <a:ext cx="504056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8098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632848" cy="5688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UA" sz="2800" b="1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b="1" dirty="0">
                <a:solidFill>
                  <a:srgbClr val="FF0000"/>
                </a:solidFill>
              </a:rPr>
              <a:t>Ступенем окиснення </a:t>
            </a:r>
            <a:r>
              <a:rPr lang="uk-UA" sz="2800" dirty="0"/>
              <a:t>елемента в речовині називається його </a:t>
            </a:r>
            <a:r>
              <a:rPr lang="uk-UA" sz="2800" dirty="0" err="1"/>
              <a:t>стехіометрична</a:t>
            </a:r>
            <a:r>
              <a:rPr lang="uk-UA" sz="2800" dirty="0"/>
              <a:t> валентність, взята зі знаком </a:t>
            </a:r>
            <a:r>
              <a:rPr lang="ru-UA" sz="2800" b="1" dirty="0">
                <a:solidFill>
                  <a:srgbClr val="FF0000"/>
                </a:solidFill>
              </a:rPr>
              <a:t>«</a:t>
            </a:r>
            <a:r>
              <a:rPr lang="uk-UA" sz="2800" b="1" dirty="0">
                <a:solidFill>
                  <a:srgbClr val="FF0000"/>
                </a:solidFill>
              </a:rPr>
              <a:t>плюс</a:t>
            </a:r>
            <a:r>
              <a:rPr lang="ru-UA" sz="2800" b="1" dirty="0">
                <a:solidFill>
                  <a:srgbClr val="FF0000"/>
                </a:solidFill>
              </a:rPr>
              <a:t>»</a:t>
            </a:r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uk-UA" sz="2800" dirty="0"/>
              <a:t>або </a:t>
            </a:r>
            <a:r>
              <a:rPr lang="ru-UA" sz="2800" b="1" dirty="0">
                <a:solidFill>
                  <a:srgbClr val="FF0000"/>
                </a:solidFill>
              </a:rPr>
              <a:t>«</a:t>
            </a:r>
            <a:r>
              <a:rPr lang="uk-UA" sz="2800" b="1" dirty="0">
                <a:solidFill>
                  <a:srgbClr val="FF0000"/>
                </a:solidFill>
              </a:rPr>
              <a:t>мінус</a:t>
            </a:r>
            <a:r>
              <a:rPr lang="ru-UA" sz="2800" b="1" dirty="0">
                <a:solidFill>
                  <a:srgbClr val="FF0000"/>
                </a:solidFill>
              </a:rPr>
              <a:t>»</a:t>
            </a:r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uk-UA" sz="2800" dirty="0"/>
              <a:t>відповідно до загальноприйнятого розподілу елементів на </a:t>
            </a:r>
            <a:r>
              <a:rPr lang="uk-UA" sz="2800" dirty="0">
                <a:solidFill>
                  <a:srgbClr val="FF0000"/>
                </a:solidFill>
              </a:rPr>
              <a:t>електропозитивні (знак «+»)</a:t>
            </a:r>
            <a:r>
              <a:rPr lang="uk-UA" sz="2800" dirty="0"/>
              <a:t> і </a:t>
            </a:r>
            <a:r>
              <a:rPr lang="uk-UA" sz="2800" dirty="0">
                <a:solidFill>
                  <a:srgbClr val="FF0000"/>
                </a:solidFill>
              </a:rPr>
              <a:t>електронегативні (знак «−»).</a:t>
            </a:r>
            <a:r>
              <a:rPr lang="uk-UA" sz="2800" dirty="0"/>
              <a:t> Часто ступінь окиснення не співпадає з кількістю зв’язків, утворених атомом, тобто не відповідає валентності даного елемента й може виражатися дробовим числом. </a:t>
            </a:r>
            <a:endParaRPr lang="ru-UA" sz="2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b="1" dirty="0"/>
              <a:t>Наприклад, </a:t>
            </a:r>
            <a:r>
              <a:rPr lang="uk-UA" sz="2800" dirty="0"/>
              <a:t>Fe</a:t>
            </a:r>
            <a:r>
              <a:rPr lang="uk-UA" sz="2800" baseline="-25000" dirty="0"/>
              <a:t>2</a:t>
            </a:r>
            <a:r>
              <a:rPr lang="uk-UA" sz="2800" dirty="0"/>
              <a:t>O</a:t>
            </a:r>
            <a:r>
              <a:rPr lang="uk-UA" sz="2800" baseline="-25000" dirty="0"/>
              <a:t>3</a:t>
            </a:r>
            <a:r>
              <a:rPr lang="uk-UA" sz="2800" dirty="0"/>
              <a:t> – ступінь окиснення заліза +3, у молекулі Fe</a:t>
            </a:r>
            <a:r>
              <a:rPr lang="uk-UA" sz="2800" baseline="-25000" dirty="0"/>
              <a:t>3</a:t>
            </a:r>
            <a:r>
              <a:rPr lang="uk-UA" sz="2800" dirty="0"/>
              <a:t>O</a:t>
            </a:r>
            <a:r>
              <a:rPr lang="uk-UA" sz="2800" baseline="-25000" dirty="0"/>
              <a:t>4</a:t>
            </a:r>
            <a:r>
              <a:rPr lang="uk-UA" sz="2800" dirty="0"/>
              <a:t> – + 2</a:t>
            </a:r>
            <a:r>
              <a:rPr lang="ru-UA" sz="2800" dirty="0"/>
              <a:t> </a:t>
            </a:r>
            <a:r>
              <a:rPr lang="uk-UA" sz="2800" baseline="30000" dirty="0"/>
              <a:t>2/</a:t>
            </a:r>
            <a:r>
              <a:rPr lang="uk-UA" sz="2800" baseline="-25000" dirty="0"/>
              <a:t>3</a:t>
            </a:r>
            <a:r>
              <a:rPr lang="uk-UA" sz="2800" dirty="0"/>
              <a:t> </a:t>
            </a:r>
            <a:r>
              <a:rPr lang="uk-UA" dirty="0"/>
              <a:t>.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CB4C9EC0-C02B-247F-C6C9-5DCB8731AB01}"/>
              </a:ext>
            </a:extLst>
          </p:cNvPr>
          <p:cNvSpPr txBox="1">
            <a:spLocks/>
          </p:cNvSpPr>
          <p:nvPr/>
        </p:nvSpPr>
        <p:spPr>
          <a:xfrm>
            <a:off x="8639944" y="34273"/>
            <a:ext cx="504056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49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61662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sz="3300" b="1" dirty="0">
                <a:solidFill>
                  <a:schemeClr val="accent1">
                    <a:lumMod val="75000"/>
                  </a:schemeClr>
                </a:solidFill>
              </a:rPr>
              <a:t>Визначення ступеня окиснення елемента</a:t>
            </a:r>
            <a:endParaRPr lang="ru-RU" sz="33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600" b="1" dirty="0">
                <a:solidFill>
                  <a:srgbClr val="CC6600"/>
                </a:solidFill>
              </a:rPr>
              <a:t>У молекулі </a:t>
            </a:r>
            <a:r>
              <a:rPr lang="uk-UA" sz="2600" b="1" dirty="0"/>
              <a:t>алгебраїчна сума ступенів окиснення</a:t>
            </a:r>
            <a:r>
              <a:rPr lang="uk-UA" sz="2600" dirty="0"/>
              <a:t> </a:t>
            </a:r>
            <a:r>
              <a:rPr lang="uk-UA" sz="2600" b="1" dirty="0">
                <a:solidFill>
                  <a:schemeClr val="accent1">
                    <a:lumMod val="75000"/>
                  </a:schemeClr>
                </a:solidFill>
              </a:rPr>
              <a:t>дорівнює нулю</a:t>
            </a:r>
            <a:r>
              <a:rPr lang="uk-UA" sz="2600" dirty="0"/>
              <a:t>. Ступінь окиснення Гідрогену завжди дорівнює (+1), </a:t>
            </a:r>
            <a:r>
              <a:rPr lang="uk-UA" sz="2600" dirty="0" err="1"/>
              <a:t>Оксигену</a:t>
            </a:r>
            <a:r>
              <a:rPr lang="uk-UA" sz="2600" dirty="0"/>
              <a:t> (–2); виключення – Н</a:t>
            </a:r>
            <a:r>
              <a:rPr lang="uk-UA" sz="2600" baseline="-25000" dirty="0"/>
              <a:t>2</a:t>
            </a:r>
            <a:r>
              <a:rPr lang="uk-UA" sz="2600" dirty="0"/>
              <a:t>О</a:t>
            </a:r>
            <a:r>
              <a:rPr lang="uk-UA" sz="2600" baseline="-25000" dirty="0"/>
              <a:t>2</a:t>
            </a:r>
            <a:r>
              <a:rPr lang="uk-UA" sz="2600" dirty="0"/>
              <a:t>.</a:t>
            </a:r>
            <a:endParaRPr lang="ru-RU" sz="2600" dirty="0"/>
          </a:p>
          <a:p>
            <a:pPr marL="0" indent="0" algn="just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600" b="1" dirty="0"/>
              <a:t>Приклад. </a:t>
            </a:r>
            <a:r>
              <a:rPr lang="uk-UA" sz="2600" dirty="0"/>
              <a:t>Визначення ступеня окиснення </a:t>
            </a:r>
            <a:r>
              <a:rPr lang="uk-UA" sz="2600" dirty="0" err="1"/>
              <a:t>Сульфуру</a:t>
            </a:r>
            <a:r>
              <a:rPr lang="uk-UA" sz="2600" dirty="0"/>
              <a:t> в сполуці Н</a:t>
            </a:r>
            <a:r>
              <a:rPr lang="uk-UA" sz="2600" baseline="-25000" dirty="0"/>
              <a:t>2</a:t>
            </a:r>
            <a:r>
              <a:rPr lang="uk-UA" sz="2600" dirty="0"/>
              <a:t>SO</a:t>
            </a:r>
            <a:r>
              <a:rPr lang="uk-UA" sz="2600" baseline="-25000" dirty="0"/>
              <a:t>4</a:t>
            </a:r>
            <a:r>
              <a:rPr lang="uk-UA" sz="2600" dirty="0"/>
              <a:t>. Складемо рівняння:  +1·2</a:t>
            </a:r>
            <a:r>
              <a:rPr lang="ru-UA" sz="2600" dirty="0"/>
              <a:t> </a:t>
            </a:r>
            <a:r>
              <a:rPr lang="uk-UA" sz="2600" dirty="0"/>
              <a:t>+</a:t>
            </a:r>
            <a:r>
              <a:rPr lang="ru-UA" sz="2600" dirty="0"/>
              <a:t> </a:t>
            </a:r>
            <a:r>
              <a:rPr lang="uk-UA" sz="2600" dirty="0"/>
              <a:t>х+</a:t>
            </a:r>
            <a:r>
              <a:rPr lang="ru-UA" sz="2600" dirty="0"/>
              <a:t> </a:t>
            </a:r>
            <a:r>
              <a:rPr lang="uk-UA" sz="2600" dirty="0"/>
              <a:t>(–2)·4</a:t>
            </a:r>
            <a:r>
              <a:rPr lang="ru-UA" sz="2600" dirty="0"/>
              <a:t> </a:t>
            </a:r>
            <a:r>
              <a:rPr lang="uk-UA" sz="2600" dirty="0"/>
              <a:t>=</a:t>
            </a:r>
            <a:r>
              <a:rPr lang="ru-UA" sz="2600" dirty="0"/>
              <a:t> </a:t>
            </a:r>
            <a:r>
              <a:rPr lang="uk-UA" sz="2600" dirty="0"/>
              <a:t>0; х–6</a:t>
            </a:r>
            <a:r>
              <a:rPr lang="ru-UA" sz="2600" dirty="0"/>
              <a:t> </a:t>
            </a:r>
            <a:r>
              <a:rPr lang="uk-UA" sz="2600" dirty="0"/>
              <a:t>=</a:t>
            </a:r>
            <a:r>
              <a:rPr lang="ru-UA" sz="2600" dirty="0"/>
              <a:t> </a:t>
            </a:r>
            <a:r>
              <a:rPr lang="uk-UA" sz="2600" dirty="0"/>
              <a:t>0; х</a:t>
            </a:r>
            <a:r>
              <a:rPr lang="ru-UA" sz="2600" dirty="0"/>
              <a:t> </a:t>
            </a:r>
            <a:r>
              <a:rPr lang="uk-UA" sz="2600" dirty="0"/>
              <a:t>=</a:t>
            </a:r>
            <a:r>
              <a:rPr lang="ru-UA" sz="2600" dirty="0"/>
              <a:t> </a:t>
            </a:r>
            <a:r>
              <a:rPr lang="uk-UA" sz="2600" dirty="0"/>
              <a:t>+6, тобто ступінь окиснення </a:t>
            </a:r>
            <a:r>
              <a:rPr lang="uk-UA" sz="2600" dirty="0" err="1"/>
              <a:t>Сульфуру</a:t>
            </a:r>
            <a:r>
              <a:rPr lang="uk-UA" sz="2600" dirty="0"/>
              <a:t> в молекулі H</a:t>
            </a:r>
            <a:r>
              <a:rPr lang="uk-UA" sz="2600" baseline="-25000" dirty="0"/>
              <a:t>2</a:t>
            </a:r>
            <a:r>
              <a:rPr lang="uk-UA" sz="2600" dirty="0"/>
              <a:t>SO</a:t>
            </a:r>
            <a:r>
              <a:rPr lang="uk-UA" sz="2600" baseline="-25000" dirty="0"/>
              <a:t>4</a:t>
            </a:r>
            <a:r>
              <a:rPr lang="uk-UA" sz="2600" dirty="0"/>
              <a:t> дорівнює +6.</a:t>
            </a:r>
            <a:endParaRPr lang="ru-RU" sz="26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600" b="1" dirty="0"/>
              <a:t>При складанні рівнянь окисно-відновних реакцій треба пам’ятати:</a:t>
            </a:r>
            <a:endParaRPr lang="ru-RU" sz="2600" dirty="0"/>
          </a:p>
          <a:p>
            <a:pPr marL="0" indent="0" algn="just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600" dirty="0"/>
              <a:t>1.</a:t>
            </a:r>
            <a:r>
              <a:rPr lang="uk-UA" sz="2600" i="1" dirty="0"/>
              <a:t> </a:t>
            </a:r>
            <a:r>
              <a:rPr lang="uk-UA" sz="2600" dirty="0"/>
              <a:t>Ступінь окиснення атомів</a:t>
            </a:r>
            <a:r>
              <a:rPr lang="uk-UA" sz="2600" i="1" dirty="0"/>
              <a:t> у </a:t>
            </a:r>
            <a:r>
              <a:rPr lang="uk-UA" sz="2600" dirty="0"/>
              <a:t>простій речовині дорівнює нулю</a:t>
            </a:r>
            <a:r>
              <a:rPr lang="uk-UA" sz="2600" i="1" dirty="0"/>
              <a:t>.</a:t>
            </a:r>
            <a:endParaRPr lang="ru-RU" sz="2600" dirty="0"/>
          </a:p>
          <a:p>
            <a:pPr marL="0" indent="0" algn="just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600" dirty="0"/>
              <a:t>2.  </a:t>
            </a:r>
            <a:r>
              <a:rPr lang="en-US" sz="2600" b="1" dirty="0"/>
              <a:t>H</a:t>
            </a:r>
            <a:r>
              <a:rPr lang="uk-UA" sz="2600" dirty="0"/>
              <a:t> у переважній більшості сполук має ступінь окиснення </a:t>
            </a:r>
            <a:r>
              <a:rPr lang="uk-UA" sz="2600" b="1" dirty="0"/>
              <a:t>+1</a:t>
            </a:r>
            <a:r>
              <a:rPr lang="uk-UA" sz="2600" dirty="0"/>
              <a:t>, </a:t>
            </a:r>
            <a:br>
              <a:rPr lang="ru-UA" sz="2600" dirty="0"/>
            </a:br>
            <a:r>
              <a:rPr lang="uk-UA" sz="2600" dirty="0"/>
              <a:t>але в сполуках з металами (в гідридах) він дорівнює –1.</a:t>
            </a:r>
            <a:endParaRPr lang="ru-RU" sz="2600" dirty="0"/>
          </a:p>
          <a:p>
            <a:pPr marL="0" indent="0" algn="just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600" dirty="0"/>
              <a:t>3. </a:t>
            </a:r>
            <a:r>
              <a:rPr lang="en-US" sz="2600" b="1" dirty="0"/>
              <a:t>O </a:t>
            </a:r>
            <a:r>
              <a:rPr lang="uk-UA" sz="2600" dirty="0"/>
              <a:t>в більшості сполук має ступінь окиснення </a:t>
            </a:r>
            <a:r>
              <a:rPr lang="uk-UA" sz="2600" b="1" dirty="0"/>
              <a:t>–2</a:t>
            </a:r>
            <a:r>
              <a:rPr lang="uk-UA" sz="2600" dirty="0"/>
              <a:t>, але в пероксидах його ступінь окиснення дорівнює –1.</a:t>
            </a:r>
            <a:endParaRPr lang="ru-RU" sz="2600" dirty="0"/>
          </a:p>
          <a:p>
            <a:pPr marL="0" indent="0" algn="just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600" dirty="0"/>
              <a:t>4. </a:t>
            </a:r>
            <a:r>
              <a:rPr lang="en-US" sz="2600" b="1" dirty="0"/>
              <a:t>F</a:t>
            </a:r>
            <a:r>
              <a:rPr lang="uk-UA" sz="2600" dirty="0"/>
              <a:t> у всіх сполуках має ступінь окиснення </a:t>
            </a:r>
            <a:r>
              <a:rPr lang="uk-UA" sz="2600" b="1" dirty="0"/>
              <a:t>–1</a:t>
            </a:r>
            <a:r>
              <a:rPr lang="uk-UA" sz="2600" dirty="0"/>
              <a:t>.</a:t>
            </a:r>
            <a:endParaRPr lang="ru-RU" sz="2600" dirty="0"/>
          </a:p>
          <a:p>
            <a:pPr marL="0" indent="0" algn="just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600" dirty="0"/>
              <a:t>5. </a:t>
            </a:r>
            <a:r>
              <a:rPr lang="uk-UA" sz="2600" b="1" dirty="0" err="1"/>
              <a:t>Ме</a:t>
            </a:r>
            <a:r>
              <a:rPr lang="uk-UA" sz="2600" dirty="0"/>
              <a:t> в сполуках мають  ступінь окиснення </a:t>
            </a:r>
            <a:r>
              <a:rPr lang="uk-UA" sz="2600" b="1" dirty="0"/>
              <a:t>«+»</a:t>
            </a:r>
            <a:r>
              <a:rPr lang="uk-UA" sz="2600" dirty="0"/>
              <a:t>, при чому </a:t>
            </a:r>
            <a:r>
              <a:rPr lang="uk-UA" sz="2600" b="1" dirty="0"/>
              <a:t>лужні метали </a:t>
            </a:r>
            <a:r>
              <a:rPr lang="uk-UA" sz="2600" dirty="0"/>
              <a:t> завжди </a:t>
            </a:r>
            <a:r>
              <a:rPr lang="uk-UA" sz="2600" b="1" dirty="0"/>
              <a:t>+1</a:t>
            </a:r>
            <a:r>
              <a:rPr lang="uk-UA" sz="2600" dirty="0"/>
              <a:t>, </a:t>
            </a:r>
            <a:r>
              <a:rPr lang="uk-UA" sz="2600" b="1" dirty="0"/>
              <a:t>метали другої групи </a:t>
            </a:r>
            <a:r>
              <a:rPr lang="uk-UA" sz="2600" dirty="0"/>
              <a:t>(крім </a:t>
            </a:r>
            <a:r>
              <a:rPr lang="en-US" sz="2600" b="1" dirty="0"/>
              <a:t>Hg</a:t>
            </a:r>
            <a:r>
              <a:rPr lang="uk-UA" sz="2600" dirty="0"/>
              <a:t>) завжди </a:t>
            </a:r>
            <a:r>
              <a:rPr lang="uk-UA" sz="2600" b="1" dirty="0"/>
              <a:t>+2</a:t>
            </a:r>
            <a:r>
              <a:rPr lang="uk-UA" sz="2600" dirty="0"/>
              <a:t>, </a:t>
            </a:r>
            <a:r>
              <a:rPr lang="en-US" sz="2600" b="1" dirty="0"/>
              <a:t>Al</a:t>
            </a:r>
            <a:r>
              <a:rPr lang="uk-UA" sz="2600" b="1" dirty="0"/>
              <a:t> +3</a:t>
            </a:r>
            <a:r>
              <a:rPr lang="uk-UA" sz="2600" dirty="0"/>
              <a:t>.</a:t>
            </a:r>
            <a:endParaRPr lang="ru-RU" sz="2600" dirty="0"/>
          </a:p>
          <a:p>
            <a:pPr marL="0" indent="0" algn="just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600" dirty="0"/>
              <a:t>6. Алгебраїчна сума ступенів окиснення всіх атомів у молекулі або формульній одиниці речовини дорівнює нулю, а в іоні – заряду іона.</a:t>
            </a:r>
            <a:endParaRPr lang="ru-RU" sz="26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325C51C3-8094-A651-12C0-A3E1D24FB10F}"/>
              </a:ext>
            </a:extLst>
          </p:cNvPr>
          <p:cNvSpPr txBox="1">
            <a:spLocks/>
          </p:cNvSpPr>
          <p:nvPr/>
        </p:nvSpPr>
        <p:spPr>
          <a:xfrm>
            <a:off x="8639944" y="34273"/>
            <a:ext cx="504056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873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632848" cy="5760640"/>
          </a:xfrm>
        </p:spPr>
        <p:txBody>
          <a:bodyPr>
            <a:noAutofit/>
          </a:bodyPr>
          <a:lstStyle/>
          <a:p>
            <a:pPr marL="0" indent="457200" algn="just" hangingPunct="0">
              <a:spcBef>
                <a:spcPts val="0"/>
              </a:spcBef>
              <a:buNone/>
            </a:pPr>
            <a:r>
              <a:rPr lang="uk-UA" sz="2000" dirty="0"/>
              <a:t>Якщо </a:t>
            </a:r>
            <a:r>
              <a:rPr lang="uk-UA" sz="2000" b="1" dirty="0"/>
              <a:t>атом віддає електрони</a:t>
            </a:r>
            <a:r>
              <a:rPr lang="uk-UA" sz="2000" dirty="0"/>
              <a:t>, кількість протонів переважає кількість електронів, і атом стає позитивно зарядженим іоном: </a:t>
            </a:r>
            <a:br>
              <a:rPr lang="en-US" sz="2000" dirty="0"/>
            </a:br>
            <a:r>
              <a:rPr lang="uk-UA" sz="2000" b="1" dirty="0"/>
              <a:t>Na</a:t>
            </a:r>
            <a:r>
              <a:rPr lang="uk-UA" sz="2000" b="1" baseline="30000" dirty="0"/>
              <a:t>0</a:t>
            </a:r>
            <a:r>
              <a:rPr lang="uk-UA" sz="2000" b="1" dirty="0"/>
              <a:t> – 1e → </a:t>
            </a:r>
            <a:r>
              <a:rPr lang="uk-UA" sz="2000" b="1" dirty="0" err="1"/>
              <a:t>Na</a:t>
            </a:r>
            <a:r>
              <a:rPr lang="uk-UA" sz="2000" b="1" baseline="30000" dirty="0"/>
              <a:t>+</a:t>
            </a:r>
            <a:r>
              <a:rPr lang="ru-UA" sz="2000" b="1" baseline="30000" dirty="0"/>
              <a:t>1</a:t>
            </a:r>
            <a:endParaRPr lang="ru-RU" sz="2000" b="1" dirty="0"/>
          </a:p>
          <a:p>
            <a:pPr marL="0" indent="457200" algn="just" hangingPunct="0">
              <a:spcBef>
                <a:spcPts val="0"/>
              </a:spcBef>
              <a:buNone/>
            </a:pPr>
            <a:r>
              <a:rPr lang="uk-UA" sz="2000" dirty="0"/>
              <a:t>Атом, який </a:t>
            </a:r>
            <a:r>
              <a:rPr lang="uk-UA" sz="2000" b="1" dirty="0"/>
              <a:t>віддає електрони </a:t>
            </a:r>
            <a:r>
              <a:rPr lang="uk-UA" sz="2000" dirty="0"/>
              <a:t>(ступінь окиснення зростає) називається </a:t>
            </a:r>
            <a:r>
              <a:rPr lang="uk-UA" sz="2000" b="1" dirty="0">
                <a:solidFill>
                  <a:srgbClr val="FF9900"/>
                </a:solidFill>
              </a:rPr>
              <a:t>відновником</a:t>
            </a:r>
            <a:r>
              <a:rPr lang="uk-UA" sz="2000" dirty="0"/>
              <a:t>. </a:t>
            </a:r>
            <a:endParaRPr lang="ru-UA" sz="2000" dirty="0"/>
          </a:p>
          <a:p>
            <a:pPr marL="0" indent="457200" algn="just" hangingPunct="0">
              <a:spcBef>
                <a:spcPts val="0"/>
              </a:spcBef>
              <a:buNone/>
            </a:pPr>
            <a:r>
              <a:rPr lang="uk-UA" sz="2000" dirty="0"/>
              <a:t>Процес </a:t>
            </a:r>
            <a:r>
              <a:rPr lang="uk-UA" sz="2000" b="1" dirty="0"/>
              <a:t>віддачі електронів </a:t>
            </a:r>
            <a:r>
              <a:rPr lang="uk-UA" sz="2000" dirty="0"/>
              <a:t>зі зростанням ступеня окиснення називається </a:t>
            </a:r>
            <a:r>
              <a:rPr lang="uk-UA" sz="2000" b="1" dirty="0">
                <a:solidFill>
                  <a:srgbClr val="23A31D"/>
                </a:solidFill>
              </a:rPr>
              <a:t>процесом окиснення</a:t>
            </a:r>
            <a:r>
              <a:rPr lang="uk-UA" sz="2000" dirty="0"/>
              <a:t>.</a:t>
            </a:r>
            <a:endParaRPr lang="ru-RU" sz="2000" dirty="0"/>
          </a:p>
          <a:p>
            <a:pPr marL="0" indent="457200" algn="just" hangingPunct="0">
              <a:spcBef>
                <a:spcPts val="0"/>
              </a:spcBef>
              <a:buNone/>
            </a:pPr>
            <a:r>
              <a:rPr lang="uk-UA" sz="2000" dirty="0"/>
              <a:t>Атом, який </a:t>
            </a:r>
            <a:r>
              <a:rPr lang="uk-UA" sz="2000" b="1" dirty="0"/>
              <a:t>приймає електрони</a:t>
            </a:r>
            <a:r>
              <a:rPr lang="uk-UA" sz="2000" dirty="0"/>
              <a:t>, заряджається негативно, оскільки електронів стає більше, ніж протонів: </a:t>
            </a:r>
            <a:br>
              <a:rPr lang="ru-UA" sz="2000" dirty="0"/>
            </a:br>
            <a:r>
              <a:rPr lang="uk-UA" sz="2000" b="1" dirty="0"/>
              <a:t>Cl</a:t>
            </a:r>
            <a:r>
              <a:rPr lang="uk-UA" sz="2000" b="1" baseline="-25000" dirty="0"/>
              <a:t>2</a:t>
            </a:r>
            <a:r>
              <a:rPr lang="uk-UA" sz="2000" b="1" baseline="30000" dirty="0"/>
              <a:t>0</a:t>
            </a:r>
            <a:r>
              <a:rPr lang="uk-UA" sz="2000" b="1" dirty="0"/>
              <a:t> + 2e → 2Cl</a:t>
            </a:r>
            <a:r>
              <a:rPr lang="uk-UA" sz="2000" b="1" baseline="30000" dirty="0"/>
              <a:t>-</a:t>
            </a:r>
            <a:endParaRPr lang="ru-RU" sz="2000" b="1" dirty="0"/>
          </a:p>
          <a:p>
            <a:pPr marL="0" indent="457200" algn="just" hangingPunct="0">
              <a:spcBef>
                <a:spcPts val="0"/>
              </a:spcBef>
              <a:buNone/>
            </a:pPr>
            <a:r>
              <a:rPr lang="uk-UA" sz="2000" dirty="0"/>
              <a:t>Атом (або молекула), який </a:t>
            </a:r>
            <a:r>
              <a:rPr lang="uk-UA" sz="2000" b="1" dirty="0"/>
              <a:t>приймає електрони </a:t>
            </a:r>
            <a:r>
              <a:rPr lang="uk-UA" sz="2000" dirty="0"/>
              <a:t>(ступінь окиснення зменшується) називається </a:t>
            </a:r>
            <a:r>
              <a:rPr lang="uk-UA" sz="2000" b="1" dirty="0">
                <a:solidFill>
                  <a:srgbClr val="002060"/>
                </a:solidFill>
              </a:rPr>
              <a:t>окисником</a:t>
            </a:r>
            <a:r>
              <a:rPr lang="uk-UA" sz="2000" dirty="0"/>
              <a:t>. </a:t>
            </a:r>
            <a:endParaRPr lang="ru-UA" sz="2000" dirty="0"/>
          </a:p>
          <a:p>
            <a:pPr marL="0" indent="457200" algn="just" hangingPunct="0">
              <a:spcBef>
                <a:spcPts val="0"/>
              </a:spcBef>
              <a:buNone/>
            </a:pPr>
            <a:r>
              <a:rPr lang="uk-UA" sz="2000" dirty="0"/>
              <a:t>Процес </a:t>
            </a:r>
            <a:r>
              <a:rPr lang="uk-UA" sz="2000" b="1" dirty="0"/>
              <a:t>приєднання електронів </a:t>
            </a:r>
            <a:r>
              <a:rPr lang="uk-UA" sz="2000" dirty="0"/>
              <a:t>із зменшенням ступеня окиснення називається </a:t>
            </a:r>
            <a:r>
              <a:rPr lang="uk-UA" sz="2000" b="1" dirty="0">
                <a:solidFill>
                  <a:srgbClr val="7030A0"/>
                </a:solidFill>
              </a:rPr>
              <a:t>процесом відновлення</a:t>
            </a:r>
            <a:r>
              <a:rPr lang="uk-UA" sz="2000" dirty="0"/>
              <a:t>.</a:t>
            </a:r>
            <a:endParaRPr lang="ru-RU" sz="2000" dirty="0"/>
          </a:p>
          <a:p>
            <a:pPr marL="0" indent="457200" algn="just" hangingPunct="0">
              <a:spcBef>
                <a:spcPts val="0"/>
              </a:spcBef>
              <a:buNone/>
            </a:pPr>
            <a:r>
              <a:rPr lang="uk-UA" sz="2000" dirty="0"/>
              <a:t>Обидва процеси протікають одночасно – окисник відновлюється,</a:t>
            </a:r>
            <a:r>
              <a:rPr lang="en-US" sz="2000" dirty="0"/>
              <a:t> </a:t>
            </a:r>
            <a:r>
              <a:rPr lang="uk-UA" sz="2000" dirty="0"/>
              <a:t>а відновник </a:t>
            </a:r>
            <a:r>
              <a:rPr lang="uk-UA" sz="2000" dirty="0" err="1"/>
              <a:t>окиснюється</a:t>
            </a:r>
            <a:r>
              <a:rPr lang="uk-UA" sz="2000" dirty="0"/>
              <a:t>. </a:t>
            </a:r>
            <a:endParaRPr lang="ru-UA" sz="2000" dirty="0"/>
          </a:p>
          <a:p>
            <a:pPr marL="0" indent="0" algn="ctr" hangingPunct="0">
              <a:spcBef>
                <a:spcPts val="0"/>
              </a:spcBef>
              <a:buNone/>
            </a:pPr>
            <a:endParaRPr lang="en-US" sz="800" b="1" dirty="0"/>
          </a:p>
          <a:p>
            <a:pPr marL="0" indent="0" algn="ctr" hangingPunct="0">
              <a:spcBef>
                <a:spcPts val="0"/>
              </a:spcBef>
              <a:buNone/>
            </a:pPr>
            <a:r>
              <a:rPr lang="uk-UA" sz="2000" b="1" dirty="0"/>
              <a:t>Кількість електронів, які віддає відновник, </a:t>
            </a:r>
            <a:endParaRPr lang="en-US" sz="2000" b="1" dirty="0"/>
          </a:p>
          <a:p>
            <a:pPr marL="0" indent="0" algn="ctr" hangingPunct="0">
              <a:spcBef>
                <a:spcPts val="0"/>
              </a:spcBef>
              <a:buNone/>
            </a:pPr>
            <a:r>
              <a:rPr lang="uk-UA" sz="2000" b="1" dirty="0"/>
              <a:t>дорівнює кількості електронів, які приймає окисник. </a:t>
            </a:r>
            <a:endParaRPr lang="en-US" sz="2000" b="1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536892AA-DBA4-B444-E35C-90F57B15A711}"/>
              </a:ext>
            </a:extLst>
          </p:cNvPr>
          <p:cNvSpPr txBox="1">
            <a:spLocks/>
          </p:cNvSpPr>
          <p:nvPr/>
        </p:nvSpPr>
        <p:spPr>
          <a:xfrm>
            <a:off x="8639944" y="34273"/>
            <a:ext cx="504056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645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F3FA87C-1B75-C147-D433-FBE1CF0C2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64" y="836712"/>
            <a:ext cx="767598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8DC8E17E-1242-2481-146E-8AF63ED713BA}"/>
              </a:ext>
            </a:extLst>
          </p:cNvPr>
          <p:cNvSpPr txBox="1">
            <a:spLocks/>
          </p:cNvSpPr>
          <p:nvPr/>
        </p:nvSpPr>
        <p:spPr>
          <a:xfrm>
            <a:off x="8639944" y="34273"/>
            <a:ext cx="504056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54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632847" cy="792088"/>
          </a:xfrm>
        </p:spPr>
        <p:txBody>
          <a:bodyPr>
            <a:normAutofit fontScale="90000"/>
          </a:bodyPr>
          <a:lstStyle/>
          <a:p>
            <a:br>
              <a:rPr lang="ru-UA" b="1" dirty="0">
                <a:solidFill>
                  <a:srgbClr val="0085B4"/>
                </a:solidFill>
              </a:rPr>
            </a:br>
            <a:br>
              <a:rPr lang="ru-UA" b="1" dirty="0">
                <a:solidFill>
                  <a:srgbClr val="0085B4"/>
                </a:solidFill>
              </a:rPr>
            </a:br>
            <a:r>
              <a:rPr lang="ru-RU" sz="3600" b="1" dirty="0">
                <a:solidFill>
                  <a:srgbClr val="0085B4"/>
                </a:solidFill>
              </a:rPr>
              <a:t>2.</a:t>
            </a:r>
            <a:r>
              <a:rPr lang="en-US" sz="3600" b="1" dirty="0">
                <a:solidFill>
                  <a:srgbClr val="0085B4"/>
                </a:solidFill>
              </a:rPr>
              <a:t> </a:t>
            </a:r>
            <a:r>
              <a:rPr lang="ru-RU" sz="3600" b="1" dirty="0" err="1">
                <a:solidFill>
                  <a:srgbClr val="0085B4"/>
                </a:solidFill>
              </a:rPr>
              <a:t>Найважливіші</a:t>
            </a:r>
            <a:r>
              <a:rPr lang="ru-RU" sz="3600" b="1" dirty="0">
                <a:solidFill>
                  <a:srgbClr val="0085B4"/>
                </a:solidFill>
              </a:rPr>
              <a:t> </a:t>
            </a:r>
            <a:r>
              <a:rPr lang="ru-RU" sz="3600" b="1" dirty="0" err="1">
                <a:solidFill>
                  <a:srgbClr val="0085B4"/>
                </a:solidFill>
              </a:rPr>
              <a:t>окисники</a:t>
            </a:r>
            <a:r>
              <a:rPr lang="ru-RU" sz="3600" b="1" dirty="0">
                <a:solidFill>
                  <a:srgbClr val="0085B4"/>
                </a:solidFill>
              </a:rPr>
              <a:t> </a:t>
            </a:r>
            <a:br>
              <a:rPr lang="ru-UA" sz="3600" b="1" dirty="0">
                <a:solidFill>
                  <a:srgbClr val="0085B4"/>
                </a:solidFill>
              </a:rPr>
            </a:br>
            <a:r>
              <a:rPr lang="ru-RU" sz="3600" b="1" dirty="0">
                <a:solidFill>
                  <a:srgbClr val="0085B4"/>
                </a:solidFill>
              </a:rPr>
              <a:t>та </a:t>
            </a:r>
            <a:r>
              <a:rPr lang="ru-RU" sz="3600" b="1" dirty="0" err="1">
                <a:solidFill>
                  <a:srgbClr val="0085B4"/>
                </a:solidFill>
              </a:rPr>
              <a:t>відновники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72816"/>
            <a:ext cx="7632848" cy="4752528"/>
          </a:xfrm>
        </p:spPr>
        <p:txBody>
          <a:bodyPr>
            <a:normAutofit fontScale="85000" lnSpcReduction="20000"/>
          </a:bodyPr>
          <a:lstStyle/>
          <a:p>
            <a:pPr marL="0" indent="457200" algn="just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/>
              <a:t>Окисниками</a:t>
            </a:r>
            <a:r>
              <a:rPr lang="uk-UA" dirty="0"/>
              <a:t> можуть бути сполуки </a:t>
            </a:r>
            <a:r>
              <a:rPr lang="uk-UA" b="1" dirty="0"/>
              <a:t>з вищими ступенями окиснення</a:t>
            </a:r>
            <a:r>
              <a:rPr lang="ru-UA" dirty="0"/>
              <a:t>; </a:t>
            </a:r>
            <a:r>
              <a:rPr lang="uk-UA" b="1" dirty="0"/>
              <a:t>відновниками </a:t>
            </a:r>
            <a:r>
              <a:rPr lang="uk-UA" dirty="0"/>
              <a:t>сполуки з </a:t>
            </a:r>
            <a:r>
              <a:rPr lang="uk-UA" b="1" dirty="0"/>
              <a:t>нижчими ступенями окиснення</a:t>
            </a:r>
            <a:r>
              <a:rPr lang="uk-UA" dirty="0"/>
              <a:t>, властивими даному елементу.</a:t>
            </a:r>
            <a:endParaRPr lang="ru-RU" dirty="0"/>
          </a:p>
          <a:p>
            <a:pPr marL="0" indent="457200" algn="just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До </a:t>
            </a:r>
            <a:r>
              <a:rPr lang="uk-UA" b="1" dirty="0"/>
              <a:t>сильних окисників </a:t>
            </a:r>
            <a:r>
              <a:rPr lang="uk-UA" dirty="0"/>
              <a:t>належать </a:t>
            </a:r>
            <a:r>
              <a:rPr lang="uk-UA" b="1" dirty="0"/>
              <a:t>неметали VІ </a:t>
            </a:r>
            <a:r>
              <a:rPr lang="uk-UA" dirty="0"/>
              <a:t>та </a:t>
            </a:r>
            <a:r>
              <a:rPr lang="uk-UA" b="1" dirty="0"/>
              <a:t>VІІ груп </a:t>
            </a:r>
            <a:r>
              <a:rPr lang="uk-UA" dirty="0"/>
              <a:t>періодичної системи у верхній частині</a:t>
            </a:r>
            <a:r>
              <a:rPr lang="ru-UA" dirty="0"/>
              <a:t>; </a:t>
            </a:r>
            <a:r>
              <a:rPr lang="uk-UA" b="1" dirty="0"/>
              <a:t>кислоти</a:t>
            </a:r>
            <a:r>
              <a:rPr lang="ru-UA" b="1" dirty="0"/>
              <a:t> (</a:t>
            </a:r>
            <a:r>
              <a:rPr lang="en-US" b="1" dirty="0"/>
              <a:t>HNO</a:t>
            </a:r>
            <a:r>
              <a:rPr lang="en-US" b="1" baseline="-25000" dirty="0"/>
              <a:t>3</a:t>
            </a:r>
            <a:r>
              <a:rPr lang="ru-UA" b="1" dirty="0"/>
              <a:t>, </a:t>
            </a:r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SO</a:t>
            </a:r>
            <a:r>
              <a:rPr lang="en-US" b="1" baseline="-25000" dirty="0"/>
              <a:t>4</a:t>
            </a:r>
            <a:r>
              <a:rPr lang="ru-UA" b="1" dirty="0"/>
              <a:t>)</a:t>
            </a:r>
            <a:r>
              <a:rPr lang="uk-UA" b="1" dirty="0"/>
              <a:t>.</a:t>
            </a:r>
            <a:endParaRPr lang="ru-RU" b="1" dirty="0"/>
          </a:p>
          <a:p>
            <a:pPr marL="0" indent="457200" algn="just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Найважливішими </a:t>
            </a:r>
            <a:r>
              <a:rPr lang="uk-UA" b="1" dirty="0"/>
              <a:t>відновниками</a:t>
            </a:r>
            <a:r>
              <a:rPr lang="uk-UA" dirty="0"/>
              <a:t> є </a:t>
            </a:r>
            <a:r>
              <a:rPr lang="uk-UA" b="1" dirty="0"/>
              <a:t>метали</a:t>
            </a:r>
            <a:r>
              <a:rPr lang="uk-UA" dirty="0"/>
              <a:t>. Якщо метал може виявляти декілька ступенів окиснення, то </a:t>
            </a:r>
            <a:r>
              <a:rPr lang="uk-UA" b="1" dirty="0"/>
              <a:t>відновниками</a:t>
            </a:r>
            <a:r>
              <a:rPr lang="uk-UA" dirty="0"/>
              <a:t> є ті його сполуки, в яких цей метал виявляє </a:t>
            </a:r>
            <a:r>
              <a:rPr lang="uk-UA" b="1" dirty="0"/>
              <a:t>найнижчий ступінь окиснення </a:t>
            </a:r>
            <a:r>
              <a:rPr lang="uk-UA" dirty="0"/>
              <a:t>(сполуки </a:t>
            </a:r>
            <a:r>
              <a:rPr lang="uk-UA" dirty="0" err="1"/>
              <a:t>Феруму</a:t>
            </a:r>
            <a:r>
              <a:rPr lang="uk-UA" dirty="0"/>
              <a:t> (ІІ), </a:t>
            </a:r>
            <a:r>
              <a:rPr lang="uk-UA" dirty="0" err="1"/>
              <a:t>Плюмбуму</a:t>
            </a:r>
            <a:r>
              <a:rPr lang="uk-UA" dirty="0"/>
              <a:t> (ІІ), Хрому (ІІ), </a:t>
            </a:r>
            <a:r>
              <a:rPr lang="uk-UA" dirty="0" err="1"/>
              <a:t>Купруму</a:t>
            </a:r>
            <a:r>
              <a:rPr lang="uk-UA" dirty="0"/>
              <a:t> (І)). </a:t>
            </a:r>
            <a:endParaRPr lang="en-US" dirty="0"/>
          </a:p>
          <a:p>
            <a:pPr marL="0" indent="457200" algn="just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/>
              <a:t>Неметали</a:t>
            </a:r>
            <a:r>
              <a:rPr lang="uk-UA" dirty="0"/>
              <a:t> виявляють і позитивний, і негативний ступінь окиснення. </a:t>
            </a:r>
            <a:endParaRPr lang="ru-UA" dirty="0"/>
          </a:p>
          <a:p>
            <a:pPr marL="0" indent="457200" algn="just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Сполуки, в яких містяться </a:t>
            </a:r>
            <a:r>
              <a:rPr lang="uk-UA" b="1" dirty="0"/>
              <a:t>неметали з вищими позитивними ступенями окиснення</a:t>
            </a:r>
            <a:r>
              <a:rPr lang="uk-UA" dirty="0"/>
              <a:t>, можуть бути окисниками</a:t>
            </a:r>
            <a:r>
              <a:rPr lang="ru-UA" dirty="0"/>
              <a:t>; </a:t>
            </a:r>
            <a:r>
              <a:rPr lang="uk-UA" dirty="0"/>
              <a:t>сполуки, в яких </a:t>
            </a:r>
            <a:r>
              <a:rPr lang="uk-UA" b="1" dirty="0"/>
              <a:t>неметал виявляє негативний ступінь окиснення </a:t>
            </a:r>
            <a:r>
              <a:rPr lang="uk-UA" dirty="0"/>
              <a:t>– відновниками. </a:t>
            </a:r>
            <a:endParaRPr lang="ru-UA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B0109C7E-8373-9856-3345-ED50F02C8ED2}"/>
              </a:ext>
            </a:extLst>
          </p:cNvPr>
          <p:cNvSpPr txBox="1">
            <a:spLocks/>
          </p:cNvSpPr>
          <p:nvPr/>
        </p:nvSpPr>
        <p:spPr>
          <a:xfrm>
            <a:off x="8639944" y="34273"/>
            <a:ext cx="504056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860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39D27A-1E87-BD9C-10EB-E8BF31CDD3D1}"/>
              </a:ext>
            </a:extLst>
          </p:cNvPr>
          <p:cNvSpPr txBox="1"/>
          <p:nvPr/>
        </p:nvSpPr>
        <p:spPr>
          <a:xfrm>
            <a:off x="8748464" y="17026"/>
            <a:ext cx="341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698EE959-A556-FCE8-085A-8442813A69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745541"/>
              </p:ext>
            </p:extLst>
          </p:nvPr>
        </p:nvGraphicFramePr>
        <p:xfrm>
          <a:off x="802949" y="836712"/>
          <a:ext cx="7538102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855240" imgH="1141200" progId="PBrush">
                  <p:embed/>
                </p:oleObj>
              </mc:Choice>
              <mc:Fallback>
                <p:oleObj name="Bitmap Image" r:id="rId2" imgW="3855240" imgH="11412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2949" y="836712"/>
                        <a:ext cx="7538102" cy="2232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7D64CFD3-B366-758E-7CF7-3904F66470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434075"/>
              </p:ext>
            </p:extLst>
          </p:nvPr>
        </p:nvGraphicFramePr>
        <p:xfrm>
          <a:off x="802949" y="3670295"/>
          <a:ext cx="7538102" cy="2350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847680" imgH="1199520" progId="PBrush">
                  <p:embed/>
                </p:oleObj>
              </mc:Choice>
              <mc:Fallback>
                <p:oleObj name="Bitmap Image" r:id="rId4" imgW="3847680" imgH="11995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2949" y="3670295"/>
                        <a:ext cx="7538102" cy="2350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7013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458</TotalTime>
  <Words>1465</Words>
  <Application>Microsoft Office PowerPoint</Application>
  <PresentationFormat>Экран (4:3)</PresentationFormat>
  <Paragraphs>135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Brush Script MT</vt:lpstr>
      <vt:lpstr>Rage Italic</vt:lpstr>
      <vt:lpstr>Times New Roman</vt:lpstr>
      <vt:lpstr>Кнопка</vt:lpstr>
      <vt:lpstr>Bitmap Image</vt:lpstr>
      <vt:lpstr>   ТЕМА 5. ОКИСНО-ВІДНОВНІ РЕАКЦІЇ </vt:lpstr>
      <vt:lpstr>Презентация PowerPoint</vt:lpstr>
      <vt:lpstr>1. Окисно-відновні реакції.  Ступінь окиснення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  2. Найважливіші окисники  та відновники  </vt:lpstr>
      <vt:lpstr>Презентация PowerPoint</vt:lpstr>
      <vt:lpstr>Презентация PowerPoint</vt:lpstr>
      <vt:lpstr>3. Класифікація реакцій окиснення – відновлення</vt:lpstr>
      <vt:lpstr>Презентация PowerPoint</vt:lpstr>
      <vt:lpstr>Презентация PowerPoint</vt:lpstr>
      <vt:lpstr> 4.  План підбору коефіцієнтів  методом електронного балансу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4. ОКИСНО-ВІДНОВНІ РЕАКЦІЇ</dc:title>
  <dc:creator>user</dc:creator>
  <cp:lastModifiedBy>Viktoriia Gencheva</cp:lastModifiedBy>
  <cp:revision>32</cp:revision>
  <dcterms:created xsi:type="dcterms:W3CDTF">2018-09-28T11:04:20Z</dcterms:created>
  <dcterms:modified xsi:type="dcterms:W3CDTF">2023-09-24T11:44:36Z</dcterms:modified>
</cp:coreProperties>
</file>