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 id="2147483752" r:id="rId9"/>
    <p:sldMasterId id="2147483765" r:id="rId10"/>
    <p:sldMasterId id="2147483778" r:id="rId11"/>
    <p:sldMasterId id="2147483791" r:id="rId12"/>
    <p:sldMasterId id="2147483804" r:id="rId13"/>
    <p:sldMasterId id="2147483817" r:id="rId14"/>
    <p:sldMasterId id="2147483830" r:id="rId15"/>
    <p:sldMasterId id="2147483843" r:id="rId16"/>
    <p:sldMasterId id="2147483856" r:id="rId17"/>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 id="287"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3" r:id="rId82"/>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4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6" Type="http://schemas.openxmlformats.org/officeDocument/2006/relationships/slide" Target="slides/slide59.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8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38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8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8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8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8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38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8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9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39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9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9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9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9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9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39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0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0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0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0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40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0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0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0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0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0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1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1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28"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0"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3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3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35"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3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43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4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4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43"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4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4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47"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49"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450"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45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5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5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455"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5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7"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58"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59"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60"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61"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462"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7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7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8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8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8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8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8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49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49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9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9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9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49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49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49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49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50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0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0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0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50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0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0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1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1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1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1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30"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3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3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3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7"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3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4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4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4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4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4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4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5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5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55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5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5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55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55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59"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60"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61"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62"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63"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564"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8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2"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8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4"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8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8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8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9"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9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9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9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9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7"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9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1"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03"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04"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0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09"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1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11"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12"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13"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14"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15"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16"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3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34"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3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3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3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63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41"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4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4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64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4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4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64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4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5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5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5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6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6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63"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64"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65"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66"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67"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668"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8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8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8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8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8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8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6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9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9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6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9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9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6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0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0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0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70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1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1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71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14"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5"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6"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7"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8"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9"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3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3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3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3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4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74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4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4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74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4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4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75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5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5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5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5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5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75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5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6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6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76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76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65"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66"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67"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68"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69"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70"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8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8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8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9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9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79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9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79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79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9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79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79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9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0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0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80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80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0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0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80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0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0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80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1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1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81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81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81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1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81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81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81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82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82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8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9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9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0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0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1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1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1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1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1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2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2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2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2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3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3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41"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2"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4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47"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8"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5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52"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5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56"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58"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159"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63"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164"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6"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67"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68"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69"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70"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171"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85"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87"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8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9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9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9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9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9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00"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0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04"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6"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07"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212"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14"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15"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16"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17"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18"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19"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3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3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3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23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4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24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2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4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5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5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5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5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5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26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6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6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6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6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6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26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8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8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8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8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28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9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29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9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29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9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0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0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30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0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0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1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1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1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1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1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1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2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9"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3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3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3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33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3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336"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33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3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3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34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34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4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34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4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4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4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4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5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35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35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3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5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58"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9"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0"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1"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2"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3"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7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77"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378"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79"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2"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413"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414"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415"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416"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417"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418"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419"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420"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421"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422"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423" name="PlaceHolder 12"/>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424" name="PlaceHolder 13"/>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425" name="PlaceHolder 14"/>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DB230636-234A-47D8-93F8-D6810E7F848F}" type="slidenum">
              <a:rPr lang="ru-RU" sz="1400" b="0" strike="noStrike" spc="-1">
                <a:solidFill>
                  <a:srgbClr val="B2B2B2"/>
                </a:solidFill>
                <a:latin typeface="Times New Roman"/>
              </a:rPr>
              <a:t>‹#›</a:t>
            </a:fld>
            <a:endParaRPr lang="ru-RU" sz="1400" b="0" strike="noStrike" spc="-1">
              <a:latin typeface="Times New Roman"/>
            </a:endParaRPr>
          </a:p>
        </p:txBody>
      </p:sp>
      <p:sp>
        <p:nvSpPr>
          <p:cNvPr id="426" name="PlaceHolder 15"/>
          <p:cNvSpPr>
            <a:spLocks noGrp="1"/>
          </p:cNvSpPr>
          <p:nvPr>
            <p:ph type="body"/>
          </p:nvPr>
        </p:nvSpPr>
        <p:spPr>
          <a:xfrm>
            <a:off x="45684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3"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464"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465"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466"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467"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468"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469"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470"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471"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472"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473"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474" name="PlaceHolder 12"/>
          <p:cNvSpPr>
            <a:spLocks noGrp="1"/>
          </p:cNvSpPr>
          <p:nvPr>
            <p:ph type="body"/>
          </p:nvPr>
        </p:nvSpPr>
        <p:spPr>
          <a:xfrm>
            <a:off x="824040" y="2502360"/>
            <a:ext cx="3747960" cy="139140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ru-RU" sz="32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32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32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32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32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32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3200" b="0" strike="noStrike" spc="-1">
                <a:latin typeface="Calibri"/>
              </a:rPr>
              <a:t>Седьмой уровень структуры</a:t>
            </a:r>
          </a:p>
        </p:txBody>
      </p:sp>
      <p:sp>
        <p:nvSpPr>
          <p:cNvPr id="475" name="PlaceHolder 13"/>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476" name="PlaceHolder 14"/>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477" name="PlaceHolder 15"/>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65F5DCD7-8247-4BC8-8AD6-0C13E78AAE83}" type="slidenum">
              <a:rPr lang="ru-RU" sz="1400" b="0" strike="noStrike" spc="-1">
                <a:solidFill>
                  <a:srgbClr val="B2B2B2"/>
                </a:solidFill>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4"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515"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516"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517"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518"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519"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520"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521"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522"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523"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524" name="PlaceHolder 11"/>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525" name="PlaceHolder 12"/>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526" name="PlaceHolder 13"/>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B430EC19-FB26-43DE-9D54-2919D67C7419}" type="slidenum">
              <a:rPr lang="ru-RU" sz="1400" b="0" strike="noStrike" spc="-1">
                <a:solidFill>
                  <a:srgbClr val="B2B2B2"/>
                </a:solidFill>
                <a:latin typeface="Times New Roman"/>
              </a:rPr>
              <a:t>‹#›</a:t>
            </a:fld>
            <a:endParaRPr lang="ru-RU" sz="1400" b="0" strike="noStrike" spc="-1">
              <a:latin typeface="Times New Roman"/>
            </a:endParaRPr>
          </a:p>
        </p:txBody>
      </p:sp>
      <p:sp>
        <p:nvSpPr>
          <p:cNvPr id="527" name="PlaceHolder 14"/>
          <p:cNvSpPr>
            <a:spLocks noGrp="1"/>
          </p:cNvSpPr>
          <p:nvPr>
            <p:ph type="title"/>
          </p:nvPr>
        </p:nvSpPr>
        <p:spPr>
          <a:xfrm>
            <a:off x="456840" y="273600"/>
            <a:ext cx="8229240" cy="1144800"/>
          </a:xfrm>
          <a:prstGeom prst="rect">
            <a:avLst/>
          </a:prstGeom>
        </p:spPr>
        <p:txBody>
          <a:bodyPr lIns="0" tIns="0" rIns="0" bIns="0" anchor="ctr">
            <a:noAutofit/>
          </a:bodyPr>
          <a:lstStyle/>
          <a:p>
            <a:pPr algn="ctr"/>
            <a:r>
              <a:rPr lang="ru-RU" sz="1800" b="0" strike="noStrike" spc="-1">
                <a:latin typeface="Calibri"/>
              </a:rPr>
              <a:t>Для правки текста заглавия щёлкните мышью</a:t>
            </a:r>
          </a:p>
        </p:txBody>
      </p:sp>
      <p:sp>
        <p:nvSpPr>
          <p:cNvPr id="528" name="PlaceHolder 15"/>
          <p:cNvSpPr>
            <a:spLocks noGrp="1"/>
          </p:cNvSpPr>
          <p:nvPr>
            <p:ph type="body"/>
          </p:nvPr>
        </p:nvSpPr>
        <p:spPr>
          <a:xfrm>
            <a:off x="45684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5"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566"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567"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568"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569"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570"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571"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572"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573"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574"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575"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576" name="PlaceHolder 12"/>
          <p:cNvSpPr>
            <a:spLocks noGrp="1"/>
          </p:cNvSpPr>
          <p:nvPr>
            <p:ph type="body"/>
          </p:nvPr>
        </p:nvSpPr>
        <p:spPr>
          <a:xfrm>
            <a:off x="501480" y="1360080"/>
            <a:ext cx="2790000" cy="13716000"/>
          </a:xfrm>
          <a:prstGeom prst="rect">
            <a:avLst/>
          </a:prstGeom>
        </p:spPr>
        <p:txBody>
          <a:bodyPr lIns="0" tIns="0" rIns="0" bIns="0">
            <a:spAutoFit/>
          </a:bodyPr>
          <a:lstStyle/>
          <a:p>
            <a:pPr marL="432000" indent="-324000">
              <a:spcBef>
                <a:spcPts val="1417"/>
              </a:spcBef>
              <a:buClr>
                <a:srgbClr val="000000"/>
              </a:buClr>
              <a:buSzPct val="45000"/>
              <a:buFont typeface="Wingdings" charset="2"/>
              <a:buChar char=""/>
            </a:pPr>
            <a:r>
              <a:rPr lang="ru-RU" sz="2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2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2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8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8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800" b="0" strike="noStrike" spc="-1">
                <a:latin typeface="Calibri"/>
              </a:rPr>
              <a:t>Седьмой уровень структуры</a:t>
            </a:r>
          </a:p>
        </p:txBody>
      </p:sp>
      <p:sp>
        <p:nvSpPr>
          <p:cNvPr id="577" name="PlaceHolder 13"/>
          <p:cNvSpPr>
            <a:spLocks noGrp="1"/>
          </p:cNvSpPr>
          <p:nvPr>
            <p:ph type="body"/>
          </p:nvPr>
        </p:nvSpPr>
        <p:spPr>
          <a:xfrm>
            <a:off x="4879800" y="1355760"/>
            <a:ext cx="3760560" cy="13716000"/>
          </a:xfrm>
          <a:prstGeom prst="rect">
            <a:avLst/>
          </a:prstGeom>
        </p:spPr>
        <p:txBody>
          <a:bodyPr lIns="0" tIns="0" rIns="0" bIns="0">
            <a:spAutoFit/>
          </a:bodyPr>
          <a:lstStyle/>
          <a:p>
            <a:pPr marL="432000" indent="-324000">
              <a:spcBef>
                <a:spcPts val="1417"/>
              </a:spcBef>
              <a:buClr>
                <a:srgbClr val="000000"/>
              </a:buClr>
              <a:buSzPct val="45000"/>
              <a:buFont typeface="Wingdings" charset="2"/>
              <a:buChar char=""/>
            </a:pPr>
            <a:r>
              <a:rPr lang="ru-RU" sz="40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40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40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40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4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4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4000" b="0" strike="noStrike" spc="-1">
                <a:latin typeface="Calibri"/>
              </a:rPr>
              <a:t>Седьмой уровень структуры</a:t>
            </a:r>
          </a:p>
        </p:txBody>
      </p:sp>
      <p:sp>
        <p:nvSpPr>
          <p:cNvPr id="578" name="PlaceHolder 14"/>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579" name="PlaceHolder 15"/>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580" name="PlaceHolder 16"/>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4A5CFA16-0107-4ED4-B266-EC98CF2E4BA8}" type="slidenum">
              <a:rPr lang="ru-RU" sz="1400" b="0" strike="noStrike" spc="-1">
                <a:solidFill>
                  <a:srgbClr val="B2B2B2"/>
                </a:solidFill>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7"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618"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619"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620"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621"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622"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623"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624"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625"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626"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627"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628" name="PlaceHolder 12"/>
          <p:cNvSpPr>
            <a:spLocks noGrp="1"/>
          </p:cNvSpPr>
          <p:nvPr>
            <p:ph type="body"/>
          </p:nvPr>
        </p:nvSpPr>
        <p:spPr>
          <a:xfrm>
            <a:off x="501480" y="1360080"/>
            <a:ext cx="2790000" cy="13716000"/>
          </a:xfrm>
          <a:prstGeom prst="rect">
            <a:avLst/>
          </a:prstGeom>
        </p:spPr>
        <p:txBody>
          <a:bodyPr lIns="0" tIns="0" rIns="0" bIns="0">
            <a:spAutoFit/>
          </a:bodyPr>
          <a:lstStyle/>
          <a:p>
            <a:pPr marL="432000" indent="-324000">
              <a:spcBef>
                <a:spcPts val="1417"/>
              </a:spcBef>
              <a:buClr>
                <a:srgbClr val="000000"/>
              </a:buClr>
              <a:buSzPct val="45000"/>
              <a:buFont typeface="Wingdings" charset="2"/>
              <a:buChar char=""/>
            </a:pPr>
            <a:r>
              <a:rPr lang="ru-RU" sz="2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2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2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8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8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800" b="0" strike="noStrike" spc="-1">
                <a:latin typeface="Calibri"/>
              </a:rPr>
              <a:t>Седьмой уровень структуры</a:t>
            </a:r>
          </a:p>
        </p:txBody>
      </p:sp>
      <p:sp>
        <p:nvSpPr>
          <p:cNvPr id="629" name="PlaceHolder 13"/>
          <p:cNvSpPr>
            <a:spLocks noGrp="1"/>
          </p:cNvSpPr>
          <p:nvPr>
            <p:ph type="body"/>
          </p:nvPr>
        </p:nvSpPr>
        <p:spPr>
          <a:xfrm>
            <a:off x="4879800" y="1355760"/>
            <a:ext cx="3760560" cy="13716000"/>
          </a:xfrm>
          <a:prstGeom prst="rect">
            <a:avLst/>
          </a:prstGeom>
        </p:spPr>
        <p:txBody>
          <a:bodyPr lIns="0" tIns="0" rIns="0" bIns="0">
            <a:spAutoFit/>
          </a:bodyPr>
          <a:lstStyle/>
          <a:p>
            <a:pPr marL="432000" indent="-324000">
              <a:spcBef>
                <a:spcPts val="1417"/>
              </a:spcBef>
              <a:buClr>
                <a:srgbClr val="000000"/>
              </a:buClr>
              <a:buSzPct val="45000"/>
              <a:buFont typeface="Wingdings" charset="2"/>
              <a:buChar char=""/>
            </a:pPr>
            <a:r>
              <a:rPr lang="ru-RU" sz="40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40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40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40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4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4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4000" b="0" strike="noStrike" spc="-1">
                <a:latin typeface="Calibri"/>
              </a:rPr>
              <a:t>Седьмой уровень структуры</a:t>
            </a:r>
          </a:p>
        </p:txBody>
      </p:sp>
      <p:sp>
        <p:nvSpPr>
          <p:cNvPr id="630" name="PlaceHolder 14"/>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631" name="PlaceHolder 15"/>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632" name="PlaceHolder 16"/>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4D12A7C5-FBB3-4CF8-BBFC-146E454D16B6}" type="slidenum">
              <a:rPr lang="ru-RU" sz="1400" b="0" strike="noStrike" spc="-1">
                <a:solidFill>
                  <a:srgbClr val="B2B2B2"/>
                </a:solidFill>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9"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670"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671"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672"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673"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674"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675"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676"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677"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678"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679"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680" name="PlaceHolder 12"/>
          <p:cNvSpPr>
            <a:spLocks noGrp="1"/>
          </p:cNvSpPr>
          <p:nvPr>
            <p:ph type="body"/>
          </p:nvPr>
        </p:nvSpPr>
        <p:spPr>
          <a:xfrm>
            <a:off x="824040" y="2502360"/>
            <a:ext cx="3747960" cy="1391400"/>
          </a:xfrm>
          <a:prstGeom prst="rect">
            <a:avLst/>
          </a:prstGeom>
        </p:spPr>
        <p:txBody>
          <a:bodyPr lIns="0" tIns="0" rIns="0" bIns="0">
            <a:noAutofit/>
          </a:bodyPr>
          <a:lstStyle/>
          <a:p>
            <a:pPr marL="432000" indent="-324000">
              <a:spcBef>
                <a:spcPts val="1417"/>
              </a:spcBef>
              <a:buClr>
                <a:srgbClr val="000000"/>
              </a:buClr>
              <a:buSzPct val="45000"/>
              <a:buFont typeface="Wingdings" charset="2"/>
              <a:buChar char=""/>
            </a:pPr>
            <a:r>
              <a:rPr lang="ru-RU" sz="32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32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32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32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32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32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3200" b="0" strike="noStrike" spc="-1">
                <a:latin typeface="Calibri"/>
              </a:rPr>
              <a:t>Седьмой уровень структуры</a:t>
            </a:r>
          </a:p>
        </p:txBody>
      </p:sp>
      <p:sp>
        <p:nvSpPr>
          <p:cNvPr id="681" name="PlaceHolder 13"/>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682" name="PlaceHolder 14"/>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683" name="PlaceHolder 15"/>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B51012C0-EC94-48CA-9998-C9C8B9748CCD}" type="slidenum">
              <a:rPr lang="ru-RU" sz="1400" b="0" strike="noStrike" spc="-1">
                <a:solidFill>
                  <a:srgbClr val="B2B2B2"/>
                </a:solidFill>
                <a:latin typeface="Times New Roman"/>
              </a:rPr>
              <a:t>‹#›</a:t>
            </a:fld>
            <a:endParaRPr lang="ru-RU" sz="1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0"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721"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722"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723"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724"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725"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726"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727"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728"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729"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730" name="PlaceHolder 11"/>
          <p:cNvSpPr>
            <a:spLocks noGrp="1"/>
          </p:cNvSpPr>
          <p:nvPr>
            <p:ph type="title"/>
          </p:nvPr>
        </p:nvSpPr>
        <p:spPr>
          <a:xfrm>
            <a:off x="766800" y="16560"/>
            <a:ext cx="7609680" cy="2037960"/>
          </a:xfrm>
          <a:prstGeom prst="rect">
            <a:avLst/>
          </a:prstGeom>
        </p:spPr>
        <p:txBody>
          <a:bodyPr lIns="0" tIns="0" rIns="0" bIns="0">
            <a:noAutofit/>
          </a:bodyPr>
          <a:lstStyle/>
          <a:p>
            <a:r>
              <a:rPr lang="ru-RU" sz="4400" b="0" strike="noStrike" spc="-1">
                <a:latin typeface="Calibri"/>
              </a:rPr>
              <a:t>Для правки текста заглавия щёлкните мышью</a:t>
            </a:r>
          </a:p>
        </p:txBody>
      </p:sp>
      <p:sp>
        <p:nvSpPr>
          <p:cNvPr id="731" name="PlaceHolder 12"/>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732" name="PlaceHolder 13"/>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733" name="PlaceHolder 14"/>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4DE9CA92-94D4-4ED4-A54F-17FED5FDF055}" type="slidenum">
              <a:rPr lang="ru-RU" sz="1400" b="0" strike="noStrike" spc="-1">
                <a:solidFill>
                  <a:srgbClr val="B2B2B2"/>
                </a:solidFill>
                <a:latin typeface="Times New Roman"/>
              </a:rPr>
              <a:t>‹#›</a:t>
            </a:fld>
            <a:endParaRPr lang="ru-RU" sz="1400" b="0" strike="noStrike" spc="-1">
              <a:latin typeface="Times New Roman"/>
            </a:endParaRPr>
          </a:p>
        </p:txBody>
      </p:sp>
      <p:sp>
        <p:nvSpPr>
          <p:cNvPr id="734" name="PlaceHolder 15"/>
          <p:cNvSpPr>
            <a:spLocks noGrp="1"/>
          </p:cNvSpPr>
          <p:nvPr>
            <p:ph type="body"/>
          </p:nvPr>
        </p:nvSpPr>
        <p:spPr>
          <a:xfrm>
            <a:off x="45684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1" name="CustomShape 1"/>
          <p:cNvSpPr/>
          <p:nvPr/>
        </p:nvSpPr>
        <p:spPr>
          <a:xfrm>
            <a:off x="7028280" y="0"/>
            <a:ext cx="914040" cy="685764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772" name="CustomShape 2"/>
          <p:cNvSpPr/>
          <p:nvPr/>
        </p:nvSpPr>
        <p:spPr>
          <a:xfrm>
            <a:off x="5568480" y="3682080"/>
            <a:ext cx="3572640" cy="317664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773" name="CustomShape 3"/>
          <p:cNvSpPr/>
          <p:nvPr/>
        </p:nvSpPr>
        <p:spPr>
          <a:xfrm>
            <a:off x="6886080" y="0"/>
            <a:ext cx="2255400" cy="685764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774" name="CustomShape 4"/>
          <p:cNvSpPr/>
          <p:nvPr/>
        </p:nvSpPr>
        <p:spPr>
          <a:xfrm>
            <a:off x="7203240" y="0"/>
            <a:ext cx="1940760" cy="685764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775" name="CustomShape 5"/>
          <p:cNvSpPr/>
          <p:nvPr/>
        </p:nvSpPr>
        <p:spPr>
          <a:xfrm>
            <a:off x="6699240" y="3048120"/>
            <a:ext cx="2444760" cy="380952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776" name="CustomShape 6"/>
          <p:cNvSpPr/>
          <p:nvPr/>
        </p:nvSpPr>
        <p:spPr>
          <a:xfrm>
            <a:off x="7003080" y="0"/>
            <a:ext cx="2138400" cy="685764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777" name="CustomShape 7"/>
          <p:cNvSpPr/>
          <p:nvPr/>
        </p:nvSpPr>
        <p:spPr>
          <a:xfrm>
            <a:off x="8173440" y="0"/>
            <a:ext cx="967680" cy="685764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778" name="CustomShape 8"/>
          <p:cNvSpPr/>
          <p:nvPr/>
        </p:nvSpPr>
        <p:spPr>
          <a:xfrm>
            <a:off x="8205480" y="0"/>
            <a:ext cx="936000" cy="685764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779" name="CustomShape 9"/>
          <p:cNvSpPr/>
          <p:nvPr/>
        </p:nvSpPr>
        <p:spPr>
          <a:xfrm>
            <a:off x="7779240" y="3590640"/>
            <a:ext cx="1361880" cy="326736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780" name="CustomShape 10"/>
          <p:cNvSpPr/>
          <p:nvPr/>
        </p:nvSpPr>
        <p:spPr>
          <a:xfrm>
            <a:off x="0" y="4012560"/>
            <a:ext cx="335880" cy="284508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781" name="PlaceHolder 11"/>
          <p:cNvSpPr>
            <a:spLocks noGrp="1"/>
          </p:cNvSpPr>
          <p:nvPr>
            <p:ph type="ftr"/>
          </p:nvPr>
        </p:nvSpPr>
        <p:spPr>
          <a:xfrm>
            <a:off x="3108960" y="6378120"/>
            <a:ext cx="2925720" cy="342720"/>
          </a:xfrm>
          <a:prstGeom prst="rect">
            <a:avLst/>
          </a:prstGeom>
        </p:spPr>
        <p:txBody>
          <a:bodyPr lIns="0" tIns="0" rIns="0" bIns="0">
            <a:noAutofit/>
          </a:bodyPr>
          <a:lstStyle/>
          <a:p>
            <a:endParaRPr lang="ru-RU" sz="2400" b="0" strike="noStrike" spc="-1">
              <a:latin typeface="Times New Roman"/>
            </a:endParaRPr>
          </a:p>
        </p:txBody>
      </p:sp>
      <p:sp>
        <p:nvSpPr>
          <p:cNvPr id="782" name="PlaceHolder 12"/>
          <p:cNvSpPr>
            <a:spLocks noGrp="1"/>
          </p:cNvSpPr>
          <p:nvPr>
            <p:ph type="dt"/>
          </p:nvPr>
        </p:nvSpPr>
        <p:spPr>
          <a:xfrm>
            <a:off x="456840" y="6378120"/>
            <a:ext cx="2102760" cy="342720"/>
          </a:xfrm>
          <a:prstGeom prst="rect">
            <a:avLst/>
          </a:prstGeom>
        </p:spPr>
        <p:txBody>
          <a:bodyPr lIns="0" tIns="0" rIns="0" bIns="0">
            <a:noAutofit/>
          </a:bodyPr>
          <a:lstStyle/>
          <a:p>
            <a:endParaRPr lang="ru-RU" sz="2400" b="0" strike="noStrike" spc="-1">
              <a:latin typeface="Times New Roman"/>
            </a:endParaRPr>
          </a:p>
        </p:txBody>
      </p:sp>
      <p:sp>
        <p:nvSpPr>
          <p:cNvPr id="783" name="PlaceHolder 13"/>
          <p:cNvSpPr>
            <a:spLocks noGrp="1"/>
          </p:cNvSpPr>
          <p:nvPr>
            <p:ph type="sldNum"/>
          </p:nvPr>
        </p:nvSpPr>
        <p:spPr>
          <a:xfrm>
            <a:off x="6583320" y="6378120"/>
            <a:ext cx="2102760" cy="342720"/>
          </a:xfrm>
          <a:prstGeom prst="rect">
            <a:avLst/>
          </a:prstGeom>
        </p:spPr>
        <p:txBody>
          <a:bodyPr lIns="0" tIns="0" rIns="0" bIns="0">
            <a:noAutofit/>
          </a:bodyPr>
          <a:lstStyle/>
          <a:p>
            <a:pPr algn="r">
              <a:lnSpc>
                <a:spcPct val="100000"/>
              </a:lnSpc>
            </a:pPr>
            <a:fld id="{B6697AAC-868C-478A-BAB9-5465E0C0B83C}" type="slidenum">
              <a:rPr lang="ru-RU" sz="1400" b="0" strike="noStrike" spc="-1">
                <a:solidFill>
                  <a:srgbClr val="B2B2B2"/>
                </a:solidFill>
                <a:latin typeface="Times New Roman"/>
              </a:rPr>
              <a:t>‹#›</a:t>
            </a:fld>
            <a:endParaRPr lang="ru-RU" sz="1400" b="0" strike="noStrike" spc="-1">
              <a:latin typeface="Times New Roman"/>
            </a:endParaRPr>
          </a:p>
        </p:txBody>
      </p:sp>
      <p:sp>
        <p:nvSpPr>
          <p:cNvPr id="784" name="PlaceHolder 14"/>
          <p:cNvSpPr>
            <a:spLocks noGrp="1"/>
          </p:cNvSpPr>
          <p:nvPr>
            <p:ph type="title"/>
          </p:nvPr>
        </p:nvSpPr>
        <p:spPr>
          <a:xfrm>
            <a:off x="456840" y="273600"/>
            <a:ext cx="8229240" cy="1144800"/>
          </a:xfrm>
          <a:prstGeom prst="rect">
            <a:avLst/>
          </a:prstGeom>
        </p:spPr>
        <p:txBody>
          <a:bodyPr lIns="0" tIns="0" rIns="0" bIns="0" anchor="ctr">
            <a:noAutofit/>
          </a:bodyPr>
          <a:lstStyle/>
          <a:p>
            <a:pPr algn="ctr"/>
            <a:r>
              <a:rPr lang="ru-RU" sz="1800" b="0" strike="noStrike" spc="-1">
                <a:latin typeface="Calibri"/>
              </a:rPr>
              <a:t>Для правки текста заглавия щёлкните мышью</a:t>
            </a:r>
          </a:p>
        </p:txBody>
      </p:sp>
      <p:sp>
        <p:nvSpPr>
          <p:cNvPr id="785" name="PlaceHolder 15"/>
          <p:cNvSpPr>
            <a:spLocks noGrp="1"/>
          </p:cNvSpPr>
          <p:nvPr>
            <p:ph type="body"/>
          </p:nvPr>
        </p:nvSpPr>
        <p:spPr>
          <a:xfrm>
            <a:off x="45684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1800" b="0" strike="noStrike" spc="-1">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1800" b="0" strike="noStrike" spc="-1">
                <a:latin typeface="Calibri"/>
              </a:rPr>
              <a:t>Второй уровень структуры</a:t>
            </a:r>
          </a:p>
          <a:p>
            <a:pPr marL="1296000" lvl="2" indent="-288000">
              <a:spcBef>
                <a:spcPts val="850"/>
              </a:spcBef>
              <a:buClr>
                <a:srgbClr val="000000"/>
              </a:buClr>
              <a:buSzPct val="45000"/>
              <a:buFont typeface="Wingdings" charset="2"/>
              <a:buChar char=""/>
            </a:pPr>
            <a:r>
              <a:rPr lang="ru-RU" sz="1800" b="0" strike="noStrike" spc="-1">
                <a:latin typeface="Calibri"/>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77"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78"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79"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80"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81"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82"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83"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84"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85"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86"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87"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125"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26"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127"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128"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129"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130"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131"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132"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133"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134"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135"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173"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174"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175"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176"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177"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178"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179"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180"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181"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182"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183"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0"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221"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222"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223"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224"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225"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226"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227"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228"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229"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230"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231"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8"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269"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270"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271"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272"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273"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274"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275"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276"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277"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278"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279"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6"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317"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318"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319"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320"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321"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322"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323"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324"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325"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326"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27"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 name="CustomShape 1"/>
          <p:cNvSpPr/>
          <p:nvPr/>
        </p:nvSpPr>
        <p:spPr>
          <a:xfrm>
            <a:off x="7028280" y="0"/>
            <a:ext cx="913680" cy="6857280"/>
          </a:xfrm>
          <a:custGeom>
            <a:avLst/>
            <a:gdLst/>
            <a:ahLst/>
            <a:cxnLst/>
            <a:rect l="l" t="t" r="r" b="b"/>
            <a:pathLst>
              <a:path w="1219200" h="6858000">
                <a:moveTo>
                  <a:pt x="0" y="0"/>
                </a:moveTo>
                <a:lnTo>
                  <a:pt x="1219200" y="6857999"/>
                </a:lnTo>
              </a:path>
            </a:pathLst>
          </a:custGeom>
          <a:noFill/>
          <a:ln w="9000">
            <a:solidFill>
              <a:srgbClr val="BEBEBE"/>
            </a:solidFill>
            <a:round/>
          </a:ln>
        </p:spPr>
        <p:style>
          <a:lnRef idx="0">
            <a:scrgbClr r="0" g="0" b="0"/>
          </a:lnRef>
          <a:fillRef idx="0">
            <a:scrgbClr r="0" g="0" b="0"/>
          </a:fillRef>
          <a:effectRef idx="0">
            <a:scrgbClr r="0" g="0" b="0"/>
          </a:effectRef>
          <a:fontRef idx="minor"/>
        </p:style>
      </p:sp>
      <p:sp>
        <p:nvSpPr>
          <p:cNvPr id="365" name="CustomShape 2"/>
          <p:cNvSpPr/>
          <p:nvPr/>
        </p:nvSpPr>
        <p:spPr>
          <a:xfrm>
            <a:off x="5568480" y="3682080"/>
            <a:ext cx="3572280" cy="3176280"/>
          </a:xfrm>
          <a:custGeom>
            <a:avLst/>
            <a:gdLst/>
            <a:ahLst/>
            <a:cxnLst/>
            <a:rect l="l" t="t" r="r" b="b"/>
            <a:pathLst>
              <a:path w="4763770" h="3176904">
                <a:moveTo>
                  <a:pt x="4763516" y="0"/>
                </a:moveTo>
                <a:lnTo>
                  <a:pt x="0" y="3176586"/>
                </a:lnTo>
              </a:path>
            </a:pathLst>
          </a:custGeom>
          <a:noFill/>
          <a:ln w="9000">
            <a:solidFill>
              <a:srgbClr val="D9D9D9"/>
            </a:solidFill>
            <a:round/>
          </a:ln>
        </p:spPr>
        <p:style>
          <a:lnRef idx="0">
            <a:scrgbClr r="0" g="0" b="0"/>
          </a:lnRef>
          <a:fillRef idx="0">
            <a:scrgbClr r="0" g="0" b="0"/>
          </a:fillRef>
          <a:effectRef idx="0">
            <a:scrgbClr r="0" g="0" b="0"/>
          </a:effectRef>
          <a:fontRef idx="minor"/>
        </p:style>
      </p:sp>
      <p:sp>
        <p:nvSpPr>
          <p:cNvPr id="366" name="CustomShape 3"/>
          <p:cNvSpPr/>
          <p:nvPr/>
        </p:nvSpPr>
        <p:spPr>
          <a:xfrm>
            <a:off x="6886080" y="0"/>
            <a:ext cx="2255040" cy="6857280"/>
          </a:xfrm>
          <a:custGeom>
            <a:avLst/>
            <a:gdLst/>
            <a:ahLst/>
            <a:cxnLst/>
            <a:rect l="l" t="t" r="r" b="b"/>
            <a:pathLst>
              <a:path w="3007359" h="6858000">
                <a:moveTo>
                  <a:pt x="3006851" y="0"/>
                </a:moveTo>
                <a:lnTo>
                  <a:pt x="2042483" y="0"/>
                </a:lnTo>
                <a:lnTo>
                  <a:pt x="0" y="6857996"/>
                </a:lnTo>
                <a:lnTo>
                  <a:pt x="3006851" y="6857996"/>
                </a:lnTo>
                <a:lnTo>
                  <a:pt x="3006851" y="0"/>
                </a:lnTo>
                <a:close/>
              </a:path>
            </a:pathLst>
          </a:custGeom>
          <a:solidFill>
            <a:srgbClr val="90C225">
              <a:alpha val="31000"/>
            </a:srgbClr>
          </a:solidFill>
          <a:ln>
            <a:noFill/>
          </a:ln>
        </p:spPr>
        <p:style>
          <a:lnRef idx="0">
            <a:scrgbClr r="0" g="0" b="0"/>
          </a:lnRef>
          <a:fillRef idx="0">
            <a:scrgbClr r="0" g="0" b="0"/>
          </a:fillRef>
          <a:effectRef idx="0">
            <a:scrgbClr r="0" g="0" b="0"/>
          </a:effectRef>
          <a:fontRef idx="minor"/>
        </p:style>
      </p:sp>
      <p:sp>
        <p:nvSpPr>
          <p:cNvPr id="367" name="CustomShape 4"/>
          <p:cNvSpPr/>
          <p:nvPr/>
        </p:nvSpPr>
        <p:spPr>
          <a:xfrm>
            <a:off x="7203240" y="0"/>
            <a:ext cx="1940400" cy="685728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90C225">
              <a:alpha val="20000"/>
            </a:srgbClr>
          </a:solidFill>
          <a:ln>
            <a:noFill/>
          </a:ln>
        </p:spPr>
        <p:style>
          <a:lnRef idx="0">
            <a:scrgbClr r="0" g="0" b="0"/>
          </a:lnRef>
          <a:fillRef idx="0">
            <a:scrgbClr r="0" g="0" b="0"/>
          </a:fillRef>
          <a:effectRef idx="0">
            <a:scrgbClr r="0" g="0" b="0"/>
          </a:effectRef>
          <a:fontRef idx="minor"/>
        </p:style>
      </p:sp>
      <p:sp>
        <p:nvSpPr>
          <p:cNvPr id="368" name="CustomShape 5"/>
          <p:cNvSpPr/>
          <p:nvPr/>
        </p:nvSpPr>
        <p:spPr>
          <a:xfrm>
            <a:off x="6699240" y="3048120"/>
            <a:ext cx="2444400" cy="3809160"/>
          </a:xfrm>
          <a:custGeom>
            <a:avLst/>
            <a:gdLst/>
            <a:ahLst/>
            <a:cxnLst/>
            <a:rect l="l" t="t" r="r" b="b"/>
            <a:pathLst>
              <a:path w="3260090" h="3810000">
                <a:moveTo>
                  <a:pt x="3259835" y="0"/>
                </a:moveTo>
                <a:lnTo>
                  <a:pt x="0" y="3809999"/>
                </a:lnTo>
                <a:lnTo>
                  <a:pt x="3259835" y="3809999"/>
                </a:lnTo>
                <a:lnTo>
                  <a:pt x="3259835" y="0"/>
                </a:lnTo>
                <a:close/>
              </a:path>
            </a:pathLst>
          </a:custGeom>
          <a:solidFill>
            <a:srgbClr val="539F20">
              <a:alpha val="73000"/>
            </a:srgbClr>
          </a:solidFill>
          <a:ln>
            <a:noFill/>
          </a:ln>
        </p:spPr>
        <p:style>
          <a:lnRef idx="0">
            <a:scrgbClr r="0" g="0" b="0"/>
          </a:lnRef>
          <a:fillRef idx="0">
            <a:scrgbClr r="0" g="0" b="0"/>
          </a:fillRef>
          <a:effectRef idx="0">
            <a:scrgbClr r="0" g="0" b="0"/>
          </a:effectRef>
          <a:fontRef idx="minor"/>
        </p:style>
      </p:sp>
      <p:sp>
        <p:nvSpPr>
          <p:cNvPr id="369" name="CustomShape 6"/>
          <p:cNvSpPr/>
          <p:nvPr/>
        </p:nvSpPr>
        <p:spPr>
          <a:xfrm>
            <a:off x="7003080" y="0"/>
            <a:ext cx="2138040" cy="6857280"/>
          </a:xfrm>
          <a:custGeom>
            <a:avLst/>
            <a:gdLst/>
            <a:ahLst/>
            <a:cxnLst/>
            <a:rect l="l" t="t" r="r" b="b"/>
            <a:pathLst>
              <a:path w="2851784" h="6858000">
                <a:moveTo>
                  <a:pt x="2851161" y="0"/>
                </a:moveTo>
                <a:lnTo>
                  <a:pt x="0" y="0"/>
                </a:lnTo>
                <a:lnTo>
                  <a:pt x="2467621" y="6857996"/>
                </a:lnTo>
                <a:lnTo>
                  <a:pt x="2851161" y="6857996"/>
                </a:lnTo>
                <a:lnTo>
                  <a:pt x="2851161" y="0"/>
                </a:lnTo>
                <a:close/>
              </a:path>
            </a:pathLst>
          </a:custGeom>
          <a:solidFill>
            <a:srgbClr val="3E7818">
              <a:alpha val="71000"/>
            </a:srgbClr>
          </a:solidFill>
          <a:ln>
            <a:noFill/>
          </a:ln>
        </p:spPr>
        <p:style>
          <a:lnRef idx="0">
            <a:scrgbClr r="0" g="0" b="0"/>
          </a:lnRef>
          <a:fillRef idx="0">
            <a:scrgbClr r="0" g="0" b="0"/>
          </a:fillRef>
          <a:effectRef idx="0">
            <a:scrgbClr r="0" g="0" b="0"/>
          </a:effectRef>
          <a:fontRef idx="minor"/>
        </p:style>
      </p:sp>
      <p:sp>
        <p:nvSpPr>
          <p:cNvPr id="370" name="CustomShape 7"/>
          <p:cNvSpPr/>
          <p:nvPr/>
        </p:nvSpPr>
        <p:spPr>
          <a:xfrm>
            <a:off x="8173440" y="0"/>
            <a:ext cx="967320" cy="6857280"/>
          </a:xfrm>
          <a:custGeom>
            <a:avLst/>
            <a:gdLst/>
            <a:ahLst/>
            <a:cxnLst/>
            <a:rect l="l" t="t" r="r" b="b"/>
            <a:pathLst>
              <a:path w="1290954" h="6858000">
                <a:moveTo>
                  <a:pt x="1290827" y="0"/>
                </a:moveTo>
                <a:lnTo>
                  <a:pt x="1018959" y="0"/>
                </a:lnTo>
                <a:lnTo>
                  <a:pt x="0" y="6857996"/>
                </a:lnTo>
                <a:lnTo>
                  <a:pt x="1290827" y="6857996"/>
                </a:lnTo>
                <a:lnTo>
                  <a:pt x="1290827" y="0"/>
                </a:lnTo>
                <a:close/>
              </a:path>
            </a:pathLst>
          </a:custGeom>
          <a:solidFill>
            <a:srgbClr val="C0E374">
              <a:alpha val="71000"/>
            </a:srgbClr>
          </a:solidFill>
          <a:ln>
            <a:noFill/>
          </a:ln>
        </p:spPr>
        <p:style>
          <a:lnRef idx="0">
            <a:scrgbClr r="0" g="0" b="0"/>
          </a:lnRef>
          <a:fillRef idx="0">
            <a:scrgbClr r="0" g="0" b="0"/>
          </a:fillRef>
          <a:effectRef idx="0">
            <a:scrgbClr r="0" g="0" b="0"/>
          </a:effectRef>
          <a:fontRef idx="minor"/>
        </p:style>
      </p:sp>
      <p:sp>
        <p:nvSpPr>
          <p:cNvPr id="371" name="CustomShape 8"/>
          <p:cNvSpPr/>
          <p:nvPr/>
        </p:nvSpPr>
        <p:spPr>
          <a:xfrm>
            <a:off x="8205480" y="0"/>
            <a:ext cx="935640" cy="685728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90C225">
              <a:alpha val="66000"/>
            </a:srgbClr>
          </a:solidFill>
          <a:ln>
            <a:noFill/>
          </a:ln>
        </p:spPr>
        <p:style>
          <a:lnRef idx="0">
            <a:scrgbClr r="0" g="0" b="0"/>
          </a:lnRef>
          <a:fillRef idx="0">
            <a:scrgbClr r="0" g="0" b="0"/>
          </a:fillRef>
          <a:effectRef idx="0">
            <a:scrgbClr r="0" g="0" b="0"/>
          </a:effectRef>
          <a:fontRef idx="minor"/>
        </p:style>
      </p:sp>
      <p:sp>
        <p:nvSpPr>
          <p:cNvPr id="372" name="CustomShape 9"/>
          <p:cNvSpPr/>
          <p:nvPr/>
        </p:nvSpPr>
        <p:spPr>
          <a:xfrm>
            <a:off x="7779240" y="3590640"/>
            <a:ext cx="1361520" cy="3267000"/>
          </a:xfrm>
          <a:custGeom>
            <a:avLst/>
            <a:gdLst/>
            <a:ahLst/>
            <a:cxnLst/>
            <a:rect l="l" t="t" r="r" b="b"/>
            <a:pathLst>
              <a:path w="1816734" h="3267709">
                <a:moveTo>
                  <a:pt x="1816607" y="0"/>
                </a:moveTo>
                <a:lnTo>
                  <a:pt x="0" y="3267455"/>
                </a:lnTo>
                <a:lnTo>
                  <a:pt x="1816607" y="3267455"/>
                </a:lnTo>
                <a:lnTo>
                  <a:pt x="1816607" y="0"/>
                </a:lnTo>
                <a:close/>
              </a:path>
            </a:pathLst>
          </a:custGeom>
          <a:solidFill>
            <a:srgbClr val="90C225">
              <a:alpha val="80000"/>
            </a:srgbClr>
          </a:solidFill>
          <a:ln>
            <a:noFill/>
          </a:ln>
        </p:spPr>
        <p:style>
          <a:lnRef idx="0">
            <a:scrgbClr r="0" g="0" b="0"/>
          </a:lnRef>
          <a:fillRef idx="0">
            <a:scrgbClr r="0" g="0" b="0"/>
          </a:fillRef>
          <a:effectRef idx="0">
            <a:scrgbClr r="0" g="0" b="0"/>
          </a:effectRef>
          <a:fontRef idx="minor"/>
        </p:style>
      </p:sp>
      <p:sp>
        <p:nvSpPr>
          <p:cNvPr id="373" name="CustomShape 10"/>
          <p:cNvSpPr/>
          <p:nvPr/>
        </p:nvSpPr>
        <p:spPr>
          <a:xfrm>
            <a:off x="0" y="4012560"/>
            <a:ext cx="335520" cy="2844720"/>
          </a:xfrm>
          <a:custGeom>
            <a:avLst/>
            <a:gdLst/>
            <a:ahLst/>
            <a:cxnLst/>
            <a:rect l="l" t="t" r="r" b="b"/>
            <a:pathLst>
              <a:path w="448309" h="2845434">
                <a:moveTo>
                  <a:pt x="0" y="0"/>
                </a:moveTo>
                <a:lnTo>
                  <a:pt x="0" y="2845307"/>
                </a:lnTo>
                <a:lnTo>
                  <a:pt x="448056" y="2845307"/>
                </a:lnTo>
                <a:lnTo>
                  <a:pt x="0" y="0"/>
                </a:lnTo>
                <a:close/>
              </a:path>
            </a:pathLst>
          </a:custGeom>
          <a:solidFill>
            <a:srgbClr val="90C225">
              <a:alpha val="86000"/>
            </a:srgbClr>
          </a:solidFill>
          <a:ln>
            <a:noFill/>
          </a:ln>
        </p:spPr>
        <p:style>
          <a:lnRef idx="0">
            <a:scrgbClr r="0" g="0" b="0"/>
          </a:lnRef>
          <a:fillRef idx="0">
            <a:scrgbClr r="0" g="0" b="0"/>
          </a:fillRef>
          <a:effectRef idx="0">
            <a:scrgbClr r="0" g="0" b="0"/>
          </a:effectRef>
          <a:fontRef idx="minor"/>
        </p:style>
      </p:sp>
      <p:sp>
        <p:nvSpPr>
          <p:cNvPr id="374" name="PlaceHolder 1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75" name="PlaceHolder 1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7.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3.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4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1.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9.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6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CustomShape 2"/>
          <p:cNvSpPr/>
          <p:nvPr/>
        </p:nvSpPr>
        <p:spPr>
          <a:xfrm>
            <a:off x="260209" y="666180"/>
            <a:ext cx="8428320" cy="2498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lnSpcReduction="10000"/>
          </a:bodyPr>
          <a:lstStyle/>
          <a:p>
            <a:pPr algn="ctr">
              <a:lnSpc>
                <a:spcPct val="100000"/>
              </a:lnSpc>
              <a:spcBef>
                <a:spcPts val="799"/>
              </a:spcBef>
            </a:pPr>
            <a:endParaRPr lang="ru-RU" sz="1800" b="0" strike="noStrike" spc="-1" dirty="0">
              <a:latin typeface="Arial"/>
            </a:endParaRPr>
          </a:p>
          <a:p>
            <a:pPr algn="ctr">
              <a:lnSpc>
                <a:spcPct val="90000"/>
              </a:lnSpc>
              <a:spcBef>
                <a:spcPts val="799"/>
              </a:spcBef>
            </a:pPr>
            <a:r>
              <a:rPr lang="ru-RU" sz="5400" b="1" strike="noStrike" spc="-1" dirty="0" err="1">
                <a:solidFill>
                  <a:srgbClr val="0070C0"/>
                </a:solidFill>
                <a:latin typeface="Calibri"/>
                <a:ea typeface="DejaVu Sans"/>
              </a:rPr>
              <a:t>Лекція</a:t>
            </a:r>
            <a:r>
              <a:rPr lang="ru-RU" sz="5400" b="1" strike="noStrike" spc="-1" dirty="0">
                <a:solidFill>
                  <a:srgbClr val="0070C0"/>
                </a:solidFill>
                <a:latin typeface="Calibri"/>
                <a:ea typeface="DejaVu Sans"/>
              </a:rPr>
              <a:t> № </a:t>
            </a:r>
            <a:r>
              <a:rPr lang="ru-RU" sz="5400" b="1" spc="-1" dirty="0" smtClean="0">
                <a:solidFill>
                  <a:srgbClr val="0070C0"/>
                </a:solidFill>
                <a:latin typeface="Calibri"/>
                <a:ea typeface="DejaVu Sans"/>
              </a:rPr>
              <a:t>2 (ч. 2)</a:t>
            </a:r>
            <a:r>
              <a:rPr lang="ru-RU" sz="5400" b="1" strike="noStrike" spc="-1" dirty="0" smtClean="0">
                <a:solidFill>
                  <a:srgbClr val="0070C0"/>
                </a:solidFill>
                <a:latin typeface="Calibri"/>
                <a:ea typeface="DejaVu Sans"/>
              </a:rPr>
              <a:t> </a:t>
            </a:r>
            <a:endParaRPr lang="ru-RU" sz="5400" b="0" strike="noStrike" spc="-1" dirty="0">
              <a:latin typeface="Arial"/>
            </a:endParaRPr>
          </a:p>
          <a:p>
            <a:pPr algn="ctr">
              <a:lnSpc>
                <a:spcPct val="90000"/>
              </a:lnSpc>
              <a:spcBef>
                <a:spcPts val="799"/>
              </a:spcBef>
            </a:pPr>
            <a:r>
              <a:rPr lang="ru-RU" sz="4400" b="1" strike="noStrike" spc="-1" dirty="0">
                <a:solidFill>
                  <a:srgbClr val="7030A0"/>
                </a:solidFill>
                <a:latin typeface="Arial"/>
                <a:ea typeface="DejaVu Sans"/>
              </a:rPr>
              <a:t>Характеристика </a:t>
            </a:r>
            <a:r>
              <a:rPr lang="ru-RU" sz="4400" b="1" strike="noStrike" spc="-1" dirty="0" err="1">
                <a:solidFill>
                  <a:srgbClr val="7030A0"/>
                </a:solidFill>
                <a:latin typeface="Arial"/>
                <a:ea typeface="DejaVu Sans"/>
              </a:rPr>
              <a:t>культури</a:t>
            </a:r>
            <a:r>
              <a:rPr lang="ru-RU" sz="4400" b="1" strike="noStrike" spc="-1" dirty="0">
                <a:solidFill>
                  <a:srgbClr val="7030A0"/>
                </a:solidFill>
                <a:latin typeface="Arial"/>
                <a:ea typeface="DejaVu Sans"/>
              </a:rPr>
              <a:t> </a:t>
            </a:r>
            <a:r>
              <a:rPr lang="ru-RU" sz="4400" b="1" strike="noStrike" spc="-1" dirty="0" err="1">
                <a:solidFill>
                  <a:srgbClr val="7030A0"/>
                </a:solidFill>
                <a:latin typeface="Arial"/>
                <a:ea typeface="DejaVu Sans"/>
              </a:rPr>
              <a:t>клітин</a:t>
            </a:r>
            <a:r>
              <a:rPr lang="ru-RU" sz="5400" b="1" strike="noStrike" spc="-1" dirty="0">
                <a:solidFill>
                  <a:srgbClr val="7030A0"/>
                </a:solidFill>
                <a:latin typeface="Arial"/>
                <a:ea typeface="DejaVu Sans"/>
              </a:rPr>
              <a:t> </a:t>
            </a:r>
            <a:endParaRPr lang="ru-RU" sz="5400" b="0" strike="noStrike" spc="-1" dirty="0">
              <a:latin typeface="Arial"/>
            </a:endParaRPr>
          </a:p>
        </p:txBody>
      </p:sp>
      <p:sp>
        <p:nvSpPr>
          <p:cNvPr id="826" name="CustomShape 5"/>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827" name="CustomShape 6"/>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828" name="CustomShape 7"/>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829" name="CustomShape 8"/>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pic>
        <p:nvPicPr>
          <p:cNvPr id="830" name="Рисунок 829"/>
          <p:cNvPicPr/>
          <p:nvPr/>
        </p:nvPicPr>
        <p:blipFill>
          <a:blip r:embed="rId2"/>
          <a:stretch/>
        </p:blipFill>
        <p:spPr>
          <a:xfrm>
            <a:off x="1417968" y="3282442"/>
            <a:ext cx="3815640" cy="1655640"/>
          </a:xfrm>
          <a:prstGeom prst="rect">
            <a:avLst/>
          </a:prstGeom>
          <a:ln>
            <a:noFill/>
          </a:ln>
        </p:spPr>
      </p:pic>
      <p:pic>
        <p:nvPicPr>
          <p:cNvPr id="831" name="Рисунок 830"/>
          <p:cNvPicPr/>
          <p:nvPr/>
        </p:nvPicPr>
        <p:blipFill>
          <a:blip r:embed="rId3"/>
          <a:stretch/>
        </p:blipFill>
        <p:spPr>
          <a:xfrm>
            <a:off x="1417968" y="5276421"/>
            <a:ext cx="1799640" cy="1347840"/>
          </a:xfrm>
          <a:prstGeom prst="rect">
            <a:avLst/>
          </a:prstGeom>
          <a:ln>
            <a:noFill/>
          </a:ln>
        </p:spPr>
      </p:pic>
      <p:pic>
        <p:nvPicPr>
          <p:cNvPr id="832" name="Рисунок 831"/>
          <p:cNvPicPr/>
          <p:nvPr/>
        </p:nvPicPr>
        <p:blipFill>
          <a:blip r:embed="rId4"/>
          <a:stretch/>
        </p:blipFill>
        <p:spPr>
          <a:xfrm rot="4200">
            <a:off x="4081428" y="5157919"/>
            <a:ext cx="1811160" cy="1385640"/>
          </a:xfrm>
          <a:prstGeom prst="rect">
            <a:avLst/>
          </a:prstGeom>
          <a:ln>
            <a:noFill/>
          </a:ln>
        </p:spPr>
      </p:pic>
      <p:pic>
        <p:nvPicPr>
          <p:cNvPr id="833" name="Рисунок 832"/>
          <p:cNvPicPr/>
          <p:nvPr/>
        </p:nvPicPr>
        <p:blipFill>
          <a:blip r:embed="rId5"/>
          <a:stretch/>
        </p:blipFill>
        <p:spPr>
          <a:xfrm>
            <a:off x="6326919" y="3358042"/>
            <a:ext cx="1932120" cy="31600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 name="CustomShape 1"/>
          <p:cNvSpPr/>
          <p:nvPr/>
        </p:nvSpPr>
        <p:spPr>
          <a:xfrm>
            <a:off x="59040" y="207360"/>
            <a:ext cx="8724600" cy="80604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3200" b="1" strike="noStrike" spc="-1">
                <a:solidFill>
                  <a:srgbClr val="000000"/>
                </a:solidFill>
                <a:latin typeface="Trebuchet MS"/>
              </a:rPr>
              <a:t>Роль </a:t>
            </a:r>
            <a:r>
              <a:rPr lang="ru-RU" sz="3200" b="1" strike="noStrike" spc="-7">
                <a:solidFill>
                  <a:srgbClr val="000000"/>
                </a:solidFill>
                <a:latin typeface="Trebuchet MS"/>
              </a:rPr>
              <a:t>ауксинів </a:t>
            </a:r>
            <a:r>
              <a:rPr lang="ru-RU" sz="3200" b="1" strike="noStrike" spc="-1">
                <a:solidFill>
                  <a:srgbClr val="000000"/>
                </a:solidFill>
                <a:latin typeface="Trebuchet MS"/>
              </a:rPr>
              <a:t>в індукції калусогенезу</a:t>
            </a:r>
            <a:r>
              <a:rPr lang="ru-RU" sz="3200" b="1" strike="noStrike" spc="-35">
                <a:solidFill>
                  <a:srgbClr val="000000"/>
                </a:solidFill>
                <a:latin typeface="Trebuchet MS"/>
              </a:rPr>
              <a:t> </a:t>
            </a:r>
            <a:r>
              <a:rPr lang="ru-RU" sz="3200" b="1" strike="noStrike" spc="-1">
                <a:solidFill>
                  <a:srgbClr val="000000"/>
                </a:solidFill>
                <a:latin typeface="Trebuchet MS"/>
              </a:rPr>
              <a:t>–</a:t>
            </a:r>
            <a:r>
              <a:t/>
            </a:r>
            <a:br/>
            <a:r>
              <a:rPr lang="ru-RU" sz="2000" b="0" strike="noStrike" spc="-1">
                <a:solidFill>
                  <a:srgbClr val="000000"/>
                </a:solidFill>
                <a:latin typeface="Trebuchet MS"/>
              </a:rPr>
              <a:t>ІОК </a:t>
            </a:r>
            <a:r>
              <a:rPr lang="ru-RU" sz="2000" b="0" strike="noStrike" spc="-7">
                <a:solidFill>
                  <a:srgbClr val="000000"/>
                </a:solidFill>
                <a:latin typeface="Trebuchet MS"/>
              </a:rPr>
              <a:t>активує </a:t>
            </a:r>
            <a:r>
              <a:rPr lang="ru-RU" sz="2000" b="0" strike="noStrike" spc="-1">
                <a:solidFill>
                  <a:srgbClr val="000000"/>
                </a:solidFill>
                <a:latin typeface="Trebuchet MS"/>
              </a:rPr>
              <a:t>процеси поділу </a:t>
            </a:r>
            <a:r>
              <a:rPr lang="ru-RU" sz="2000" b="0" strike="noStrike" spc="-7">
                <a:solidFill>
                  <a:srgbClr val="000000"/>
                </a:solidFill>
                <a:latin typeface="Trebuchet MS"/>
              </a:rPr>
              <a:t>рослинних клітин та ріст</a:t>
            </a:r>
            <a:r>
              <a:rPr lang="ru-RU" sz="2000" b="0" strike="noStrike" spc="-66">
                <a:solidFill>
                  <a:srgbClr val="000000"/>
                </a:solidFill>
                <a:latin typeface="Trebuchet MS"/>
              </a:rPr>
              <a:t> </a:t>
            </a:r>
            <a:r>
              <a:rPr lang="ru-RU" sz="2000" b="0" strike="noStrike" spc="-7">
                <a:solidFill>
                  <a:srgbClr val="000000"/>
                </a:solidFill>
                <a:latin typeface="Trebuchet MS"/>
              </a:rPr>
              <a:t>«розтягненням»</a:t>
            </a:r>
            <a:endParaRPr lang="ru-RU" sz="2000" b="0" strike="noStrike" spc="-1">
              <a:latin typeface="Arial"/>
            </a:endParaRPr>
          </a:p>
        </p:txBody>
      </p:sp>
      <p:sp>
        <p:nvSpPr>
          <p:cNvPr id="886" name="CustomShape 2"/>
          <p:cNvSpPr/>
          <p:nvPr/>
        </p:nvSpPr>
        <p:spPr>
          <a:xfrm>
            <a:off x="147600" y="1215720"/>
            <a:ext cx="3524040" cy="4781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algn="ctr">
              <a:lnSpc>
                <a:spcPct val="100000"/>
              </a:lnSpc>
              <a:spcBef>
                <a:spcPts val="99"/>
              </a:spcBef>
            </a:pPr>
            <a:r>
              <a:rPr lang="ru-RU" sz="2000" b="1" strike="noStrike" spc="-1">
                <a:solidFill>
                  <a:srgbClr val="404040"/>
                </a:solidFill>
                <a:latin typeface="Trebuchet MS"/>
                <a:ea typeface="DejaVu Sans"/>
              </a:rPr>
              <a:t>Поділ</a:t>
            </a:r>
            <a:r>
              <a:rPr lang="ru-RU" sz="2000" b="1" strike="noStrike" spc="-15">
                <a:solidFill>
                  <a:srgbClr val="404040"/>
                </a:solidFill>
                <a:latin typeface="Trebuchet MS"/>
                <a:ea typeface="DejaVu Sans"/>
              </a:rPr>
              <a:t> </a:t>
            </a:r>
            <a:r>
              <a:rPr lang="ru-RU" sz="2000" b="1" strike="noStrike" spc="-7">
                <a:solidFill>
                  <a:srgbClr val="404040"/>
                </a:solidFill>
                <a:latin typeface="Trebuchet MS"/>
                <a:ea typeface="DejaVu Sans"/>
              </a:rPr>
              <a:t>клітин</a:t>
            </a:r>
            <a:endParaRPr lang="ru-RU" sz="2000" b="0" strike="noStrike" spc="-1">
              <a:latin typeface="Arial"/>
            </a:endParaRPr>
          </a:p>
          <a:p>
            <a:pPr marL="355680" indent="-342360">
              <a:lnSpc>
                <a:spcPct val="100000"/>
              </a:lnSpc>
              <a:spcBef>
                <a:spcPts val="1491"/>
              </a:spcBef>
            </a:pPr>
            <a:r>
              <a:rPr lang="ru-RU" sz="1400" b="1" strike="noStrike" spc="265">
                <a:solidFill>
                  <a:srgbClr val="90C225"/>
                </a:solidFill>
                <a:latin typeface="Arial"/>
                <a:ea typeface="DejaVu Sans"/>
              </a:rPr>
              <a:t>	</a:t>
            </a:r>
            <a:r>
              <a:rPr lang="ru-RU" sz="1600" b="1" strike="noStrike" spc="-1">
                <a:solidFill>
                  <a:srgbClr val="404040"/>
                </a:solidFill>
                <a:latin typeface="Trebuchet MS"/>
                <a:ea typeface="DejaVu Sans"/>
              </a:rPr>
              <a:t>ІОК </a:t>
            </a:r>
            <a:r>
              <a:rPr lang="ru-RU" sz="1600" b="1" strike="noStrike" spc="-7">
                <a:solidFill>
                  <a:srgbClr val="404040"/>
                </a:solidFill>
                <a:latin typeface="Trebuchet MS"/>
                <a:ea typeface="DejaVu Sans"/>
              </a:rPr>
              <a:t>скорочує тривалість періодів  МЦ: S- </a:t>
            </a:r>
            <a:r>
              <a:rPr lang="ru-RU" sz="1600" b="1" strike="noStrike" spc="-1">
                <a:solidFill>
                  <a:srgbClr val="404040"/>
                </a:solidFill>
                <a:latin typeface="Trebuchet MS"/>
                <a:ea typeface="DejaVu Sans"/>
              </a:rPr>
              <a:t>періода, G1-</a:t>
            </a:r>
            <a:r>
              <a:rPr lang="ru-RU" sz="1600" b="1" strike="noStrike" spc="-46">
                <a:solidFill>
                  <a:srgbClr val="404040"/>
                </a:solidFill>
                <a:latin typeface="Trebuchet MS"/>
                <a:ea typeface="DejaVu Sans"/>
              </a:rPr>
              <a:t> </a:t>
            </a:r>
            <a:r>
              <a:rPr lang="ru-RU" sz="1600" b="1" strike="noStrike" spc="-7">
                <a:solidFill>
                  <a:srgbClr val="404040"/>
                </a:solidFill>
                <a:latin typeface="Trebuchet MS"/>
                <a:ea typeface="DejaVu Sans"/>
              </a:rPr>
              <a:t>періода</a:t>
            </a:r>
            <a:endParaRPr lang="ru-RU" sz="1600" b="0" strike="noStrike" spc="-1">
              <a:latin typeface="Arial"/>
            </a:endParaRPr>
          </a:p>
          <a:p>
            <a:pPr marL="355680" indent="-342360">
              <a:lnSpc>
                <a:spcPct val="100000"/>
              </a:lnSpc>
              <a:spcBef>
                <a:spcPts val="1001"/>
              </a:spcBef>
            </a:pPr>
            <a:r>
              <a:rPr lang="ru-RU" sz="1400" b="1" strike="noStrike" spc="265">
                <a:solidFill>
                  <a:srgbClr val="90C225"/>
                </a:solidFill>
                <a:latin typeface="Arial"/>
                <a:ea typeface="DejaVu Sans"/>
              </a:rPr>
              <a:t>	</a:t>
            </a:r>
            <a:r>
              <a:rPr lang="ru-RU" sz="1600" b="1" strike="noStrike" spc="-1">
                <a:solidFill>
                  <a:srgbClr val="404040"/>
                </a:solidFill>
                <a:latin typeface="Trebuchet MS"/>
                <a:ea typeface="DejaVu Sans"/>
              </a:rPr>
              <a:t>ІОК </a:t>
            </a:r>
            <a:r>
              <a:rPr lang="ru-RU" sz="1600" b="1" strike="noStrike" spc="-7">
                <a:solidFill>
                  <a:srgbClr val="404040"/>
                </a:solidFill>
                <a:latin typeface="Trebuchet MS"/>
                <a:ea typeface="DejaVu Sans"/>
              </a:rPr>
              <a:t>стимулює синтез та  накопичення РНК (р-РНК та</a:t>
            </a:r>
            <a:r>
              <a:rPr lang="ru-RU" sz="1600" b="1" strike="noStrike" spc="-46">
                <a:solidFill>
                  <a:srgbClr val="404040"/>
                </a:solidFill>
                <a:latin typeface="Trebuchet MS"/>
                <a:ea typeface="DejaVu Sans"/>
              </a:rPr>
              <a:t> </a:t>
            </a:r>
            <a:r>
              <a:rPr lang="ru-RU" sz="1600" b="1" strike="noStrike" spc="-7">
                <a:solidFill>
                  <a:srgbClr val="404040"/>
                </a:solidFill>
                <a:latin typeface="Trebuchet MS"/>
                <a:ea typeface="DejaVu Sans"/>
              </a:rPr>
              <a:t>і-РНК)</a:t>
            </a:r>
            <a:endParaRPr lang="ru-RU" sz="1600" b="0" strike="noStrike" spc="-1">
              <a:latin typeface="Arial"/>
            </a:endParaRPr>
          </a:p>
          <a:p>
            <a:pPr marL="355680" indent="-342360">
              <a:lnSpc>
                <a:spcPct val="100000"/>
              </a:lnSpc>
              <a:spcBef>
                <a:spcPts val="995"/>
              </a:spcBef>
            </a:pPr>
            <a:r>
              <a:rPr lang="ru-RU" sz="1400" b="1" strike="noStrike" spc="265">
                <a:solidFill>
                  <a:srgbClr val="90C225"/>
                </a:solidFill>
                <a:latin typeface="Arial"/>
                <a:ea typeface="DejaVu Sans"/>
              </a:rPr>
              <a:t>	</a:t>
            </a:r>
            <a:r>
              <a:rPr lang="ru-RU" sz="1600" b="1" strike="noStrike" spc="-1">
                <a:solidFill>
                  <a:srgbClr val="404040"/>
                </a:solidFill>
                <a:latin typeface="Trebuchet MS"/>
                <a:ea typeface="DejaVu Sans"/>
              </a:rPr>
              <a:t>ІОК </a:t>
            </a:r>
            <a:r>
              <a:rPr lang="ru-RU" sz="1600" b="1" strike="noStrike" spc="-7">
                <a:solidFill>
                  <a:srgbClr val="404040"/>
                </a:solidFill>
                <a:latin typeface="Trebuchet MS"/>
                <a:ea typeface="DejaVu Sans"/>
              </a:rPr>
              <a:t>стимулює синтез загальних  </a:t>
            </a:r>
            <a:r>
              <a:rPr lang="ru-RU" sz="1600" b="1" strike="noStrike" spc="-1">
                <a:solidFill>
                  <a:srgbClr val="404040"/>
                </a:solidFill>
                <a:latin typeface="Trebuchet MS"/>
                <a:ea typeface="DejaVu Sans"/>
              </a:rPr>
              <a:t>білків </a:t>
            </a:r>
            <a:r>
              <a:rPr lang="ru-RU" sz="1600" b="1" strike="noStrike" spc="-7">
                <a:solidFill>
                  <a:srgbClr val="404040"/>
                </a:solidFill>
                <a:latin typeface="Trebuchet MS"/>
                <a:ea typeface="DejaVu Sans"/>
              </a:rPr>
              <a:t>та</a:t>
            </a:r>
            <a:r>
              <a:rPr lang="ru-RU" sz="1600" b="1" strike="noStrike" spc="7">
                <a:solidFill>
                  <a:srgbClr val="404040"/>
                </a:solidFill>
                <a:latin typeface="Trebuchet MS"/>
                <a:ea typeface="DejaVu Sans"/>
              </a:rPr>
              <a:t> </a:t>
            </a:r>
            <a:r>
              <a:rPr lang="ru-RU" sz="1600" b="1" strike="noStrike" spc="-7">
                <a:solidFill>
                  <a:srgbClr val="404040"/>
                </a:solidFill>
                <a:latin typeface="Trebuchet MS"/>
                <a:ea typeface="DejaVu Sans"/>
              </a:rPr>
              <a:t>синтез</a:t>
            </a:r>
            <a:r>
              <a:rPr lang="ru-RU" sz="1600" b="1" strike="noStrike" spc="7">
                <a:solidFill>
                  <a:srgbClr val="404040"/>
                </a:solidFill>
                <a:latin typeface="Trebuchet MS"/>
                <a:ea typeface="DejaVu Sans"/>
              </a:rPr>
              <a:t> </a:t>
            </a:r>
            <a:r>
              <a:rPr lang="ru-RU" sz="1600" b="1" strike="noStrike" spc="-1">
                <a:solidFill>
                  <a:srgbClr val="404040"/>
                </a:solidFill>
                <a:latin typeface="Trebuchet MS"/>
                <a:ea typeface="DejaVu Sans"/>
              </a:rPr>
              <a:t>білків	</a:t>
            </a:r>
            <a:r>
              <a:rPr lang="ru-RU" sz="1600" b="1" i="1" strike="noStrike" spc="-7">
                <a:solidFill>
                  <a:srgbClr val="404040"/>
                </a:solidFill>
                <a:latin typeface="Trebuchet MS"/>
                <a:ea typeface="DejaVu Sans"/>
              </a:rPr>
              <a:t>de</a:t>
            </a:r>
            <a:r>
              <a:rPr lang="ru-RU" sz="1600" b="1" i="1" strike="noStrike" spc="-52">
                <a:solidFill>
                  <a:srgbClr val="404040"/>
                </a:solidFill>
                <a:latin typeface="Trebuchet MS"/>
                <a:ea typeface="DejaVu Sans"/>
              </a:rPr>
              <a:t> </a:t>
            </a:r>
            <a:r>
              <a:rPr lang="ru-RU" sz="1600" b="1" i="1" strike="noStrike" spc="-7">
                <a:solidFill>
                  <a:srgbClr val="404040"/>
                </a:solidFill>
                <a:latin typeface="Trebuchet MS"/>
                <a:ea typeface="DejaVu Sans"/>
              </a:rPr>
              <a:t>novo</a:t>
            </a:r>
            <a:endParaRPr lang="ru-RU" sz="1600" b="0" strike="noStrike" spc="-1">
              <a:latin typeface="Arial"/>
            </a:endParaRPr>
          </a:p>
          <a:p>
            <a:pPr marL="355680" indent="-342360">
              <a:lnSpc>
                <a:spcPct val="100000"/>
              </a:lnSpc>
              <a:spcBef>
                <a:spcPts val="1009"/>
              </a:spcBef>
            </a:pPr>
            <a:r>
              <a:rPr lang="ru-RU" sz="1400" b="1" strike="noStrike" spc="265">
                <a:solidFill>
                  <a:srgbClr val="90C225"/>
                </a:solidFill>
                <a:latin typeface="Arial"/>
                <a:ea typeface="DejaVu Sans"/>
              </a:rPr>
              <a:t>	</a:t>
            </a:r>
            <a:r>
              <a:rPr lang="ru-RU" sz="1600" b="1" strike="noStrike" spc="-1">
                <a:solidFill>
                  <a:srgbClr val="404040"/>
                </a:solidFill>
                <a:latin typeface="Trebuchet MS"/>
                <a:ea typeface="DejaVu Sans"/>
              </a:rPr>
              <a:t>ІОК </a:t>
            </a:r>
            <a:r>
              <a:rPr lang="ru-RU" sz="1600" b="1" strike="noStrike" spc="-7">
                <a:solidFill>
                  <a:srgbClr val="404040"/>
                </a:solidFill>
                <a:latin typeface="Trebuchet MS"/>
                <a:ea typeface="DejaVu Sans"/>
              </a:rPr>
              <a:t>стимулює окислювальну та  фосфорилювальну активність  </a:t>
            </a:r>
            <a:r>
              <a:rPr lang="ru-RU" sz="1600" b="1" strike="noStrike" spc="-1">
                <a:solidFill>
                  <a:srgbClr val="404040"/>
                </a:solidFill>
                <a:latin typeface="Trebuchet MS"/>
                <a:ea typeface="DejaVu Sans"/>
              </a:rPr>
              <a:t>мітохондрій, що підсилює  </a:t>
            </a:r>
            <a:r>
              <a:rPr lang="ru-RU" sz="1600" b="1" strike="noStrike" spc="-7">
                <a:solidFill>
                  <a:srgbClr val="404040"/>
                </a:solidFill>
                <a:latin typeface="Trebuchet MS"/>
                <a:ea typeface="DejaVu Sans"/>
              </a:rPr>
              <a:t>енергетичне </a:t>
            </a:r>
            <a:r>
              <a:rPr lang="ru-RU" sz="1600" b="1" strike="noStrike" spc="-1">
                <a:solidFill>
                  <a:srgbClr val="404040"/>
                </a:solidFill>
                <a:latin typeface="Trebuchet MS"/>
                <a:ea typeface="DejaVu Sans"/>
              </a:rPr>
              <a:t>та </a:t>
            </a:r>
            <a:r>
              <a:rPr lang="ru-RU" sz="1600" b="1" strike="noStrike" spc="-7">
                <a:solidFill>
                  <a:srgbClr val="404040"/>
                </a:solidFill>
                <a:latin typeface="Trebuchet MS"/>
                <a:ea typeface="DejaVu Sans"/>
              </a:rPr>
              <a:t>субстратне  запезпечення </a:t>
            </a:r>
            <a:r>
              <a:rPr lang="ru-RU" sz="1600" b="1" strike="noStrike" spc="-1">
                <a:solidFill>
                  <a:srgbClr val="404040"/>
                </a:solidFill>
                <a:latin typeface="Trebuchet MS"/>
                <a:ea typeface="DejaVu Sans"/>
              </a:rPr>
              <a:t>процесів </a:t>
            </a:r>
            <a:r>
              <a:rPr lang="ru-RU" sz="1600" b="1" strike="noStrike" spc="-7">
                <a:solidFill>
                  <a:srgbClr val="404040"/>
                </a:solidFill>
                <a:latin typeface="Trebuchet MS"/>
                <a:ea typeface="DejaVu Sans"/>
              </a:rPr>
              <a:t>синтезу РНК,  </a:t>
            </a:r>
            <a:r>
              <a:rPr lang="ru-RU" sz="1600" b="1" strike="noStrike" spc="-1">
                <a:solidFill>
                  <a:srgbClr val="404040"/>
                </a:solidFill>
                <a:latin typeface="Trebuchet MS"/>
                <a:ea typeface="DejaVu Sans"/>
              </a:rPr>
              <a:t>білків, </a:t>
            </a:r>
            <a:r>
              <a:rPr lang="ru-RU" sz="1600" b="1" strike="noStrike" spc="-7">
                <a:solidFill>
                  <a:srgbClr val="404040"/>
                </a:solidFill>
                <a:latin typeface="Trebuchet MS"/>
                <a:ea typeface="DejaVu Sans"/>
              </a:rPr>
              <a:t>реплікації ДНК та мітозів  загалом</a:t>
            </a:r>
            <a:endParaRPr lang="ru-RU" sz="1600" b="0" strike="noStrike" spc="-1">
              <a:latin typeface="Arial"/>
            </a:endParaRPr>
          </a:p>
        </p:txBody>
      </p:sp>
      <p:sp>
        <p:nvSpPr>
          <p:cNvPr id="887" name="CustomShape 3"/>
          <p:cNvSpPr/>
          <p:nvPr/>
        </p:nvSpPr>
        <p:spPr>
          <a:xfrm>
            <a:off x="3866040" y="1211400"/>
            <a:ext cx="2973600" cy="4587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2000" b="1" strike="noStrike" spc="-7">
                <a:solidFill>
                  <a:srgbClr val="404040"/>
                </a:solidFill>
                <a:latin typeface="Trebuchet MS"/>
                <a:ea typeface="DejaVu Sans"/>
              </a:rPr>
              <a:t>Ріст</a:t>
            </a:r>
            <a:r>
              <a:rPr lang="ru-RU" sz="2000" b="1" strike="noStrike" spc="-12">
                <a:solidFill>
                  <a:srgbClr val="404040"/>
                </a:solidFill>
                <a:latin typeface="Trebuchet MS"/>
                <a:ea typeface="DejaVu Sans"/>
              </a:rPr>
              <a:t> </a:t>
            </a:r>
            <a:r>
              <a:rPr lang="ru-RU" sz="2000" b="1" strike="noStrike" spc="-7">
                <a:solidFill>
                  <a:srgbClr val="404040"/>
                </a:solidFill>
                <a:latin typeface="Trebuchet MS"/>
                <a:ea typeface="DejaVu Sans"/>
              </a:rPr>
              <a:t>«розтягненням»</a:t>
            </a:r>
            <a:endParaRPr lang="ru-RU" sz="2000" b="0" strike="noStrike" spc="-1">
              <a:latin typeface="Arial"/>
            </a:endParaRPr>
          </a:p>
          <a:p>
            <a:pPr marL="379800" indent="-342720">
              <a:lnSpc>
                <a:spcPct val="100000"/>
              </a:lnSpc>
              <a:spcBef>
                <a:spcPts val="1806"/>
              </a:spcBef>
            </a:pPr>
            <a:r>
              <a:rPr lang="ru-RU" sz="1600" b="1" strike="noStrike" spc="344">
                <a:solidFill>
                  <a:srgbClr val="90C225"/>
                </a:solidFill>
                <a:latin typeface="Arial"/>
                <a:ea typeface="DejaVu Sans"/>
              </a:rPr>
              <a:t>	</a:t>
            </a:r>
            <a:r>
              <a:rPr lang="ru-RU" sz="2000" b="1" strike="noStrike" spc="-1">
                <a:solidFill>
                  <a:srgbClr val="404040"/>
                </a:solidFill>
                <a:latin typeface="Trebuchet MS"/>
                <a:ea typeface="DejaVu Sans"/>
              </a:rPr>
              <a:t>ІОК </a:t>
            </a:r>
            <a:r>
              <a:rPr lang="ru-RU" sz="2000" b="1" strike="noStrike" spc="-7">
                <a:solidFill>
                  <a:srgbClr val="404040"/>
                </a:solidFill>
                <a:latin typeface="Trebuchet MS"/>
                <a:ea typeface="DejaVu Sans"/>
              </a:rPr>
              <a:t>зв’язується </a:t>
            </a:r>
            <a:r>
              <a:rPr lang="ru-RU" sz="2000" b="1" strike="noStrike" spc="-1">
                <a:solidFill>
                  <a:srgbClr val="404040"/>
                </a:solidFill>
                <a:latin typeface="Trebuchet MS"/>
                <a:ea typeface="DejaVu Sans"/>
              </a:rPr>
              <a:t>з  </a:t>
            </a:r>
            <a:r>
              <a:rPr lang="ru-RU" sz="2000" b="1" strike="noStrike" spc="-12">
                <a:solidFill>
                  <a:srgbClr val="404040"/>
                </a:solidFill>
                <a:latin typeface="Trebuchet MS"/>
                <a:ea typeface="DejaVu Sans"/>
              </a:rPr>
              <a:t>специфічними  </a:t>
            </a:r>
            <a:r>
              <a:rPr lang="ru-RU" sz="2000" b="1" strike="noStrike" spc="-7">
                <a:solidFill>
                  <a:srgbClr val="404040"/>
                </a:solidFill>
                <a:latin typeface="Trebuchet MS"/>
                <a:ea typeface="DejaVu Sans"/>
              </a:rPr>
              <a:t>рецепторами</a:t>
            </a:r>
            <a:r>
              <a:rPr lang="ru-RU" sz="2000" b="1" strike="noStrike" spc="-26">
                <a:solidFill>
                  <a:srgbClr val="404040"/>
                </a:solidFill>
                <a:latin typeface="Trebuchet MS"/>
                <a:ea typeface="DejaVu Sans"/>
              </a:rPr>
              <a:t> </a:t>
            </a:r>
            <a:r>
              <a:rPr lang="ru-RU" sz="2000" b="1" strike="noStrike" spc="-12">
                <a:solidFill>
                  <a:srgbClr val="404040"/>
                </a:solidFill>
                <a:latin typeface="Trebuchet MS"/>
                <a:ea typeface="DejaVu Sans"/>
              </a:rPr>
              <a:t>мембран</a:t>
            </a:r>
            <a:endParaRPr lang="ru-RU" sz="2000" b="0" strike="noStrike" spc="-1">
              <a:latin typeface="Arial"/>
            </a:endParaRPr>
          </a:p>
          <a:p>
            <a:pPr marL="379800" indent="-342720">
              <a:lnSpc>
                <a:spcPct val="100000"/>
              </a:lnSpc>
              <a:spcBef>
                <a:spcPts val="995"/>
              </a:spcBef>
            </a:pPr>
            <a:r>
              <a:rPr lang="ru-RU" sz="1600" b="1" strike="noStrike" spc="344">
                <a:solidFill>
                  <a:srgbClr val="90C225"/>
                </a:solidFill>
                <a:latin typeface="Arial"/>
                <a:ea typeface="DejaVu Sans"/>
              </a:rPr>
              <a:t>	</a:t>
            </a:r>
            <a:r>
              <a:rPr lang="ru-RU" sz="2000" b="1" strike="noStrike" spc="-1">
                <a:solidFill>
                  <a:srgbClr val="404040"/>
                </a:solidFill>
                <a:latin typeface="Trebuchet MS"/>
                <a:ea typeface="DejaVu Sans"/>
              </a:rPr>
              <a:t>ІОК </a:t>
            </a:r>
            <a:r>
              <a:rPr lang="ru-RU" sz="2000" b="1" strike="noStrike" spc="-7">
                <a:solidFill>
                  <a:srgbClr val="404040"/>
                </a:solidFill>
                <a:latin typeface="Trebuchet MS"/>
                <a:ea typeface="DejaVu Sans"/>
              </a:rPr>
              <a:t>активує роботу</a:t>
            </a:r>
            <a:r>
              <a:rPr lang="ru-RU" sz="2000" b="1" strike="noStrike" spc="-97">
                <a:solidFill>
                  <a:srgbClr val="404040"/>
                </a:solidFill>
                <a:latin typeface="Trebuchet MS"/>
                <a:ea typeface="DejaVu Sans"/>
              </a:rPr>
              <a:t> </a:t>
            </a:r>
            <a:r>
              <a:rPr lang="ru-RU" sz="2000" b="1" strike="noStrike" spc="-1">
                <a:solidFill>
                  <a:srgbClr val="404040"/>
                </a:solidFill>
                <a:latin typeface="Trebuchet MS"/>
                <a:ea typeface="DejaVu Sans"/>
              </a:rPr>
              <a:t>Н+  </a:t>
            </a:r>
            <a:r>
              <a:rPr lang="ru-RU" sz="2000" b="1" strike="noStrike" spc="-7">
                <a:solidFill>
                  <a:srgbClr val="404040"/>
                </a:solidFill>
                <a:latin typeface="Trebuchet MS"/>
                <a:ea typeface="DejaVu Sans"/>
              </a:rPr>
              <a:t>помпи плазмалеми</a:t>
            </a:r>
            <a:endParaRPr lang="ru-RU" sz="2000" b="0" strike="noStrike" spc="-1">
              <a:latin typeface="Arial"/>
            </a:endParaRPr>
          </a:p>
          <a:p>
            <a:pPr marL="36720" indent="-342720">
              <a:lnSpc>
                <a:spcPct val="100000"/>
              </a:lnSpc>
              <a:spcBef>
                <a:spcPts val="1009"/>
              </a:spcBef>
            </a:pPr>
            <a:r>
              <a:rPr lang="ru-RU" sz="1600" b="1" strike="noStrike" spc="344">
                <a:solidFill>
                  <a:srgbClr val="90C225"/>
                </a:solidFill>
                <a:latin typeface="Arial"/>
                <a:ea typeface="DejaVu Sans"/>
              </a:rPr>
              <a:t>	</a:t>
            </a:r>
            <a:r>
              <a:rPr lang="ru-RU" sz="2000" b="1" strike="noStrike" spc="-1">
                <a:solidFill>
                  <a:srgbClr val="404040"/>
                </a:solidFill>
                <a:latin typeface="Trebuchet MS"/>
                <a:ea typeface="DejaVu Sans"/>
              </a:rPr>
              <a:t>ІОК </a:t>
            </a:r>
            <a:r>
              <a:rPr lang="ru-RU" sz="2000" b="1" strike="noStrike" spc="-7">
                <a:solidFill>
                  <a:srgbClr val="404040"/>
                </a:solidFill>
                <a:latin typeface="Trebuchet MS"/>
                <a:ea typeface="DejaVu Sans"/>
              </a:rPr>
              <a:t>активую</a:t>
            </a:r>
            <a:r>
              <a:rPr lang="ru-RU" sz="2000" b="1" strike="noStrike" spc="-32">
                <a:solidFill>
                  <a:srgbClr val="404040"/>
                </a:solidFill>
                <a:latin typeface="Trebuchet MS"/>
                <a:ea typeface="DejaVu Sans"/>
              </a:rPr>
              <a:t> </a:t>
            </a:r>
            <a:r>
              <a:rPr lang="ru-RU" sz="2000" b="1" strike="noStrike" spc="-7">
                <a:solidFill>
                  <a:srgbClr val="404040"/>
                </a:solidFill>
                <a:latin typeface="Trebuchet MS"/>
                <a:ea typeface="DejaVu Sans"/>
              </a:rPr>
              <a:t>кислі</a:t>
            </a:r>
            <a:endParaRPr lang="ru-RU" sz="2000" b="0" strike="noStrike" spc="-1">
              <a:latin typeface="Arial"/>
            </a:endParaRPr>
          </a:p>
          <a:p>
            <a:pPr marL="379800" indent="-342720">
              <a:lnSpc>
                <a:spcPct val="100000"/>
              </a:lnSpc>
            </a:pPr>
            <a:r>
              <a:rPr lang="ru-RU" sz="2000" b="1" strike="noStrike" spc="-7">
                <a:solidFill>
                  <a:srgbClr val="404040"/>
                </a:solidFill>
                <a:latin typeface="Trebuchet MS"/>
                <a:ea typeface="DejaVu Sans"/>
              </a:rPr>
              <a:t>гідролази</a:t>
            </a:r>
            <a:endParaRPr lang="ru-RU" sz="2000" b="0" strike="noStrike" spc="-1">
              <a:latin typeface="Arial"/>
            </a:endParaRPr>
          </a:p>
          <a:p>
            <a:pPr marL="379800" indent="-342720">
              <a:lnSpc>
                <a:spcPct val="100000"/>
              </a:lnSpc>
              <a:spcBef>
                <a:spcPts val="1001"/>
              </a:spcBef>
            </a:pPr>
            <a:r>
              <a:rPr lang="ru-RU" sz="1600" b="1" strike="noStrike" spc="344">
                <a:solidFill>
                  <a:srgbClr val="90C225"/>
                </a:solidFill>
                <a:latin typeface="Arial"/>
                <a:ea typeface="DejaVu Sans"/>
              </a:rPr>
              <a:t>	</a:t>
            </a:r>
            <a:r>
              <a:rPr lang="ru-RU" sz="2000" b="1" strike="noStrike" spc="-1">
                <a:solidFill>
                  <a:srgbClr val="404040"/>
                </a:solidFill>
                <a:latin typeface="Trebuchet MS"/>
                <a:ea typeface="DejaVu Sans"/>
              </a:rPr>
              <a:t>ІОК </a:t>
            </a:r>
            <a:r>
              <a:rPr lang="ru-RU" sz="2000" b="1" strike="noStrike" spc="-7">
                <a:solidFill>
                  <a:srgbClr val="404040"/>
                </a:solidFill>
                <a:latin typeface="Trebuchet MS"/>
                <a:ea typeface="DejaVu Sans"/>
              </a:rPr>
              <a:t>стимулює </a:t>
            </a:r>
            <a:r>
              <a:rPr lang="ru-RU" sz="2000" b="1" strike="noStrike" spc="-12">
                <a:solidFill>
                  <a:srgbClr val="404040"/>
                </a:solidFill>
                <a:latin typeface="Trebuchet MS"/>
                <a:ea typeface="DejaVu Sans"/>
              </a:rPr>
              <a:t>синтез  </a:t>
            </a:r>
            <a:r>
              <a:rPr lang="ru-RU" sz="2000" b="1" strike="noStrike" spc="-7">
                <a:solidFill>
                  <a:srgbClr val="404040"/>
                </a:solidFill>
                <a:latin typeface="Trebuchet MS"/>
                <a:ea typeface="DejaVu Sans"/>
              </a:rPr>
              <a:t>полісахаридів клітинної  </a:t>
            </a:r>
            <a:r>
              <a:rPr lang="ru-RU" sz="2000" b="1" strike="noStrike" spc="-12">
                <a:solidFill>
                  <a:srgbClr val="404040"/>
                </a:solidFill>
                <a:latin typeface="Trebuchet MS"/>
                <a:ea typeface="DejaVu Sans"/>
              </a:rPr>
              <a:t>оболонки</a:t>
            </a:r>
            <a:endParaRPr lang="ru-RU" sz="2000" b="0" strike="noStrike" spc="-1">
              <a:latin typeface="Arial"/>
            </a:endParaRPr>
          </a:p>
        </p:txBody>
      </p:sp>
      <p:grpSp>
        <p:nvGrpSpPr>
          <p:cNvPr id="888" name="Group 4"/>
          <p:cNvGrpSpPr/>
          <p:nvPr/>
        </p:nvGrpSpPr>
        <p:grpSpPr>
          <a:xfrm>
            <a:off x="6882840" y="1368000"/>
            <a:ext cx="2188800" cy="2758320"/>
            <a:chOff x="6882840" y="1368000"/>
            <a:chExt cx="2188800" cy="2758320"/>
          </a:xfrm>
        </p:grpSpPr>
        <p:sp>
          <p:nvSpPr>
            <p:cNvPr id="889" name="CustomShape 5"/>
            <p:cNvSpPr/>
            <p:nvPr/>
          </p:nvSpPr>
          <p:spPr>
            <a:xfrm>
              <a:off x="6882840" y="1368000"/>
              <a:ext cx="2116080" cy="2070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890" name="CustomShape 6"/>
            <p:cNvSpPr/>
            <p:nvPr/>
          </p:nvSpPr>
          <p:spPr>
            <a:xfrm>
              <a:off x="6903720" y="3439080"/>
              <a:ext cx="2167920" cy="687240"/>
            </a:xfrm>
            <a:custGeom>
              <a:avLst/>
              <a:gdLst/>
              <a:ahLst/>
              <a:cxnLst/>
              <a:rect l="l" t="t" r="r" b="b"/>
              <a:pathLst>
                <a:path w="2891154" h="914400">
                  <a:moveTo>
                    <a:pt x="2891028" y="0"/>
                  </a:moveTo>
                  <a:lnTo>
                    <a:pt x="0" y="0"/>
                  </a:lnTo>
                  <a:lnTo>
                    <a:pt x="0" y="914400"/>
                  </a:lnTo>
                  <a:lnTo>
                    <a:pt x="2891028" y="914400"/>
                  </a:lnTo>
                  <a:lnTo>
                    <a:pt x="2891028"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91" name="CustomShape 7"/>
            <p:cNvSpPr/>
            <p:nvPr/>
          </p:nvSpPr>
          <p:spPr>
            <a:xfrm>
              <a:off x="6903720" y="3439080"/>
              <a:ext cx="2167920" cy="687240"/>
            </a:xfrm>
            <a:custGeom>
              <a:avLst/>
              <a:gdLst/>
              <a:ahLst/>
              <a:cxnLst/>
              <a:rect l="l" t="t" r="r" b="b"/>
              <a:pathLst>
                <a:path w="2891154" h="914400">
                  <a:moveTo>
                    <a:pt x="0" y="914400"/>
                  </a:moveTo>
                  <a:lnTo>
                    <a:pt x="2891028" y="914400"/>
                  </a:lnTo>
                  <a:lnTo>
                    <a:pt x="2891028" y="0"/>
                  </a:lnTo>
                  <a:lnTo>
                    <a:pt x="0" y="0"/>
                  </a:lnTo>
                  <a:lnTo>
                    <a:pt x="0" y="914400"/>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92" name="CustomShape 8"/>
          <p:cNvSpPr/>
          <p:nvPr/>
        </p:nvSpPr>
        <p:spPr>
          <a:xfrm>
            <a:off x="6984000" y="3456000"/>
            <a:ext cx="2232360" cy="8481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638640" indent="-441360">
              <a:lnSpc>
                <a:spcPct val="100000"/>
              </a:lnSpc>
              <a:spcBef>
                <a:spcPts val="99"/>
              </a:spcBef>
            </a:pPr>
            <a:r>
              <a:rPr lang="ru-RU" sz="1800" b="0" strike="noStrike" spc="-7">
                <a:solidFill>
                  <a:srgbClr val="000000"/>
                </a:solidFill>
                <a:latin typeface="Trebuchet MS"/>
                <a:ea typeface="DejaVu Sans"/>
              </a:rPr>
              <a:t>індол-3-оцтова кислота </a:t>
            </a:r>
            <a:endParaRPr lang="ru-RU" sz="1800" b="0" strike="noStrike" spc="-1">
              <a:latin typeface="Arial"/>
            </a:endParaRPr>
          </a:p>
          <a:p>
            <a:pPr marL="638640" indent="-441360">
              <a:lnSpc>
                <a:spcPct val="100000"/>
              </a:lnSpc>
              <a:spcBef>
                <a:spcPts val="99"/>
              </a:spcBef>
            </a:pPr>
            <a:r>
              <a:rPr lang="ru-RU" sz="1800" b="0" strike="noStrike" spc="-7">
                <a:solidFill>
                  <a:srgbClr val="000000"/>
                </a:solidFill>
                <a:latin typeface="Trebuchet MS"/>
                <a:ea typeface="DejaVu Sans"/>
              </a:rPr>
              <a:t>(гетероауксин)</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 name="CustomShape 1"/>
          <p:cNvSpPr/>
          <p:nvPr/>
        </p:nvSpPr>
        <p:spPr>
          <a:xfrm>
            <a:off x="2735640" y="144360"/>
            <a:ext cx="4104000" cy="6832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4400" b="1" strike="noStrike" spc="-7">
                <a:solidFill>
                  <a:srgbClr val="000000"/>
                </a:solidFill>
                <a:latin typeface="Trebuchet MS"/>
              </a:rPr>
              <a:t>Ауксини</a:t>
            </a:r>
            <a:endParaRPr lang="ru-RU" sz="4400" b="0" strike="noStrike" spc="-1">
              <a:latin typeface="Arial"/>
            </a:endParaRPr>
          </a:p>
        </p:txBody>
      </p:sp>
      <p:sp>
        <p:nvSpPr>
          <p:cNvPr id="894" name="CustomShape 2"/>
          <p:cNvSpPr/>
          <p:nvPr/>
        </p:nvSpPr>
        <p:spPr>
          <a:xfrm>
            <a:off x="432000" y="1224000"/>
            <a:ext cx="3743640" cy="44064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32000"/>
              </a:lnSpc>
              <a:spcBef>
                <a:spcPts val="96"/>
              </a:spcBef>
            </a:pPr>
            <a:r>
              <a:rPr lang="ru-RU" sz="2050" b="0" strike="noStrike" spc="375">
                <a:solidFill>
                  <a:srgbClr val="90C225"/>
                </a:solidFill>
                <a:latin typeface="Arial"/>
                <a:ea typeface="DejaVu Sans"/>
              </a:rPr>
              <a:t> </a:t>
            </a:r>
            <a:r>
              <a:rPr lang="ru-RU" sz="2000" b="0" strike="noStrike" spc="-1">
                <a:solidFill>
                  <a:srgbClr val="404040"/>
                </a:solidFill>
                <a:latin typeface="Trebuchet MS"/>
                <a:ea typeface="DejaVu Sans"/>
              </a:rPr>
              <a:t>Природний </a:t>
            </a:r>
            <a:r>
              <a:rPr lang="ru-RU" sz="2000" b="0" strike="noStrike" spc="-7">
                <a:solidFill>
                  <a:srgbClr val="404040"/>
                </a:solidFill>
                <a:latin typeface="Trebuchet MS"/>
                <a:ea typeface="DejaVu Sans"/>
              </a:rPr>
              <a:t>(нативний)</a:t>
            </a:r>
            <a:r>
              <a:rPr lang="ru-RU" sz="2000" b="0" strike="noStrike" spc="-126">
                <a:solidFill>
                  <a:srgbClr val="404040"/>
                </a:solidFill>
                <a:latin typeface="Trebuchet MS"/>
                <a:ea typeface="DejaVu Sans"/>
              </a:rPr>
              <a:t> </a:t>
            </a:r>
            <a:r>
              <a:rPr lang="ru-RU" sz="2000" b="0" strike="noStrike" spc="-106">
                <a:solidFill>
                  <a:srgbClr val="404040"/>
                </a:solidFill>
                <a:latin typeface="Trebuchet MS"/>
                <a:ea typeface="DejaVu Sans"/>
              </a:rPr>
              <a:t>ауксин  </a:t>
            </a:r>
            <a:r>
              <a:rPr lang="ru-RU" sz="2000" b="0" strike="noStrike" spc="-7">
                <a:solidFill>
                  <a:srgbClr val="404040"/>
                </a:solidFill>
                <a:latin typeface="Trebuchet MS"/>
                <a:ea typeface="DejaVu Sans"/>
              </a:rPr>
              <a:t>Гетероауксин </a:t>
            </a:r>
            <a:r>
              <a:rPr lang="ru-RU" sz="2000" b="0" strike="noStrike" spc="-1">
                <a:solidFill>
                  <a:srgbClr val="404040"/>
                </a:solidFill>
                <a:latin typeface="Trebuchet MS"/>
                <a:ea typeface="DejaVu Sans"/>
              </a:rPr>
              <a:t>–</a:t>
            </a:r>
            <a:r>
              <a:rPr lang="ru-RU" sz="2000" b="0" strike="noStrike" spc="-52">
                <a:solidFill>
                  <a:srgbClr val="404040"/>
                </a:solidFill>
                <a:latin typeface="Trebuchet MS"/>
                <a:ea typeface="DejaVu Sans"/>
              </a:rPr>
              <a:t> </a:t>
            </a:r>
            <a:r>
              <a:rPr lang="ru-RU" sz="2000" b="0" strike="noStrike" spc="-1">
                <a:solidFill>
                  <a:srgbClr val="404040"/>
                </a:solidFill>
                <a:latin typeface="Trebuchet MS"/>
                <a:ea typeface="DejaVu Sans"/>
              </a:rPr>
              <a:t>ІОК</a:t>
            </a:r>
            <a:endParaRPr lang="ru-RU" sz="2000" b="0" strike="noStrike" spc="-1">
              <a:latin typeface="Arial"/>
            </a:endParaRPr>
          </a:p>
          <a:p>
            <a:pPr marL="12600">
              <a:lnSpc>
                <a:spcPct val="131000"/>
              </a:lnSpc>
            </a:pPr>
            <a:r>
              <a:rPr lang="ru-RU" sz="2000" b="0" strike="noStrike" spc="-7">
                <a:solidFill>
                  <a:srgbClr val="404040"/>
                </a:solidFill>
                <a:latin typeface="Trebuchet MS"/>
                <a:ea typeface="DejaVu Sans"/>
              </a:rPr>
              <a:t>β-індолілоцтова кислота  Синтетичні</a:t>
            </a:r>
            <a:r>
              <a:rPr lang="ru-RU" sz="2000" b="0" strike="noStrike" spc="-32">
                <a:solidFill>
                  <a:srgbClr val="404040"/>
                </a:solidFill>
                <a:latin typeface="Trebuchet MS"/>
                <a:ea typeface="DejaVu Sans"/>
              </a:rPr>
              <a:t> </a:t>
            </a:r>
            <a:r>
              <a:rPr lang="ru-RU" sz="2000" b="0" strike="noStrike" spc="-7">
                <a:solidFill>
                  <a:srgbClr val="404040"/>
                </a:solidFill>
                <a:latin typeface="Trebuchet MS"/>
                <a:ea typeface="DejaVu Sans"/>
              </a:rPr>
              <a:t>ауксини:</a:t>
            </a:r>
            <a:endParaRPr lang="ru-RU" sz="2000" b="0" strike="noStrike" spc="-1">
              <a:latin typeface="Arial"/>
            </a:endParaRPr>
          </a:p>
          <a:p>
            <a:pPr marL="12600">
              <a:lnSpc>
                <a:spcPct val="100000"/>
              </a:lnSpc>
              <a:spcBef>
                <a:spcPts val="1009"/>
              </a:spcBef>
            </a:pPr>
            <a:r>
              <a:rPr lang="ru-RU" sz="2000" b="0" strike="noStrike" spc="-1">
                <a:solidFill>
                  <a:srgbClr val="404040"/>
                </a:solidFill>
                <a:latin typeface="Trebuchet MS"/>
                <a:ea typeface="DejaVu Sans"/>
              </a:rPr>
              <a:t>2,4 Д</a:t>
            </a:r>
            <a:r>
              <a:rPr lang="ru-RU" sz="2000" b="0" strike="noStrike" spc="-21">
                <a:solidFill>
                  <a:srgbClr val="404040"/>
                </a:solidFill>
                <a:latin typeface="Trebuchet MS"/>
                <a:ea typeface="DejaVu Sans"/>
              </a:rPr>
              <a:t> </a:t>
            </a:r>
            <a:r>
              <a:rPr lang="ru-RU" sz="2000" b="0" strike="noStrike" spc="-1">
                <a:solidFill>
                  <a:srgbClr val="404040"/>
                </a:solidFill>
                <a:latin typeface="Trebuchet MS"/>
                <a:ea typeface="DejaVu Sans"/>
              </a:rPr>
              <a:t>–</a:t>
            </a:r>
            <a:endParaRPr lang="ru-RU" sz="2000" b="0" strike="noStrike" spc="-1">
              <a:latin typeface="Arial"/>
            </a:endParaRPr>
          </a:p>
          <a:p>
            <a:pPr marL="12600">
              <a:lnSpc>
                <a:spcPct val="100000"/>
              </a:lnSpc>
              <a:spcBef>
                <a:spcPts val="1001"/>
              </a:spcBef>
            </a:pPr>
            <a:r>
              <a:rPr lang="ru-RU" sz="2000" b="0" strike="noStrike" spc="-1">
                <a:solidFill>
                  <a:srgbClr val="404040"/>
                </a:solidFill>
                <a:latin typeface="Trebuchet MS"/>
                <a:ea typeface="DejaVu Sans"/>
              </a:rPr>
              <a:t>2,4-</a:t>
            </a:r>
            <a:r>
              <a:rPr lang="ru-RU" sz="2000" b="0" strike="noStrike" spc="-86">
                <a:solidFill>
                  <a:srgbClr val="404040"/>
                </a:solidFill>
                <a:latin typeface="Trebuchet MS"/>
                <a:ea typeface="DejaVu Sans"/>
              </a:rPr>
              <a:t> </a:t>
            </a:r>
            <a:r>
              <a:rPr lang="ru-RU" sz="2000" b="0" strike="noStrike" spc="-1">
                <a:solidFill>
                  <a:srgbClr val="404040"/>
                </a:solidFill>
                <a:latin typeface="Trebuchet MS"/>
                <a:ea typeface="DejaVu Sans"/>
              </a:rPr>
              <a:t>дихлорфеноксиоцтова  </a:t>
            </a:r>
            <a:r>
              <a:rPr lang="ru-RU" sz="2000" b="0" strike="noStrike" spc="-7">
                <a:solidFill>
                  <a:srgbClr val="404040"/>
                </a:solidFill>
                <a:latin typeface="Trebuchet MS"/>
                <a:ea typeface="DejaVu Sans"/>
              </a:rPr>
              <a:t>кислота</a:t>
            </a:r>
            <a:endParaRPr lang="ru-RU" sz="2000" b="0" strike="noStrike" spc="-1">
              <a:latin typeface="Arial"/>
            </a:endParaRPr>
          </a:p>
          <a:p>
            <a:pPr marL="12600">
              <a:lnSpc>
                <a:spcPts val="4130"/>
              </a:lnSpc>
              <a:spcBef>
                <a:spcPts val="295"/>
              </a:spcBef>
            </a:pPr>
            <a:r>
              <a:rPr lang="ru-RU" sz="2000" b="0" strike="noStrike" spc="-1">
                <a:solidFill>
                  <a:srgbClr val="404040"/>
                </a:solidFill>
                <a:latin typeface="Trebuchet MS"/>
                <a:ea typeface="DejaVu Sans"/>
              </a:rPr>
              <a:t>НОК – </a:t>
            </a:r>
            <a:r>
              <a:rPr lang="ru-RU" sz="2000" b="0" strike="noStrike" spc="-7">
                <a:solidFill>
                  <a:srgbClr val="404040"/>
                </a:solidFill>
                <a:latin typeface="Trebuchet MS"/>
                <a:ea typeface="DejaVu Sans"/>
              </a:rPr>
              <a:t>α- нафтилоцтова кислота  </a:t>
            </a:r>
            <a:r>
              <a:rPr lang="ru-RU" sz="2000" b="0" strike="noStrike" spc="-1">
                <a:solidFill>
                  <a:srgbClr val="404040"/>
                </a:solidFill>
                <a:latin typeface="Trebuchet MS"/>
                <a:ea typeface="DejaVu Sans"/>
              </a:rPr>
              <a:t>ІМК – </a:t>
            </a:r>
            <a:r>
              <a:rPr lang="ru-RU" sz="2000" b="0" strike="noStrike" spc="-7">
                <a:solidFill>
                  <a:srgbClr val="404040"/>
                </a:solidFill>
                <a:latin typeface="Trebuchet MS"/>
                <a:ea typeface="DejaVu Sans"/>
              </a:rPr>
              <a:t>індоліл-3-масляна</a:t>
            </a:r>
            <a:r>
              <a:rPr lang="ru-RU" sz="2000" b="0" strike="noStrike" spc="-35">
                <a:solidFill>
                  <a:srgbClr val="404040"/>
                </a:solidFill>
                <a:latin typeface="Trebuchet MS"/>
                <a:ea typeface="DejaVu Sans"/>
              </a:rPr>
              <a:t> </a:t>
            </a:r>
            <a:r>
              <a:rPr lang="ru-RU" sz="2000" b="0" strike="noStrike" spc="-7">
                <a:solidFill>
                  <a:srgbClr val="404040"/>
                </a:solidFill>
                <a:latin typeface="Trebuchet MS"/>
                <a:ea typeface="DejaVu Sans"/>
              </a:rPr>
              <a:t>кислота</a:t>
            </a:r>
            <a:endParaRPr lang="ru-RU" sz="2000" b="0" strike="noStrike" spc="-1">
              <a:latin typeface="Arial"/>
            </a:endParaRPr>
          </a:p>
        </p:txBody>
      </p:sp>
      <p:sp>
        <p:nvSpPr>
          <p:cNvPr id="895" name="CustomShape 3"/>
          <p:cNvSpPr/>
          <p:nvPr/>
        </p:nvSpPr>
        <p:spPr>
          <a:xfrm>
            <a:off x="4248000" y="1512000"/>
            <a:ext cx="4319640" cy="43081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4960" indent="-342360">
              <a:lnSpc>
                <a:spcPct val="100000"/>
              </a:lnSpc>
              <a:spcBef>
                <a:spcPts val="99"/>
              </a:spcBef>
            </a:pPr>
            <a:r>
              <a:rPr lang="ru-RU" sz="1900" b="0" strike="noStrike" spc="344">
                <a:solidFill>
                  <a:srgbClr val="90C225"/>
                </a:solidFill>
                <a:latin typeface="Arial"/>
                <a:ea typeface="DejaVu Sans"/>
              </a:rPr>
              <a:t>	</a:t>
            </a:r>
            <a:r>
              <a:rPr lang="ru-RU" sz="2000" b="0" strike="noStrike" spc="-7">
                <a:solidFill>
                  <a:srgbClr val="404040"/>
                </a:solidFill>
                <a:latin typeface="Trebuchet MS"/>
                <a:ea typeface="DejaVu Sans"/>
              </a:rPr>
              <a:t>Функції</a:t>
            </a:r>
            <a:r>
              <a:rPr lang="ru-RU" sz="2000" b="0" strike="noStrike" spc="1">
                <a:solidFill>
                  <a:srgbClr val="404040"/>
                </a:solidFill>
                <a:latin typeface="Trebuchet MS"/>
                <a:ea typeface="DejaVu Sans"/>
              </a:rPr>
              <a:t> </a:t>
            </a:r>
            <a:r>
              <a:rPr lang="ru-RU" sz="2000" b="0" strike="noStrike" spc="-7">
                <a:solidFill>
                  <a:srgbClr val="404040"/>
                </a:solidFill>
                <a:latin typeface="Trebuchet MS"/>
                <a:ea typeface="DejaVu Sans"/>
              </a:rPr>
              <a:t>ауксинів	</a:t>
            </a:r>
            <a:r>
              <a:rPr lang="ru-RU" sz="2000" b="0" strike="noStrike" spc="-1">
                <a:solidFill>
                  <a:srgbClr val="404040"/>
                </a:solidFill>
                <a:latin typeface="Trebuchet MS"/>
                <a:ea typeface="DejaVu Sans"/>
              </a:rPr>
              <a:t>в </a:t>
            </a:r>
            <a:r>
              <a:rPr lang="ru-RU" sz="2000" b="0" strike="noStrike" spc="-7">
                <a:solidFill>
                  <a:srgbClr val="404040"/>
                </a:solidFill>
                <a:latin typeface="Trebuchet MS"/>
                <a:ea typeface="DejaVu Sans"/>
              </a:rPr>
              <a:t>культурі</a:t>
            </a:r>
            <a:r>
              <a:rPr lang="ru-RU" sz="2000" b="0" strike="noStrike" spc="-80">
                <a:solidFill>
                  <a:srgbClr val="404040"/>
                </a:solidFill>
                <a:latin typeface="Trebuchet MS"/>
                <a:ea typeface="DejaVu Sans"/>
              </a:rPr>
              <a:t> </a:t>
            </a:r>
            <a:r>
              <a:rPr lang="ru-RU" sz="2000" b="0" strike="noStrike" spc="-7">
                <a:solidFill>
                  <a:srgbClr val="404040"/>
                </a:solidFill>
                <a:latin typeface="Trebuchet MS"/>
                <a:ea typeface="DejaVu Sans"/>
              </a:rPr>
              <a:t>in  vitro:</a:t>
            </a:r>
            <a:endParaRPr lang="ru-RU" sz="2000" b="0" strike="noStrike" spc="-1">
              <a:latin typeface="Arial"/>
            </a:endParaRPr>
          </a:p>
          <a:p>
            <a:pPr marL="354960" indent="-342360">
              <a:lnSpc>
                <a:spcPct val="100000"/>
              </a:lnSpc>
              <a:spcBef>
                <a:spcPts val="995"/>
              </a:spcBef>
            </a:pPr>
            <a:r>
              <a:rPr lang="ru-RU" sz="1600" b="0" strike="noStrike" spc="344">
                <a:solidFill>
                  <a:srgbClr val="90C225"/>
                </a:solidFill>
                <a:latin typeface="Arial"/>
                <a:ea typeface="DejaVu Sans"/>
              </a:rPr>
              <a:t>	</a:t>
            </a:r>
            <a:r>
              <a:rPr lang="ru-RU" sz="2000" b="0" strike="noStrike" spc="-12">
                <a:solidFill>
                  <a:srgbClr val="404040"/>
                </a:solidFill>
                <a:latin typeface="Trebuchet MS"/>
                <a:ea typeface="DejaVu Sans"/>
              </a:rPr>
              <a:t>індукція </a:t>
            </a:r>
            <a:r>
              <a:rPr lang="ru-RU" sz="2000" b="0" strike="noStrike" spc="-7">
                <a:solidFill>
                  <a:srgbClr val="404040"/>
                </a:solidFill>
                <a:latin typeface="Trebuchet MS"/>
                <a:ea typeface="DejaVu Sans"/>
              </a:rPr>
              <a:t>каллусогенезу, поділу </a:t>
            </a:r>
            <a:r>
              <a:rPr lang="ru-RU" sz="2000" b="0" strike="noStrike" spc="-1">
                <a:solidFill>
                  <a:srgbClr val="404040"/>
                </a:solidFill>
                <a:latin typeface="Trebuchet MS"/>
                <a:ea typeface="DejaVu Sans"/>
              </a:rPr>
              <a:t>і  </a:t>
            </a:r>
            <a:r>
              <a:rPr lang="ru-RU" sz="2000" b="0" strike="noStrike" spc="-7">
                <a:solidFill>
                  <a:srgbClr val="404040"/>
                </a:solidFill>
                <a:latin typeface="Trebuchet MS"/>
                <a:ea typeface="DejaVu Sans"/>
              </a:rPr>
              <a:t>розтягування клітин калусних </a:t>
            </a:r>
            <a:r>
              <a:rPr lang="ru-RU" sz="2000" b="0" strike="noStrike" spc="-1">
                <a:solidFill>
                  <a:srgbClr val="404040"/>
                </a:solidFill>
                <a:latin typeface="Trebuchet MS"/>
                <a:ea typeface="DejaVu Sans"/>
              </a:rPr>
              <a:t>і  </a:t>
            </a:r>
            <a:r>
              <a:rPr lang="ru-RU" sz="2000" b="0" strike="noStrike" spc="-7">
                <a:solidFill>
                  <a:srgbClr val="404040"/>
                </a:solidFill>
                <a:latin typeface="Trebuchet MS"/>
                <a:ea typeface="DejaVu Sans"/>
              </a:rPr>
              <a:t>суспензійних</a:t>
            </a:r>
            <a:r>
              <a:rPr lang="ru-RU" sz="2000" b="0" strike="noStrike" spc="-1">
                <a:solidFill>
                  <a:srgbClr val="404040"/>
                </a:solidFill>
                <a:latin typeface="Trebuchet MS"/>
                <a:ea typeface="DejaVu Sans"/>
              </a:rPr>
              <a:t> </a:t>
            </a:r>
            <a:r>
              <a:rPr lang="ru-RU" sz="2000" b="0" strike="noStrike" spc="-7">
                <a:solidFill>
                  <a:srgbClr val="404040"/>
                </a:solidFill>
                <a:latin typeface="Trebuchet MS"/>
                <a:ea typeface="DejaVu Sans"/>
              </a:rPr>
              <a:t>культур;</a:t>
            </a:r>
            <a:endParaRPr lang="ru-RU" sz="2000" b="0" strike="noStrike" spc="-1">
              <a:latin typeface="Arial"/>
            </a:endParaRPr>
          </a:p>
          <a:p>
            <a:pPr marL="12600" indent="-342360">
              <a:lnSpc>
                <a:spcPct val="100000"/>
              </a:lnSpc>
              <a:spcBef>
                <a:spcPts val="1009"/>
              </a:spcBef>
            </a:pPr>
            <a:r>
              <a:rPr lang="ru-RU" sz="1600" b="0" strike="noStrike" spc="344">
                <a:solidFill>
                  <a:srgbClr val="90C225"/>
                </a:solidFill>
                <a:latin typeface="Arial"/>
                <a:ea typeface="DejaVu Sans"/>
              </a:rPr>
              <a:t>	</a:t>
            </a:r>
            <a:r>
              <a:rPr lang="ru-RU" sz="2000" b="0" strike="noStrike" spc="-12">
                <a:solidFill>
                  <a:srgbClr val="404040"/>
                </a:solidFill>
                <a:latin typeface="Trebuchet MS"/>
                <a:ea typeface="DejaVu Sans"/>
              </a:rPr>
              <a:t>індукції </a:t>
            </a:r>
            <a:r>
              <a:rPr lang="ru-RU" sz="2000" b="0" strike="noStrike" spc="-7">
                <a:solidFill>
                  <a:srgbClr val="404040"/>
                </a:solidFill>
                <a:latin typeface="Trebuchet MS"/>
                <a:ea typeface="DejaVu Sans"/>
              </a:rPr>
              <a:t>ембріогенезу</a:t>
            </a:r>
            <a:r>
              <a:rPr lang="ru-RU" sz="2000" b="0" strike="noStrike" spc="-1">
                <a:solidFill>
                  <a:srgbClr val="404040"/>
                </a:solidFill>
                <a:latin typeface="Trebuchet MS"/>
                <a:ea typeface="DejaVu Sans"/>
              </a:rPr>
              <a:t> </a:t>
            </a:r>
            <a:r>
              <a:rPr lang="ru-RU" sz="2000" b="0" strike="noStrike" spc="-7">
                <a:solidFill>
                  <a:srgbClr val="404040"/>
                </a:solidFill>
                <a:latin typeface="Trebuchet MS"/>
                <a:ea typeface="DejaVu Sans"/>
              </a:rPr>
              <a:t>(2,4-Д);</a:t>
            </a:r>
            <a:endParaRPr lang="ru-RU" sz="2000" b="0" strike="noStrike" spc="-1">
              <a:latin typeface="Arial"/>
            </a:endParaRPr>
          </a:p>
          <a:p>
            <a:pPr marL="354960" indent="-342360">
              <a:lnSpc>
                <a:spcPct val="100000"/>
              </a:lnSpc>
              <a:spcBef>
                <a:spcPts val="995"/>
              </a:spcBef>
            </a:pPr>
            <a:r>
              <a:rPr lang="ru-RU" sz="1600" b="0" strike="noStrike" spc="344">
                <a:solidFill>
                  <a:srgbClr val="90C225"/>
                </a:solidFill>
                <a:latin typeface="Arial"/>
                <a:ea typeface="DejaVu Sans"/>
              </a:rPr>
              <a:t>	</a:t>
            </a:r>
            <a:r>
              <a:rPr lang="ru-RU" sz="2000" b="0" strike="noStrike" spc="-7">
                <a:solidFill>
                  <a:srgbClr val="404040"/>
                </a:solidFill>
                <a:latin typeface="Trebuchet MS"/>
                <a:ea typeface="DejaVu Sans"/>
              </a:rPr>
              <a:t>стимуляція </a:t>
            </a:r>
            <a:r>
              <a:rPr lang="ru-RU" sz="2000" b="0" strike="noStrike" spc="-12">
                <a:solidFill>
                  <a:srgbClr val="404040"/>
                </a:solidFill>
                <a:latin typeface="Trebuchet MS"/>
                <a:ea typeface="DejaVu Sans"/>
              </a:rPr>
              <a:t>утворення коренів  (ризогенез);</a:t>
            </a:r>
            <a:endParaRPr lang="ru-RU" sz="2000" b="0" strike="noStrike" spc="-1">
              <a:latin typeface="Arial"/>
            </a:endParaRPr>
          </a:p>
          <a:p>
            <a:pPr marL="354960" indent="-342360">
              <a:lnSpc>
                <a:spcPct val="100000"/>
              </a:lnSpc>
              <a:spcBef>
                <a:spcPts val="1001"/>
              </a:spcBef>
            </a:pPr>
            <a:r>
              <a:rPr lang="ru-RU" sz="1600" b="0" strike="noStrike" spc="344">
                <a:solidFill>
                  <a:srgbClr val="90C225"/>
                </a:solidFill>
                <a:latin typeface="Arial"/>
                <a:ea typeface="DejaVu Sans"/>
              </a:rPr>
              <a:t>	</a:t>
            </a:r>
            <a:r>
              <a:rPr lang="ru-RU" sz="2000" b="0" strike="noStrike" spc="-1">
                <a:solidFill>
                  <a:srgbClr val="404040"/>
                </a:solidFill>
                <a:latin typeface="Trebuchet MS"/>
                <a:ea typeface="DejaVu Sans"/>
              </a:rPr>
              <a:t>в </a:t>
            </a:r>
            <a:r>
              <a:rPr lang="ru-RU" sz="2000" b="0" strike="noStrike" spc="-7">
                <a:solidFill>
                  <a:srgbClr val="404040"/>
                </a:solidFill>
                <a:latin typeface="Trebuchet MS"/>
                <a:ea typeface="DejaVu Sans"/>
              </a:rPr>
              <a:t>поєднанні </a:t>
            </a:r>
            <a:r>
              <a:rPr lang="ru-RU" sz="2000" b="0" strike="noStrike" spc="-1">
                <a:solidFill>
                  <a:srgbClr val="404040"/>
                </a:solidFill>
                <a:latin typeface="Trebuchet MS"/>
                <a:ea typeface="DejaVu Sans"/>
              </a:rPr>
              <a:t>з </a:t>
            </a:r>
            <a:r>
              <a:rPr lang="ru-RU" sz="2000" b="0" strike="noStrike" spc="-7">
                <a:solidFill>
                  <a:srgbClr val="404040"/>
                </a:solidFill>
                <a:latin typeface="Trebuchet MS"/>
                <a:ea typeface="DejaVu Sans"/>
              </a:rPr>
              <a:t>іншими  фітогормонами формування </a:t>
            </a:r>
            <a:r>
              <a:rPr lang="ru-RU" sz="2000" b="0" strike="noStrike" spc="-1">
                <a:solidFill>
                  <a:srgbClr val="404040"/>
                </a:solidFill>
                <a:latin typeface="Trebuchet MS"/>
                <a:ea typeface="DejaVu Sans"/>
              </a:rPr>
              <a:t>у  </a:t>
            </a:r>
            <a:r>
              <a:rPr lang="ru-RU" sz="2000" b="0" strike="noStrike" spc="-7">
                <a:solidFill>
                  <a:srgbClr val="404040"/>
                </a:solidFill>
                <a:latin typeface="Trebuchet MS"/>
                <a:ea typeface="DejaVu Sans"/>
              </a:rPr>
              <a:t>протопластів клітинних</a:t>
            </a:r>
            <a:r>
              <a:rPr lang="ru-RU" sz="2000" b="0" strike="noStrike" spc="-35">
                <a:solidFill>
                  <a:srgbClr val="404040"/>
                </a:solidFill>
                <a:latin typeface="Trebuchet MS"/>
                <a:ea typeface="DejaVu Sans"/>
              </a:rPr>
              <a:t> </a:t>
            </a:r>
            <a:r>
              <a:rPr lang="ru-RU" sz="2000" b="0" strike="noStrike" spc="-7">
                <a:solidFill>
                  <a:srgbClr val="404040"/>
                </a:solidFill>
                <a:latin typeface="Trebuchet MS"/>
                <a:ea typeface="DejaVu Sans"/>
              </a:rPr>
              <a:t>стінок;</a:t>
            </a:r>
            <a:endParaRPr lang="ru-RU" sz="2000" b="0" strike="noStrike" spc="-1">
              <a:latin typeface="Arial"/>
            </a:endParaRPr>
          </a:p>
          <a:p>
            <a:pPr marL="12600" indent="-342360">
              <a:lnSpc>
                <a:spcPct val="100000"/>
              </a:lnSpc>
              <a:spcBef>
                <a:spcPts val="1009"/>
              </a:spcBef>
            </a:pPr>
            <a:r>
              <a:rPr lang="ru-RU" sz="1600" b="0" strike="noStrike" spc="344">
                <a:solidFill>
                  <a:srgbClr val="90C225"/>
                </a:solidFill>
                <a:latin typeface="Arial"/>
                <a:ea typeface="DejaVu Sans"/>
              </a:rPr>
              <a:t>	</a:t>
            </a:r>
            <a:r>
              <a:rPr lang="ru-RU" sz="2000" b="0" strike="noStrike" spc="-7">
                <a:solidFill>
                  <a:srgbClr val="404040"/>
                </a:solidFill>
                <a:latin typeface="Trebuchet MS"/>
                <a:ea typeface="DejaVu Sans"/>
              </a:rPr>
              <a:t>культивування </a:t>
            </a:r>
            <a:r>
              <a:rPr lang="ru-RU" sz="2000" b="0" strike="noStrike" spc="-1">
                <a:solidFill>
                  <a:srgbClr val="404040"/>
                </a:solidFill>
                <a:latin typeface="Trebuchet MS"/>
                <a:ea typeface="DejaVu Sans"/>
              </a:rPr>
              <a:t>пиляків</a:t>
            </a:r>
            <a:r>
              <a:rPr lang="ru-RU" sz="2000" b="0" strike="noStrike" spc="-60">
                <a:solidFill>
                  <a:srgbClr val="404040"/>
                </a:solidFill>
                <a:latin typeface="Trebuchet MS"/>
                <a:ea typeface="DejaVu Sans"/>
              </a:rPr>
              <a:t> </a:t>
            </a:r>
            <a:r>
              <a:rPr lang="ru-RU" sz="2000" b="0" strike="noStrike" spc="-7">
                <a:solidFill>
                  <a:srgbClr val="404040"/>
                </a:solidFill>
                <a:latin typeface="Trebuchet MS"/>
                <a:ea typeface="DejaVu Sans"/>
              </a:rPr>
              <a:t>(злакові)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CustomShape 1"/>
          <p:cNvSpPr/>
          <p:nvPr/>
        </p:nvSpPr>
        <p:spPr>
          <a:xfrm>
            <a:off x="1080000" y="168480"/>
            <a:ext cx="7913520" cy="11102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489680" indent="-1477080">
              <a:lnSpc>
                <a:spcPct val="100000"/>
              </a:lnSpc>
              <a:spcBef>
                <a:spcPts val="99"/>
              </a:spcBef>
            </a:pPr>
            <a:r>
              <a:rPr lang="ru-RU" sz="3600" b="0" strike="noStrike" spc="-7">
                <a:solidFill>
                  <a:srgbClr val="000000"/>
                </a:solidFill>
                <a:latin typeface="Trebuchet MS"/>
              </a:rPr>
              <a:t>Морфологічна</a:t>
            </a:r>
            <a:r>
              <a:rPr lang="ru-RU" sz="3600" b="0" strike="noStrike" spc="-75">
                <a:solidFill>
                  <a:srgbClr val="000000"/>
                </a:solidFill>
                <a:latin typeface="Trebuchet MS"/>
              </a:rPr>
              <a:t> </a:t>
            </a:r>
            <a:r>
              <a:rPr lang="ru-RU" sz="3600" b="0" strike="noStrike" spc="-1">
                <a:solidFill>
                  <a:srgbClr val="000000"/>
                </a:solidFill>
                <a:latin typeface="Trebuchet MS"/>
              </a:rPr>
              <a:t>характеристика  </a:t>
            </a:r>
            <a:r>
              <a:rPr lang="ru-RU" sz="3600" b="0" strike="noStrike" spc="-7">
                <a:solidFill>
                  <a:srgbClr val="000000"/>
                </a:solidFill>
                <a:latin typeface="Trebuchet MS"/>
              </a:rPr>
              <a:t>калусних</a:t>
            </a:r>
            <a:r>
              <a:rPr lang="ru-RU" sz="3600" b="0" strike="noStrike" spc="-12">
                <a:solidFill>
                  <a:srgbClr val="000000"/>
                </a:solidFill>
                <a:latin typeface="Trebuchet MS"/>
              </a:rPr>
              <a:t> </a:t>
            </a:r>
            <a:r>
              <a:rPr lang="ru-RU" sz="3600" b="0" strike="noStrike" spc="-7">
                <a:solidFill>
                  <a:srgbClr val="000000"/>
                </a:solidFill>
                <a:latin typeface="Trebuchet MS"/>
              </a:rPr>
              <a:t>тканин</a:t>
            </a:r>
            <a:endParaRPr lang="ru-RU" sz="3600" b="0" strike="noStrike" spc="-1">
              <a:latin typeface="Arial"/>
            </a:endParaRPr>
          </a:p>
        </p:txBody>
      </p:sp>
      <p:sp>
        <p:nvSpPr>
          <p:cNvPr id="897" name="CustomShape 2"/>
          <p:cNvSpPr/>
          <p:nvPr/>
        </p:nvSpPr>
        <p:spPr>
          <a:xfrm>
            <a:off x="576000" y="1440000"/>
            <a:ext cx="4029840" cy="4139280"/>
          </a:xfrm>
          <a:prstGeom prst="rect">
            <a:avLst/>
          </a:prstGeom>
          <a:noFill/>
          <a:ln>
            <a:noFill/>
          </a:ln>
        </p:spPr>
        <p:style>
          <a:lnRef idx="0">
            <a:scrgbClr r="0" g="0" b="0"/>
          </a:lnRef>
          <a:fillRef idx="0">
            <a:scrgbClr r="0" g="0" b="0"/>
          </a:fillRef>
          <a:effectRef idx="0">
            <a:scrgbClr r="0" g="0" b="0"/>
          </a:effectRef>
          <a:fontRef idx="minor"/>
        </p:style>
        <p:txBody>
          <a:bodyPr lIns="0" tIns="49680" rIns="0" bIns="0">
            <a:spAutoFit/>
          </a:bodyPr>
          <a:lstStyle/>
          <a:p>
            <a:pPr marL="354960" indent="-342360">
              <a:lnSpc>
                <a:spcPts val="2381"/>
              </a:lnSpc>
              <a:spcBef>
                <a:spcPts val="391"/>
              </a:spcBef>
            </a:pPr>
            <a:r>
              <a:rPr lang="ru-RU" sz="1750" b="0" strike="noStrike" spc="310">
                <a:solidFill>
                  <a:srgbClr val="90C225"/>
                </a:solidFill>
                <a:latin typeface="Arial"/>
                <a:ea typeface="DejaVu Sans"/>
              </a:rPr>
              <a:t>	</a:t>
            </a:r>
            <a:r>
              <a:rPr lang="ru-RU" sz="1600" b="1" strike="noStrike" spc="-7">
                <a:solidFill>
                  <a:srgbClr val="0000FF"/>
                </a:solidFill>
                <a:latin typeface="Trebuchet MS"/>
                <a:ea typeface="DejaVu Sans"/>
              </a:rPr>
              <a:t>Калусні </a:t>
            </a:r>
            <a:r>
              <a:rPr lang="ru-RU" sz="1600" b="1" strike="noStrike" spc="-12">
                <a:solidFill>
                  <a:srgbClr val="0000FF"/>
                </a:solidFill>
                <a:latin typeface="Trebuchet MS"/>
                <a:ea typeface="DejaVu Sans"/>
              </a:rPr>
              <a:t>культури класифікують за  </a:t>
            </a:r>
            <a:r>
              <a:rPr lang="ru-RU" sz="1600" b="1" strike="noStrike" spc="-7">
                <a:solidFill>
                  <a:srgbClr val="0000FF"/>
                </a:solidFill>
                <a:latin typeface="Trebuchet MS"/>
                <a:ea typeface="DejaVu Sans"/>
              </a:rPr>
              <a:t>багатьма</a:t>
            </a:r>
            <a:r>
              <a:rPr lang="ru-RU" sz="1600" b="1" strike="noStrike" spc="-12">
                <a:solidFill>
                  <a:srgbClr val="0000FF"/>
                </a:solidFill>
                <a:latin typeface="Trebuchet MS"/>
                <a:ea typeface="DejaVu Sans"/>
              </a:rPr>
              <a:t> </a:t>
            </a:r>
            <a:r>
              <a:rPr lang="ru-RU" sz="1600" b="1" strike="noStrike" spc="-7">
                <a:solidFill>
                  <a:srgbClr val="0000FF"/>
                </a:solidFill>
                <a:latin typeface="Trebuchet MS"/>
                <a:ea typeface="DejaVu Sans"/>
              </a:rPr>
              <a:t>критеріями:</a:t>
            </a:r>
            <a:endParaRPr lang="ru-RU" sz="1600" b="0" strike="noStrike" spc="-1">
              <a:latin typeface="Arial"/>
            </a:endParaRPr>
          </a:p>
          <a:p>
            <a:pPr marL="12600" indent="-342360">
              <a:lnSpc>
                <a:spcPct val="100000"/>
              </a:lnSpc>
              <a:spcBef>
                <a:spcPts val="641"/>
              </a:spcBef>
            </a:pPr>
            <a:r>
              <a:rPr lang="ru-RU" sz="1500" b="1" strike="noStrike" spc="375">
                <a:solidFill>
                  <a:srgbClr val="90C225"/>
                </a:solidFill>
                <a:latin typeface="Arial"/>
                <a:ea typeface="DejaVu Sans"/>
              </a:rPr>
              <a:t></a:t>
            </a:r>
            <a:r>
              <a:rPr lang="ru-RU" sz="1500" b="1" strike="noStrike" spc="296">
                <a:solidFill>
                  <a:srgbClr val="90C225"/>
                </a:solidFill>
                <a:latin typeface="Arial"/>
                <a:ea typeface="DejaVu Sans"/>
              </a:rPr>
              <a:t> </a:t>
            </a:r>
            <a:r>
              <a:rPr lang="ru-RU" sz="1800" b="1" strike="noStrike" spc="-1">
                <a:solidFill>
                  <a:srgbClr val="404040"/>
                </a:solidFill>
                <a:latin typeface="Trebuchet MS"/>
                <a:ea typeface="DejaVu Sans"/>
              </a:rPr>
              <a:t>Щільністю</a:t>
            </a:r>
            <a:endParaRPr lang="ru-RU" sz="1800" b="0" strike="noStrike" spc="-1">
              <a:latin typeface="Arial"/>
            </a:endParaRPr>
          </a:p>
          <a:p>
            <a:pPr marL="12600" indent="-342360">
              <a:lnSpc>
                <a:spcPct val="100000"/>
              </a:lnSpc>
              <a:spcBef>
                <a:spcPts val="686"/>
              </a:spcBef>
            </a:pPr>
            <a:r>
              <a:rPr lang="ru-RU" sz="1500" b="1" strike="noStrike" spc="375">
                <a:solidFill>
                  <a:srgbClr val="90C225"/>
                </a:solidFill>
                <a:latin typeface="Arial"/>
                <a:ea typeface="DejaVu Sans"/>
              </a:rPr>
              <a:t></a:t>
            </a:r>
            <a:r>
              <a:rPr lang="ru-RU" sz="1500" b="1" strike="noStrike" spc="296">
                <a:solidFill>
                  <a:srgbClr val="90C225"/>
                </a:solidFill>
                <a:latin typeface="Arial"/>
                <a:ea typeface="DejaVu Sans"/>
              </a:rPr>
              <a:t> </a:t>
            </a:r>
            <a:r>
              <a:rPr lang="ru-RU" sz="1800" b="1" strike="noStrike" spc="-1">
                <a:solidFill>
                  <a:srgbClr val="404040"/>
                </a:solidFill>
                <a:latin typeface="Trebuchet MS"/>
                <a:ea typeface="DejaVu Sans"/>
              </a:rPr>
              <a:t>Забарвленням</a:t>
            </a:r>
            <a:endParaRPr lang="ru-RU" sz="1800" b="0" strike="noStrike" spc="-1">
              <a:latin typeface="Arial"/>
            </a:endParaRPr>
          </a:p>
          <a:p>
            <a:pPr marL="354960" indent="-342360">
              <a:lnSpc>
                <a:spcPts val="2809"/>
              </a:lnSpc>
              <a:spcBef>
                <a:spcPts val="1040"/>
              </a:spcBef>
            </a:pPr>
            <a:r>
              <a:rPr lang="ru-RU" sz="1500" b="1" strike="noStrike" spc="375">
                <a:solidFill>
                  <a:srgbClr val="90C225"/>
                </a:solidFill>
                <a:latin typeface="Arial"/>
                <a:ea typeface="DejaVu Sans"/>
              </a:rPr>
              <a:t> </a:t>
            </a:r>
            <a:r>
              <a:rPr lang="ru-RU" sz="1800" b="1" strike="noStrike" spc="-1">
                <a:solidFill>
                  <a:srgbClr val="404040"/>
                </a:solidFill>
                <a:latin typeface="Trebuchet MS"/>
                <a:ea typeface="DejaVu Sans"/>
              </a:rPr>
              <a:t>Інтенсивністю</a:t>
            </a:r>
            <a:r>
              <a:rPr lang="ru-RU" sz="1800" b="1" strike="noStrike" spc="-157">
                <a:solidFill>
                  <a:srgbClr val="404040"/>
                </a:solidFill>
                <a:latin typeface="Trebuchet MS"/>
                <a:ea typeface="DejaVu Sans"/>
              </a:rPr>
              <a:t> </a:t>
            </a:r>
            <a:r>
              <a:rPr lang="ru-RU" sz="1800" b="1" strike="noStrike" spc="-60">
                <a:solidFill>
                  <a:srgbClr val="404040"/>
                </a:solidFill>
                <a:latin typeface="Trebuchet MS"/>
                <a:ea typeface="DejaVu Sans"/>
              </a:rPr>
              <a:t>(швидкістю)  </a:t>
            </a:r>
            <a:r>
              <a:rPr lang="ru-RU" sz="1800" b="1" strike="noStrike" spc="-7">
                <a:solidFill>
                  <a:srgbClr val="404040"/>
                </a:solidFill>
                <a:latin typeface="Trebuchet MS"/>
                <a:ea typeface="DejaVu Sans"/>
              </a:rPr>
              <a:t>зростання</a:t>
            </a:r>
            <a:endParaRPr lang="ru-RU" sz="1800" b="0" strike="noStrike" spc="-1">
              <a:latin typeface="Arial"/>
            </a:endParaRPr>
          </a:p>
          <a:p>
            <a:pPr marL="354960" indent="-342360">
              <a:lnSpc>
                <a:spcPts val="2809"/>
              </a:lnSpc>
              <a:spcBef>
                <a:spcPts val="1006"/>
              </a:spcBef>
            </a:pPr>
            <a:r>
              <a:rPr lang="ru-RU" sz="1500" b="1" strike="noStrike" spc="381">
                <a:solidFill>
                  <a:srgbClr val="90C225"/>
                </a:solidFill>
                <a:latin typeface="Arial"/>
                <a:ea typeface="DejaVu Sans"/>
              </a:rPr>
              <a:t> </a:t>
            </a:r>
            <a:r>
              <a:rPr lang="ru-RU" sz="1800" b="1" strike="noStrike" spc="-1">
                <a:solidFill>
                  <a:srgbClr val="404040"/>
                </a:solidFill>
                <a:latin typeface="Trebuchet MS"/>
                <a:ea typeface="DejaVu Sans"/>
              </a:rPr>
              <a:t>Ступенем</a:t>
            </a:r>
            <a:r>
              <a:rPr lang="ru-RU" sz="1800" b="1" strike="noStrike" spc="-86">
                <a:solidFill>
                  <a:srgbClr val="404040"/>
                </a:solidFill>
                <a:latin typeface="Trebuchet MS"/>
                <a:ea typeface="DejaVu Sans"/>
              </a:rPr>
              <a:t> </a:t>
            </a:r>
            <a:r>
              <a:rPr lang="ru-RU" sz="1800" b="1" strike="noStrike" spc="-52">
                <a:solidFill>
                  <a:srgbClr val="404040"/>
                </a:solidFill>
                <a:latin typeface="Trebuchet MS"/>
                <a:ea typeface="DejaVu Sans"/>
              </a:rPr>
              <a:t>гетерогенності  </a:t>
            </a:r>
            <a:r>
              <a:rPr lang="ru-RU" sz="1800" b="1" strike="noStrike" spc="-7">
                <a:solidFill>
                  <a:srgbClr val="404040"/>
                </a:solidFill>
                <a:latin typeface="Trebuchet MS"/>
                <a:ea typeface="DejaVu Sans"/>
              </a:rPr>
              <a:t>клітинної</a:t>
            </a:r>
            <a:r>
              <a:rPr lang="ru-RU" sz="1800" b="1" strike="noStrike" spc="-12">
                <a:solidFill>
                  <a:srgbClr val="404040"/>
                </a:solidFill>
                <a:latin typeface="Trebuchet MS"/>
                <a:ea typeface="DejaVu Sans"/>
              </a:rPr>
              <a:t> </a:t>
            </a:r>
            <a:r>
              <a:rPr lang="ru-RU" sz="1800" b="1" strike="noStrike" spc="-7">
                <a:solidFill>
                  <a:srgbClr val="404040"/>
                </a:solidFill>
                <a:latin typeface="Trebuchet MS"/>
                <a:ea typeface="DejaVu Sans"/>
              </a:rPr>
              <a:t>популяції</a:t>
            </a:r>
            <a:endParaRPr lang="ru-RU" sz="1800" b="0" strike="noStrike" spc="-1">
              <a:latin typeface="Arial"/>
            </a:endParaRPr>
          </a:p>
          <a:p>
            <a:pPr marL="12600" indent="-342360">
              <a:lnSpc>
                <a:spcPct val="100000"/>
              </a:lnSpc>
              <a:spcBef>
                <a:spcPts val="641"/>
              </a:spcBef>
            </a:pPr>
            <a:r>
              <a:rPr lang="ru-RU" sz="1500" b="1" strike="noStrike" spc="375">
                <a:solidFill>
                  <a:srgbClr val="90C225"/>
                </a:solidFill>
                <a:latin typeface="Arial"/>
                <a:ea typeface="DejaVu Sans"/>
              </a:rPr>
              <a:t></a:t>
            </a:r>
            <a:r>
              <a:rPr lang="ru-RU" sz="1500" b="1" strike="noStrike" spc="296">
                <a:solidFill>
                  <a:srgbClr val="90C225"/>
                </a:solidFill>
                <a:latin typeface="Arial"/>
                <a:ea typeface="DejaVu Sans"/>
              </a:rPr>
              <a:t> </a:t>
            </a:r>
            <a:r>
              <a:rPr lang="ru-RU" sz="1800" b="1" strike="noStrike" spc="-7">
                <a:solidFill>
                  <a:srgbClr val="404040"/>
                </a:solidFill>
                <a:latin typeface="Trebuchet MS"/>
                <a:ea typeface="DejaVu Sans"/>
              </a:rPr>
              <a:t>морфологією</a:t>
            </a:r>
            <a:endParaRPr lang="ru-RU" sz="1800" b="0" strike="noStrike" spc="-1">
              <a:latin typeface="Arial"/>
            </a:endParaRPr>
          </a:p>
          <a:p>
            <a:pPr marL="12600" indent="-342360">
              <a:lnSpc>
                <a:spcPct val="100000"/>
              </a:lnSpc>
              <a:spcBef>
                <a:spcPts val="686"/>
              </a:spcBef>
            </a:pPr>
            <a:r>
              <a:rPr lang="ru-RU" sz="1500" b="1" strike="noStrike" spc="381">
                <a:solidFill>
                  <a:srgbClr val="90C225"/>
                </a:solidFill>
                <a:latin typeface="Arial"/>
                <a:ea typeface="DejaVu Sans"/>
              </a:rPr>
              <a:t> </a:t>
            </a:r>
            <a:r>
              <a:rPr lang="ru-RU" sz="1800" b="1" strike="noStrike" spc="-7">
                <a:solidFill>
                  <a:srgbClr val="404040"/>
                </a:solidFill>
                <a:latin typeface="Trebuchet MS"/>
                <a:ea typeface="DejaVu Sans"/>
              </a:rPr>
              <a:t>Біосинтетичними</a:t>
            </a:r>
            <a:r>
              <a:rPr lang="ru-RU" sz="1800" b="1" strike="noStrike" spc="-66">
                <a:solidFill>
                  <a:srgbClr val="404040"/>
                </a:solidFill>
                <a:latin typeface="Trebuchet MS"/>
                <a:ea typeface="DejaVu Sans"/>
              </a:rPr>
              <a:t> </a:t>
            </a:r>
            <a:r>
              <a:rPr lang="ru-RU" sz="1800" b="1" strike="noStrike" spc="-46">
                <a:solidFill>
                  <a:srgbClr val="404040"/>
                </a:solidFill>
                <a:latin typeface="Trebuchet MS"/>
                <a:ea typeface="DejaVu Sans"/>
              </a:rPr>
              <a:t>властивостями</a:t>
            </a:r>
            <a:endParaRPr lang="ru-RU" sz="1800" b="0" strike="noStrike" spc="-1">
              <a:latin typeface="Arial"/>
            </a:endParaRPr>
          </a:p>
          <a:p>
            <a:pPr marL="12600" indent="-342360">
              <a:lnSpc>
                <a:spcPct val="100000"/>
              </a:lnSpc>
              <a:spcBef>
                <a:spcPts val="700"/>
              </a:spcBef>
            </a:pPr>
            <a:r>
              <a:rPr lang="ru-RU" sz="1500" b="1" strike="noStrike" spc="375">
                <a:solidFill>
                  <a:srgbClr val="90C225"/>
                </a:solidFill>
                <a:latin typeface="Arial"/>
                <a:ea typeface="DejaVu Sans"/>
              </a:rPr>
              <a:t> </a:t>
            </a:r>
            <a:r>
              <a:rPr lang="ru-RU" sz="1800" b="1" strike="noStrike" spc="-7">
                <a:solidFill>
                  <a:srgbClr val="404040"/>
                </a:solidFill>
                <a:latin typeface="Trebuchet MS"/>
                <a:ea typeface="DejaVu Sans"/>
              </a:rPr>
              <a:t>Морфогенетичним</a:t>
            </a:r>
            <a:r>
              <a:rPr lang="ru-RU" sz="1800" b="1" strike="noStrike" spc="-120">
                <a:solidFill>
                  <a:srgbClr val="404040"/>
                </a:solidFill>
                <a:latin typeface="Trebuchet MS"/>
                <a:ea typeface="DejaVu Sans"/>
              </a:rPr>
              <a:t> </a:t>
            </a:r>
            <a:r>
              <a:rPr lang="ru-RU" sz="1800" b="1" strike="noStrike" spc="-1">
                <a:solidFill>
                  <a:srgbClr val="404040"/>
                </a:solidFill>
                <a:latin typeface="Trebuchet MS"/>
                <a:ea typeface="DejaVu Sans"/>
              </a:rPr>
              <a:t>потенціалом</a:t>
            </a:r>
            <a:endParaRPr lang="ru-RU" sz="1800" b="0" strike="noStrike" spc="-1">
              <a:latin typeface="Arial"/>
            </a:endParaRPr>
          </a:p>
        </p:txBody>
      </p:sp>
      <p:sp>
        <p:nvSpPr>
          <p:cNvPr id="898" name="CustomShape 3"/>
          <p:cNvSpPr/>
          <p:nvPr/>
        </p:nvSpPr>
        <p:spPr>
          <a:xfrm>
            <a:off x="4896000" y="2304000"/>
            <a:ext cx="4103640" cy="388656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 name="CustomShape 1"/>
          <p:cNvSpPr/>
          <p:nvPr/>
        </p:nvSpPr>
        <p:spPr>
          <a:xfrm>
            <a:off x="1059120" y="144000"/>
            <a:ext cx="7868520" cy="62208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ru-RU" sz="4000" b="1" strike="noStrike" spc="-12">
                <a:solidFill>
                  <a:srgbClr val="000000"/>
                </a:solidFill>
                <a:latin typeface="Trebuchet MS"/>
              </a:rPr>
              <a:t>Типи </a:t>
            </a:r>
            <a:r>
              <a:rPr lang="ru-RU" sz="4000" b="1" strike="noStrike" spc="-7">
                <a:solidFill>
                  <a:srgbClr val="000000"/>
                </a:solidFill>
                <a:latin typeface="Trebuchet MS"/>
              </a:rPr>
              <a:t>калусів за</a:t>
            </a:r>
            <a:r>
              <a:rPr lang="ru-RU" sz="4000" b="1" strike="noStrike" spc="-1">
                <a:solidFill>
                  <a:srgbClr val="000000"/>
                </a:solidFill>
                <a:latin typeface="Trebuchet MS"/>
              </a:rPr>
              <a:t> </a:t>
            </a:r>
            <a:r>
              <a:rPr lang="ru-RU" sz="4000" b="1" strike="noStrike" spc="-7">
                <a:solidFill>
                  <a:srgbClr val="000000"/>
                </a:solidFill>
                <a:latin typeface="Trebuchet MS"/>
              </a:rPr>
              <a:t>щільністю</a:t>
            </a:r>
            <a:endParaRPr lang="ru-RU" sz="4000" b="0" strike="noStrike" spc="-1">
              <a:latin typeface="Arial"/>
            </a:endParaRPr>
          </a:p>
        </p:txBody>
      </p:sp>
      <p:sp>
        <p:nvSpPr>
          <p:cNvPr id="900" name="CustomShape 2"/>
          <p:cNvSpPr/>
          <p:nvPr/>
        </p:nvSpPr>
        <p:spPr>
          <a:xfrm>
            <a:off x="288000" y="864000"/>
            <a:ext cx="4629600" cy="49683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5680" indent="-342360">
              <a:lnSpc>
                <a:spcPct val="100000"/>
              </a:lnSpc>
              <a:spcBef>
                <a:spcPts val="99"/>
              </a:spcBef>
            </a:pPr>
            <a:r>
              <a:rPr lang="ru-RU" sz="2850" b="0" strike="noStrike" spc="92">
                <a:solidFill>
                  <a:srgbClr val="90C225"/>
                </a:solidFill>
                <a:latin typeface="Arial"/>
                <a:ea typeface="DejaVu Sans"/>
              </a:rPr>
              <a:t></a:t>
            </a:r>
            <a:r>
              <a:rPr lang="ru-RU" sz="2800" b="1" strike="noStrike" spc="92">
                <a:solidFill>
                  <a:srgbClr val="404040"/>
                </a:solidFill>
                <a:latin typeface="Trebuchet MS"/>
                <a:ea typeface="DejaVu Sans"/>
              </a:rPr>
              <a:t>Пухкі, </a:t>
            </a:r>
            <a:r>
              <a:rPr lang="ru-RU" sz="2800" b="1" strike="noStrike" spc="-1">
                <a:solidFill>
                  <a:srgbClr val="404040"/>
                </a:solidFill>
                <a:latin typeface="Trebuchet MS"/>
                <a:ea typeface="DejaVu Sans"/>
              </a:rPr>
              <a:t>сильно</a:t>
            </a:r>
            <a:r>
              <a:rPr lang="ru-RU" sz="2800" b="1" strike="noStrike" spc="-114">
                <a:solidFill>
                  <a:srgbClr val="404040"/>
                </a:solidFill>
                <a:latin typeface="Trebuchet MS"/>
                <a:ea typeface="DejaVu Sans"/>
              </a:rPr>
              <a:t> </a:t>
            </a:r>
            <a:r>
              <a:rPr lang="ru-RU" sz="2800" b="1" strike="noStrike" spc="-100">
                <a:solidFill>
                  <a:srgbClr val="404040"/>
                </a:solidFill>
                <a:latin typeface="Trebuchet MS"/>
                <a:ea typeface="DejaVu Sans"/>
              </a:rPr>
              <a:t>оводнені,  </a:t>
            </a:r>
            <a:r>
              <a:rPr lang="ru-RU" sz="2800" b="1" strike="noStrike" spc="-1">
                <a:solidFill>
                  <a:srgbClr val="404040"/>
                </a:solidFill>
                <a:latin typeface="Trebuchet MS"/>
                <a:ea typeface="DejaVu Sans"/>
              </a:rPr>
              <a:t>легко </a:t>
            </a:r>
            <a:r>
              <a:rPr lang="ru-RU" sz="2800" b="1" strike="noStrike" spc="-7">
                <a:solidFill>
                  <a:srgbClr val="404040"/>
                </a:solidFill>
                <a:latin typeface="Trebuchet MS"/>
                <a:ea typeface="DejaVu Sans"/>
              </a:rPr>
              <a:t>розпадаються на  окремі клітини</a:t>
            </a:r>
            <a:endParaRPr lang="ru-RU" sz="2800" b="0" strike="noStrike" spc="-1">
              <a:latin typeface="Arial"/>
            </a:endParaRPr>
          </a:p>
          <a:p>
            <a:pPr marL="355680" indent="-342360">
              <a:lnSpc>
                <a:spcPct val="100000"/>
              </a:lnSpc>
              <a:spcBef>
                <a:spcPts val="995"/>
              </a:spcBef>
            </a:pPr>
            <a:r>
              <a:rPr lang="ru-RU" sz="2600" b="1" strike="noStrike" spc="60">
                <a:solidFill>
                  <a:srgbClr val="90C225"/>
                </a:solidFill>
                <a:latin typeface="Arial"/>
                <a:ea typeface="DejaVu Sans"/>
              </a:rPr>
              <a:t></a:t>
            </a:r>
            <a:r>
              <a:rPr lang="ru-RU" sz="2800" b="1" strike="noStrike" spc="60">
                <a:solidFill>
                  <a:srgbClr val="404040"/>
                </a:solidFill>
                <a:latin typeface="Trebuchet MS"/>
                <a:ea typeface="DejaVu Sans"/>
              </a:rPr>
              <a:t>Середньої </a:t>
            </a:r>
            <a:r>
              <a:rPr lang="ru-RU" sz="2800" b="1" strike="noStrike" spc="-1">
                <a:solidFill>
                  <a:srgbClr val="404040"/>
                </a:solidFill>
                <a:latin typeface="Trebuchet MS"/>
                <a:ea typeface="DejaVu Sans"/>
              </a:rPr>
              <a:t>щільності, з  </a:t>
            </a:r>
            <a:r>
              <a:rPr lang="ru-RU" sz="2800" b="1" strike="noStrike" spc="-12">
                <a:solidFill>
                  <a:srgbClr val="404040"/>
                </a:solidFill>
                <a:latin typeface="Trebuchet MS"/>
                <a:ea typeface="DejaVu Sans"/>
              </a:rPr>
              <a:t>добре </a:t>
            </a:r>
            <a:r>
              <a:rPr lang="ru-RU" sz="2800" b="1" strike="noStrike" spc="-7">
                <a:solidFill>
                  <a:srgbClr val="404040"/>
                </a:solidFill>
                <a:latin typeface="Trebuchet MS"/>
                <a:ea typeface="DejaVu Sans"/>
              </a:rPr>
              <a:t>вираженими  меристематичними</a:t>
            </a:r>
            <a:r>
              <a:rPr lang="ru-RU" sz="2800" b="1" strike="noStrike" spc="-46">
                <a:solidFill>
                  <a:srgbClr val="404040"/>
                </a:solidFill>
                <a:latin typeface="Trebuchet MS"/>
                <a:ea typeface="DejaVu Sans"/>
              </a:rPr>
              <a:t> </a:t>
            </a:r>
            <a:r>
              <a:rPr lang="ru-RU" sz="2800" b="1" strike="noStrike" spc="-7">
                <a:solidFill>
                  <a:srgbClr val="404040"/>
                </a:solidFill>
                <a:latin typeface="Trebuchet MS"/>
                <a:ea typeface="DejaVu Sans"/>
              </a:rPr>
              <a:t>зонами</a:t>
            </a:r>
            <a:endParaRPr lang="ru-RU" sz="2800" b="0" strike="noStrike" spc="-1">
              <a:latin typeface="Arial"/>
            </a:endParaRPr>
          </a:p>
          <a:p>
            <a:pPr marL="355680" indent="-342360">
              <a:lnSpc>
                <a:spcPct val="100000"/>
              </a:lnSpc>
              <a:spcBef>
                <a:spcPts val="1015"/>
              </a:spcBef>
            </a:pPr>
            <a:r>
              <a:rPr lang="ru-RU" sz="2600" b="1" strike="noStrike" spc="80">
                <a:solidFill>
                  <a:srgbClr val="90C225"/>
                </a:solidFill>
                <a:latin typeface="Arial"/>
                <a:ea typeface="DejaVu Sans"/>
              </a:rPr>
              <a:t></a:t>
            </a:r>
            <a:r>
              <a:rPr lang="ru-RU" sz="2800" b="1" strike="noStrike" spc="80">
                <a:solidFill>
                  <a:srgbClr val="404040"/>
                </a:solidFill>
                <a:latin typeface="Trebuchet MS"/>
                <a:ea typeface="DejaVu Sans"/>
              </a:rPr>
              <a:t>Щільні, </a:t>
            </a:r>
            <a:r>
              <a:rPr lang="ru-RU" sz="2800" b="1" strike="noStrike" spc="-1">
                <a:solidFill>
                  <a:srgbClr val="404040"/>
                </a:solidFill>
                <a:latin typeface="Trebuchet MS"/>
                <a:ea typeface="DejaVu Sans"/>
              </a:rPr>
              <a:t>з </a:t>
            </a:r>
            <a:r>
              <a:rPr lang="ru-RU" sz="2800" b="1" strike="noStrike" spc="-7">
                <a:solidFill>
                  <a:srgbClr val="404040"/>
                </a:solidFill>
                <a:latin typeface="Trebuchet MS"/>
                <a:ea typeface="DejaVu Sans"/>
              </a:rPr>
              <a:t>зонами камбію</a:t>
            </a:r>
            <a:r>
              <a:rPr lang="ru-RU" sz="2800" b="1" strike="noStrike" spc="-140">
                <a:solidFill>
                  <a:srgbClr val="404040"/>
                </a:solidFill>
                <a:latin typeface="Trebuchet MS"/>
                <a:ea typeface="DejaVu Sans"/>
              </a:rPr>
              <a:t> </a:t>
            </a:r>
            <a:r>
              <a:rPr lang="ru-RU" sz="2800" b="1" strike="noStrike" spc="-409">
                <a:solidFill>
                  <a:srgbClr val="404040"/>
                </a:solidFill>
                <a:latin typeface="Trebuchet MS"/>
                <a:ea typeface="DejaVu Sans"/>
              </a:rPr>
              <a:t>та  </a:t>
            </a:r>
            <a:r>
              <a:rPr lang="ru-RU" sz="2800" b="1" strike="noStrike" spc="-1">
                <a:solidFill>
                  <a:srgbClr val="404040"/>
                </a:solidFill>
                <a:latin typeface="Trebuchet MS"/>
                <a:ea typeface="DejaVu Sans"/>
              </a:rPr>
              <a:t>провідними елементами  </a:t>
            </a:r>
            <a:r>
              <a:rPr lang="ru-RU" sz="2800" b="1" strike="noStrike" spc="-7">
                <a:solidFill>
                  <a:srgbClr val="404040"/>
                </a:solidFill>
                <a:latin typeface="Trebuchet MS"/>
                <a:ea typeface="DejaVu Sans"/>
              </a:rPr>
              <a:t>(трахеїдами)</a:t>
            </a:r>
            <a:endParaRPr lang="ru-RU" sz="2800" b="0" strike="noStrike" spc="-1">
              <a:latin typeface="Arial"/>
            </a:endParaRPr>
          </a:p>
        </p:txBody>
      </p:sp>
      <p:sp>
        <p:nvSpPr>
          <p:cNvPr id="901" name="CustomShape 3"/>
          <p:cNvSpPr/>
          <p:nvPr/>
        </p:nvSpPr>
        <p:spPr>
          <a:xfrm>
            <a:off x="4942080" y="1152000"/>
            <a:ext cx="3841560" cy="38332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CustomShape 1"/>
          <p:cNvSpPr/>
          <p:nvPr/>
        </p:nvSpPr>
        <p:spPr>
          <a:xfrm>
            <a:off x="576000" y="66240"/>
            <a:ext cx="8351640" cy="5616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3600" b="1" strike="noStrike" spc="-7">
                <a:solidFill>
                  <a:srgbClr val="000000"/>
                </a:solidFill>
                <a:latin typeface="Trebuchet MS"/>
              </a:rPr>
              <a:t>Аналіз </a:t>
            </a:r>
            <a:r>
              <a:rPr lang="ru-RU" sz="3600" b="1" strike="noStrike" spc="-1">
                <a:solidFill>
                  <a:srgbClr val="000000"/>
                </a:solidFill>
                <a:latin typeface="Trebuchet MS"/>
              </a:rPr>
              <a:t>росту калусних</a:t>
            </a:r>
            <a:r>
              <a:rPr lang="ru-RU" sz="3600" b="1" strike="noStrike" spc="-41">
                <a:solidFill>
                  <a:srgbClr val="000000"/>
                </a:solidFill>
                <a:latin typeface="Trebuchet MS"/>
              </a:rPr>
              <a:t> </a:t>
            </a:r>
            <a:r>
              <a:rPr lang="ru-RU" sz="3600" b="1" strike="noStrike" spc="-1">
                <a:solidFill>
                  <a:srgbClr val="000000"/>
                </a:solidFill>
                <a:latin typeface="Trebuchet MS"/>
              </a:rPr>
              <a:t>тканин</a:t>
            </a:r>
            <a:endParaRPr lang="ru-RU" sz="3600" b="0" strike="noStrike" spc="-1">
              <a:latin typeface="Arial"/>
            </a:endParaRPr>
          </a:p>
        </p:txBody>
      </p:sp>
      <p:sp>
        <p:nvSpPr>
          <p:cNvPr id="903" name="CustomShape 2"/>
          <p:cNvSpPr/>
          <p:nvPr/>
        </p:nvSpPr>
        <p:spPr>
          <a:xfrm>
            <a:off x="425880" y="576000"/>
            <a:ext cx="7997760" cy="3572280"/>
          </a:xfrm>
          <a:prstGeom prst="rect">
            <a:avLst/>
          </a:prstGeom>
          <a:noFill/>
          <a:ln>
            <a:noFill/>
          </a:ln>
        </p:spPr>
        <p:style>
          <a:lnRef idx="0">
            <a:scrgbClr r="0" g="0" b="0"/>
          </a:lnRef>
          <a:fillRef idx="0">
            <a:scrgbClr r="0" g="0" b="0"/>
          </a:fillRef>
          <a:effectRef idx="0">
            <a:scrgbClr r="0" g="0" b="0"/>
          </a:effectRef>
          <a:fontRef idx="minor"/>
        </p:style>
        <p:txBody>
          <a:bodyPr lIns="0" tIns="139680" rIns="0" bIns="0">
            <a:spAutoFit/>
          </a:bodyPr>
          <a:lstStyle/>
          <a:p>
            <a:pPr marL="12600">
              <a:lnSpc>
                <a:spcPct val="100000"/>
              </a:lnSpc>
              <a:spcBef>
                <a:spcPts val="1100"/>
              </a:spcBef>
            </a:pPr>
            <a:r>
              <a:rPr lang="ru-RU" sz="2550" b="0" strike="noStrike" spc="440">
                <a:solidFill>
                  <a:srgbClr val="90C225"/>
                </a:solidFill>
                <a:latin typeface="Arial"/>
                <a:ea typeface="DejaVu Sans"/>
              </a:rPr>
              <a:t></a:t>
            </a:r>
            <a:r>
              <a:rPr lang="ru-RU" sz="2550" b="0" strike="noStrike" spc="-307">
                <a:solidFill>
                  <a:srgbClr val="90C225"/>
                </a:solidFill>
                <a:latin typeface="Arial"/>
                <a:ea typeface="DejaVu Sans"/>
              </a:rPr>
              <a:t> </a:t>
            </a:r>
            <a:r>
              <a:rPr lang="ru-RU" sz="3200" b="0" strike="noStrike" spc="-7">
                <a:solidFill>
                  <a:srgbClr val="404040"/>
                </a:solidFill>
                <a:latin typeface="Trebuchet MS"/>
                <a:ea typeface="DejaVu Sans"/>
              </a:rPr>
              <a:t>Збільшення сирої </a:t>
            </a:r>
            <a:r>
              <a:rPr lang="ru-RU" sz="3200" b="0" strike="noStrike" spc="-1">
                <a:solidFill>
                  <a:srgbClr val="404040"/>
                </a:solidFill>
                <a:latin typeface="Trebuchet MS"/>
                <a:ea typeface="DejaVu Sans"/>
              </a:rPr>
              <a:t>/ </a:t>
            </a:r>
            <a:r>
              <a:rPr lang="ru-RU" sz="3200" b="0" strike="noStrike" spc="-7">
                <a:solidFill>
                  <a:srgbClr val="404040"/>
                </a:solidFill>
                <a:latin typeface="Trebuchet MS"/>
                <a:ea typeface="DejaVu Sans"/>
              </a:rPr>
              <a:t>сухої маси</a:t>
            </a:r>
            <a:endParaRPr lang="ru-RU" sz="3200" b="0" strike="noStrike" spc="-1">
              <a:latin typeface="Arial"/>
            </a:endParaRPr>
          </a:p>
          <a:p>
            <a:pPr marL="12600">
              <a:lnSpc>
                <a:spcPct val="100000"/>
              </a:lnSpc>
              <a:spcBef>
                <a:spcPts val="995"/>
              </a:spcBef>
            </a:pPr>
            <a:r>
              <a:rPr lang="ru-RU" sz="2550" b="0" strike="noStrike" spc="440">
                <a:solidFill>
                  <a:srgbClr val="90C225"/>
                </a:solidFill>
                <a:latin typeface="Arial"/>
                <a:ea typeface="DejaVu Sans"/>
              </a:rPr>
              <a:t></a:t>
            </a:r>
            <a:r>
              <a:rPr lang="ru-RU" sz="2550" b="0" strike="noStrike" spc="-262">
                <a:solidFill>
                  <a:srgbClr val="90C225"/>
                </a:solidFill>
                <a:latin typeface="Arial"/>
                <a:ea typeface="DejaVu Sans"/>
              </a:rPr>
              <a:t> </a:t>
            </a:r>
            <a:r>
              <a:rPr lang="ru-RU" sz="3200" b="0" strike="noStrike" spc="-7">
                <a:solidFill>
                  <a:srgbClr val="404040"/>
                </a:solidFill>
                <a:latin typeface="Trebuchet MS"/>
                <a:ea typeface="DejaVu Sans"/>
              </a:rPr>
              <a:t>Збільшення </a:t>
            </a:r>
            <a:r>
              <a:rPr lang="ru-RU" sz="3200" b="0" strike="noStrike" spc="-1">
                <a:solidFill>
                  <a:srgbClr val="404040"/>
                </a:solidFill>
                <a:latin typeface="Trebuchet MS"/>
                <a:ea typeface="DejaVu Sans"/>
              </a:rPr>
              <a:t>площі </a:t>
            </a:r>
            <a:r>
              <a:rPr lang="ru-RU" sz="3200" b="0" strike="noStrike" spc="-7">
                <a:solidFill>
                  <a:srgbClr val="404040"/>
                </a:solidFill>
                <a:latin typeface="Trebuchet MS"/>
                <a:ea typeface="DejaVu Sans"/>
              </a:rPr>
              <a:t>калуса</a:t>
            </a:r>
            <a:endParaRPr lang="ru-RU" sz="3200" b="0" strike="noStrike" spc="-1">
              <a:latin typeface="Arial"/>
            </a:endParaRPr>
          </a:p>
          <a:p>
            <a:pPr marL="355680" indent="-342360">
              <a:lnSpc>
                <a:spcPct val="100000"/>
              </a:lnSpc>
              <a:spcBef>
                <a:spcPts val="995"/>
              </a:spcBef>
            </a:pPr>
            <a:r>
              <a:rPr lang="ru-RU" sz="2550" b="0" strike="noStrike" spc="440">
                <a:solidFill>
                  <a:srgbClr val="90C225"/>
                </a:solidFill>
                <a:latin typeface="Arial"/>
                <a:ea typeface="DejaVu Sans"/>
              </a:rPr>
              <a:t></a:t>
            </a:r>
            <a:r>
              <a:rPr lang="ru-RU" sz="2550" b="0" strike="noStrike" spc="-355">
                <a:solidFill>
                  <a:srgbClr val="90C225"/>
                </a:solidFill>
                <a:latin typeface="Arial"/>
                <a:ea typeface="DejaVu Sans"/>
              </a:rPr>
              <a:t> </a:t>
            </a:r>
            <a:r>
              <a:rPr lang="ru-RU" sz="3200" b="0" strike="noStrike" spc="-7">
                <a:solidFill>
                  <a:srgbClr val="404040"/>
                </a:solidFill>
                <a:latin typeface="Trebuchet MS"/>
                <a:ea typeface="DejaVu Sans"/>
              </a:rPr>
              <a:t>Підрахунок </a:t>
            </a:r>
            <a:r>
              <a:rPr lang="ru-RU" sz="3200" b="0" strike="noStrike" spc="-1">
                <a:solidFill>
                  <a:srgbClr val="404040"/>
                </a:solidFill>
                <a:latin typeface="Trebuchet MS"/>
                <a:ea typeface="DejaVu Sans"/>
              </a:rPr>
              <a:t>числа </a:t>
            </a:r>
            <a:r>
              <a:rPr lang="ru-RU" sz="3200" b="0" strike="noStrike" spc="-7">
                <a:solidFill>
                  <a:srgbClr val="404040"/>
                </a:solidFill>
                <a:latin typeface="Trebuchet MS"/>
                <a:ea typeface="DejaVu Sans"/>
              </a:rPr>
              <a:t>клітин </a:t>
            </a:r>
            <a:r>
              <a:rPr lang="ru-RU" sz="3200" b="0" strike="noStrike" spc="-1">
                <a:solidFill>
                  <a:srgbClr val="404040"/>
                </a:solidFill>
                <a:latin typeface="Trebuchet MS"/>
                <a:ea typeface="DejaVu Sans"/>
              </a:rPr>
              <a:t>на одиницю </a:t>
            </a:r>
            <a:r>
              <a:rPr lang="ru-RU" sz="3200" b="0" strike="noStrike" spc="-182">
                <a:solidFill>
                  <a:srgbClr val="404040"/>
                </a:solidFill>
                <a:latin typeface="Trebuchet MS"/>
                <a:ea typeface="DejaVu Sans"/>
              </a:rPr>
              <a:t>маси  </a:t>
            </a:r>
            <a:r>
              <a:rPr lang="ru-RU" sz="3200" b="0" strike="noStrike" spc="-7">
                <a:solidFill>
                  <a:srgbClr val="404040"/>
                </a:solidFill>
                <a:latin typeface="Trebuchet MS"/>
                <a:ea typeface="DejaVu Sans"/>
              </a:rPr>
              <a:t>(метод</a:t>
            </a:r>
            <a:r>
              <a:rPr lang="ru-RU" sz="3200" b="0" strike="noStrike" spc="-12">
                <a:solidFill>
                  <a:srgbClr val="404040"/>
                </a:solidFill>
                <a:latin typeface="Trebuchet MS"/>
                <a:ea typeface="DejaVu Sans"/>
              </a:rPr>
              <a:t> </a:t>
            </a:r>
            <a:r>
              <a:rPr lang="ru-RU" sz="3200" b="0" strike="noStrike" spc="-1">
                <a:solidFill>
                  <a:srgbClr val="404040"/>
                </a:solidFill>
                <a:latin typeface="Trebuchet MS"/>
                <a:ea typeface="DejaVu Sans"/>
              </a:rPr>
              <a:t>Брауна)</a:t>
            </a:r>
            <a:endParaRPr lang="ru-RU" sz="3200" b="0" strike="noStrike" spc="-1">
              <a:latin typeface="Arial"/>
            </a:endParaRPr>
          </a:p>
          <a:p>
            <a:pPr marL="12600" indent="-342360">
              <a:lnSpc>
                <a:spcPct val="100000"/>
              </a:lnSpc>
              <a:spcBef>
                <a:spcPts val="1015"/>
              </a:spcBef>
            </a:pPr>
            <a:r>
              <a:rPr lang="ru-RU" sz="2550" b="0" strike="noStrike" spc="440">
                <a:solidFill>
                  <a:srgbClr val="90C225"/>
                </a:solidFill>
                <a:latin typeface="Arial"/>
                <a:ea typeface="DejaVu Sans"/>
              </a:rPr>
              <a:t></a:t>
            </a:r>
            <a:r>
              <a:rPr lang="ru-RU" sz="2550" b="0" strike="noStrike" spc="-282">
                <a:solidFill>
                  <a:srgbClr val="90C225"/>
                </a:solidFill>
                <a:latin typeface="Arial"/>
                <a:ea typeface="DejaVu Sans"/>
              </a:rPr>
              <a:t> </a:t>
            </a:r>
            <a:r>
              <a:rPr lang="ru-RU" sz="3200" b="0" strike="noStrike" spc="-1">
                <a:solidFill>
                  <a:srgbClr val="404040"/>
                </a:solidFill>
                <a:latin typeface="Trebuchet MS"/>
                <a:ea typeface="DejaVu Sans"/>
              </a:rPr>
              <a:t>Вміст </a:t>
            </a:r>
            <a:r>
              <a:rPr lang="ru-RU" sz="3200" b="0" strike="noStrike" spc="-7">
                <a:solidFill>
                  <a:srgbClr val="404040"/>
                </a:solidFill>
                <a:latin typeface="Trebuchet MS"/>
                <a:ea typeface="DejaVu Sans"/>
              </a:rPr>
              <a:t>легкорозчинного білка</a:t>
            </a:r>
            <a:endParaRPr lang="ru-RU" sz="3200" b="0" strike="noStrike" spc="-1">
              <a:latin typeface="Arial"/>
            </a:endParaRPr>
          </a:p>
          <a:p>
            <a:pPr marL="12600" indent="-342360">
              <a:lnSpc>
                <a:spcPct val="100000"/>
              </a:lnSpc>
              <a:spcBef>
                <a:spcPts val="995"/>
              </a:spcBef>
            </a:pPr>
            <a:r>
              <a:rPr lang="ru-RU" sz="2550" b="0" strike="noStrike" spc="440">
                <a:solidFill>
                  <a:srgbClr val="90C225"/>
                </a:solidFill>
                <a:latin typeface="Arial"/>
                <a:ea typeface="DejaVu Sans"/>
              </a:rPr>
              <a:t></a:t>
            </a:r>
            <a:r>
              <a:rPr lang="ru-RU" sz="2550" b="0" strike="noStrike" spc="-327">
                <a:solidFill>
                  <a:srgbClr val="90C225"/>
                </a:solidFill>
                <a:latin typeface="Arial"/>
                <a:ea typeface="DejaVu Sans"/>
              </a:rPr>
              <a:t> </a:t>
            </a:r>
            <a:r>
              <a:rPr lang="ru-RU" sz="3200" b="0" strike="noStrike" spc="-1">
                <a:solidFill>
                  <a:srgbClr val="404040"/>
                </a:solidFill>
                <a:latin typeface="Trebuchet MS"/>
                <a:ea typeface="DejaVu Sans"/>
              </a:rPr>
              <a:t>Середня </a:t>
            </a:r>
            <a:r>
              <a:rPr lang="ru-RU" sz="3200" b="0" strike="noStrike" spc="-7">
                <a:solidFill>
                  <a:srgbClr val="404040"/>
                </a:solidFill>
                <a:latin typeface="Trebuchet MS"/>
                <a:ea typeface="DejaVu Sans"/>
              </a:rPr>
              <a:t>маса однієї клітини </a:t>
            </a:r>
            <a:r>
              <a:rPr lang="ru-RU" sz="3200" b="0" strike="noStrike" spc="-1">
                <a:solidFill>
                  <a:srgbClr val="404040"/>
                </a:solidFill>
                <a:latin typeface="Trebuchet MS"/>
                <a:ea typeface="DejaVu Sans"/>
              </a:rPr>
              <a:t>і т.д.</a:t>
            </a:r>
            <a:endParaRPr lang="ru-RU" sz="3200" b="0" strike="noStrike" spc="-1">
              <a:latin typeface="Arial"/>
            </a:endParaRPr>
          </a:p>
        </p:txBody>
      </p:sp>
      <p:sp>
        <p:nvSpPr>
          <p:cNvPr id="904" name="CustomShape 3"/>
          <p:cNvSpPr/>
          <p:nvPr/>
        </p:nvSpPr>
        <p:spPr>
          <a:xfrm>
            <a:off x="2592000" y="4231800"/>
            <a:ext cx="3945960" cy="23198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CustomShape 1"/>
          <p:cNvSpPr/>
          <p:nvPr/>
        </p:nvSpPr>
        <p:spPr>
          <a:xfrm>
            <a:off x="786960" y="222480"/>
            <a:ext cx="8140680" cy="68400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4400" b="1" strike="noStrike" spc="-7">
                <a:solidFill>
                  <a:srgbClr val="000000"/>
                </a:solidFill>
                <a:latin typeface="Trebuchet MS"/>
              </a:rPr>
              <a:t>Особливості </a:t>
            </a:r>
            <a:r>
              <a:rPr lang="ru-RU" sz="4400" b="1" strike="noStrike" spc="-1">
                <a:solidFill>
                  <a:srgbClr val="000000"/>
                </a:solidFill>
                <a:latin typeface="Trebuchet MS"/>
              </a:rPr>
              <a:t>калусних</a:t>
            </a:r>
            <a:r>
              <a:rPr lang="ru-RU" sz="4400" b="1" strike="noStrike" spc="-26">
                <a:solidFill>
                  <a:srgbClr val="000000"/>
                </a:solidFill>
                <a:latin typeface="Trebuchet MS"/>
              </a:rPr>
              <a:t> </a:t>
            </a:r>
            <a:r>
              <a:rPr lang="ru-RU" sz="4400" b="1" strike="noStrike" spc="-1">
                <a:solidFill>
                  <a:srgbClr val="000000"/>
                </a:solidFill>
                <a:latin typeface="Trebuchet MS"/>
              </a:rPr>
              <a:t>клітин</a:t>
            </a:r>
            <a:endParaRPr lang="ru-RU" sz="4400" b="0" strike="noStrike" spc="-1">
              <a:latin typeface="Arial"/>
            </a:endParaRPr>
          </a:p>
        </p:txBody>
      </p:sp>
      <p:sp>
        <p:nvSpPr>
          <p:cNvPr id="906" name="CustomShape 2"/>
          <p:cNvSpPr/>
          <p:nvPr/>
        </p:nvSpPr>
        <p:spPr>
          <a:xfrm>
            <a:off x="360000" y="1080000"/>
            <a:ext cx="3920760" cy="3841200"/>
          </a:xfrm>
          <a:prstGeom prst="rect">
            <a:avLst/>
          </a:prstGeom>
          <a:noFill/>
          <a:ln>
            <a:noFill/>
          </a:ln>
        </p:spPr>
        <p:style>
          <a:lnRef idx="0">
            <a:scrgbClr r="0" g="0" b="0"/>
          </a:lnRef>
          <a:fillRef idx="0">
            <a:scrgbClr r="0" g="0" b="0"/>
          </a:fillRef>
          <a:effectRef idx="0">
            <a:scrgbClr r="0" g="0" b="0"/>
          </a:effectRef>
          <a:fontRef idx="minor"/>
        </p:style>
        <p:txBody>
          <a:bodyPr lIns="0" tIns="68040" rIns="0" bIns="0">
            <a:spAutoFit/>
          </a:bodyPr>
          <a:lstStyle/>
          <a:p>
            <a:pPr marL="12600">
              <a:lnSpc>
                <a:spcPts val="3461"/>
              </a:lnSpc>
              <a:spcBef>
                <a:spcPts val="536"/>
              </a:spcBef>
            </a:pPr>
            <a:r>
              <a:rPr lang="ru-RU" sz="2400" b="1" strike="noStrike" spc="-7">
                <a:solidFill>
                  <a:srgbClr val="404040"/>
                </a:solidFill>
                <a:latin typeface="Trebuchet MS"/>
                <a:ea typeface="DejaVu Sans"/>
              </a:rPr>
              <a:t>Зберігають фізіологічні  </a:t>
            </a:r>
            <a:r>
              <a:rPr lang="ru-RU" sz="2400" b="1" strike="noStrike" spc="-1">
                <a:solidFill>
                  <a:srgbClr val="404040"/>
                </a:solidFill>
                <a:latin typeface="Trebuchet MS"/>
                <a:ea typeface="DejaVu Sans"/>
              </a:rPr>
              <a:t>риси, властиві</a:t>
            </a:r>
            <a:r>
              <a:rPr lang="ru-RU" sz="2400" b="1" strike="noStrike" spc="-60">
                <a:solidFill>
                  <a:srgbClr val="404040"/>
                </a:solidFill>
                <a:latin typeface="Trebuchet MS"/>
                <a:ea typeface="DejaVu Sans"/>
              </a:rPr>
              <a:t> </a:t>
            </a:r>
            <a:r>
              <a:rPr lang="ru-RU" sz="2400" b="1" strike="noStrike" spc="-7">
                <a:solidFill>
                  <a:srgbClr val="404040"/>
                </a:solidFill>
                <a:latin typeface="Trebuchet MS"/>
                <a:ea typeface="DejaVu Sans"/>
              </a:rPr>
              <a:t>вихідним  </a:t>
            </a:r>
            <a:r>
              <a:rPr lang="ru-RU" sz="2400" b="1" strike="noStrike" spc="-1">
                <a:solidFill>
                  <a:srgbClr val="404040"/>
                </a:solidFill>
                <a:latin typeface="Trebuchet MS"/>
                <a:ea typeface="DejaVu Sans"/>
              </a:rPr>
              <a:t>клітинам</a:t>
            </a:r>
            <a:r>
              <a:rPr lang="ru-RU" sz="2400" b="1" strike="noStrike" spc="-21">
                <a:solidFill>
                  <a:srgbClr val="404040"/>
                </a:solidFill>
                <a:latin typeface="Trebuchet MS"/>
                <a:ea typeface="DejaVu Sans"/>
              </a:rPr>
              <a:t> </a:t>
            </a:r>
            <a:r>
              <a:rPr lang="ru-RU" sz="2400" b="1" strike="noStrike" spc="-1">
                <a:solidFill>
                  <a:srgbClr val="404040"/>
                </a:solidFill>
                <a:latin typeface="Trebuchet MS"/>
                <a:ea typeface="DejaVu Sans"/>
              </a:rPr>
              <a:t>:</a:t>
            </a:r>
            <a:endParaRPr lang="ru-RU" sz="2400" b="0" strike="noStrike" spc="-1">
              <a:latin typeface="Arial"/>
            </a:endParaRPr>
          </a:p>
          <a:p>
            <a:pPr marL="355680" indent="-342360">
              <a:lnSpc>
                <a:spcPts val="3461"/>
              </a:lnSpc>
              <a:spcBef>
                <a:spcPts val="984"/>
              </a:spcBef>
              <a:buClr>
                <a:srgbClr val="90C225"/>
              </a:buClr>
              <a:buSzPct val="80000"/>
              <a:buFont typeface="Wingdings" charset="2"/>
              <a:buChar char=""/>
            </a:pPr>
            <a:r>
              <a:rPr lang="ru-RU" sz="1400" b="0" strike="noStrike" spc="-1">
                <a:solidFill>
                  <a:srgbClr val="404040"/>
                </a:solidFill>
                <a:latin typeface="Trebuchet MS"/>
                <a:ea typeface="DejaVu Sans"/>
              </a:rPr>
              <a:t>	</a:t>
            </a:r>
            <a:r>
              <a:rPr lang="ru-RU" sz="2400" b="0" strike="noStrike" spc="-7">
                <a:solidFill>
                  <a:srgbClr val="404040"/>
                </a:solidFill>
                <a:latin typeface="Trebuchet MS"/>
                <a:ea typeface="DejaVu Sans"/>
              </a:rPr>
              <a:t>синтез</a:t>
            </a:r>
            <a:r>
              <a:rPr lang="ru-RU" sz="2400" b="0" strike="noStrike" spc="-92">
                <a:solidFill>
                  <a:srgbClr val="404040"/>
                </a:solidFill>
                <a:latin typeface="Trebuchet MS"/>
                <a:ea typeface="DejaVu Sans"/>
              </a:rPr>
              <a:t> </a:t>
            </a:r>
            <a:r>
              <a:rPr lang="ru-RU" sz="2400" b="0" strike="noStrike" spc="-7">
                <a:solidFill>
                  <a:srgbClr val="404040"/>
                </a:solidFill>
                <a:latin typeface="Trebuchet MS"/>
                <a:ea typeface="DejaVu Sans"/>
              </a:rPr>
              <a:t>вторинних  метаболітів;</a:t>
            </a:r>
            <a:endParaRPr lang="ru-RU" sz="2400" b="0" strike="noStrike" spc="-1">
              <a:latin typeface="Arial"/>
            </a:endParaRPr>
          </a:p>
          <a:p>
            <a:pPr marL="355680" indent="-342360">
              <a:lnSpc>
                <a:spcPct val="100000"/>
              </a:lnSpc>
              <a:spcBef>
                <a:spcPts val="561"/>
              </a:spcBef>
              <a:buClr>
                <a:srgbClr val="90C225"/>
              </a:buClr>
              <a:buSzPct val="80000"/>
              <a:buFont typeface="Wingdings" charset="2"/>
              <a:buChar char=""/>
            </a:pPr>
            <a:r>
              <a:rPr lang="ru-RU" sz="2400" b="0" strike="noStrike" spc="-7">
                <a:solidFill>
                  <a:srgbClr val="404040"/>
                </a:solidFill>
                <a:latin typeface="Trebuchet MS"/>
                <a:ea typeface="DejaVu Sans"/>
              </a:rPr>
              <a:t>фотоперіодична</a:t>
            </a:r>
            <a:r>
              <a:rPr lang="ru-RU" sz="2400" b="0" strike="noStrike" spc="-12">
                <a:solidFill>
                  <a:srgbClr val="404040"/>
                </a:solidFill>
                <a:latin typeface="Trebuchet MS"/>
                <a:ea typeface="DejaVu Sans"/>
              </a:rPr>
              <a:t> </a:t>
            </a:r>
            <a:r>
              <a:rPr lang="ru-RU" sz="2400" b="0" strike="noStrike" spc="-7">
                <a:solidFill>
                  <a:srgbClr val="404040"/>
                </a:solidFill>
                <a:latin typeface="Trebuchet MS"/>
                <a:ea typeface="DejaVu Sans"/>
              </a:rPr>
              <a:t>реакція</a:t>
            </a:r>
            <a:endParaRPr lang="ru-RU" sz="2400" b="0" strike="noStrike" spc="-1">
              <a:latin typeface="Arial"/>
            </a:endParaRPr>
          </a:p>
          <a:p>
            <a:pPr marL="355680" indent="-342360">
              <a:lnSpc>
                <a:spcPts val="3461"/>
              </a:lnSpc>
              <a:spcBef>
                <a:spcPts val="1054"/>
              </a:spcBef>
              <a:buClr>
                <a:srgbClr val="90C225"/>
              </a:buClr>
              <a:buSzPct val="80000"/>
              <a:buFont typeface="Wingdings" charset="2"/>
              <a:buChar char=""/>
            </a:pPr>
            <a:r>
              <a:rPr lang="ru-RU" sz="2400" b="0" strike="noStrike" spc="-7">
                <a:solidFill>
                  <a:srgbClr val="404040"/>
                </a:solidFill>
                <a:latin typeface="Trebuchet MS"/>
                <a:ea typeface="DejaVu Sans"/>
              </a:rPr>
              <a:t>стійкість до дії стресора </a:t>
            </a:r>
            <a:r>
              <a:rPr lang="ru-RU" sz="2400" b="0" strike="noStrike" spc="-1">
                <a:solidFill>
                  <a:srgbClr val="404040"/>
                </a:solidFill>
                <a:latin typeface="Trebuchet MS"/>
                <a:ea typeface="DejaVu Sans"/>
              </a:rPr>
              <a:t>і  </a:t>
            </a:r>
            <a:r>
              <a:rPr lang="ru-RU" sz="2400" b="0" strike="noStrike" spc="-7">
                <a:solidFill>
                  <a:srgbClr val="404040"/>
                </a:solidFill>
                <a:latin typeface="Trebuchet MS"/>
                <a:ea typeface="DejaVu Sans"/>
              </a:rPr>
              <a:t>т.д</a:t>
            </a:r>
            <a:r>
              <a:rPr lang="ru-RU" sz="2200" b="0" strike="noStrike" spc="-7">
                <a:solidFill>
                  <a:srgbClr val="404040"/>
                </a:solidFill>
                <a:latin typeface="Trebuchet MS"/>
                <a:ea typeface="DejaVu Sans"/>
              </a:rPr>
              <a:t>.</a:t>
            </a:r>
            <a:endParaRPr lang="ru-RU" sz="2200" b="0" strike="noStrike" spc="-1">
              <a:latin typeface="Arial"/>
            </a:endParaRPr>
          </a:p>
        </p:txBody>
      </p:sp>
      <p:sp>
        <p:nvSpPr>
          <p:cNvPr id="907" name="CustomShape 3"/>
          <p:cNvSpPr/>
          <p:nvPr/>
        </p:nvSpPr>
        <p:spPr>
          <a:xfrm>
            <a:off x="4680000" y="1050480"/>
            <a:ext cx="4967640" cy="3696480"/>
          </a:xfrm>
          <a:prstGeom prst="rect">
            <a:avLst/>
          </a:prstGeom>
          <a:noFill/>
          <a:ln>
            <a:noFill/>
          </a:ln>
        </p:spPr>
        <p:style>
          <a:lnRef idx="0">
            <a:scrgbClr r="0" g="0" b="0"/>
          </a:lnRef>
          <a:fillRef idx="0">
            <a:scrgbClr r="0" g="0" b="0"/>
          </a:fillRef>
          <a:effectRef idx="0">
            <a:scrgbClr r="0" g="0" b="0"/>
          </a:effectRef>
          <a:fontRef idx="minor"/>
        </p:style>
        <p:txBody>
          <a:bodyPr lIns="0" tIns="74160" rIns="0" bIns="0">
            <a:spAutoFit/>
          </a:bodyPr>
          <a:lstStyle/>
          <a:p>
            <a:pPr marL="12600">
              <a:lnSpc>
                <a:spcPts val="3889"/>
              </a:lnSpc>
              <a:spcBef>
                <a:spcPts val="584"/>
              </a:spcBef>
            </a:pPr>
            <a:r>
              <a:rPr lang="ru-RU" sz="2800" b="1" strike="noStrike" spc="-7">
                <a:solidFill>
                  <a:srgbClr val="404040"/>
                </a:solidFill>
                <a:latin typeface="Trebuchet MS"/>
                <a:ea typeface="DejaVu Sans"/>
              </a:rPr>
              <a:t>З’являються</a:t>
            </a:r>
            <a:r>
              <a:rPr lang="ru-RU" sz="2800" b="1" strike="noStrike" spc="-97">
                <a:solidFill>
                  <a:srgbClr val="404040"/>
                </a:solidFill>
                <a:latin typeface="Trebuchet MS"/>
                <a:ea typeface="DejaVu Sans"/>
              </a:rPr>
              <a:t> </a:t>
            </a:r>
            <a:r>
              <a:rPr lang="ru-RU" sz="2800" b="1" strike="noStrike" spc="-1">
                <a:solidFill>
                  <a:srgbClr val="404040"/>
                </a:solidFill>
                <a:latin typeface="Trebuchet MS"/>
                <a:ea typeface="DejaVu Sans"/>
              </a:rPr>
              <a:t>нові  </a:t>
            </a:r>
            <a:r>
              <a:rPr lang="ru-RU" sz="2800" b="1" strike="noStrike" spc="-7">
                <a:solidFill>
                  <a:srgbClr val="404040"/>
                </a:solidFill>
                <a:latin typeface="Trebuchet MS"/>
                <a:ea typeface="DejaVu Sans"/>
              </a:rPr>
              <a:t>властивості</a:t>
            </a:r>
            <a:r>
              <a:rPr lang="ru-RU" sz="2800" b="1" strike="noStrike" spc="9">
                <a:solidFill>
                  <a:srgbClr val="404040"/>
                </a:solidFill>
                <a:latin typeface="Trebuchet MS"/>
                <a:ea typeface="DejaVu Sans"/>
              </a:rPr>
              <a:t> </a:t>
            </a:r>
            <a:r>
              <a:rPr lang="ru-RU" sz="2800" b="1" strike="noStrike" spc="-1">
                <a:solidFill>
                  <a:srgbClr val="404040"/>
                </a:solidFill>
                <a:latin typeface="Trebuchet MS"/>
                <a:ea typeface="DejaVu Sans"/>
              </a:rPr>
              <a:t>:</a:t>
            </a:r>
            <a:endParaRPr lang="ru-RU" sz="2800" b="0" strike="noStrike" spc="-1">
              <a:latin typeface="Arial"/>
            </a:endParaRPr>
          </a:p>
          <a:p>
            <a:pPr marL="12600">
              <a:lnSpc>
                <a:spcPct val="100000"/>
              </a:lnSpc>
              <a:spcBef>
                <a:spcPts val="510"/>
              </a:spcBef>
            </a:pPr>
            <a:r>
              <a:rPr lang="ru-RU" sz="2600" b="0" strike="noStrike" spc="41">
                <a:solidFill>
                  <a:srgbClr val="90C225"/>
                </a:solidFill>
                <a:latin typeface="Arial"/>
                <a:ea typeface="DejaVu Sans"/>
              </a:rPr>
              <a:t></a:t>
            </a:r>
            <a:r>
              <a:rPr lang="ru-RU" sz="2200" b="0" strike="noStrike" spc="41">
                <a:solidFill>
                  <a:srgbClr val="404040"/>
                </a:solidFill>
                <a:latin typeface="Trebuchet MS"/>
                <a:ea typeface="DejaVu Sans"/>
              </a:rPr>
              <a:t>генетична</a:t>
            </a:r>
            <a:r>
              <a:rPr lang="ru-RU" sz="2200" b="0" strike="noStrike" spc="-35">
                <a:solidFill>
                  <a:srgbClr val="404040"/>
                </a:solidFill>
                <a:latin typeface="Trebuchet MS"/>
                <a:ea typeface="DejaVu Sans"/>
              </a:rPr>
              <a:t> </a:t>
            </a:r>
            <a:r>
              <a:rPr lang="ru-RU" sz="2200" b="0" strike="noStrike" spc="-55">
                <a:solidFill>
                  <a:srgbClr val="404040"/>
                </a:solidFill>
                <a:latin typeface="Trebuchet MS"/>
                <a:ea typeface="DejaVu Sans"/>
              </a:rPr>
              <a:t>гетерогенність</a:t>
            </a:r>
            <a:endParaRPr lang="ru-RU" sz="2200" b="0" strike="noStrike" spc="-1">
              <a:latin typeface="Arial"/>
            </a:endParaRPr>
          </a:p>
          <a:p>
            <a:pPr marL="12600">
              <a:lnSpc>
                <a:spcPts val="4105"/>
              </a:lnSpc>
              <a:spcBef>
                <a:spcPts val="575"/>
              </a:spcBef>
            </a:pPr>
            <a:r>
              <a:rPr lang="ru-RU" sz="2000" b="0" strike="noStrike" spc="35">
                <a:solidFill>
                  <a:srgbClr val="90C225"/>
                </a:solidFill>
                <a:latin typeface="Arial"/>
                <a:ea typeface="DejaVu Sans"/>
              </a:rPr>
              <a:t></a:t>
            </a:r>
            <a:r>
              <a:rPr lang="ru-RU" sz="2200" b="0" strike="noStrike" spc="35">
                <a:solidFill>
                  <a:srgbClr val="404040"/>
                </a:solidFill>
                <a:latin typeface="Trebuchet MS"/>
                <a:ea typeface="DejaVu Sans"/>
              </a:rPr>
              <a:t>фізіологічна</a:t>
            </a:r>
            <a:endParaRPr lang="ru-RU" sz="2200" b="0" strike="noStrike" spc="-1">
              <a:latin typeface="Arial"/>
            </a:endParaRPr>
          </a:p>
          <a:p>
            <a:pPr marL="12600">
              <a:lnSpc>
                <a:spcPts val="4105"/>
              </a:lnSpc>
            </a:pPr>
            <a:r>
              <a:rPr lang="ru-RU" sz="2200" b="0" strike="noStrike" spc="-7">
                <a:solidFill>
                  <a:srgbClr val="404040"/>
                </a:solidFill>
                <a:latin typeface="Trebuchet MS"/>
                <a:ea typeface="DejaVu Sans"/>
              </a:rPr>
              <a:t>асинхронність</a:t>
            </a:r>
            <a:endParaRPr lang="ru-RU" sz="2200" b="0" strike="noStrike" spc="-1">
              <a:latin typeface="Arial"/>
            </a:endParaRPr>
          </a:p>
          <a:p>
            <a:pPr marL="12600">
              <a:lnSpc>
                <a:spcPts val="3889"/>
              </a:lnSpc>
              <a:spcBef>
                <a:spcPts val="1054"/>
              </a:spcBef>
            </a:pPr>
            <a:r>
              <a:rPr lang="ru-RU" sz="2000" b="0" strike="noStrike" spc="165">
                <a:solidFill>
                  <a:srgbClr val="90C225"/>
                </a:solidFill>
                <a:latin typeface="Arial"/>
                <a:ea typeface="DejaVu Sans"/>
              </a:rPr>
              <a:t></a:t>
            </a:r>
            <a:r>
              <a:rPr lang="ru-RU" sz="2200" b="0" strike="noStrike" spc="165">
                <a:solidFill>
                  <a:srgbClr val="404040"/>
                </a:solidFill>
                <a:latin typeface="Trebuchet MS"/>
                <a:ea typeface="DejaVu Sans"/>
              </a:rPr>
              <a:t>не </a:t>
            </a:r>
            <a:r>
              <a:rPr lang="ru-RU" sz="2200" b="0" strike="noStrike" spc="-7">
                <a:solidFill>
                  <a:srgbClr val="404040"/>
                </a:solidFill>
                <a:latin typeface="Trebuchet MS"/>
                <a:ea typeface="DejaVu Sans"/>
              </a:rPr>
              <a:t>здатність</a:t>
            </a:r>
            <a:r>
              <a:rPr lang="ru-RU" sz="2200" b="0" strike="noStrike" spc="-236">
                <a:solidFill>
                  <a:srgbClr val="404040"/>
                </a:solidFill>
                <a:latin typeface="Trebuchet MS"/>
                <a:ea typeface="DejaVu Sans"/>
              </a:rPr>
              <a:t> </a:t>
            </a:r>
            <a:r>
              <a:rPr lang="ru-RU" sz="2200" b="0" strike="noStrike" spc="-420">
                <a:solidFill>
                  <a:srgbClr val="404040"/>
                </a:solidFill>
                <a:latin typeface="Trebuchet MS"/>
                <a:ea typeface="DejaVu Sans"/>
              </a:rPr>
              <a:t>до  </a:t>
            </a:r>
            <a:r>
              <a:rPr lang="ru-RU" sz="2200" b="0" strike="noStrike" spc="-1">
                <a:solidFill>
                  <a:srgbClr val="404040"/>
                </a:solidFill>
                <a:latin typeface="Trebuchet MS"/>
                <a:ea typeface="DejaVu Sans"/>
              </a:rPr>
              <a:t>фотосинтезу</a:t>
            </a:r>
            <a:endParaRPr lang="ru-RU" sz="2200" b="0" strike="noStrike" spc="-1">
              <a:latin typeface="Arial"/>
            </a:endParaRPr>
          </a:p>
          <a:p>
            <a:pPr marL="12600">
              <a:lnSpc>
                <a:spcPct val="100000"/>
              </a:lnSpc>
              <a:spcBef>
                <a:spcPts val="505"/>
              </a:spcBef>
            </a:pPr>
            <a:r>
              <a:rPr lang="ru-RU" sz="2400" b="0" strike="noStrike" spc="66">
                <a:solidFill>
                  <a:srgbClr val="90C225"/>
                </a:solidFill>
                <a:latin typeface="Arial"/>
                <a:ea typeface="DejaVu Sans"/>
              </a:rPr>
              <a:t></a:t>
            </a:r>
            <a:r>
              <a:rPr lang="ru-RU" sz="2200" b="0" strike="noStrike" spc="66">
                <a:solidFill>
                  <a:srgbClr val="404040"/>
                </a:solidFill>
                <a:latin typeface="Trebuchet MS"/>
                <a:ea typeface="DejaVu Sans"/>
              </a:rPr>
              <a:t>синтез </a:t>
            </a:r>
            <a:r>
              <a:rPr lang="ru-RU" sz="2200" b="0" strike="noStrike" spc="-7">
                <a:solidFill>
                  <a:srgbClr val="404040"/>
                </a:solidFill>
                <a:latin typeface="Trebuchet MS"/>
                <a:ea typeface="DejaVu Sans"/>
              </a:rPr>
              <a:t>нових</a:t>
            </a:r>
            <a:r>
              <a:rPr lang="ru-RU" sz="2200" b="0" strike="noStrike" spc="-60">
                <a:solidFill>
                  <a:srgbClr val="404040"/>
                </a:solidFill>
                <a:latin typeface="Trebuchet MS"/>
                <a:ea typeface="DejaVu Sans"/>
              </a:rPr>
              <a:t> </a:t>
            </a:r>
            <a:r>
              <a:rPr lang="ru-RU" sz="2200" b="0" strike="noStrike" spc="-7">
                <a:solidFill>
                  <a:srgbClr val="404040"/>
                </a:solidFill>
                <a:latin typeface="Trebuchet MS"/>
                <a:ea typeface="DejaVu Sans"/>
              </a:rPr>
              <a:t>білків</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8" name="Group 1"/>
          <p:cNvGrpSpPr/>
          <p:nvPr/>
        </p:nvGrpSpPr>
        <p:grpSpPr>
          <a:xfrm>
            <a:off x="288000" y="-89640"/>
            <a:ext cx="7476480" cy="6857280"/>
            <a:chOff x="288000" y="-89640"/>
            <a:chExt cx="7476480" cy="6857280"/>
          </a:xfrm>
        </p:grpSpPr>
        <p:sp>
          <p:nvSpPr>
            <p:cNvPr id="909" name="CustomShape 2"/>
            <p:cNvSpPr/>
            <p:nvPr/>
          </p:nvSpPr>
          <p:spPr>
            <a:xfrm>
              <a:off x="288000" y="-89640"/>
              <a:ext cx="7476480" cy="68572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10" name="CustomShape 3"/>
            <p:cNvSpPr/>
            <p:nvPr/>
          </p:nvSpPr>
          <p:spPr>
            <a:xfrm>
              <a:off x="738360" y="443880"/>
              <a:ext cx="5942880" cy="584640"/>
            </a:xfrm>
            <a:custGeom>
              <a:avLst/>
              <a:gdLst/>
              <a:ahLst/>
              <a:cxnLst/>
              <a:rect l="l" t="t" r="r" b="b"/>
              <a:pathLst>
                <a:path w="7924800" h="585469">
                  <a:moveTo>
                    <a:pt x="7924800" y="0"/>
                  </a:moveTo>
                  <a:lnTo>
                    <a:pt x="0" y="0"/>
                  </a:lnTo>
                  <a:lnTo>
                    <a:pt x="0" y="585215"/>
                  </a:lnTo>
                  <a:lnTo>
                    <a:pt x="7924800" y="585215"/>
                  </a:lnTo>
                  <a:lnTo>
                    <a:pt x="7924800" y="0"/>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911" name="CustomShape 4"/>
          <p:cNvSpPr/>
          <p:nvPr/>
        </p:nvSpPr>
        <p:spPr>
          <a:xfrm>
            <a:off x="789120" y="545400"/>
            <a:ext cx="9290520" cy="40968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2600" b="0" strike="noStrike" spc="-7">
                <a:solidFill>
                  <a:srgbClr val="000000"/>
                </a:solidFill>
                <a:latin typeface="Comic Sans MS"/>
              </a:rPr>
              <a:t>Клітини каллюсної тканини</a:t>
            </a:r>
            <a:r>
              <a:rPr lang="ru-RU" sz="2600" b="0" strike="noStrike" spc="-21">
                <a:solidFill>
                  <a:srgbClr val="000000"/>
                </a:solidFill>
                <a:latin typeface="Comic Sans MS"/>
              </a:rPr>
              <a:t> </a:t>
            </a:r>
            <a:r>
              <a:rPr lang="ru-RU" sz="2600" b="0" strike="noStrike" spc="-1">
                <a:solidFill>
                  <a:srgbClr val="000000"/>
                </a:solidFill>
                <a:latin typeface="Comic Sans MS"/>
              </a:rPr>
              <a:t>пшениці</a:t>
            </a: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 name="CustomShape 1"/>
          <p:cNvSpPr/>
          <p:nvPr/>
        </p:nvSpPr>
        <p:spPr>
          <a:xfrm>
            <a:off x="360" y="3436560"/>
            <a:ext cx="3076200" cy="31266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13" name="CustomShape 2"/>
          <p:cNvSpPr/>
          <p:nvPr/>
        </p:nvSpPr>
        <p:spPr>
          <a:xfrm>
            <a:off x="495000" y="144000"/>
            <a:ext cx="8072640" cy="5616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3600" b="1" strike="noStrike" spc="-1">
                <a:solidFill>
                  <a:srgbClr val="000000"/>
                </a:solidFill>
                <a:latin typeface="Trebuchet MS"/>
              </a:rPr>
              <a:t>Типи клітин каллусної</a:t>
            </a:r>
            <a:r>
              <a:rPr lang="ru-RU" sz="3600" b="1" strike="noStrike" spc="-80">
                <a:solidFill>
                  <a:srgbClr val="000000"/>
                </a:solidFill>
                <a:latin typeface="Trebuchet MS"/>
              </a:rPr>
              <a:t> </a:t>
            </a:r>
            <a:r>
              <a:rPr lang="ru-RU" sz="3600" b="1" strike="noStrike" spc="-1">
                <a:solidFill>
                  <a:srgbClr val="000000"/>
                </a:solidFill>
                <a:latin typeface="Trebuchet MS"/>
              </a:rPr>
              <a:t>тканини</a:t>
            </a:r>
            <a:endParaRPr lang="ru-RU" sz="3600" b="0" strike="noStrike" spc="-1">
              <a:latin typeface="Arial"/>
            </a:endParaRPr>
          </a:p>
        </p:txBody>
      </p:sp>
      <p:sp>
        <p:nvSpPr>
          <p:cNvPr id="914" name="CustomShape 3"/>
          <p:cNvSpPr/>
          <p:nvPr/>
        </p:nvSpPr>
        <p:spPr>
          <a:xfrm>
            <a:off x="72000" y="789840"/>
            <a:ext cx="8855640" cy="2284200"/>
          </a:xfrm>
          <a:prstGeom prst="rect">
            <a:avLst/>
          </a:prstGeom>
          <a:noFill/>
          <a:ln>
            <a:noFill/>
          </a:ln>
        </p:spPr>
        <p:style>
          <a:lnRef idx="0">
            <a:scrgbClr r="0" g="0" b="0"/>
          </a:lnRef>
          <a:fillRef idx="0">
            <a:scrgbClr r="0" g="0" b="0"/>
          </a:fillRef>
          <a:effectRef idx="0">
            <a:scrgbClr r="0" g="0" b="0"/>
          </a:effectRef>
          <a:fontRef idx="minor"/>
        </p:style>
        <p:txBody>
          <a:bodyPr lIns="0" tIns="140400" rIns="0" bIns="0">
            <a:spAutoFit/>
          </a:bodyPr>
          <a:lstStyle/>
          <a:p>
            <a:pPr marL="12600">
              <a:lnSpc>
                <a:spcPct val="100000"/>
              </a:lnSpc>
              <a:spcBef>
                <a:spcPts val="1106"/>
              </a:spcBef>
            </a:pPr>
            <a:r>
              <a:rPr lang="ru-RU" sz="2250" b="0" strike="noStrike" spc="375">
                <a:solidFill>
                  <a:srgbClr val="90C225"/>
                </a:solidFill>
                <a:latin typeface="Arial"/>
                <a:ea typeface="DejaVu Sans"/>
              </a:rPr>
              <a:t> </a:t>
            </a:r>
            <a:r>
              <a:rPr lang="ru-RU" sz="2800" b="1" strike="noStrike" spc="-7">
                <a:solidFill>
                  <a:srgbClr val="404040"/>
                </a:solidFill>
                <a:latin typeface="Trebuchet MS"/>
                <a:ea typeface="DejaVu Sans"/>
              </a:rPr>
              <a:t>Д</a:t>
            </a:r>
            <a:r>
              <a:rPr lang="ru-RU" sz="2400" b="1" strike="noStrike" spc="-7">
                <a:solidFill>
                  <a:srgbClr val="404040"/>
                </a:solidFill>
                <a:latin typeface="Trebuchet MS"/>
                <a:ea typeface="DejaVu Sans"/>
              </a:rPr>
              <a:t>рібні - формують меристематичні </a:t>
            </a:r>
            <a:r>
              <a:rPr lang="ru-RU" sz="2400" b="1" strike="noStrike" spc="-12">
                <a:solidFill>
                  <a:srgbClr val="404040"/>
                </a:solidFill>
                <a:latin typeface="Trebuchet MS"/>
                <a:ea typeface="DejaVu Sans"/>
              </a:rPr>
              <a:t>осередки</a:t>
            </a:r>
            <a:r>
              <a:rPr lang="ru-RU" sz="2400" b="1" strike="noStrike" spc="-202">
                <a:solidFill>
                  <a:srgbClr val="404040"/>
                </a:solidFill>
                <a:latin typeface="Trebuchet MS"/>
                <a:ea typeface="DejaVu Sans"/>
              </a:rPr>
              <a:t> </a:t>
            </a:r>
            <a:r>
              <a:rPr lang="ru-RU" sz="2400" b="1" strike="noStrike" spc="-12">
                <a:solidFill>
                  <a:srgbClr val="404040"/>
                </a:solidFill>
                <a:latin typeface="Trebuchet MS"/>
                <a:ea typeface="DejaVu Sans"/>
              </a:rPr>
              <a:t>(зони)</a:t>
            </a:r>
            <a:endParaRPr lang="ru-RU" sz="2400" b="0" strike="noStrike" spc="-1">
              <a:latin typeface="Arial"/>
            </a:endParaRPr>
          </a:p>
          <a:p>
            <a:pPr marL="12600">
              <a:lnSpc>
                <a:spcPct val="100000"/>
              </a:lnSpc>
              <a:spcBef>
                <a:spcPts val="1009"/>
              </a:spcBef>
            </a:pPr>
            <a:r>
              <a:rPr lang="ru-RU" sz="2000" b="1" strike="noStrike" spc="375">
                <a:solidFill>
                  <a:srgbClr val="90C225"/>
                </a:solidFill>
                <a:latin typeface="Arial"/>
                <a:ea typeface="DejaVu Sans"/>
              </a:rPr>
              <a:t> </a:t>
            </a:r>
            <a:r>
              <a:rPr lang="ru-RU" sz="2400" b="1" strike="noStrike" spc="-12">
                <a:solidFill>
                  <a:srgbClr val="404040"/>
                </a:solidFill>
                <a:latin typeface="Trebuchet MS"/>
                <a:ea typeface="DejaVu Sans"/>
              </a:rPr>
              <a:t>Типові </a:t>
            </a:r>
            <a:r>
              <a:rPr lang="ru-RU" sz="2400" b="1" strike="noStrike" spc="-7">
                <a:solidFill>
                  <a:srgbClr val="404040"/>
                </a:solidFill>
                <a:latin typeface="Trebuchet MS"/>
                <a:ea typeface="DejaVu Sans"/>
              </a:rPr>
              <a:t>- </a:t>
            </a:r>
            <a:r>
              <a:rPr lang="ru-RU" sz="2400" b="1" strike="noStrike" spc="-12">
                <a:solidFill>
                  <a:srgbClr val="404040"/>
                </a:solidFill>
                <a:latin typeface="Trebuchet MS"/>
                <a:ea typeface="DejaVu Sans"/>
              </a:rPr>
              <a:t>великі, сильно вакуолізовані </a:t>
            </a:r>
            <a:r>
              <a:rPr lang="ru-RU" sz="2400" b="1" strike="noStrike" spc="-7">
                <a:solidFill>
                  <a:srgbClr val="404040"/>
                </a:solidFill>
                <a:latin typeface="Trebuchet MS"/>
                <a:ea typeface="DejaVu Sans"/>
              </a:rPr>
              <a:t>з </a:t>
            </a:r>
            <a:r>
              <a:rPr lang="ru-RU" sz="2400" b="1" strike="noStrike" spc="-12">
                <a:solidFill>
                  <a:srgbClr val="404040"/>
                </a:solidFill>
                <a:latin typeface="Trebuchet MS"/>
                <a:ea typeface="DejaVu Sans"/>
              </a:rPr>
              <a:t>тонкою</a:t>
            </a:r>
            <a:r>
              <a:rPr lang="ru-RU" sz="2400" b="1" strike="noStrike" spc="-100">
                <a:solidFill>
                  <a:srgbClr val="404040"/>
                </a:solidFill>
                <a:latin typeface="Trebuchet MS"/>
                <a:ea typeface="DejaVu Sans"/>
              </a:rPr>
              <a:t> </a:t>
            </a:r>
            <a:r>
              <a:rPr lang="ru-RU" sz="2400" b="1" strike="noStrike" spc="-60">
                <a:solidFill>
                  <a:srgbClr val="404040"/>
                </a:solidFill>
                <a:latin typeface="Trebuchet MS"/>
                <a:ea typeface="DejaVu Sans"/>
              </a:rPr>
              <a:t>оболонкою</a:t>
            </a:r>
            <a:endParaRPr lang="ru-RU" sz="2400" b="0" strike="noStrike" spc="-1">
              <a:latin typeface="Arial"/>
            </a:endParaRPr>
          </a:p>
          <a:p>
            <a:pPr marL="355680" indent="-342360">
              <a:lnSpc>
                <a:spcPct val="100000"/>
              </a:lnSpc>
              <a:spcBef>
                <a:spcPts val="995"/>
              </a:spcBef>
            </a:pPr>
            <a:r>
              <a:rPr lang="ru-RU" sz="2000" b="1" strike="noStrike" spc="375">
                <a:solidFill>
                  <a:srgbClr val="90C225"/>
                </a:solidFill>
                <a:latin typeface="Arial"/>
                <a:ea typeface="DejaVu Sans"/>
              </a:rPr>
              <a:t> </a:t>
            </a:r>
            <a:r>
              <a:rPr lang="ru-RU" sz="2400" b="1" strike="noStrike" spc="-12">
                <a:solidFill>
                  <a:srgbClr val="404040"/>
                </a:solidFill>
                <a:latin typeface="Trebuchet MS"/>
                <a:ea typeface="DejaVu Sans"/>
              </a:rPr>
              <a:t>Диференційовані елементи </a:t>
            </a:r>
            <a:r>
              <a:rPr lang="ru-RU" sz="2400" b="1" strike="noStrike" spc="-7">
                <a:solidFill>
                  <a:srgbClr val="404040"/>
                </a:solidFill>
                <a:latin typeface="Trebuchet MS"/>
                <a:ea typeface="DejaVu Sans"/>
              </a:rPr>
              <a:t>провідної </a:t>
            </a:r>
            <a:r>
              <a:rPr lang="ru-RU" sz="2400" b="1" strike="noStrike" spc="-12">
                <a:solidFill>
                  <a:srgbClr val="404040"/>
                </a:solidFill>
                <a:latin typeface="Trebuchet MS"/>
                <a:ea typeface="DejaVu Sans"/>
              </a:rPr>
              <a:t>системи </a:t>
            </a:r>
            <a:r>
              <a:rPr lang="ru-RU" sz="2400" b="1" strike="noStrike" spc="-7">
                <a:solidFill>
                  <a:srgbClr val="404040"/>
                </a:solidFill>
                <a:latin typeface="Trebuchet MS"/>
                <a:ea typeface="DejaVu Sans"/>
              </a:rPr>
              <a:t>-</a:t>
            </a:r>
            <a:r>
              <a:rPr lang="ru-RU" sz="2400" b="1" strike="noStrike" spc="-111">
                <a:solidFill>
                  <a:srgbClr val="404040"/>
                </a:solidFill>
                <a:latin typeface="Trebuchet MS"/>
                <a:ea typeface="DejaVu Sans"/>
              </a:rPr>
              <a:t> </a:t>
            </a:r>
            <a:r>
              <a:rPr lang="ru-RU" sz="2400" b="1" strike="noStrike" spc="-97">
                <a:solidFill>
                  <a:srgbClr val="404040"/>
                </a:solidFill>
                <a:latin typeface="Trebuchet MS"/>
                <a:ea typeface="DejaVu Sans"/>
              </a:rPr>
              <a:t>трахеї  </a:t>
            </a:r>
            <a:r>
              <a:rPr lang="ru-RU" sz="2400" b="1" strike="noStrike" spc="-12">
                <a:solidFill>
                  <a:srgbClr val="404040"/>
                </a:solidFill>
                <a:latin typeface="Trebuchet MS"/>
                <a:ea typeface="DejaVu Sans"/>
              </a:rPr>
              <a:t>(судини)</a:t>
            </a:r>
            <a:endParaRPr lang="ru-RU" sz="2400" b="0" strike="noStrike" spc="-1">
              <a:latin typeface="Arial"/>
            </a:endParaRPr>
          </a:p>
        </p:txBody>
      </p:sp>
      <p:sp>
        <p:nvSpPr>
          <p:cNvPr id="915" name="CustomShape 4"/>
          <p:cNvSpPr/>
          <p:nvPr/>
        </p:nvSpPr>
        <p:spPr>
          <a:xfrm>
            <a:off x="3134880" y="3436560"/>
            <a:ext cx="2984760" cy="31053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916" name="CustomShape 5"/>
          <p:cNvSpPr/>
          <p:nvPr/>
        </p:nvSpPr>
        <p:spPr>
          <a:xfrm>
            <a:off x="6175440" y="3457800"/>
            <a:ext cx="2967480" cy="308376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7" name="CustomShape 1"/>
          <p:cNvSpPr/>
          <p:nvPr/>
        </p:nvSpPr>
        <p:spPr>
          <a:xfrm>
            <a:off x="216000" y="184680"/>
            <a:ext cx="8782560" cy="6425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640" algn="just">
              <a:lnSpc>
                <a:spcPct val="100000"/>
              </a:lnSpc>
              <a:buClr>
                <a:srgbClr val="000000"/>
              </a:buClr>
              <a:buFont typeface="Wingdings" charset="2"/>
              <a:buChar char=""/>
            </a:pPr>
            <a:r>
              <a:rPr lang="ru-RU" sz="1800" b="1" i="1" strike="noStrike" spc="-1">
                <a:solidFill>
                  <a:srgbClr val="7200E4"/>
                </a:solidFill>
                <a:latin typeface="Times New Roman"/>
                <a:ea typeface="Times New Roman"/>
              </a:rPr>
              <a:t>Калусні клітини і тканини, які культивуємо, зберігають багато фізіологічних особливостей, що притаманні клітинам рослини, з якої вони були одержані.</a:t>
            </a:r>
            <a:r>
              <a:rPr lang="ru-RU" sz="1800" b="1" strike="noStrike" spc="-1">
                <a:solidFill>
                  <a:srgbClr val="000000"/>
                </a:solidFill>
                <a:latin typeface="Times New Roman"/>
                <a:ea typeface="Times New Roman"/>
              </a:rPr>
              <a:t> Наприклад, морозостійкість, стійкість до абіотичних факторів, здатність до синтезу вторинних метаболітів. Крім того, у калусних клітин є певні особливості, які належать тільки їм – фізіологічна асинхронність та генетична гетерогенність.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i="1" strike="noStrike" spc="-1">
                <a:solidFill>
                  <a:srgbClr val="DC0000"/>
                </a:solidFill>
                <a:latin typeface="Times New Roman"/>
                <a:ea typeface="Times New Roman"/>
              </a:rPr>
              <a:t>Фізіологічна асинхронність</a:t>
            </a:r>
            <a:r>
              <a:rPr lang="ru-RU" sz="1800" b="1" strike="noStrike" spc="-1">
                <a:solidFill>
                  <a:srgbClr val="000000"/>
                </a:solidFill>
                <a:latin typeface="Times New Roman"/>
                <a:ea typeface="Times New Roman"/>
              </a:rPr>
              <a:t> – найбільш важлива властивість нестатевої популяції клітин. Вона пов’язана з тим, що в кожний даний момент часу клітини знаходяться в різних фазах росту: одні поділяються, інші ростуть, треті старіють. Тому фізіологічний стан такої популяції прийнято оцінювати за станом більшості клітин. </a:t>
            </a:r>
            <a:r>
              <a:rPr lang="ru-RU" sz="1800" b="1" i="1" strike="noStrike" spc="-1">
                <a:solidFill>
                  <a:srgbClr val="00B000"/>
                </a:solidFill>
                <a:latin typeface="Times New Roman"/>
                <a:ea typeface="Times New Roman"/>
              </a:rPr>
              <a:t>До причин виникнення асинхронності належать:</a:t>
            </a:r>
            <a:r>
              <a:rPr lang="ru-RU" sz="1800" b="1" strike="noStrike" spc="-1">
                <a:solidFill>
                  <a:srgbClr val="000000"/>
                </a:solidFill>
                <a:latin typeface="Times New Roman"/>
                <a:ea typeface="Times New Roman"/>
              </a:rPr>
              <a:t> </a:t>
            </a:r>
            <a:endParaRPr lang="ru-RU" sz="18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1. Особливості виду, сорту, генотипу індивідуальної рослини, а також особливості експлантат.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2. Стреси культивування, наприклад неоптимальне для певного виду клітин середовище.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3. Зміна балансу ендогенних гормонів й концентрації в середовище гормонів протягом вирощування.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4. Генетична гетерогенність клітин і клонів.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5. Аномалія мітотичного циклу клітин in vitro.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6. Фізичні фактори (температура, світло, аерація). </a:t>
            </a:r>
            <a:endParaRPr lang="ru-RU" sz="1600" b="0" strike="noStrike" spc="-1">
              <a:latin typeface="Arial"/>
            </a:endParaRPr>
          </a:p>
          <a:p>
            <a:pPr algn="just">
              <a:lnSpc>
                <a:spcPct val="100000"/>
              </a:lnSpc>
            </a:pPr>
            <a:r>
              <a:rPr lang="ru-RU" sz="1800" b="1" i="1" strike="noStrike" spc="-1">
                <a:solidFill>
                  <a:srgbClr val="DC0000"/>
                </a:solidFill>
                <a:latin typeface="Times New Roman"/>
                <a:ea typeface="Times New Roman"/>
              </a:rPr>
              <a:t>Асинхронність</a:t>
            </a:r>
            <a:r>
              <a:rPr lang="ru-RU" sz="1800" b="1" strike="noStrike" spc="-1">
                <a:solidFill>
                  <a:srgbClr val="000000"/>
                </a:solidFill>
                <a:latin typeface="Times New Roman"/>
                <a:ea typeface="Times New Roman"/>
              </a:rPr>
              <a:t> – стійка властивість популяції калусних клітин. Якщо за допомогою специфічного впливу синхронізувати клітинну популяцію, то вже через 3–4 поділи вона знову стає асинхронною.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i="1" strike="noStrike" spc="-1">
                <a:solidFill>
                  <a:srgbClr val="DC0000"/>
                </a:solidFill>
                <a:latin typeface="Times New Roman"/>
                <a:ea typeface="Times New Roman"/>
              </a:rPr>
              <a:t>Генетична гетерогенність</a:t>
            </a:r>
            <a:r>
              <a:rPr lang="ru-RU" sz="1800" b="1" strike="noStrike" spc="-1">
                <a:solidFill>
                  <a:srgbClr val="000000"/>
                </a:solidFill>
                <a:latin typeface="Times New Roman"/>
                <a:ea typeface="Times New Roman"/>
              </a:rPr>
              <a:t> – властивість клітин соматичної популяції (нестабільність геному та їх генетична гетерогенність).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8" name="CustomShape 1"/>
          <p:cNvSpPr/>
          <p:nvPr/>
        </p:nvSpPr>
        <p:spPr>
          <a:xfrm>
            <a:off x="493200" y="0"/>
            <a:ext cx="6218280" cy="5972040"/>
          </a:xfrm>
          <a:prstGeom prst="rect">
            <a:avLst/>
          </a:prstGeom>
          <a:noFill/>
          <a:ln>
            <a:noFill/>
          </a:ln>
        </p:spPr>
        <p:style>
          <a:lnRef idx="0">
            <a:scrgbClr r="0" g="0" b="0"/>
          </a:lnRef>
          <a:fillRef idx="0">
            <a:scrgbClr r="0" g="0" b="0"/>
          </a:fillRef>
          <a:effectRef idx="0">
            <a:scrgbClr r="0" g="0" b="0"/>
          </a:effectRef>
          <a:fontRef idx="minor"/>
        </p:style>
        <p:txBody>
          <a:bodyPr lIns="0" tIns="329040" rIns="0" bIns="0">
            <a:spAutoFit/>
          </a:bodyPr>
          <a:lstStyle/>
          <a:p>
            <a:pPr marL="507240">
              <a:lnSpc>
                <a:spcPct val="100000"/>
              </a:lnSpc>
              <a:spcBef>
                <a:spcPts val="2591"/>
              </a:spcBef>
            </a:pPr>
            <a:r>
              <a:rPr lang="ru-RU" sz="3600" b="1" strike="noStrike" spc="-7">
                <a:solidFill>
                  <a:srgbClr val="000000"/>
                </a:solidFill>
                <a:latin typeface="Trebuchet MS"/>
                <a:ea typeface="DejaVu Sans"/>
              </a:rPr>
              <a:t>Гетерогенність </a:t>
            </a:r>
            <a:r>
              <a:rPr lang="ru-RU" sz="3600" b="1" strike="noStrike" spc="-1">
                <a:solidFill>
                  <a:srgbClr val="000000"/>
                </a:solidFill>
                <a:latin typeface="Trebuchet MS"/>
                <a:ea typeface="DejaVu Sans"/>
              </a:rPr>
              <a:t>калусної</a:t>
            </a:r>
            <a:r>
              <a:rPr lang="ru-RU" sz="3600" b="1" strike="noStrike" spc="21">
                <a:solidFill>
                  <a:srgbClr val="000000"/>
                </a:solidFill>
                <a:latin typeface="Trebuchet MS"/>
                <a:ea typeface="DejaVu Sans"/>
              </a:rPr>
              <a:t> </a:t>
            </a:r>
            <a:r>
              <a:rPr lang="ru-RU" sz="3600" b="1" strike="noStrike" spc="-1">
                <a:solidFill>
                  <a:srgbClr val="000000"/>
                </a:solidFill>
                <a:latin typeface="Trebuchet MS"/>
                <a:ea typeface="DejaVu Sans"/>
              </a:rPr>
              <a:t>культури</a:t>
            </a:r>
            <a:endParaRPr lang="ru-RU" sz="3600" b="0" strike="noStrike" spc="-1">
              <a:latin typeface="Arial"/>
            </a:endParaRPr>
          </a:p>
          <a:p>
            <a:pPr marL="355680" indent="-342360">
              <a:lnSpc>
                <a:spcPct val="100000"/>
              </a:lnSpc>
              <a:spcBef>
                <a:spcPts val="2489"/>
              </a:spcBef>
            </a:pPr>
            <a:r>
              <a:rPr lang="ru-RU" sz="2850" b="0" strike="noStrike" spc="60">
                <a:solidFill>
                  <a:srgbClr val="90C225"/>
                </a:solidFill>
                <a:latin typeface="Arial"/>
                <a:ea typeface="DejaVu Sans"/>
              </a:rPr>
              <a:t></a:t>
            </a:r>
            <a:r>
              <a:rPr lang="ru-RU" sz="2800" b="0" strike="noStrike" spc="60">
                <a:solidFill>
                  <a:srgbClr val="404040"/>
                </a:solidFill>
                <a:latin typeface="Trebuchet MS"/>
                <a:ea typeface="DejaVu Sans"/>
              </a:rPr>
              <a:t>Генетична </a:t>
            </a:r>
            <a:r>
              <a:rPr lang="ru-RU" sz="2800" b="0" strike="noStrike" spc="-7">
                <a:solidFill>
                  <a:srgbClr val="404040"/>
                </a:solidFill>
                <a:latin typeface="Trebuchet MS"/>
                <a:ea typeface="DejaVu Sans"/>
              </a:rPr>
              <a:t>гетерогенність </a:t>
            </a:r>
            <a:r>
              <a:rPr lang="ru-RU" sz="2800" b="0" strike="noStrike" spc="-75">
                <a:solidFill>
                  <a:srgbClr val="404040"/>
                </a:solidFill>
                <a:latin typeface="Trebuchet MS"/>
                <a:ea typeface="DejaVu Sans"/>
              </a:rPr>
              <a:t>(гаплоїдія,  </a:t>
            </a:r>
            <a:r>
              <a:rPr lang="ru-RU" sz="2800" b="0" strike="noStrike" spc="-7">
                <a:solidFill>
                  <a:srgbClr val="404040"/>
                </a:solidFill>
                <a:latin typeface="Trebuchet MS"/>
                <a:ea typeface="DejaVu Sans"/>
              </a:rPr>
              <a:t>поліплоїдія,</a:t>
            </a:r>
            <a:r>
              <a:rPr lang="ru-RU" sz="2800" b="0" strike="noStrike" spc="-12">
                <a:solidFill>
                  <a:srgbClr val="404040"/>
                </a:solidFill>
                <a:latin typeface="Trebuchet MS"/>
                <a:ea typeface="DejaVu Sans"/>
              </a:rPr>
              <a:t> </a:t>
            </a:r>
            <a:r>
              <a:rPr lang="ru-RU" sz="2800" b="0" strike="noStrike" spc="-7">
                <a:solidFill>
                  <a:srgbClr val="404040"/>
                </a:solidFill>
                <a:latin typeface="Trebuchet MS"/>
                <a:ea typeface="DejaVu Sans"/>
              </a:rPr>
              <a:t>анеуплоїдія)</a:t>
            </a:r>
            <a:endParaRPr lang="ru-RU" sz="2800" b="0" strike="noStrike" spc="-1">
              <a:latin typeface="Arial"/>
            </a:endParaRPr>
          </a:p>
          <a:p>
            <a:pPr marL="355680" indent="-342360">
              <a:lnSpc>
                <a:spcPct val="100000"/>
              </a:lnSpc>
              <a:spcBef>
                <a:spcPts val="1001"/>
              </a:spcBef>
            </a:pPr>
            <a:r>
              <a:rPr lang="ru-RU" sz="2600" b="0" strike="noStrike" spc="46">
                <a:solidFill>
                  <a:srgbClr val="90C225"/>
                </a:solidFill>
                <a:latin typeface="Arial"/>
                <a:ea typeface="DejaVu Sans"/>
              </a:rPr>
              <a:t></a:t>
            </a:r>
            <a:r>
              <a:rPr lang="ru-RU" sz="2800" b="0" strike="noStrike" spc="46">
                <a:solidFill>
                  <a:srgbClr val="404040"/>
                </a:solidFill>
                <a:latin typeface="Trebuchet MS"/>
                <a:ea typeface="DejaVu Sans"/>
              </a:rPr>
              <a:t>Фізіологічна </a:t>
            </a:r>
            <a:r>
              <a:rPr lang="ru-RU" sz="2800" b="0" strike="noStrike" spc="-7">
                <a:solidFill>
                  <a:srgbClr val="404040"/>
                </a:solidFill>
                <a:latin typeface="Trebuchet MS"/>
                <a:ea typeface="DejaVu Sans"/>
              </a:rPr>
              <a:t>гетерогенність </a:t>
            </a:r>
            <a:r>
              <a:rPr lang="ru-RU" sz="2800" b="0" strike="noStrike" spc="-165">
                <a:solidFill>
                  <a:srgbClr val="404040"/>
                </a:solidFill>
                <a:latin typeface="Trebuchet MS"/>
                <a:ea typeface="DejaVu Sans"/>
              </a:rPr>
              <a:t>(вік,  </a:t>
            </a:r>
            <a:r>
              <a:rPr lang="ru-RU" sz="2800" b="0" strike="noStrike" spc="-1">
                <a:solidFill>
                  <a:srgbClr val="404040"/>
                </a:solidFill>
                <a:latin typeface="Trebuchet MS"/>
                <a:ea typeface="DejaVu Sans"/>
              </a:rPr>
              <a:t>форма,	функція)</a:t>
            </a:r>
            <a:endParaRPr lang="ru-RU" sz="2800" b="0" strike="noStrike" spc="-1">
              <a:latin typeface="Arial"/>
            </a:endParaRPr>
          </a:p>
          <a:p>
            <a:pPr marL="12600" indent="-342360">
              <a:lnSpc>
                <a:spcPct val="100000"/>
              </a:lnSpc>
              <a:spcBef>
                <a:spcPts val="1009"/>
              </a:spcBef>
            </a:pPr>
            <a:r>
              <a:rPr lang="ru-RU" sz="2600" b="0" strike="noStrike" spc="60">
                <a:solidFill>
                  <a:srgbClr val="90C225"/>
                </a:solidFill>
                <a:latin typeface="Arial"/>
                <a:ea typeface="DejaVu Sans"/>
              </a:rPr>
              <a:t></a:t>
            </a:r>
            <a:r>
              <a:rPr lang="ru-RU" sz="2800" b="0" strike="noStrike" spc="60">
                <a:solidFill>
                  <a:srgbClr val="404040"/>
                </a:solidFill>
                <a:latin typeface="Trebuchet MS"/>
                <a:ea typeface="DejaVu Sans"/>
              </a:rPr>
              <a:t>Мітотична</a:t>
            </a:r>
            <a:r>
              <a:rPr lang="ru-RU" sz="2800" b="0" strike="noStrike" spc="7">
                <a:solidFill>
                  <a:srgbClr val="404040"/>
                </a:solidFill>
                <a:latin typeface="Trebuchet MS"/>
                <a:ea typeface="DejaVu Sans"/>
              </a:rPr>
              <a:t> </a:t>
            </a:r>
            <a:r>
              <a:rPr lang="ru-RU" sz="2800" b="0" strike="noStrike" spc="-7">
                <a:solidFill>
                  <a:srgbClr val="404040"/>
                </a:solidFill>
                <a:latin typeface="Trebuchet MS"/>
                <a:ea typeface="DejaVu Sans"/>
              </a:rPr>
              <a:t>асинхронність</a:t>
            </a:r>
            <a:endParaRPr lang="ru-RU" sz="2800" b="0" strike="noStrike" spc="-1">
              <a:latin typeface="Arial"/>
            </a:endParaRPr>
          </a:p>
          <a:p>
            <a:pPr marL="355680" indent="-342360">
              <a:lnSpc>
                <a:spcPct val="100000"/>
              </a:lnSpc>
              <a:spcBef>
                <a:spcPts val="1001"/>
              </a:spcBef>
            </a:pPr>
            <a:r>
              <a:rPr lang="ru-RU" sz="2600" b="0" strike="noStrike" spc="75">
                <a:solidFill>
                  <a:srgbClr val="90C225"/>
                </a:solidFill>
                <a:latin typeface="Arial"/>
                <a:ea typeface="DejaVu Sans"/>
              </a:rPr>
              <a:t></a:t>
            </a:r>
            <a:r>
              <a:rPr lang="ru-RU" sz="2800" b="0" strike="noStrike" spc="75">
                <a:solidFill>
                  <a:srgbClr val="404040"/>
                </a:solidFill>
                <a:latin typeface="Trebuchet MS"/>
                <a:ea typeface="DejaVu Sans"/>
              </a:rPr>
              <a:t>Головні </a:t>
            </a:r>
            <a:r>
              <a:rPr lang="ru-RU" sz="2800" b="0" strike="noStrike" spc="-1">
                <a:solidFill>
                  <a:srgbClr val="404040"/>
                </a:solidFill>
                <a:latin typeface="Trebuchet MS"/>
                <a:ea typeface="DejaVu Sans"/>
              </a:rPr>
              <a:t>причина -</a:t>
            </a:r>
            <a:r>
              <a:rPr lang="ru-RU" sz="2800" b="0" strike="noStrike" spc="-72">
                <a:solidFill>
                  <a:srgbClr val="404040"/>
                </a:solidFill>
                <a:latin typeface="Trebuchet MS"/>
                <a:ea typeface="DejaVu Sans"/>
              </a:rPr>
              <a:t> </a:t>
            </a:r>
            <a:r>
              <a:rPr lang="ru-RU" sz="2800" b="0" strike="noStrike" spc="-66">
                <a:solidFill>
                  <a:srgbClr val="404040"/>
                </a:solidFill>
                <a:latin typeface="Trebuchet MS"/>
                <a:ea typeface="DejaVu Sans"/>
              </a:rPr>
              <a:t>гетерогенність  </a:t>
            </a:r>
            <a:r>
              <a:rPr lang="ru-RU" sz="2800" b="0" strike="noStrike" spc="-7">
                <a:solidFill>
                  <a:srgbClr val="404040"/>
                </a:solidFill>
                <a:latin typeface="Trebuchet MS"/>
                <a:ea typeface="DejaVu Sans"/>
              </a:rPr>
              <a:t>клітин </a:t>
            </a:r>
            <a:r>
              <a:rPr lang="ru-RU" sz="2800" b="0" strike="noStrike" spc="-1">
                <a:solidFill>
                  <a:srgbClr val="404040"/>
                </a:solidFill>
                <a:latin typeface="Trebuchet MS"/>
                <a:ea typeface="DejaVu Sans"/>
              </a:rPr>
              <a:t>експланту </a:t>
            </a:r>
            <a:r>
              <a:rPr lang="ru-RU" sz="2800" b="0" strike="noStrike" spc="-7">
                <a:solidFill>
                  <a:srgbClr val="404040"/>
                </a:solidFill>
                <a:latin typeface="Trebuchet MS"/>
                <a:ea typeface="DejaVu Sans"/>
              </a:rPr>
              <a:t>та умови  культивування</a:t>
            </a:r>
            <a:endParaRPr lang="ru-RU" sz="2800" b="0" strike="noStrike" spc="-1">
              <a:latin typeface="Arial"/>
            </a:endParaRPr>
          </a:p>
        </p:txBody>
      </p:sp>
      <p:sp>
        <p:nvSpPr>
          <p:cNvPr id="919" name="CustomShape 2"/>
          <p:cNvSpPr/>
          <p:nvPr/>
        </p:nvSpPr>
        <p:spPr>
          <a:xfrm>
            <a:off x="5760000" y="2339280"/>
            <a:ext cx="3382920" cy="35503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CustomShape 1"/>
          <p:cNvSpPr/>
          <p:nvPr/>
        </p:nvSpPr>
        <p:spPr>
          <a:xfrm>
            <a:off x="357120" y="3429000"/>
            <a:ext cx="8428320" cy="3075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5760" algn="just">
              <a:lnSpc>
                <a:spcPct val="100000"/>
              </a:lnSpc>
              <a:buClr>
                <a:srgbClr val="000000"/>
              </a:buClr>
              <a:buFont typeface="Wingdings" charset="2"/>
              <a:buChar char=""/>
            </a:pPr>
            <a:r>
              <a:rPr lang="ru-RU" sz="2800" b="1" strike="noStrike" spc="-1">
                <a:solidFill>
                  <a:srgbClr val="000000"/>
                </a:solidFill>
                <a:latin typeface="Arial"/>
                <a:ea typeface="DejaVu Sans"/>
              </a:rPr>
              <a:t>1. Загальна характеристика калусних та суспензійних культур. </a:t>
            </a:r>
            <a:endParaRPr lang="ru-RU" sz="2800" b="0" strike="noStrike" spc="-1">
              <a:latin typeface="Arial"/>
            </a:endParaRPr>
          </a:p>
          <a:p>
            <a:pPr marL="457200" indent="-455760" algn="just">
              <a:lnSpc>
                <a:spcPct val="100000"/>
              </a:lnSpc>
              <a:buClr>
                <a:srgbClr val="000000"/>
              </a:buClr>
              <a:buFont typeface="Wingdings" charset="2"/>
              <a:buChar char=""/>
            </a:pPr>
            <a:r>
              <a:rPr lang="ru-RU" sz="2800" b="1" strike="noStrike" spc="-1">
                <a:solidFill>
                  <a:srgbClr val="000000"/>
                </a:solidFill>
                <a:latin typeface="Arial"/>
                <a:ea typeface="DejaVu Sans"/>
              </a:rPr>
              <a:t>Використання методу культури клітин. </a:t>
            </a:r>
            <a:endParaRPr lang="ru-RU" sz="2800" b="0" strike="noStrike" spc="-1">
              <a:latin typeface="Arial"/>
            </a:endParaRPr>
          </a:p>
          <a:p>
            <a:pPr marL="457200" indent="-455760" algn="just">
              <a:lnSpc>
                <a:spcPct val="100000"/>
              </a:lnSpc>
              <a:buClr>
                <a:srgbClr val="000000"/>
              </a:buClr>
              <a:buFont typeface="Wingdings" charset="2"/>
              <a:buChar char=""/>
            </a:pPr>
            <a:r>
              <a:rPr lang="ru-RU" sz="2800" b="1" strike="noStrike" spc="-1">
                <a:solidFill>
                  <a:srgbClr val="000000"/>
                </a:solidFill>
                <a:latin typeface="Arial"/>
                <a:ea typeface="DejaVu Sans"/>
              </a:rPr>
              <a:t>Методи культивування клітин. </a:t>
            </a:r>
            <a:endParaRPr lang="ru-RU" sz="2800" b="0" strike="noStrike" spc="-1">
              <a:latin typeface="Arial"/>
            </a:endParaRPr>
          </a:p>
          <a:p>
            <a:pPr marL="457200" indent="-455760" algn="just">
              <a:lnSpc>
                <a:spcPct val="100000"/>
              </a:lnSpc>
              <a:buClr>
                <a:srgbClr val="000000"/>
              </a:buClr>
              <a:buFont typeface="Wingdings" charset="2"/>
              <a:buChar char=""/>
            </a:pPr>
            <a:r>
              <a:rPr lang="ru-RU" sz="2800" b="1" strike="noStrike" spc="-1">
                <a:solidFill>
                  <a:srgbClr val="000000"/>
                </a:solidFill>
                <a:latin typeface="Arial"/>
                <a:ea typeface="DejaVu Sans"/>
              </a:rPr>
              <a:t>Культури специфічні.</a:t>
            </a:r>
            <a:endParaRPr lang="ru-RU" sz="2800" b="0" strike="noStrike" spc="-1">
              <a:latin typeface="Arial"/>
            </a:endParaRPr>
          </a:p>
          <a:p>
            <a:pPr marL="457200" indent="-455760" algn="just">
              <a:lnSpc>
                <a:spcPct val="100000"/>
              </a:lnSpc>
              <a:buClr>
                <a:srgbClr val="000000"/>
              </a:buClr>
              <a:buFont typeface="Wingdings" charset="2"/>
              <a:buChar char=""/>
            </a:pPr>
            <a:r>
              <a:rPr lang="ru-RU" sz="2800" b="1" strike="noStrike" spc="-1">
                <a:solidFill>
                  <a:srgbClr val="000000"/>
                </a:solidFill>
                <a:latin typeface="Arial"/>
                <a:ea typeface="DejaVu Sans"/>
              </a:rPr>
              <a:t>2. Ізольовані протопласти, їх одержання та культивування. </a:t>
            </a:r>
            <a:endParaRPr lang="ru-RU" sz="2800" b="0" strike="noStrike" spc="-1">
              <a:latin typeface="Arial"/>
            </a:endParaRPr>
          </a:p>
        </p:txBody>
      </p:sp>
      <p:sp>
        <p:nvSpPr>
          <p:cNvPr id="835" name="CustomShape 2"/>
          <p:cNvSpPr/>
          <p:nvPr/>
        </p:nvSpPr>
        <p:spPr>
          <a:xfrm>
            <a:off x="4968000" y="1512000"/>
            <a:ext cx="3141720" cy="1095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6600" b="1" i="1" strike="noStrike" spc="-1">
                <a:solidFill>
                  <a:srgbClr val="0070C0"/>
                </a:solidFill>
                <a:latin typeface="Calibri"/>
                <a:ea typeface="DejaVu Sans"/>
              </a:rPr>
              <a:t>План</a:t>
            </a:r>
            <a:endParaRPr lang="ru-RU" sz="6600" b="0" strike="noStrike" spc="-1">
              <a:latin typeface="Arial"/>
            </a:endParaRPr>
          </a:p>
        </p:txBody>
      </p:sp>
      <p:sp>
        <p:nvSpPr>
          <p:cNvPr id="836" name="CustomShape 3"/>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sp>
        <p:nvSpPr>
          <p:cNvPr id="837" name="CustomShape 4"/>
          <p:cNvSpPr/>
          <p:nvPr/>
        </p:nvSpPr>
        <p:spPr>
          <a:xfrm>
            <a:off x="155520" y="-144360"/>
            <a:ext cx="303480" cy="303480"/>
          </a:xfrm>
          <a:prstGeom prst="rect">
            <a:avLst/>
          </a:prstGeom>
          <a:noFill/>
          <a:ln>
            <a:noFill/>
          </a:ln>
        </p:spPr>
        <p:style>
          <a:lnRef idx="0">
            <a:scrgbClr r="0" g="0" b="0"/>
          </a:lnRef>
          <a:fillRef idx="0">
            <a:scrgbClr r="0" g="0" b="0"/>
          </a:fillRef>
          <a:effectRef idx="0">
            <a:scrgbClr r="0" g="0" b="0"/>
          </a:effectRef>
          <a:fontRef idx="minor"/>
        </p:style>
      </p:sp>
      <p:pic>
        <p:nvPicPr>
          <p:cNvPr id="838" name="Рисунок 837"/>
          <p:cNvPicPr/>
          <p:nvPr/>
        </p:nvPicPr>
        <p:blipFill>
          <a:blip r:embed="rId2"/>
          <a:stretch/>
        </p:blipFill>
        <p:spPr>
          <a:xfrm>
            <a:off x="504000" y="144000"/>
            <a:ext cx="4175640" cy="3095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CustomShape 1"/>
          <p:cNvSpPr/>
          <p:nvPr/>
        </p:nvSpPr>
        <p:spPr>
          <a:xfrm>
            <a:off x="216000" y="144000"/>
            <a:ext cx="8567640" cy="647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1800" b="0" strike="noStrike" spc="-1">
              <a:latin typeface="Arial"/>
            </a:endParaRPr>
          </a:p>
          <a:p>
            <a:pPr algn="just">
              <a:lnSpc>
                <a:spcPct val="100000"/>
              </a:lnSpc>
            </a:pPr>
            <a:r>
              <a:rPr lang="ru-RU" sz="1800" b="1" i="1" strike="noStrike" spc="-1">
                <a:solidFill>
                  <a:srgbClr val="0000DC"/>
                </a:solidFill>
                <a:latin typeface="Times New Roman"/>
                <a:ea typeface="Times New Roman"/>
              </a:rPr>
              <a:t>Генетично стабільними вважають тільки клітини меристематичних тканин.</a:t>
            </a:r>
            <a:r>
              <a:rPr lang="ru-RU" sz="1600" b="1" strike="noStrike" spc="-1">
                <a:solidFill>
                  <a:srgbClr val="0000DC"/>
                </a:solidFill>
                <a:latin typeface="Times New Roman"/>
                <a:ea typeface="Times New Roman"/>
              </a:rPr>
              <a:t> </a:t>
            </a:r>
            <a:endParaRPr lang="ru-RU" sz="1600" b="0" strike="noStrike" spc="-1">
              <a:latin typeface="Arial"/>
            </a:endParaRPr>
          </a:p>
          <a:p>
            <a:pPr algn="just">
              <a:lnSpc>
                <a:spcPct val="100000"/>
              </a:lnSpc>
            </a:pPr>
            <a:r>
              <a:rPr lang="ru-RU" sz="1600" b="1" strike="noStrike" spc="-1">
                <a:solidFill>
                  <a:srgbClr val="000000"/>
                </a:solidFill>
                <a:latin typeface="Times New Roman"/>
                <a:ea typeface="Times New Roman"/>
              </a:rPr>
              <a:t>У клітинах інших тканин при культивуванні можуть виникати </a:t>
            </a:r>
            <a:r>
              <a:rPr lang="ru-RU" sz="1600" b="1" i="1" strike="noStrike" spc="-1">
                <a:solidFill>
                  <a:srgbClr val="9E004F"/>
                </a:solidFill>
                <a:latin typeface="Times New Roman"/>
                <a:ea typeface="Times New Roman"/>
              </a:rPr>
              <a:t>поліплоїдія, анеуплоїдія, хромосомні аберації, генні мутації</a:t>
            </a:r>
            <a:r>
              <a:rPr lang="ru-RU" sz="1600" b="1" strike="noStrike" spc="-1">
                <a:solidFill>
                  <a:srgbClr val="000000"/>
                </a:solidFill>
                <a:latin typeface="Times New Roman"/>
                <a:ea typeface="Times New Roman"/>
              </a:rPr>
              <a:t>. </a:t>
            </a:r>
            <a:endParaRPr lang="ru-RU" sz="1600" b="0" strike="noStrike" spc="-1">
              <a:latin typeface="Arial"/>
            </a:endParaRPr>
          </a:p>
          <a:p>
            <a:pPr algn="just">
              <a:lnSpc>
                <a:spcPct val="100000"/>
              </a:lnSpc>
            </a:pPr>
            <a:r>
              <a:rPr lang="ru-RU" sz="1600" b="1" i="1" strike="noStrike" spc="-1">
                <a:solidFill>
                  <a:srgbClr val="008400"/>
                </a:solidFill>
                <a:latin typeface="Times New Roman"/>
                <a:ea typeface="Times New Roman"/>
              </a:rPr>
              <a:t>Генетична гетерогенність </a:t>
            </a:r>
            <a:r>
              <a:rPr lang="ru-RU" sz="1600" b="1" strike="noStrike" spc="-1">
                <a:solidFill>
                  <a:srgbClr val="000000"/>
                </a:solidFill>
                <a:latin typeface="Times New Roman"/>
                <a:ea typeface="Times New Roman"/>
              </a:rPr>
              <a:t>– необхідна умова існування популяції клітин і слугує основою для їх адаптації. Причинами генетичної гетерогенності є: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1. </a:t>
            </a:r>
            <a:r>
              <a:rPr lang="ru-RU" sz="1600" b="1" strike="noStrike" spc="-1">
                <a:solidFill>
                  <a:srgbClr val="0000DC"/>
                </a:solidFill>
                <a:latin typeface="Times New Roman"/>
                <a:ea typeface="Times New Roman"/>
              </a:rPr>
              <a:t>Генетична гетерогенність вихідного матеріалу</a:t>
            </a:r>
            <a:r>
              <a:rPr lang="ru-RU" sz="1600" b="1" strike="noStrike" spc="-1">
                <a:solidFill>
                  <a:srgbClr val="000000"/>
                </a:solidFill>
                <a:latin typeface="Times New Roman"/>
                <a:ea typeface="Times New Roman"/>
              </a:rPr>
              <a:t>. У рослинах клітин характеризується різною плідністю, диплоїдні тільки меристематичні клітини, які активно поділяються.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2. </a:t>
            </a:r>
            <a:r>
              <a:rPr lang="ru-RU" sz="1600" b="1" strike="noStrike" spc="-1">
                <a:solidFill>
                  <a:srgbClr val="0000DC"/>
                </a:solidFill>
                <a:latin typeface="Times New Roman"/>
                <a:ea typeface="Times New Roman"/>
              </a:rPr>
              <a:t>Порушення корелятивних зв’язків при виділенні первинного експланта з рослини</a:t>
            </a:r>
            <a:r>
              <a:rPr lang="ru-RU" sz="1600" b="1" strike="noStrike" spc="-1">
                <a:solidFill>
                  <a:srgbClr val="000000"/>
                </a:solidFill>
                <a:latin typeface="Times New Roman"/>
                <a:ea typeface="Times New Roman"/>
              </a:rPr>
              <a:t>.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3. </a:t>
            </a:r>
            <a:r>
              <a:rPr lang="ru-RU" sz="1600" b="1" strike="noStrike" spc="-1">
                <a:solidFill>
                  <a:srgbClr val="0000DC"/>
                </a:solidFill>
                <a:latin typeface="Times New Roman"/>
                <a:ea typeface="Times New Roman"/>
              </a:rPr>
              <a:t>Дія компонентів середовища</a:t>
            </a:r>
            <a:r>
              <a:rPr lang="ru-RU" sz="1600" b="1" strike="noStrike" spc="-1">
                <a:solidFill>
                  <a:srgbClr val="000000"/>
                </a:solidFill>
                <a:latin typeface="Times New Roman"/>
                <a:ea typeface="Times New Roman"/>
              </a:rPr>
              <a:t>. Екзогенні гормони й стимулятори можуть здійснювати мутагенний вплив, ауксинимутагени, цитокиніни – сприяють поліплоїдізиції клітин. </a:t>
            </a:r>
            <a:endParaRPr lang="ru-RU" sz="1600" b="0" strike="noStrike" spc="-1">
              <a:latin typeface="Arial"/>
            </a:endParaRPr>
          </a:p>
          <a:p>
            <a:pPr marL="216000" indent="-215640" algn="just">
              <a:lnSpc>
                <a:spcPct val="100000"/>
              </a:lnSpc>
              <a:buClr>
                <a:srgbClr val="000000"/>
              </a:buClr>
              <a:buFont typeface="Wingdings" charset="2"/>
              <a:buChar char=""/>
            </a:pPr>
            <a:r>
              <a:rPr lang="ru-RU" sz="1600" b="1" strike="noStrike" spc="-1">
                <a:solidFill>
                  <a:srgbClr val="000000"/>
                </a:solidFill>
                <a:latin typeface="Times New Roman"/>
                <a:ea typeface="Times New Roman"/>
              </a:rPr>
              <a:t>4. </a:t>
            </a:r>
            <a:r>
              <a:rPr lang="ru-RU" sz="1600" b="1" strike="noStrike" spc="-1">
                <a:solidFill>
                  <a:srgbClr val="0000FF"/>
                </a:solidFill>
                <a:latin typeface="Times New Roman"/>
                <a:ea typeface="Times New Roman"/>
              </a:rPr>
              <a:t>Довге субкультивування, при якому накопичуються генетичні зміни калусних клітин</a:t>
            </a:r>
            <a:r>
              <a:rPr lang="ru-RU" sz="1600" b="1" strike="noStrike" spc="-1">
                <a:solidFill>
                  <a:srgbClr val="000000"/>
                </a:solidFill>
                <a:latin typeface="Times New Roman"/>
                <a:ea typeface="Times New Roman"/>
              </a:rPr>
              <a:t>. </a:t>
            </a:r>
            <a:endParaRPr lang="ru-RU" sz="1600" b="0" strike="noStrike" spc="-1">
              <a:latin typeface="Arial"/>
            </a:endParaRPr>
          </a:p>
          <a:p>
            <a:pPr algn="just">
              <a:lnSpc>
                <a:spcPct val="100000"/>
              </a:lnSpc>
            </a:pPr>
            <a:r>
              <a:rPr lang="ru-RU" sz="1600" b="1" strike="noStrike" spc="-1">
                <a:solidFill>
                  <a:srgbClr val="000000"/>
                </a:solidFill>
                <a:latin typeface="Times New Roman"/>
                <a:ea typeface="Times New Roman"/>
              </a:rPr>
              <a:t>Після 5–6 пересадок новий каріотип клітинної популяції, як правило, стабілізується, якщо умови культивування постійні. </a:t>
            </a:r>
            <a:endParaRPr lang="ru-RU" sz="1600" b="0" strike="noStrike" spc="-1">
              <a:latin typeface="Arial"/>
            </a:endParaRPr>
          </a:p>
          <a:p>
            <a:pPr algn="just">
              <a:lnSpc>
                <a:spcPct val="100000"/>
              </a:lnSpc>
            </a:pPr>
            <a:endParaRPr lang="ru-RU" sz="1600" b="0" strike="noStrike" spc="-1">
              <a:latin typeface="Arial"/>
            </a:endParaRPr>
          </a:p>
          <a:p>
            <a:pPr algn="just">
              <a:lnSpc>
                <a:spcPct val="100000"/>
              </a:lnSpc>
            </a:pPr>
            <a:r>
              <a:rPr lang="ru-RU" sz="1600" b="1" i="1" strike="noStrike" spc="-1">
                <a:solidFill>
                  <a:srgbClr val="0000DC"/>
                </a:solidFill>
                <a:latin typeface="Times New Roman"/>
                <a:ea typeface="Times New Roman"/>
              </a:rPr>
              <a:t>Генетична нестабільність калусних клітин має велике значення для селекційної роботи. </a:t>
            </a:r>
            <a:endParaRPr lang="ru-RU" sz="1600" b="0" strike="noStrike" spc="-1">
              <a:latin typeface="Arial"/>
            </a:endParaRPr>
          </a:p>
          <a:p>
            <a:pPr algn="just">
              <a:lnSpc>
                <a:spcPct val="100000"/>
              </a:lnSpc>
            </a:pPr>
            <a:r>
              <a:rPr lang="ru-RU" sz="1600" b="1" strike="noStrike" spc="-1">
                <a:solidFill>
                  <a:srgbClr val="000000"/>
                </a:solidFill>
                <a:latin typeface="Times New Roman"/>
                <a:ea typeface="Times New Roman"/>
              </a:rPr>
              <a:t>Але генетична гетерогенність популяцій калусних клітин у культурі не впливає на збереження в їх геномі основних якостей виду та рослини-донора. </a:t>
            </a:r>
            <a:endParaRPr lang="ru-RU" sz="1600" b="0" strike="noStrike" spc="-1">
              <a:latin typeface="Arial"/>
            </a:endParaRPr>
          </a:p>
          <a:p>
            <a:pPr algn="just">
              <a:lnSpc>
                <a:spcPct val="100000"/>
              </a:lnSpc>
            </a:pPr>
            <a:r>
              <a:rPr lang="ru-RU" sz="1600" b="1" strike="noStrike" spc="-1">
                <a:solidFill>
                  <a:srgbClr val="000000"/>
                </a:solidFill>
                <a:latin typeface="Times New Roman"/>
                <a:ea typeface="Times New Roman"/>
              </a:rPr>
              <a:t>Хоча гормони і викликають мутації, калусні тканини більшості рослин утворюються тільки за наявності в поживному середовищі й ауксинів, і цитокінінів. Винятком є незрілі зародки пшениці й сім’ядолі соняшника. Перші утворюють калусну тканину на поживному середовищі без цитокінінів. Другі, на середовищі з цитокінінами, але без ауксинів. Можливо ця специфіка пов’язана з ендогенним вмістом фітогормонів і з компетентністю клітин. Але при довгому культивуванні в усіх тканин може виникнути специфічна властивість гормоннезалежності, тобто автономності стосовно до ауксинів та цитокінінів.</a:t>
            </a:r>
            <a:endParaRPr lang="ru-RU" sz="1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CustomShape 1"/>
          <p:cNvSpPr/>
          <p:nvPr/>
        </p:nvSpPr>
        <p:spPr>
          <a:xfrm>
            <a:off x="288000" y="288000"/>
            <a:ext cx="8422920" cy="588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00"/>
                </a:solidFill>
                <a:latin typeface="Times New Roman"/>
                <a:ea typeface="Times New Roman"/>
              </a:rPr>
              <a:t>Клітини, які в процесі культивування одержали властивості автономності від наявності в середовищі гормонів, мають назву „</a:t>
            </a:r>
            <a:r>
              <a:rPr lang="ru-RU" sz="2000" b="1" strike="noStrike" spc="-1">
                <a:solidFill>
                  <a:srgbClr val="CA00CA"/>
                </a:solidFill>
                <a:latin typeface="Times New Roman"/>
                <a:ea typeface="Times New Roman"/>
              </a:rPr>
              <a:t>звичних</a:t>
            </a:r>
            <a:r>
              <a:rPr lang="ru-RU" sz="2000" b="1" strike="noStrike" spc="-1">
                <a:solidFill>
                  <a:srgbClr val="000000"/>
                </a:solidFill>
                <a:latin typeface="Times New Roman"/>
                <a:ea typeface="Times New Roman"/>
              </a:rPr>
              <a:t>”.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Однією з найбільш важких проблем біології є розвиток багатоклітинних організмів.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Поширеним шляхом вивчення цього питання є </a:t>
            </a:r>
            <a:r>
              <a:rPr lang="ru-RU" sz="2000" b="1" u="sng" strike="noStrike" spc="-1">
                <a:solidFill>
                  <a:srgbClr val="000000"/>
                </a:solidFill>
                <a:uFillTx/>
                <a:latin typeface="Times New Roman"/>
                <a:ea typeface="Times New Roman"/>
              </a:rPr>
              <a:t>моделювання процесів онтогенезу на більш простих системах.</a:t>
            </a:r>
            <a:r>
              <a:rPr lang="ru-RU" sz="2000" b="1" strike="noStrike" spc="-1">
                <a:solidFill>
                  <a:srgbClr val="000000"/>
                </a:solidFill>
                <a:latin typeface="Times New Roman"/>
                <a:ea typeface="Times New Roman"/>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При цьому використовують ізольовані тканини, клітини, протопласти, які культивують у стерильних умовах.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Після завершення дедиференціювання подальший розвиток калусної клітини може здійснюватися у кількох напрямах, а саме: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B0"/>
                </a:solidFill>
                <a:latin typeface="Times New Roman"/>
                <a:ea typeface="Times New Roman"/>
              </a:rPr>
              <a:t>1) вторинне диференціювання різного ступеня складності;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B0"/>
                </a:solidFill>
                <a:latin typeface="Times New Roman"/>
                <a:ea typeface="Times New Roman"/>
              </a:rPr>
              <a:t>2) у клітині може сформуватися стан стійкого диференціювання („звикання”);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B0"/>
                </a:solidFill>
                <a:latin typeface="Times New Roman"/>
                <a:ea typeface="Times New Roman"/>
              </a:rPr>
              <a:t>3) калусна клітина може проходити свій цикл розвитку, який завершується її старінням та відмиранням. </a:t>
            </a:r>
            <a:endParaRPr lang="ru-RU" sz="2000" b="0" strike="noStrike" spc="-1">
              <a:latin typeface="Arial"/>
            </a:endParaRPr>
          </a:p>
          <a:p>
            <a:pPr algn="just">
              <a:lnSpc>
                <a:spcPct val="100000"/>
              </a:lnSpc>
            </a:pP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Перший шлях фактично становить собою </a:t>
            </a:r>
            <a:r>
              <a:rPr lang="ru-RU" sz="2000" b="1" strike="noStrike" spc="-1">
                <a:solidFill>
                  <a:srgbClr val="DC0000"/>
                </a:solidFill>
                <a:latin typeface="Times New Roman"/>
                <a:ea typeface="Times New Roman"/>
              </a:rPr>
              <a:t>морфогенні процеси.</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 name="CustomShape 1"/>
          <p:cNvSpPr/>
          <p:nvPr/>
        </p:nvSpPr>
        <p:spPr>
          <a:xfrm>
            <a:off x="288000" y="216000"/>
            <a:ext cx="8639280" cy="6246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200" b="1" strike="noStrike" spc="-1">
                <a:solidFill>
                  <a:srgbClr val="C9211E"/>
                </a:solidFill>
                <a:latin typeface="Times New Roman"/>
                <a:ea typeface="Times New Roman"/>
              </a:rPr>
              <a:t>Морфогенез, гістогенез, органогенез калусних тканин </a:t>
            </a:r>
            <a:endParaRPr lang="ru-RU" sz="2200" b="0" strike="noStrike" spc="-1">
              <a:latin typeface="Arial"/>
            </a:endParaRPr>
          </a:p>
          <a:p>
            <a:pPr algn="just">
              <a:lnSpc>
                <a:spcPct val="100000"/>
              </a:lnSpc>
            </a:pPr>
            <a:endParaRPr lang="ru-RU" sz="2200" b="0" strike="noStrike" spc="-1">
              <a:latin typeface="Arial"/>
            </a:endParaRPr>
          </a:p>
          <a:p>
            <a:pPr algn="just">
              <a:lnSpc>
                <a:spcPct val="100000"/>
              </a:lnSpc>
            </a:pPr>
            <a:r>
              <a:rPr lang="ru-RU" sz="1800" b="1" strike="noStrike" spc="-1">
                <a:solidFill>
                  <a:srgbClr val="000000"/>
                </a:solidFill>
                <a:latin typeface="Times New Roman"/>
                <a:ea typeface="Times New Roman"/>
              </a:rPr>
              <a:t>У культурі калусних тканин </a:t>
            </a:r>
            <a:r>
              <a:rPr lang="ru-RU" sz="1800" b="1" i="1" strike="noStrike" spc="-1">
                <a:solidFill>
                  <a:srgbClr val="0000B0"/>
                </a:solidFill>
                <a:latin typeface="Times New Roman"/>
                <a:ea typeface="Times New Roman"/>
              </a:rPr>
              <a:t>морфогенезом</a:t>
            </a:r>
            <a:r>
              <a:rPr lang="ru-RU" sz="1800" b="1" strike="noStrike" spc="-1">
                <a:solidFill>
                  <a:srgbClr val="000000"/>
                </a:solidFill>
                <a:latin typeface="Times New Roman"/>
                <a:ea typeface="Times New Roman"/>
              </a:rPr>
              <a:t> називають виникнення організованих структур з неорганізованої маси клітин. </a:t>
            </a:r>
            <a:endParaRPr lang="ru-RU" sz="1800" b="0" strike="noStrike" spc="-1">
              <a:latin typeface="Arial"/>
            </a:endParaRPr>
          </a:p>
          <a:p>
            <a:pPr algn="just">
              <a:lnSpc>
                <a:spcPct val="100000"/>
              </a:lnSpc>
            </a:pPr>
            <a:r>
              <a:rPr lang="ru-RU" sz="1800" b="1" i="1" strike="noStrike" spc="-1">
                <a:solidFill>
                  <a:srgbClr val="0000DC"/>
                </a:solidFill>
                <a:latin typeface="Times New Roman"/>
                <a:ea typeface="Times New Roman"/>
              </a:rPr>
              <a:t>Вторинне диференціювання</a:t>
            </a:r>
            <a:r>
              <a:rPr lang="ru-RU" sz="1800" b="1" strike="noStrike" spc="-1">
                <a:solidFill>
                  <a:srgbClr val="000000"/>
                </a:solidFill>
                <a:latin typeface="Times New Roman"/>
                <a:ea typeface="Times New Roman"/>
              </a:rPr>
              <a:t> калусної клітини може завершитися утворенням у калусній тканині окремих диференційованих клітин. Вони мають визначену будову і виконують специфічні функції. Прикладом цього є</a:t>
            </a:r>
            <a:r>
              <a:rPr lang="ru-RU" sz="1800" b="1" strike="noStrike" spc="-1">
                <a:solidFill>
                  <a:srgbClr val="3B7600"/>
                </a:solidFill>
                <a:latin typeface="Times New Roman"/>
                <a:ea typeface="Times New Roman"/>
              </a:rPr>
              <a:t> утворення епібластів</a:t>
            </a:r>
            <a:r>
              <a:rPr lang="ru-RU" sz="1800" b="1" strike="noStrike" spc="-1">
                <a:solidFill>
                  <a:srgbClr val="000000"/>
                </a:solidFill>
                <a:latin typeface="Times New Roman"/>
                <a:ea typeface="Times New Roman"/>
              </a:rPr>
              <a:t> – клітин, у яких запасаються вторинні метаболіти. Це найбільш простий тип диференціювання калусної клітини. Більш складне гістологічне диференціювання завершується утворенням у калусі різних тканин: </a:t>
            </a:r>
            <a:r>
              <a:rPr lang="ru-RU" sz="1800" b="1" i="1" strike="noStrike" spc="-1">
                <a:solidFill>
                  <a:srgbClr val="008400"/>
                </a:solidFill>
                <a:latin typeface="Times New Roman"/>
                <a:ea typeface="Times New Roman"/>
              </a:rPr>
              <a:t>млечників, волокон, трихом, елементів ксилеми і флоеми</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Найскладнішим видом вторинного диференціювання є </a:t>
            </a:r>
            <a:r>
              <a:rPr lang="ru-RU" sz="1800" b="1" strike="noStrike" spc="-1">
                <a:solidFill>
                  <a:srgbClr val="3B0076"/>
                </a:solidFill>
                <a:latin typeface="Times New Roman"/>
                <a:ea typeface="Times New Roman"/>
              </a:rPr>
              <a:t>органогенез </a:t>
            </a:r>
            <a:r>
              <a:rPr lang="ru-RU" sz="1800" b="1" strike="noStrike" spc="-1">
                <a:solidFill>
                  <a:srgbClr val="000000"/>
                </a:solidFill>
                <a:latin typeface="Times New Roman"/>
                <a:ea typeface="Times New Roman"/>
              </a:rPr>
              <a:t>– утворення органів і </a:t>
            </a:r>
            <a:r>
              <a:rPr lang="ru-RU" sz="1800" b="1" strike="noStrike" spc="-1">
                <a:solidFill>
                  <a:srgbClr val="0000B0"/>
                </a:solidFill>
                <a:latin typeface="Times New Roman"/>
                <a:ea typeface="Times New Roman"/>
              </a:rPr>
              <a:t>соматичний ембріогенез</a:t>
            </a:r>
            <a:r>
              <a:rPr lang="ru-RU" sz="1800" b="1" strike="noStrike" spc="-1">
                <a:solidFill>
                  <a:srgbClr val="000000"/>
                </a:solidFill>
                <a:latin typeface="Times New Roman"/>
                <a:ea typeface="Times New Roman"/>
              </a:rPr>
              <a:t> – утворення із соматичних клітин ембріонів, біполярних зародкоподібних структур. Усі ці типи диференціювання можливі тільки завдяки властивості </a:t>
            </a:r>
            <a:r>
              <a:rPr lang="ru-RU" sz="1800" b="1" strike="noStrike" spc="-1">
                <a:solidFill>
                  <a:srgbClr val="DC0000"/>
                </a:solidFill>
                <a:latin typeface="Times New Roman"/>
                <a:ea typeface="Times New Roman"/>
              </a:rPr>
              <a:t>тотипотентності</a:t>
            </a:r>
            <a:r>
              <a:rPr lang="ru-RU" sz="1800" b="1" strike="noStrike" spc="-1">
                <a:solidFill>
                  <a:srgbClr val="000000"/>
                </a:solidFill>
                <a:latin typeface="Times New Roman"/>
                <a:ea typeface="Times New Roman"/>
              </a:rPr>
              <a:t> – будь-яка рослинна клітина вміщує повний набір генів, які характерні для того організму, з якого вона була виділена. Потенційні можливості всіх клітин цієї рослини однакові; кожна з них у визначених умовах може дати початок цілому організму. </a:t>
            </a:r>
            <a:endParaRPr lang="ru-RU" sz="1800" b="0" strike="noStrike" spc="-1">
              <a:latin typeface="Arial"/>
            </a:endParaRPr>
          </a:p>
          <a:p>
            <a:pPr algn="just">
              <a:lnSpc>
                <a:spcPct val="100000"/>
              </a:lnSpc>
            </a:pPr>
            <a:r>
              <a:rPr lang="ru-RU" sz="1800" b="1" i="1" strike="noStrike" spc="-1">
                <a:solidFill>
                  <a:srgbClr val="9E004F"/>
                </a:solidFill>
                <a:latin typeface="Times New Roman"/>
                <a:ea typeface="Times New Roman"/>
              </a:rPr>
              <a:t>Ідея про тотипотентність рослинної клітини була висунута Г. Хаберландтом ще в 1902 році,</a:t>
            </a:r>
            <a:r>
              <a:rPr lang="ru-RU" sz="1800" b="1" strike="noStrike" spc="-1">
                <a:solidFill>
                  <a:srgbClr val="000000"/>
                </a:solidFill>
                <a:latin typeface="Times New Roman"/>
                <a:ea typeface="Times New Roman"/>
              </a:rPr>
              <a:t> але не одержала експериментальних доведень. Властивість тотипотенції не завжди реалізується, тому що потенційні можливості клітин різних типів неоднакові.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 name="CustomShape 1"/>
          <p:cNvSpPr/>
          <p:nvPr/>
        </p:nvSpPr>
        <p:spPr>
          <a:xfrm>
            <a:off x="1333800" y="216000"/>
            <a:ext cx="7089840" cy="56160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3600" b="1" strike="noStrike" spc="-7">
                <a:solidFill>
                  <a:srgbClr val="000000"/>
                </a:solidFill>
                <a:latin typeface="Trebuchet MS"/>
              </a:rPr>
              <a:t>Морфогенетичний</a:t>
            </a:r>
            <a:r>
              <a:rPr lang="ru-RU" sz="3600" b="1" strike="noStrike" spc="-21">
                <a:solidFill>
                  <a:srgbClr val="000000"/>
                </a:solidFill>
                <a:latin typeface="Trebuchet MS"/>
              </a:rPr>
              <a:t> </a:t>
            </a:r>
            <a:r>
              <a:rPr lang="ru-RU" sz="3600" b="1" strike="noStrike" spc="-1">
                <a:solidFill>
                  <a:srgbClr val="000000"/>
                </a:solidFill>
                <a:latin typeface="Trebuchet MS"/>
              </a:rPr>
              <a:t>потенціал</a:t>
            </a:r>
            <a:endParaRPr lang="ru-RU" sz="3600" b="0" strike="noStrike" spc="-1">
              <a:latin typeface="Arial"/>
            </a:endParaRPr>
          </a:p>
        </p:txBody>
      </p:sp>
      <p:sp>
        <p:nvSpPr>
          <p:cNvPr id="924" name="CustomShape 2"/>
          <p:cNvSpPr/>
          <p:nvPr/>
        </p:nvSpPr>
        <p:spPr>
          <a:xfrm>
            <a:off x="288000" y="1131120"/>
            <a:ext cx="4895640" cy="483336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55680" indent="-342720">
              <a:lnSpc>
                <a:spcPct val="100000"/>
              </a:lnSpc>
              <a:spcBef>
                <a:spcPts val="96"/>
              </a:spcBef>
            </a:pPr>
            <a:r>
              <a:rPr lang="ru-RU" sz="2250" b="0" strike="noStrike" spc="375">
                <a:solidFill>
                  <a:srgbClr val="90C225"/>
                </a:solidFill>
                <a:latin typeface="Arial"/>
                <a:ea typeface="DejaVu Sans"/>
              </a:rPr>
              <a:t> </a:t>
            </a:r>
            <a:r>
              <a:rPr lang="ru-RU" sz="2800" b="1" strike="noStrike" spc="-7">
                <a:solidFill>
                  <a:srgbClr val="404040"/>
                </a:solidFill>
                <a:latin typeface="Trebuchet MS"/>
                <a:ea typeface="DejaVu Sans"/>
              </a:rPr>
              <a:t>Калуси з </a:t>
            </a:r>
            <a:r>
              <a:rPr lang="ru-RU" sz="2800" b="1" strike="noStrike" spc="-12">
                <a:solidFill>
                  <a:srgbClr val="404040"/>
                </a:solidFill>
                <a:latin typeface="Trebuchet MS"/>
                <a:ea typeface="DejaVu Sans"/>
              </a:rPr>
              <a:t>високим  морфогенним </a:t>
            </a:r>
            <a:r>
              <a:rPr lang="ru-RU" sz="2800" b="1" strike="noStrike" spc="-7">
                <a:solidFill>
                  <a:srgbClr val="404040"/>
                </a:solidFill>
                <a:latin typeface="Trebuchet MS"/>
                <a:ea typeface="DejaVu Sans"/>
              </a:rPr>
              <a:t>потенціалом -  матові, </a:t>
            </a:r>
            <a:r>
              <a:rPr lang="ru-RU" sz="2800" b="1" strike="noStrike" spc="-12">
                <a:solidFill>
                  <a:srgbClr val="404040"/>
                </a:solidFill>
                <a:latin typeface="Trebuchet MS"/>
                <a:ea typeface="DejaVu Sans"/>
              </a:rPr>
              <a:t>компактні,  </a:t>
            </a:r>
            <a:r>
              <a:rPr lang="ru-RU" sz="2800" b="1" strike="noStrike" spc="-7">
                <a:solidFill>
                  <a:srgbClr val="404040"/>
                </a:solidFill>
                <a:latin typeface="Trebuchet MS"/>
                <a:ea typeface="DejaVu Sans"/>
              </a:rPr>
              <a:t>структуровані, </a:t>
            </a:r>
            <a:r>
              <a:rPr lang="ru-RU" sz="2800" b="1" strike="noStrike" spc="-12">
                <a:solidFill>
                  <a:srgbClr val="404040"/>
                </a:solidFill>
                <a:latin typeface="Trebuchet MS"/>
                <a:ea typeface="DejaVu Sans"/>
              </a:rPr>
              <a:t>мають  </a:t>
            </a:r>
            <a:r>
              <a:rPr lang="ru-RU" sz="2800" b="1" strike="noStrike" spc="-7">
                <a:solidFill>
                  <a:srgbClr val="404040"/>
                </a:solidFill>
                <a:latin typeface="Trebuchet MS"/>
                <a:ea typeface="DejaVu Sans"/>
              </a:rPr>
              <a:t>хлорофілвмісні</a:t>
            </a:r>
            <a:r>
              <a:rPr lang="ru-RU" sz="2800" b="1" strike="noStrike" spc="-12">
                <a:solidFill>
                  <a:srgbClr val="404040"/>
                </a:solidFill>
                <a:latin typeface="Trebuchet MS"/>
                <a:ea typeface="DejaVu Sans"/>
              </a:rPr>
              <a:t> ділянки</a:t>
            </a:r>
            <a:endParaRPr lang="ru-RU" sz="2800" b="0" strike="noStrike" spc="-1">
              <a:latin typeface="Arial"/>
            </a:endParaRPr>
          </a:p>
          <a:p>
            <a:pPr marL="355680" indent="-342720">
              <a:lnSpc>
                <a:spcPct val="100000"/>
              </a:lnSpc>
              <a:spcBef>
                <a:spcPts val="1015"/>
              </a:spcBef>
            </a:pPr>
            <a:r>
              <a:rPr lang="ru-RU" sz="2250" b="1" strike="noStrike" spc="375">
                <a:solidFill>
                  <a:srgbClr val="90C225"/>
                </a:solidFill>
                <a:latin typeface="Arial"/>
                <a:ea typeface="DejaVu Sans"/>
              </a:rPr>
              <a:t> </a:t>
            </a:r>
            <a:r>
              <a:rPr lang="ru-RU" sz="2800" b="1" strike="noStrike" spc="-7">
                <a:solidFill>
                  <a:srgbClr val="404040"/>
                </a:solidFill>
                <a:latin typeface="Trebuchet MS"/>
                <a:ea typeface="DejaVu Sans"/>
              </a:rPr>
              <a:t>Каллюс з </a:t>
            </a:r>
            <a:r>
              <a:rPr lang="ru-RU" sz="2800" b="1" strike="noStrike" spc="-12">
                <a:solidFill>
                  <a:srgbClr val="404040"/>
                </a:solidFill>
                <a:latin typeface="Trebuchet MS"/>
                <a:ea typeface="DejaVu Sans"/>
              </a:rPr>
              <a:t>низьким  морфогенним</a:t>
            </a:r>
            <a:r>
              <a:rPr lang="ru-RU" sz="2800" b="1" strike="noStrike" spc="41">
                <a:solidFill>
                  <a:srgbClr val="404040"/>
                </a:solidFill>
                <a:latin typeface="Trebuchet MS"/>
                <a:ea typeface="DejaVu Sans"/>
              </a:rPr>
              <a:t> </a:t>
            </a:r>
            <a:r>
              <a:rPr lang="ru-RU" sz="2800" b="1" strike="noStrike" spc="-7">
                <a:solidFill>
                  <a:srgbClr val="404040"/>
                </a:solidFill>
                <a:latin typeface="Trebuchet MS"/>
                <a:ea typeface="DejaVu Sans"/>
              </a:rPr>
              <a:t>потенціалом	-  пухкі, </a:t>
            </a:r>
            <a:r>
              <a:rPr lang="ru-RU" sz="2800" b="1" strike="noStrike" spc="-12">
                <a:solidFill>
                  <a:srgbClr val="404040"/>
                </a:solidFill>
                <a:latin typeface="Trebuchet MS"/>
                <a:ea typeface="DejaVu Sans"/>
              </a:rPr>
              <a:t>не </a:t>
            </a:r>
            <a:r>
              <a:rPr lang="ru-RU" sz="2800" b="1" strike="noStrike" spc="-7">
                <a:solidFill>
                  <a:srgbClr val="404040"/>
                </a:solidFill>
                <a:latin typeface="Trebuchet MS"/>
                <a:ea typeface="DejaVu Sans"/>
              </a:rPr>
              <a:t>мають </a:t>
            </a:r>
            <a:r>
              <a:rPr lang="ru-RU" sz="2800" b="1" strike="noStrike" spc="-12">
                <a:solidFill>
                  <a:srgbClr val="404040"/>
                </a:solidFill>
                <a:latin typeface="Trebuchet MS"/>
                <a:ea typeface="DejaVu Sans"/>
              </a:rPr>
              <a:t>глобулярного  </a:t>
            </a:r>
            <a:r>
              <a:rPr lang="ru-RU" sz="2800" b="1" strike="noStrike" spc="-7">
                <a:solidFill>
                  <a:srgbClr val="404040"/>
                </a:solidFill>
                <a:latin typeface="Trebuchet MS"/>
                <a:ea typeface="DejaVu Sans"/>
              </a:rPr>
              <a:t>характеру</a:t>
            </a:r>
            <a:endParaRPr lang="ru-RU" sz="2800" b="0" strike="noStrike" spc="-1">
              <a:latin typeface="Arial"/>
            </a:endParaRPr>
          </a:p>
        </p:txBody>
      </p:sp>
      <p:sp>
        <p:nvSpPr>
          <p:cNvPr id="925" name="CustomShape 3"/>
          <p:cNvSpPr/>
          <p:nvPr/>
        </p:nvSpPr>
        <p:spPr>
          <a:xfrm>
            <a:off x="5472000" y="3744000"/>
            <a:ext cx="3167640" cy="26636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26" name="CustomShape 4"/>
          <p:cNvSpPr/>
          <p:nvPr/>
        </p:nvSpPr>
        <p:spPr>
          <a:xfrm>
            <a:off x="5112000" y="862920"/>
            <a:ext cx="3815640" cy="266472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 name="CustomShape 1"/>
          <p:cNvSpPr/>
          <p:nvPr/>
        </p:nvSpPr>
        <p:spPr>
          <a:xfrm>
            <a:off x="4529520" y="48600"/>
            <a:ext cx="4018680" cy="33350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28" name="CustomShape 2"/>
          <p:cNvSpPr/>
          <p:nvPr/>
        </p:nvSpPr>
        <p:spPr>
          <a:xfrm>
            <a:off x="216000" y="360"/>
            <a:ext cx="4133520" cy="685728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grpSp>
        <p:nvGrpSpPr>
          <p:cNvPr id="929" name="Group 3"/>
          <p:cNvGrpSpPr/>
          <p:nvPr/>
        </p:nvGrpSpPr>
        <p:grpSpPr>
          <a:xfrm>
            <a:off x="2933280" y="3275280"/>
            <a:ext cx="5634360" cy="3602160"/>
            <a:chOff x="2933280" y="3275280"/>
            <a:chExt cx="5634360" cy="3602160"/>
          </a:xfrm>
        </p:grpSpPr>
        <p:sp>
          <p:nvSpPr>
            <p:cNvPr id="930" name="CustomShape 4"/>
            <p:cNvSpPr/>
            <p:nvPr/>
          </p:nvSpPr>
          <p:spPr>
            <a:xfrm>
              <a:off x="4571280" y="3551400"/>
              <a:ext cx="3996360" cy="332604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931" name="CustomShape 5"/>
            <p:cNvSpPr/>
            <p:nvPr/>
          </p:nvSpPr>
          <p:spPr>
            <a:xfrm>
              <a:off x="2933280" y="3275280"/>
              <a:ext cx="3668400" cy="398520"/>
            </a:xfrm>
            <a:custGeom>
              <a:avLst/>
              <a:gdLst/>
              <a:ahLst/>
              <a:cxnLst/>
              <a:rect l="l" t="t" r="r" b="b"/>
              <a:pathLst>
                <a:path w="4267200" h="399414">
                  <a:moveTo>
                    <a:pt x="4267200" y="0"/>
                  </a:moveTo>
                  <a:lnTo>
                    <a:pt x="0" y="0"/>
                  </a:lnTo>
                  <a:lnTo>
                    <a:pt x="0" y="399288"/>
                  </a:lnTo>
                  <a:lnTo>
                    <a:pt x="4267200" y="399288"/>
                  </a:lnTo>
                  <a:lnTo>
                    <a:pt x="4267200" y="0"/>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932" name="CustomShape 6"/>
          <p:cNvSpPr/>
          <p:nvPr/>
        </p:nvSpPr>
        <p:spPr>
          <a:xfrm>
            <a:off x="3050280" y="3275280"/>
            <a:ext cx="4725360" cy="31824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2000" b="0" strike="noStrike" spc="-7">
                <a:solidFill>
                  <a:srgbClr val="000000"/>
                </a:solidFill>
                <a:latin typeface="Comic Sans MS"/>
                <a:ea typeface="DejaVu Sans"/>
              </a:rPr>
              <a:t>Морфогенний калюс</a:t>
            </a:r>
            <a:r>
              <a:rPr lang="ru-RU" sz="2000" b="0" strike="noStrike" spc="9">
                <a:solidFill>
                  <a:srgbClr val="000000"/>
                </a:solidFill>
                <a:latin typeface="Comic Sans MS"/>
                <a:ea typeface="DejaVu Sans"/>
              </a:rPr>
              <a:t> </a:t>
            </a:r>
            <a:r>
              <a:rPr lang="ru-RU" sz="2000" b="0" strike="noStrike" spc="-7">
                <a:solidFill>
                  <a:srgbClr val="000000"/>
                </a:solidFill>
                <a:latin typeface="Comic Sans MS"/>
                <a:ea typeface="DejaVu Sans"/>
              </a:rPr>
              <a:t>пшениці</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 name="CustomShape 1"/>
          <p:cNvSpPr/>
          <p:nvPr/>
        </p:nvSpPr>
        <p:spPr>
          <a:xfrm>
            <a:off x="2126160" y="1813320"/>
            <a:ext cx="1597320" cy="1040760"/>
          </a:xfrm>
          <a:prstGeom prst="rect">
            <a:avLst/>
          </a:prstGeom>
          <a:noFill/>
          <a:ln>
            <a:noFill/>
          </a:ln>
        </p:spPr>
        <p:style>
          <a:lnRef idx="0">
            <a:scrgbClr r="0" g="0" b="0"/>
          </a:lnRef>
          <a:fillRef idx="0">
            <a:scrgbClr r="0" g="0" b="0"/>
          </a:fillRef>
          <a:effectRef idx="0">
            <a:scrgbClr r="0" g="0" b="0"/>
          </a:effectRef>
          <a:fontRef idx="minor"/>
        </p:style>
        <p:txBody>
          <a:bodyPr lIns="0" tIns="0" rIns="0" bIns="0">
            <a:spAutoFit/>
          </a:bodyPr>
          <a:lstStyle/>
          <a:p>
            <a:pPr>
              <a:lnSpc>
                <a:spcPts val="4099"/>
              </a:lnSpc>
            </a:pPr>
            <a:r>
              <a:rPr lang="ru-RU" sz="3600" b="0" strike="noStrike" spc="-7">
                <a:solidFill>
                  <a:srgbClr val="90C225"/>
                </a:solidFill>
                <a:latin typeface="Trebuchet MS"/>
                <a:ea typeface="DejaVu Sans"/>
              </a:rPr>
              <a:t>ризогенез</a:t>
            </a:r>
            <a:endParaRPr lang="ru-RU" sz="3600" b="0" strike="noStrike" spc="-1">
              <a:latin typeface="Arial"/>
            </a:endParaRPr>
          </a:p>
        </p:txBody>
      </p:sp>
      <p:grpSp>
        <p:nvGrpSpPr>
          <p:cNvPr id="934" name="Group 2"/>
          <p:cNvGrpSpPr/>
          <p:nvPr/>
        </p:nvGrpSpPr>
        <p:grpSpPr>
          <a:xfrm>
            <a:off x="432000" y="360000"/>
            <a:ext cx="8423640" cy="6369120"/>
            <a:chOff x="432000" y="360000"/>
            <a:chExt cx="8423640" cy="6369120"/>
          </a:xfrm>
        </p:grpSpPr>
        <p:sp>
          <p:nvSpPr>
            <p:cNvPr id="935" name="CustomShape 3"/>
            <p:cNvSpPr/>
            <p:nvPr/>
          </p:nvSpPr>
          <p:spPr>
            <a:xfrm>
              <a:off x="432000" y="360000"/>
              <a:ext cx="8423640" cy="63691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36" name="CustomShape 4"/>
            <p:cNvSpPr/>
            <p:nvPr/>
          </p:nvSpPr>
          <p:spPr>
            <a:xfrm>
              <a:off x="2117880" y="5985720"/>
              <a:ext cx="6369480" cy="670320"/>
            </a:xfrm>
            <a:custGeom>
              <a:avLst/>
              <a:gdLst/>
              <a:ahLst/>
              <a:cxnLst/>
              <a:rect l="l" t="t" r="r" b="b"/>
              <a:pathLst>
                <a:path w="7772400" h="708659">
                  <a:moveTo>
                    <a:pt x="7772400" y="0"/>
                  </a:moveTo>
                  <a:lnTo>
                    <a:pt x="0" y="0"/>
                  </a:lnTo>
                  <a:lnTo>
                    <a:pt x="0" y="708660"/>
                  </a:lnTo>
                  <a:lnTo>
                    <a:pt x="7772400" y="708660"/>
                  </a:lnTo>
                  <a:lnTo>
                    <a:pt x="7772400" y="0"/>
                  </a:lnTo>
                  <a:close/>
                </a:path>
              </a:pathLst>
            </a:custGeom>
            <a:solidFill>
              <a:srgbClr val="FFFFFF"/>
            </a:solidFill>
            <a:ln>
              <a:noFill/>
            </a:ln>
          </p:spPr>
          <p:style>
            <a:lnRef idx="0">
              <a:scrgbClr r="0" g="0" b="0"/>
            </a:lnRef>
            <a:fillRef idx="0">
              <a:scrgbClr r="0" g="0" b="0"/>
            </a:fillRef>
            <a:effectRef idx="0">
              <a:scrgbClr r="0" g="0" b="0"/>
            </a:effectRef>
            <a:fontRef idx="minor"/>
          </p:style>
        </p:sp>
      </p:grpSp>
      <p:sp>
        <p:nvSpPr>
          <p:cNvPr id="937" name="CustomShape 5"/>
          <p:cNvSpPr/>
          <p:nvPr/>
        </p:nvSpPr>
        <p:spPr>
          <a:xfrm>
            <a:off x="1982160" y="5951880"/>
            <a:ext cx="4950360" cy="4392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ru-RU" sz="2800" b="0" strike="noStrike" spc="-12">
                <a:solidFill>
                  <a:srgbClr val="000000"/>
                </a:solidFill>
                <a:latin typeface="Comic Sans MS"/>
              </a:rPr>
              <a:t>Ризогенний калус</a:t>
            </a:r>
            <a:r>
              <a:rPr lang="ru-RU" sz="2800" b="0" strike="noStrike" spc="80">
                <a:solidFill>
                  <a:srgbClr val="000000"/>
                </a:solidFill>
                <a:latin typeface="Comic Sans MS"/>
              </a:rPr>
              <a:t> </a:t>
            </a:r>
            <a:r>
              <a:rPr lang="ru-RU" sz="2800" b="0" strike="noStrike" spc="-12">
                <a:solidFill>
                  <a:srgbClr val="000000"/>
                </a:solidFill>
                <a:latin typeface="Comic Sans MS"/>
              </a:rPr>
              <a:t>пшениці</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8" name="CustomShape 1"/>
          <p:cNvSpPr/>
          <p:nvPr/>
        </p:nvSpPr>
        <p:spPr>
          <a:xfrm>
            <a:off x="288000" y="340920"/>
            <a:ext cx="8566920" cy="6399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1" strike="noStrike" spc="-1">
                <a:solidFill>
                  <a:srgbClr val="000000"/>
                </a:solidFill>
                <a:latin typeface="Times New Roman"/>
                <a:ea typeface="Times New Roman"/>
              </a:rPr>
              <a:t>В окремих з них гени у великому ступені репресовані, у зв’язку з чим прояв тотипотентності стає обмеженим.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Клітинну основу морфогенезу складає </a:t>
            </a:r>
            <a:r>
              <a:rPr lang="ru-RU" sz="1800" b="1" strike="noStrike" spc="-1">
                <a:solidFill>
                  <a:srgbClr val="FF0000"/>
                </a:solidFill>
                <a:latin typeface="Times New Roman"/>
                <a:ea typeface="Times New Roman"/>
              </a:rPr>
              <a:t>цитодиференціювання.</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DC0000"/>
                </a:solidFill>
                <a:latin typeface="Times New Roman"/>
                <a:ea typeface="Times New Roman"/>
              </a:rPr>
              <a:t>Регенерація рослин</a:t>
            </a:r>
            <a:r>
              <a:rPr lang="ru-RU" sz="1800" b="1" strike="noStrike" spc="-1">
                <a:solidFill>
                  <a:srgbClr val="000000"/>
                </a:solidFill>
                <a:latin typeface="Times New Roman"/>
                <a:ea typeface="Times New Roman"/>
              </a:rPr>
              <a:t> починається з вторинного диференціювання клітин. При цьому </a:t>
            </a:r>
            <a:r>
              <a:rPr lang="ru-RU" sz="1800" b="1" u="sng" strike="noStrike" spc="-1">
                <a:solidFill>
                  <a:srgbClr val="000000"/>
                </a:solidFill>
                <a:uFillTx/>
                <a:latin typeface="Times New Roman"/>
                <a:ea typeface="Times New Roman"/>
              </a:rPr>
              <a:t>диференційовані клітини знову набувають структури і функцій спеціалізованих</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Морфогенезом у культурі калусних тканин можна керувати за допомогою </a:t>
            </a:r>
            <a:r>
              <a:rPr lang="ru-RU" sz="1800" b="1" u="sng" strike="noStrike" spc="-1">
                <a:solidFill>
                  <a:srgbClr val="000000"/>
                </a:solidFill>
                <a:uFillTx/>
                <a:latin typeface="Times New Roman"/>
                <a:ea typeface="Times New Roman"/>
              </a:rPr>
              <a:t>внутрішніх факторів (видова приналежність вихідної рослини, орган, з якого взято експлант, вік експланту) та зовнішніх факторів (складу поживного середовища, температури, світла).</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При </a:t>
            </a:r>
            <a:r>
              <a:rPr lang="ru-RU" sz="1800" b="1" strike="noStrike" spc="-1">
                <a:solidFill>
                  <a:srgbClr val="0000B0"/>
                </a:solidFill>
                <a:latin typeface="Times New Roman"/>
                <a:ea typeface="Times New Roman"/>
              </a:rPr>
              <a:t>переважанні цитокінінів над ауксинами</a:t>
            </a:r>
            <a:r>
              <a:rPr lang="ru-RU" sz="1800" b="1" strike="noStrike" spc="-1">
                <a:solidFill>
                  <a:srgbClr val="000000"/>
                </a:solidFill>
                <a:latin typeface="Times New Roman"/>
                <a:ea typeface="Times New Roman"/>
              </a:rPr>
              <a:t> часто розпочинається </a:t>
            </a:r>
            <a:r>
              <a:rPr lang="ru-RU" sz="1800" b="1" strike="noStrike" spc="-1">
                <a:solidFill>
                  <a:srgbClr val="008400"/>
                </a:solidFill>
                <a:latin typeface="Times New Roman"/>
                <a:ea typeface="Times New Roman"/>
              </a:rPr>
              <a:t>стебловий органогенез</a:t>
            </a:r>
            <a:r>
              <a:rPr lang="ru-RU" sz="1800" b="1" strike="noStrike" spc="-1">
                <a:solidFill>
                  <a:srgbClr val="000000"/>
                </a:solidFill>
                <a:latin typeface="Times New Roman"/>
                <a:ea typeface="Times New Roman"/>
              </a:rPr>
              <a:t>, а у випадку </a:t>
            </a:r>
            <a:r>
              <a:rPr lang="ru-RU" sz="1800" b="1" strike="noStrike" spc="-1">
                <a:solidFill>
                  <a:srgbClr val="0000DC"/>
                </a:solidFill>
                <a:latin typeface="Times New Roman"/>
                <a:ea typeface="Times New Roman"/>
              </a:rPr>
              <a:t>переважання ауксинів над цитокинінами</a:t>
            </a:r>
            <a:r>
              <a:rPr lang="ru-RU" sz="1800" b="1" strike="noStrike" spc="-1">
                <a:solidFill>
                  <a:srgbClr val="000000"/>
                </a:solidFill>
                <a:latin typeface="Times New Roman"/>
                <a:ea typeface="Times New Roman"/>
              </a:rPr>
              <a:t> – </a:t>
            </a:r>
            <a:r>
              <a:rPr lang="ru-RU" sz="1800" b="1" strike="noStrike" spc="-1">
                <a:solidFill>
                  <a:srgbClr val="008400"/>
                </a:solidFill>
                <a:latin typeface="Times New Roman"/>
                <a:ea typeface="Times New Roman"/>
              </a:rPr>
              <a:t>кореневий</a:t>
            </a:r>
            <a:r>
              <a:rPr lang="ru-RU" sz="1800" b="1" strike="noStrike" spc="-1">
                <a:solidFill>
                  <a:srgbClr val="000000"/>
                </a:solidFill>
                <a:latin typeface="Times New Roman"/>
                <a:ea typeface="Times New Roman"/>
              </a:rPr>
              <a:t>. Слід зауважити, що </a:t>
            </a:r>
            <a:r>
              <a:rPr lang="ru-RU" sz="1800" b="1" u="sng" strike="noStrike" spc="-1">
                <a:solidFill>
                  <a:srgbClr val="000000"/>
                </a:solidFill>
                <a:uFillTx/>
                <a:latin typeface="Times New Roman"/>
                <a:ea typeface="Times New Roman"/>
              </a:rPr>
              <a:t>з утвореної в культурі калусної тканини кореня майже ніколи не регенерує ціла рослина, а при стебловому органогенезі спочатку утворюється пагін, який потім (при пересадці на середовище з перебільшенням ауксинів) укорінюється і дає початок цілої рослини.</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Додатковими стимулами морфогенезу в культурі калусних тканин є присутність в поживному середовищі </a:t>
            </a:r>
            <a:r>
              <a:rPr lang="ru-RU" sz="1800" b="1" strike="noStrike" spc="-1">
                <a:solidFill>
                  <a:srgbClr val="DC0000"/>
                </a:solidFill>
                <a:latin typeface="Times New Roman"/>
                <a:ea typeface="Times New Roman"/>
              </a:rPr>
              <a:t>AgNO3, NH4NO3, окремих амінокислот (проліну, тирозину, іноді серину), поліамінів (путресцину і сперміду).</a:t>
            </a:r>
            <a:r>
              <a:rPr lang="ru-RU" sz="1800" b="1" strike="noStrike" spc="-1">
                <a:solidFill>
                  <a:srgbClr val="000000"/>
                </a:solidFill>
                <a:latin typeface="Times New Roman"/>
                <a:ea typeface="Times New Roman"/>
              </a:rPr>
              <a:t>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Іони </a:t>
            </a:r>
            <a:r>
              <a:rPr lang="ru-RU" sz="1800" b="1" strike="noStrike" spc="-1">
                <a:solidFill>
                  <a:srgbClr val="9E004F"/>
                </a:solidFill>
                <a:latin typeface="Times New Roman"/>
                <a:ea typeface="Times New Roman"/>
              </a:rPr>
              <a:t>NO3</a:t>
            </a:r>
            <a:r>
              <a:rPr lang="ru-RU" sz="1800" b="1" strike="noStrike" spc="-1">
                <a:solidFill>
                  <a:srgbClr val="000000"/>
                </a:solidFill>
                <a:latin typeface="Times New Roman"/>
                <a:ea typeface="Times New Roman"/>
              </a:rPr>
              <a:t> - впливають на розвиток у калусній тканині організованих структур, а їх індукцію стимулюють іони </a:t>
            </a:r>
            <a:r>
              <a:rPr lang="ru-RU" sz="1800" b="1" strike="noStrike" spc="-1">
                <a:solidFill>
                  <a:srgbClr val="9E004F"/>
                </a:solidFill>
                <a:latin typeface="Times New Roman"/>
                <a:ea typeface="Times New Roman"/>
              </a:rPr>
              <a:t>NH4+</a:t>
            </a:r>
            <a:r>
              <a:rPr lang="ru-RU" sz="1800" b="1" strike="noStrike" spc="-1">
                <a:solidFill>
                  <a:srgbClr val="000000"/>
                </a:solidFill>
                <a:latin typeface="Times New Roman"/>
                <a:ea typeface="Times New Roman"/>
              </a:rPr>
              <a:t> . </a:t>
            </a:r>
            <a:r>
              <a:rPr lang="ru-RU" sz="1800" b="1" u="sng" strike="noStrike" spc="-1">
                <a:solidFill>
                  <a:srgbClr val="000000"/>
                </a:solidFill>
                <a:uFillTx/>
                <a:latin typeface="Times New Roman"/>
                <a:ea typeface="Times New Roman"/>
              </a:rPr>
              <a:t>Під впливом того чи іншого стимулу морфогенезу калусна клітина повинна стати детермінованою, але не всі клітини, а лише одна з 400–1000 стає на шлях регенерації</a:t>
            </a:r>
            <a:r>
              <a:rPr lang="ru-RU" sz="1800" b="1" strike="noStrike" spc="-1">
                <a:solidFill>
                  <a:srgbClr val="000000"/>
                </a:solidFill>
                <a:latin typeface="Times New Roman"/>
                <a:ea typeface="Times New Roman"/>
              </a:rPr>
              <a:t>.</a:t>
            </a:r>
            <a:r>
              <a:rPr lang="ru-RU" sz="1300" b="0" strike="noStrike" spc="-1">
                <a:solidFill>
                  <a:srgbClr val="000000"/>
                </a:solidFill>
                <a:latin typeface="Times New Roman"/>
                <a:ea typeface="Times New Roman"/>
              </a:rPr>
              <a:t> </a:t>
            </a:r>
            <a:endParaRPr lang="ru-RU" sz="13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 name="CustomShape 1"/>
          <p:cNvSpPr/>
          <p:nvPr/>
        </p:nvSpPr>
        <p:spPr>
          <a:xfrm>
            <a:off x="216720" y="372600"/>
            <a:ext cx="8638920" cy="618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Для переходу до морфогенезу недостатньо лише стимулу, а необхідно, щоб клітина була здатна сприйняти стимули морфогенезу. Це явище має назву </a:t>
            </a:r>
            <a:r>
              <a:rPr lang="ru-RU" sz="2000" b="1" strike="noStrike" spc="-1">
                <a:solidFill>
                  <a:srgbClr val="0000DC"/>
                </a:solidFill>
                <a:latin typeface="Times New Roman"/>
                <a:ea typeface="Times New Roman"/>
              </a:rPr>
              <a:t>компетентності клітини</a:t>
            </a:r>
            <a:r>
              <a:rPr lang="ru-RU" sz="2000" b="1" strike="noStrike" spc="-1">
                <a:solidFill>
                  <a:srgbClr val="000000"/>
                </a:solidFill>
                <a:latin typeface="Times New Roman"/>
                <a:ea typeface="Times New Roman"/>
              </a:rPr>
              <a:t>.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u="sng" strike="noStrike" spc="-1">
                <a:solidFill>
                  <a:srgbClr val="000000"/>
                </a:solidFill>
                <a:uFillTx/>
                <a:latin typeface="Times New Roman"/>
                <a:ea typeface="Times New Roman"/>
              </a:rPr>
              <a:t>Головну роль у гістогенезному перетворенні калусних клітин у судинні елементи відіграють фітогормони, в основному ауксини</a:t>
            </a:r>
            <a:r>
              <a:rPr lang="ru-RU" sz="2000" b="1" strike="noStrike" spc="-1">
                <a:solidFill>
                  <a:srgbClr val="000000"/>
                </a:solidFill>
                <a:latin typeface="Times New Roman"/>
                <a:ea typeface="Times New Roman"/>
              </a:rPr>
              <a:t>.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Той же ефект має спільна дія </a:t>
            </a:r>
            <a:r>
              <a:rPr lang="ru-RU" sz="2000" b="1" strike="noStrike" spc="-1">
                <a:solidFill>
                  <a:srgbClr val="9C009C"/>
                </a:solidFill>
                <a:latin typeface="Times New Roman"/>
                <a:ea typeface="Times New Roman"/>
              </a:rPr>
              <a:t>ауксину з сахарозою.</a:t>
            </a:r>
            <a:r>
              <a:rPr lang="ru-RU" sz="2000" b="1" strike="noStrike" spc="-1">
                <a:solidFill>
                  <a:srgbClr val="000000"/>
                </a:solidFill>
                <a:latin typeface="Times New Roman"/>
                <a:ea typeface="Times New Roman"/>
              </a:rPr>
              <a:t> При підвищенні концентрації сахарози утворюються елементи флоеми, а зниженні – елементи ксилеми.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Додавання до гормону інших цукрів гістогенезу не викликало.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В окремих випадках стимуляторами гістогенезу, крім ауксинів, можуть бути й інші фітогормони.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FF"/>
                </a:solidFill>
                <a:latin typeface="Times New Roman"/>
                <a:ea typeface="Times New Roman"/>
              </a:rPr>
              <a:t>Органогенез</a:t>
            </a:r>
            <a:r>
              <a:rPr lang="ru-RU" sz="2000" b="1" strike="noStrike" spc="-1">
                <a:solidFill>
                  <a:srgbClr val="000000"/>
                </a:solidFill>
                <a:latin typeface="Times New Roman"/>
                <a:ea typeface="Times New Roman"/>
              </a:rPr>
              <a:t> прямо залежить від співвідношення фітогормонів.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u="sng" strike="noStrike" spc="-1">
                <a:solidFill>
                  <a:srgbClr val="000000"/>
                </a:solidFill>
                <a:uFillTx/>
                <a:latin typeface="Times New Roman"/>
                <a:ea typeface="Times New Roman"/>
              </a:rPr>
              <a:t>Переважання концентрації ауксину над цитокиніном викликає диференціювання клітин, яке приводить до утворення кореневої системи</a:t>
            </a:r>
            <a:r>
              <a:rPr lang="ru-RU" sz="2000" b="1" strike="noStrike" spc="-1">
                <a:solidFill>
                  <a:srgbClr val="000000"/>
                </a:solidFill>
                <a:latin typeface="Times New Roman"/>
                <a:ea typeface="Times New Roman"/>
              </a:rPr>
              <a:t>.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Регенерації цілої рослини при цьому не здійснюється.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При збільшенні концентрації цитокініну та зменшенні ауксину розпочинається </a:t>
            </a:r>
            <a:r>
              <a:rPr lang="ru-RU" sz="2000" b="1" i="1" strike="noStrike" spc="-1">
                <a:solidFill>
                  <a:srgbClr val="9E004F"/>
                </a:solidFill>
                <a:latin typeface="Times New Roman"/>
                <a:ea typeface="Times New Roman"/>
              </a:rPr>
              <a:t>стебловий органогенез з утворенням пагона</a:t>
            </a:r>
            <a:r>
              <a:rPr lang="ru-RU" sz="2000" b="1" strike="noStrike" spc="-1">
                <a:solidFill>
                  <a:srgbClr val="000000"/>
                </a:solidFill>
                <a:latin typeface="Times New Roman"/>
                <a:ea typeface="Times New Roman"/>
              </a:rPr>
              <a:t>. Якщо цю рослину пересадити на свіже поживне середовище з перебільшенням ауксину, то спостерігається утворення коренів і цілої рослини.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 name="CustomShape 1"/>
          <p:cNvSpPr/>
          <p:nvPr/>
        </p:nvSpPr>
        <p:spPr>
          <a:xfrm>
            <a:off x="432000" y="288000"/>
            <a:ext cx="8351640" cy="5668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0000B0"/>
                </a:solidFill>
                <a:latin typeface="Times New Roman"/>
                <a:ea typeface="Times New Roman"/>
              </a:rPr>
              <a:t>Для напряму органогенезу велике значення має належність рослини-донора до класу дводольних чи однодольних, його генотип, а також тип експланта. </a:t>
            </a:r>
            <a:endParaRPr lang="ru-RU" sz="22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Калуси, одержані з верхівок міжвузля, здатні до флорального морфогенезу, а з нижнього міжвузля – давали тільки початок вегетативним органам.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Питання про механізм запуску вторинного диференціювання у калусних клітин достатньо не вивчене. Але встановлено, що всі морфогенетичні зміни активуються або контролюються спеціальними генами.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При соматичному ембріогенезі клітина-ініціал дає початок зиготі.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Регенерант, який утворюється з соматичного зародка, повністю сформований, що виключає зайві витрати щодо укоріненню одержаних при органогенезі пагонів.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Вони точніше відтворюють генотип вихідної рослини й можуть бути використані для одержання штучного насіння;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дозволяють вивчати механізми ембріогенезу (усі фази, крім першої, збігаються в рослині та культурі).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 name="CustomShape 1"/>
          <p:cNvSpPr/>
          <p:nvPr/>
        </p:nvSpPr>
        <p:spPr>
          <a:xfrm>
            <a:off x="72000" y="1872000"/>
            <a:ext cx="4608000" cy="3600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42" name="TextShape 2"/>
          <p:cNvSpPr txBox="1"/>
          <p:nvPr/>
        </p:nvSpPr>
        <p:spPr>
          <a:xfrm>
            <a:off x="1872000" y="504000"/>
            <a:ext cx="7056000" cy="1231560"/>
          </a:xfrm>
          <a:prstGeom prst="rect">
            <a:avLst/>
          </a:prstGeom>
          <a:noFill/>
          <a:ln>
            <a:noFill/>
          </a:ln>
        </p:spPr>
        <p:txBody>
          <a:bodyPr lIns="0" tIns="12240" rIns="0" bIns="0">
            <a:spAutoFit/>
          </a:bodyPr>
          <a:lstStyle/>
          <a:p>
            <a:pPr marL="12600">
              <a:lnSpc>
                <a:spcPct val="100000"/>
              </a:lnSpc>
              <a:spcBef>
                <a:spcPts val="96"/>
              </a:spcBef>
            </a:pPr>
            <a:r>
              <a:rPr lang="ru-RU" sz="4000" b="1" strike="noStrike" spc="-7">
                <a:solidFill>
                  <a:srgbClr val="000000"/>
                </a:solidFill>
                <a:latin typeface="Trebuchet MS"/>
              </a:rPr>
              <a:t>Суспензійна</a:t>
            </a:r>
            <a:r>
              <a:rPr lang="ru-RU" sz="4000" b="1" strike="noStrike" spc="-46">
                <a:solidFill>
                  <a:srgbClr val="000000"/>
                </a:solidFill>
                <a:latin typeface="Trebuchet MS"/>
              </a:rPr>
              <a:t> </a:t>
            </a:r>
            <a:r>
              <a:rPr lang="ru-RU" sz="4000" b="1" strike="noStrike" spc="-12">
                <a:solidFill>
                  <a:srgbClr val="000000"/>
                </a:solidFill>
                <a:latin typeface="Trebuchet MS"/>
              </a:rPr>
              <a:t>культура</a:t>
            </a:r>
            <a:endParaRPr lang="ru-RU" sz="4000" b="1" strike="noStrike" spc="-1">
              <a:latin typeface="Calibri"/>
            </a:endParaRPr>
          </a:p>
        </p:txBody>
      </p:sp>
      <p:sp>
        <p:nvSpPr>
          <p:cNvPr id="943" name="CustomShape 3"/>
          <p:cNvSpPr/>
          <p:nvPr/>
        </p:nvSpPr>
        <p:spPr>
          <a:xfrm>
            <a:off x="4680000" y="1800000"/>
            <a:ext cx="4422960" cy="36108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 name="CustomShape 1"/>
          <p:cNvSpPr/>
          <p:nvPr/>
        </p:nvSpPr>
        <p:spPr>
          <a:xfrm>
            <a:off x="216000" y="144000"/>
            <a:ext cx="8784000" cy="1247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FF0000"/>
                </a:solidFill>
                <a:latin typeface="Arial"/>
                <a:ea typeface="DejaVu Sans"/>
              </a:rPr>
              <a:t>1. Загальна характеристика калусних та суспензійних культур. Використання методу культури клітин. Методи культивування клітин.</a:t>
            </a:r>
            <a:r>
              <a:rPr lang="ru-RU" sz="2800" b="1" strike="noStrike" spc="-1">
                <a:solidFill>
                  <a:srgbClr val="FF0000"/>
                </a:solidFill>
                <a:latin typeface="Arial"/>
                <a:ea typeface="DejaVu Sans"/>
              </a:rPr>
              <a:t> </a:t>
            </a:r>
            <a:r>
              <a:rPr lang="ru-RU" sz="2400" b="1" strike="noStrike" spc="-1">
                <a:solidFill>
                  <a:srgbClr val="FF0000"/>
                </a:solidFill>
                <a:latin typeface="Arial"/>
                <a:ea typeface="DejaVu Sans"/>
              </a:rPr>
              <a:t>Культури специфічні.</a:t>
            </a:r>
            <a:endParaRPr lang="ru-RU" sz="2400" b="0" strike="noStrike" spc="-1">
              <a:latin typeface="Arial"/>
            </a:endParaRPr>
          </a:p>
        </p:txBody>
      </p:sp>
      <p:sp>
        <p:nvSpPr>
          <p:cNvPr id="840" name="CustomShape 2"/>
          <p:cNvSpPr/>
          <p:nvPr/>
        </p:nvSpPr>
        <p:spPr>
          <a:xfrm>
            <a:off x="216000" y="1333080"/>
            <a:ext cx="8711640" cy="5362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200" b="1" strike="noStrike" spc="-1">
                <a:solidFill>
                  <a:srgbClr val="9C009C"/>
                </a:solidFill>
                <a:latin typeface="Times New Roman"/>
                <a:ea typeface="Times New Roman"/>
              </a:rPr>
              <a:t>Дедиференціювання як основа калусогенезу.</a:t>
            </a:r>
            <a:r>
              <a:rPr lang="ru-RU" sz="2200" b="1" strike="noStrike" spc="-1">
                <a:solidFill>
                  <a:srgbClr val="000000"/>
                </a:solidFill>
                <a:latin typeface="Times New Roman"/>
                <a:ea typeface="Times New Roman"/>
              </a:rPr>
              <a:t> </a:t>
            </a:r>
            <a:endParaRPr lang="ru-RU" sz="2200" b="0" strike="noStrike" spc="-1">
              <a:latin typeface="Arial"/>
            </a:endParaRPr>
          </a:p>
          <a:p>
            <a:pPr algn="just">
              <a:lnSpc>
                <a:spcPct val="100000"/>
              </a:lnSpc>
            </a:pPr>
            <a:r>
              <a:rPr lang="ru-RU" sz="1800" b="1" strike="noStrike" spc="-1">
                <a:solidFill>
                  <a:srgbClr val="000000"/>
                </a:solidFill>
                <a:latin typeface="Times New Roman"/>
                <a:ea typeface="Times New Roman"/>
              </a:rPr>
              <a:t>Калусна клітина має свій цикл розвитку, який є аналогічним циклу розвитку всіх інших клітин. Він містить: поділ, розтягнення, диференціювання, старіння та загибель.</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Диференціювання калусних клітин має назву вторинного. Але це не вторинне диференціювання на якому засновано морфогенез. Ріст калусних тканин підпорядкований загальним закономірностям.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Крива росту калусних тканин також має характер </a:t>
            </a:r>
            <a:r>
              <a:rPr lang="ru-RU" sz="1800" b="1" i="1" strike="noStrike" spc="-1">
                <a:solidFill>
                  <a:srgbClr val="0000B0"/>
                </a:solidFill>
                <a:latin typeface="Times New Roman"/>
                <a:ea typeface="Times New Roman"/>
              </a:rPr>
              <a:t>S-подібної кривої (ростова крива Сакса)</a:t>
            </a:r>
            <a:r>
              <a:rPr lang="ru-RU" sz="1800" b="1" strike="noStrike" spc="-1">
                <a:solidFill>
                  <a:srgbClr val="000000"/>
                </a:solidFill>
                <a:latin typeface="Times New Roman"/>
                <a:ea typeface="Times New Roman"/>
              </a:rPr>
              <a:t> і вміщує 5 фаз, тривалість яких неоднакова в різних видів рослин.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Перша фаза – </a:t>
            </a:r>
            <a:r>
              <a:rPr lang="ru-RU" sz="1800" b="1" strike="noStrike" spc="-1">
                <a:solidFill>
                  <a:srgbClr val="005800"/>
                </a:solidFill>
                <a:latin typeface="Times New Roman"/>
                <a:ea typeface="Times New Roman"/>
              </a:rPr>
              <a:t>латентна, лаг-фаза</a:t>
            </a:r>
            <a:r>
              <a:rPr lang="ru-RU" sz="1800" b="1" strike="noStrike" spc="-1">
                <a:solidFill>
                  <a:srgbClr val="000000"/>
                </a:solidFill>
                <a:latin typeface="Times New Roman"/>
                <a:ea typeface="Times New Roman"/>
              </a:rPr>
              <a:t>, уміщує підготовку клітин до поділу.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Друга фаза – </a:t>
            </a:r>
            <a:r>
              <a:rPr lang="ru-RU" sz="1800" b="1" strike="noStrike" spc="-1">
                <a:solidFill>
                  <a:srgbClr val="008400"/>
                </a:solidFill>
                <a:latin typeface="Times New Roman"/>
                <a:ea typeface="Times New Roman"/>
              </a:rPr>
              <a:t>експотенціальна (логарифмічна), лог-фаза</a:t>
            </a:r>
            <a:r>
              <a:rPr lang="ru-RU" sz="1800" b="1" strike="noStrike" spc="-1">
                <a:solidFill>
                  <a:srgbClr val="000000"/>
                </a:solidFill>
                <a:latin typeface="Times New Roman"/>
                <a:ea typeface="Times New Roman"/>
              </a:rPr>
              <a:t>. У цей час мітотична активність найбільша, ріст здійснюється з прискоренням, маса калуса збільшується.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Третя фаза – </a:t>
            </a:r>
            <a:r>
              <a:rPr lang="ru-RU" sz="1800" b="1" strike="noStrike" spc="-1">
                <a:solidFill>
                  <a:srgbClr val="005800"/>
                </a:solidFill>
                <a:latin typeface="Times New Roman"/>
                <a:ea typeface="Times New Roman"/>
              </a:rPr>
              <a:t>лінійна</a:t>
            </a:r>
            <a:r>
              <a:rPr lang="ru-RU" sz="1800" b="1" strike="noStrike" spc="-1">
                <a:solidFill>
                  <a:srgbClr val="000000"/>
                </a:solidFill>
                <a:latin typeface="Times New Roman"/>
                <a:ea typeface="Times New Roman"/>
              </a:rPr>
              <a:t>, характеризується постійною швидкістю росту калусної маси.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Четверта фаза – </a:t>
            </a:r>
            <a:r>
              <a:rPr lang="ru-RU" sz="1800" b="1" strike="noStrike" spc="-1">
                <a:solidFill>
                  <a:srgbClr val="008400"/>
                </a:solidFill>
                <a:latin typeface="Times New Roman"/>
                <a:ea typeface="Times New Roman"/>
              </a:rPr>
              <a:t>сповільненого росту</a:t>
            </a:r>
            <a:r>
              <a:rPr lang="ru-RU" sz="1800" b="1" strike="noStrike" spc="-1">
                <a:solidFill>
                  <a:srgbClr val="000000"/>
                </a:solidFill>
                <a:latin typeface="Times New Roman"/>
                <a:ea typeface="Times New Roman"/>
              </a:rPr>
              <a:t>, під час якої інтенсивність поділу клітин різко знижується.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П’ята фаза – </a:t>
            </a:r>
            <a:r>
              <a:rPr lang="ru-RU" sz="1800" b="1" strike="noStrike" spc="-1">
                <a:solidFill>
                  <a:srgbClr val="005800"/>
                </a:solidFill>
                <a:latin typeface="Times New Roman"/>
                <a:ea typeface="Times New Roman"/>
              </a:rPr>
              <a:t>стаціонарна</a:t>
            </a:r>
            <a:r>
              <a:rPr lang="ru-RU" sz="1800" b="1" strike="noStrike" spc="-1">
                <a:solidFill>
                  <a:srgbClr val="000000"/>
                </a:solidFill>
                <a:latin typeface="Times New Roman"/>
                <a:ea typeface="Times New Roman"/>
              </a:rPr>
              <a:t> – маса калусу не збільшується, тому що починається </a:t>
            </a:r>
            <a:r>
              <a:rPr lang="ru-RU" sz="1800" b="1" strike="noStrike" spc="-1">
                <a:solidFill>
                  <a:srgbClr val="005800"/>
                </a:solidFill>
                <a:latin typeface="Times New Roman"/>
                <a:ea typeface="Times New Roman"/>
              </a:rPr>
              <a:t>загибель</a:t>
            </a:r>
            <a:r>
              <a:rPr lang="ru-RU" sz="1800" b="1" strike="noStrike" spc="-1">
                <a:solidFill>
                  <a:srgbClr val="000000"/>
                </a:solidFill>
                <a:latin typeface="Times New Roman"/>
                <a:ea typeface="Times New Roman"/>
              </a:rPr>
              <a:t> клітин.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 name="TextShape 1"/>
          <p:cNvSpPr txBox="1"/>
          <p:nvPr/>
        </p:nvSpPr>
        <p:spPr>
          <a:xfrm>
            <a:off x="504000" y="216000"/>
            <a:ext cx="8784000" cy="1354320"/>
          </a:xfrm>
          <a:prstGeom prst="rect">
            <a:avLst/>
          </a:prstGeom>
          <a:noFill/>
          <a:ln>
            <a:noFill/>
          </a:ln>
        </p:spPr>
        <p:txBody>
          <a:bodyPr lIns="0" tIns="13320" rIns="0" bIns="0">
            <a:spAutoFit/>
          </a:bodyPr>
          <a:lstStyle/>
          <a:p>
            <a:pPr marL="12600">
              <a:lnSpc>
                <a:spcPct val="100000"/>
              </a:lnSpc>
              <a:spcBef>
                <a:spcPts val="105"/>
              </a:spcBef>
            </a:pPr>
            <a:r>
              <a:rPr lang="ru-RU" sz="4400" b="1" strike="noStrike" spc="-1">
                <a:solidFill>
                  <a:srgbClr val="000000"/>
                </a:solidFill>
                <a:latin typeface="Trebuchet MS"/>
              </a:rPr>
              <a:t>Культура </a:t>
            </a:r>
            <a:r>
              <a:rPr lang="ru-RU" sz="4400" b="1" strike="noStrike" spc="-7">
                <a:solidFill>
                  <a:srgbClr val="000000"/>
                </a:solidFill>
                <a:latin typeface="Trebuchet MS"/>
              </a:rPr>
              <a:t>клітинних</a:t>
            </a:r>
            <a:r>
              <a:rPr lang="ru-RU" sz="4400" b="1" strike="noStrike" spc="-55">
                <a:solidFill>
                  <a:srgbClr val="000000"/>
                </a:solidFill>
                <a:latin typeface="Trebuchet MS"/>
              </a:rPr>
              <a:t> </a:t>
            </a:r>
            <a:r>
              <a:rPr lang="ru-RU" sz="4400" b="1" strike="noStrike" spc="-7">
                <a:solidFill>
                  <a:srgbClr val="000000"/>
                </a:solidFill>
                <a:latin typeface="Trebuchet MS"/>
              </a:rPr>
              <a:t>суспензій</a:t>
            </a:r>
            <a:endParaRPr lang="ru-RU" sz="4400" b="1" strike="noStrike" spc="-1">
              <a:latin typeface="Calibri"/>
            </a:endParaRPr>
          </a:p>
        </p:txBody>
      </p:sp>
      <p:sp>
        <p:nvSpPr>
          <p:cNvPr id="945" name="CustomShape 2"/>
          <p:cNvSpPr/>
          <p:nvPr/>
        </p:nvSpPr>
        <p:spPr>
          <a:xfrm>
            <a:off x="72000" y="1038960"/>
            <a:ext cx="4752000" cy="4023720"/>
          </a:xfrm>
          <a:prstGeom prst="rect">
            <a:avLst/>
          </a:prstGeom>
          <a:noFill/>
          <a:ln>
            <a:noFill/>
          </a:ln>
        </p:spPr>
        <p:style>
          <a:lnRef idx="0">
            <a:scrgbClr r="0" g="0" b="0"/>
          </a:lnRef>
          <a:fillRef idx="0">
            <a:scrgbClr r="0" g="0" b="0"/>
          </a:fillRef>
          <a:effectRef idx="0">
            <a:scrgbClr r="0" g="0" b="0"/>
          </a:effectRef>
          <a:fontRef idx="minor"/>
        </p:style>
        <p:txBody>
          <a:bodyPr lIns="0" tIns="68040" rIns="0" bIns="0">
            <a:spAutoFit/>
          </a:bodyPr>
          <a:lstStyle/>
          <a:p>
            <a:pPr marL="355680" indent="-342720">
              <a:lnSpc>
                <a:spcPts val="3461"/>
              </a:lnSpc>
              <a:spcBef>
                <a:spcPts val="536"/>
              </a:spcBef>
            </a:pPr>
            <a:r>
              <a:rPr lang="ru-RU" sz="1800" b="0" strike="noStrike" spc="443">
                <a:solidFill>
                  <a:srgbClr val="90C225"/>
                </a:solidFill>
                <a:latin typeface="Arial"/>
                <a:ea typeface="Microsoft YaHei"/>
              </a:rPr>
              <a:t> </a:t>
            </a:r>
            <a:r>
              <a:rPr lang="ru-RU" sz="2600" b="1" i="1" strike="noStrike" spc="-7">
                <a:solidFill>
                  <a:srgbClr val="7C007C"/>
                </a:solidFill>
                <a:latin typeface="Arial"/>
                <a:ea typeface="Microsoft YaHei"/>
              </a:rPr>
              <a:t>Суспензійна культура</a:t>
            </a:r>
            <a:r>
              <a:rPr lang="ru-RU" sz="2600" b="1" strike="noStrike" spc="-7">
                <a:solidFill>
                  <a:srgbClr val="000000"/>
                </a:solidFill>
                <a:latin typeface="Arial"/>
                <a:ea typeface="Microsoft YaHei"/>
              </a:rPr>
              <a:t> </a:t>
            </a:r>
            <a:r>
              <a:rPr lang="ru-RU" sz="2400" b="1" strike="noStrike" spc="-1">
                <a:solidFill>
                  <a:srgbClr val="000000"/>
                </a:solidFill>
                <a:latin typeface="Arial"/>
                <a:ea typeface="Microsoft YaHei"/>
              </a:rPr>
              <a:t>-</a:t>
            </a:r>
            <a:r>
              <a:rPr lang="ru-RU" sz="2600" b="1" strike="noStrike" spc="-256">
                <a:solidFill>
                  <a:srgbClr val="000000"/>
                </a:solidFill>
                <a:latin typeface="Arial"/>
                <a:ea typeface="Microsoft YaHei"/>
              </a:rPr>
              <a:t> </a:t>
            </a:r>
            <a:r>
              <a:rPr lang="ru-RU" sz="2600" b="1" strike="noStrike" spc="-381">
                <a:solidFill>
                  <a:srgbClr val="000000"/>
                </a:solidFill>
                <a:latin typeface="Arial"/>
                <a:ea typeface="Microsoft YaHei"/>
              </a:rPr>
              <a:t>це  </a:t>
            </a:r>
            <a:r>
              <a:rPr lang="ru-RU" sz="2600" b="1" strike="noStrike" spc="-1">
                <a:solidFill>
                  <a:srgbClr val="000000"/>
                </a:solidFill>
                <a:latin typeface="Arial"/>
                <a:ea typeface="Microsoft YaHei"/>
              </a:rPr>
              <a:t>по</a:t>
            </a:r>
            <a:r>
              <a:rPr lang="ru-RU" sz="2600" b="1" strike="noStrike" spc="-12">
                <a:solidFill>
                  <a:srgbClr val="000000"/>
                </a:solidFill>
                <a:latin typeface="Arial"/>
                <a:ea typeface="Microsoft YaHei"/>
              </a:rPr>
              <a:t>о</a:t>
            </a:r>
            <a:r>
              <a:rPr lang="ru-RU" sz="2600" b="1" strike="noStrike" spc="-7">
                <a:solidFill>
                  <a:srgbClr val="000000"/>
                </a:solidFill>
                <a:latin typeface="Arial"/>
                <a:ea typeface="Microsoft YaHei"/>
              </a:rPr>
              <a:t>динок</a:t>
            </a:r>
            <a:r>
              <a:rPr lang="ru-RU" sz="2600" b="1" strike="noStrike" spc="-1">
                <a:solidFill>
                  <a:srgbClr val="000000"/>
                </a:solidFill>
                <a:latin typeface="Arial"/>
                <a:ea typeface="Microsoft YaHei"/>
              </a:rPr>
              <a:t>і	</a:t>
            </a:r>
            <a:r>
              <a:rPr lang="ru-RU" sz="2600" b="1" strike="noStrike" spc="-7">
                <a:solidFill>
                  <a:srgbClr val="000000"/>
                </a:solidFill>
                <a:latin typeface="Arial"/>
                <a:ea typeface="Microsoft YaHei"/>
              </a:rPr>
              <a:t>клі</a:t>
            </a:r>
            <a:r>
              <a:rPr lang="ru-RU" sz="2600" b="1" strike="noStrike" spc="-21">
                <a:solidFill>
                  <a:srgbClr val="000000"/>
                </a:solidFill>
                <a:latin typeface="Arial"/>
                <a:ea typeface="Microsoft YaHei"/>
              </a:rPr>
              <a:t>т</a:t>
            </a:r>
            <a:r>
              <a:rPr lang="ru-RU" sz="2600" b="1" strike="noStrike" spc="-1">
                <a:solidFill>
                  <a:srgbClr val="000000"/>
                </a:solidFill>
                <a:latin typeface="Arial"/>
                <a:ea typeface="Microsoft YaHei"/>
              </a:rPr>
              <a:t>и</a:t>
            </a:r>
            <a:r>
              <a:rPr lang="ru-RU" sz="2600" b="1" strike="noStrike" spc="-21">
                <a:solidFill>
                  <a:srgbClr val="000000"/>
                </a:solidFill>
                <a:latin typeface="Arial"/>
                <a:ea typeface="Microsoft YaHei"/>
              </a:rPr>
              <a:t>н</a:t>
            </a:r>
            <a:r>
              <a:rPr lang="ru-RU" sz="2600" b="1" strike="noStrike" spc="-12">
                <a:solidFill>
                  <a:srgbClr val="000000"/>
                </a:solidFill>
                <a:latin typeface="Arial"/>
                <a:ea typeface="Microsoft YaHei"/>
              </a:rPr>
              <a:t>и</a:t>
            </a:r>
            <a:r>
              <a:rPr lang="ru-RU" sz="2600" b="1" strike="noStrike" spc="-1">
                <a:solidFill>
                  <a:srgbClr val="000000"/>
                </a:solidFill>
                <a:latin typeface="Arial"/>
                <a:ea typeface="Microsoft YaHei"/>
              </a:rPr>
              <a:t>, дрібні, середні або великі агрегати (групи клітин, що культивуються у </a:t>
            </a:r>
            <a:r>
              <a:rPr lang="ru-RU" sz="2600" b="1" strike="noStrike" spc="-7">
                <a:solidFill>
                  <a:srgbClr val="000000"/>
                </a:solidFill>
                <a:latin typeface="Arial"/>
              </a:rPr>
              <a:t>завислому стані </a:t>
            </a:r>
            <a:r>
              <a:rPr lang="ru-RU" sz="2600" b="1" strike="noStrike" spc="-1">
                <a:solidFill>
                  <a:srgbClr val="000000"/>
                </a:solidFill>
                <a:latin typeface="Arial"/>
              </a:rPr>
              <a:t>в </a:t>
            </a:r>
            <a:r>
              <a:rPr lang="ru-RU" sz="2600" b="1" strike="noStrike" spc="-7">
                <a:solidFill>
                  <a:srgbClr val="000000"/>
                </a:solidFill>
                <a:latin typeface="Arial"/>
              </a:rPr>
              <a:t>рідкому  живильному середовищі  </a:t>
            </a:r>
            <a:r>
              <a:rPr lang="ru-RU" sz="2600" b="1" strike="noStrike" spc="-1">
                <a:solidFill>
                  <a:srgbClr val="000000"/>
                </a:solidFill>
                <a:latin typeface="Arial"/>
              </a:rPr>
              <a:t>при </a:t>
            </a:r>
            <a:r>
              <a:rPr lang="ru-RU" sz="2600" b="1" strike="noStrike" spc="-7">
                <a:solidFill>
                  <a:srgbClr val="000000"/>
                </a:solidFill>
                <a:latin typeface="Arial"/>
              </a:rPr>
              <a:t>постійній аерації за  асептичних</a:t>
            </a:r>
            <a:r>
              <a:rPr lang="ru-RU" sz="2600" b="1" strike="noStrike" spc="-15">
                <a:solidFill>
                  <a:srgbClr val="000000"/>
                </a:solidFill>
                <a:latin typeface="Arial"/>
              </a:rPr>
              <a:t> </a:t>
            </a:r>
            <a:r>
              <a:rPr lang="ru-RU" sz="2600" b="1" strike="noStrike" spc="-7">
                <a:solidFill>
                  <a:srgbClr val="000000"/>
                </a:solidFill>
                <a:latin typeface="Arial"/>
              </a:rPr>
              <a:t>умов</a:t>
            </a:r>
            <a:r>
              <a:rPr lang="ru-RU" sz="2600" b="1" strike="noStrike" spc="-1">
                <a:solidFill>
                  <a:srgbClr val="000000"/>
                </a:solidFill>
                <a:latin typeface="Arial"/>
              </a:rPr>
              <a:t>.</a:t>
            </a:r>
            <a:endParaRPr lang="ru-RU" sz="2600" b="0" strike="noStrike" spc="-1">
              <a:latin typeface="Arial"/>
            </a:endParaRPr>
          </a:p>
        </p:txBody>
      </p:sp>
      <p:sp>
        <p:nvSpPr>
          <p:cNvPr id="946" name="CustomShape 3"/>
          <p:cNvSpPr/>
          <p:nvPr/>
        </p:nvSpPr>
        <p:spPr>
          <a:xfrm>
            <a:off x="5256000" y="1368000"/>
            <a:ext cx="3960000" cy="4608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 name="TextShape 1"/>
          <p:cNvSpPr txBox="1"/>
          <p:nvPr/>
        </p:nvSpPr>
        <p:spPr>
          <a:xfrm>
            <a:off x="531720" y="144000"/>
            <a:ext cx="8036280" cy="622080"/>
          </a:xfrm>
          <a:prstGeom prst="rect">
            <a:avLst/>
          </a:prstGeom>
          <a:noFill/>
          <a:ln>
            <a:noFill/>
          </a:ln>
        </p:spPr>
        <p:txBody>
          <a:bodyPr lIns="0" tIns="12240" rIns="0" bIns="0">
            <a:spAutoFit/>
          </a:bodyPr>
          <a:lstStyle/>
          <a:p>
            <a:pPr marL="12600">
              <a:lnSpc>
                <a:spcPct val="100000"/>
              </a:lnSpc>
              <a:spcBef>
                <a:spcPts val="96"/>
              </a:spcBef>
            </a:pPr>
            <a:r>
              <a:rPr lang="ru-RU" sz="4000" b="1" strike="noStrike" spc="-7">
                <a:solidFill>
                  <a:srgbClr val="DC0000"/>
                </a:solidFill>
                <a:latin typeface="Trebuchet MS"/>
              </a:rPr>
              <a:t>Переваги суспензійної</a:t>
            </a:r>
            <a:r>
              <a:rPr lang="ru-RU" sz="4000" b="1" strike="noStrike" spc="-1">
                <a:solidFill>
                  <a:srgbClr val="DC0000"/>
                </a:solidFill>
                <a:latin typeface="Trebuchet MS"/>
              </a:rPr>
              <a:t> </a:t>
            </a:r>
            <a:r>
              <a:rPr lang="ru-RU" sz="4000" b="1" strike="noStrike" spc="-12">
                <a:solidFill>
                  <a:srgbClr val="DC0000"/>
                </a:solidFill>
                <a:latin typeface="Trebuchet MS"/>
              </a:rPr>
              <a:t>культури</a:t>
            </a:r>
            <a:endParaRPr lang="ru-RU" sz="4000" b="1" strike="noStrike" spc="-1">
              <a:solidFill>
                <a:srgbClr val="DC0000"/>
              </a:solidFill>
              <a:latin typeface="Calibri"/>
            </a:endParaRPr>
          </a:p>
        </p:txBody>
      </p:sp>
      <p:sp>
        <p:nvSpPr>
          <p:cNvPr id="948" name="CustomShape 2"/>
          <p:cNvSpPr/>
          <p:nvPr/>
        </p:nvSpPr>
        <p:spPr>
          <a:xfrm>
            <a:off x="200520" y="820440"/>
            <a:ext cx="8857080" cy="56408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just">
              <a:lnSpc>
                <a:spcPct val="100000"/>
              </a:lnSpc>
              <a:spcBef>
                <a:spcPts val="99"/>
              </a:spcBef>
            </a:pPr>
            <a:r>
              <a:rPr lang="ru-RU" sz="1900" b="0" strike="noStrike" spc="347">
                <a:solidFill>
                  <a:srgbClr val="90C225"/>
                </a:solidFill>
                <a:latin typeface="Arial"/>
              </a:rPr>
              <a:t> </a:t>
            </a:r>
            <a:r>
              <a:rPr lang="ru-RU" sz="2400" b="1" strike="noStrike" spc="-7">
                <a:solidFill>
                  <a:srgbClr val="000000"/>
                </a:solidFill>
                <a:latin typeface="Trebuchet MS"/>
              </a:rPr>
              <a:t>Суспензійні культури мають </a:t>
            </a:r>
            <a:r>
              <a:rPr lang="ru-RU" sz="2400" b="1" strike="noStrike" spc="-1">
                <a:solidFill>
                  <a:srgbClr val="000000"/>
                </a:solidFill>
                <a:latin typeface="Trebuchet MS"/>
              </a:rPr>
              <a:t>переваги в </a:t>
            </a:r>
            <a:r>
              <a:rPr lang="ru-RU" sz="2400" b="1" strike="noStrike" spc="-7">
                <a:solidFill>
                  <a:srgbClr val="000000"/>
                </a:solidFill>
                <a:latin typeface="Trebuchet MS"/>
              </a:rPr>
              <a:t>порівнянні </a:t>
            </a:r>
            <a:r>
              <a:rPr lang="ru-RU" sz="2400" b="1" strike="noStrike" spc="-1">
                <a:solidFill>
                  <a:srgbClr val="000000"/>
                </a:solidFill>
                <a:latin typeface="Trebuchet MS"/>
              </a:rPr>
              <a:t>з</a:t>
            </a:r>
            <a:r>
              <a:rPr lang="ru-RU" sz="2400" b="1" strike="noStrike" spc="148">
                <a:solidFill>
                  <a:srgbClr val="000000"/>
                </a:solidFill>
                <a:latin typeface="Trebuchet MS"/>
              </a:rPr>
              <a:t> </a:t>
            </a:r>
            <a:r>
              <a:rPr lang="ru-RU" sz="2400" b="1" i="1" strike="noStrike" spc="-21">
                <a:solidFill>
                  <a:srgbClr val="B400B4"/>
                </a:solidFill>
                <a:latin typeface="Trebuchet MS"/>
              </a:rPr>
              <a:t>калусною </a:t>
            </a:r>
            <a:r>
              <a:rPr lang="ru-RU" sz="2400" b="1" strike="noStrike" spc="-7">
                <a:solidFill>
                  <a:srgbClr val="B400B4"/>
                </a:solidFill>
                <a:latin typeface="Trebuchet MS"/>
              </a:rPr>
              <a:t>тканиною</a:t>
            </a:r>
            <a:r>
              <a:rPr lang="ru-RU" sz="2400" b="1" strike="noStrike" spc="-7">
                <a:solidFill>
                  <a:srgbClr val="000000"/>
                </a:solidFill>
                <a:latin typeface="Trebuchet MS"/>
              </a:rPr>
              <a:t>, </a:t>
            </a:r>
            <a:r>
              <a:rPr lang="ru-RU" sz="2400" b="1" strike="noStrike" spc="-1">
                <a:solidFill>
                  <a:srgbClr val="000000"/>
                </a:solidFill>
                <a:latin typeface="Trebuchet MS"/>
              </a:rPr>
              <a:t>яку </a:t>
            </a:r>
            <a:r>
              <a:rPr lang="ru-RU" sz="2400" b="1" strike="noStrike" spc="-12">
                <a:solidFill>
                  <a:srgbClr val="000000"/>
                </a:solidFill>
                <a:latin typeface="Trebuchet MS"/>
              </a:rPr>
              <a:t>вирощують </a:t>
            </a:r>
            <a:r>
              <a:rPr lang="ru-RU" sz="2400" b="1" strike="noStrike" spc="-7">
                <a:solidFill>
                  <a:srgbClr val="000000"/>
                </a:solidFill>
                <a:latin typeface="Trebuchet MS"/>
              </a:rPr>
              <a:t>на агаризованій</a:t>
            </a:r>
            <a:r>
              <a:rPr lang="ru-RU" sz="2400" b="1" strike="noStrike" spc="52">
                <a:solidFill>
                  <a:srgbClr val="000000"/>
                </a:solidFill>
                <a:latin typeface="Trebuchet MS"/>
              </a:rPr>
              <a:t> </a:t>
            </a:r>
            <a:r>
              <a:rPr lang="ru-RU" sz="2400" b="1" strike="noStrike" spc="-12">
                <a:solidFill>
                  <a:srgbClr val="000000"/>
                </a:solidFill>
                <a:latin typeface="Trebuchet MS"/>
              </a:rPr>
              <a:t>поверхні:</a:t>
            </a:r>
            <a:endParaRPr lang="ru-RU" sz="2400" b="0" strike="noStrike" spc="-1">
              <a:latin typeface="Arial"/>
            </a:endParaRPr>
          </a:p>
          <a:p>
            <a:pPr marL="355680" indent="-343080" algn="just">
              <a:lnSpc>
                <a:spcPct val="100000"/>
              </a:lnSpc>
              <a:spcBef>
                <a:spcPts val="995"/>
              </a:spcBef>
            </a:pPr>
            <a:r>
              <a:rPr lang="ru-RU" sz="1900" b="1" strike="noStrike" spc="347">
                <a:solidFill>
                  <a:srgbClr val="000000"/>
                </a:solidFill>
                <a:latin typeface="Arial"/>
              </a:rPr>
              <a:t> </a:t>
            </a:r>
            <a:r>
              <a:rPr lang="ru-RU" sz="2400" b="1" strike="noStrike" spc="-7">
                <a:solidFill>
                  <a:srgbClr val="000000"/>
                </a:solidFill>
                <a:latin typeface="Trebuchet MS"/>
              </a:rPr>
              <a:t>ширші можливості для вивчення впливу екзогенних </a:t>
            </a:r>
            <a:r>
              <a:rPr lang="ru-RU" sz="2400" b="1" strike="noStrike" spc="-66">
                <a:solidFill>
                  <a:srgbClr val="000000"/>
                </a:solidFill>
                <a:latin typeface="Trebuchet MS"/>
              </a:rPr>
              <a:t>факторів  </a:t>
            </a:r>
            <a:r>
              <a:rPr lang="ru-RU" sz="2400" b="1" strike="noStrike" spc="-7">
                <a:solidFill>
                  <a:srgbClr val="000000"/>
                </a:solidFill>
                <a:latin typeface="Trebuchet MS"/>
              </a:rPr>
              <a:t>на метаболізм </a:t>
            </a:r>
            <a:r>
              <a:rPr lang="ru-RU" sz="2400" b="1" strike="noStrike" spc="-1">
                <a:solidFill>
                  <a:srgbClr val="000000"/>
                </a:solidFill>
                <a:latin typeface="Trebuchet MS"/>
              </a:rPr>
              <a:t>і </a:t>
            </a:r>
            <a:r>
              <a:rPr lang="ru-RU" sz="2400" b="1" strike="noStrike" spc="-12">
                <a:solidFill>
                  <a:srgbClr val="000000"/>
                </a:solidFill>
                <a:latin typeface="Trebuchet MS"/>
              </a:rPr>
              <a:t>ріст </a:t>
            </a:r>
            <a:r>
              <a:rPr lang="ru-RU" sz="2400" b="1" strike="noStrike" spc="-7">
                <a:solidFill>
                  <a:srgbClr val="000000"/>
                </a:solidFill>
                <a:latin typeface="Trebuchet MS"/>
              </a:rPr>
              <a:t>клітинних популяцій, оскільки клітини </a:t>
            </a:r>
            <a:r>
              <a:rPr lang="ru-RU" sz="2400" b="1" strike="noStrike" spc="-1">
                <a:solidFill>
                  <a:srgbClr val="000000"/>
                </a:solidFill>
                <a:latin typeface="Trebuchet MS"/>
              </a:rPr>
              <a:t>в  </a:t>
            </a:r>
            <a:r>
              <a:rPr lang="ru-RU" sz="2400" b="1" strike="noStrike" spc="-7">
                <a:solidFill>
                  <a:srgbClr val="000000"/>
                </a:solidFill>
                <a:latin typeface="Trebuchet MS"/>
              </a:rPr>
              <a:t>однаковій мірі стають </a:t>
            </a:r>
            <a:r>
              <a:rPr lang="ru-RU" sz="2400" b="1" strike="noStrike" spc="-12">
                <a:solidFill>
                  <a:srgbClr val="000000"/>
                </a:solidFill>
                <a:latin typeface="Trebuchet MS"/>
              </a:rPr>
              <a:t>доступними </a:t>
            </a:r>
            <a:r>
              <a:rPr lang="ru-RU" sz="2400" b="1" strike="noStrike" spc="-1">
                <a:solidFill>
                  <a:srgbClr val="000000"/>
                </a:solidFill>
                <a:latin typeface="Trebuchet MS"/>
              </a:rPr>
              <a:t>для </a:t>
            </a:r>
            <a:r>
              <a:rPr lang="ru-RU" sz="2400" b="1" strike="noStrike" spc="-7">
                <a:solidFill>
                  <a:srgbClr val="000000"/>
                </a:solidFill>
                <a:latin typeface="Trebuchet MS"/>
              </a:rPr>
              <a:t>зовнішнього</a:t>
            </a:r>
            <a:r>
              <a:rPr lang="ru-RU" sz="2400" b="1" strike="noStrike" spc="9">
                <a:solidFill>
                  <a:srgbClr val="000000"/>
                </a:solidFill>
                <a:latin typeface="Trebuchet MS"/>
              </a:rPr>
              <a:t> </a:t>
            </a:r>
            <a:r>
              <a:rPr lang="ru-RU" sz="2400" b="1" strike="noStrike" spc="-7">
                <a:solidFill>
                  <a:srgbClr val="000000"/>
                </a:solidFill>
                <a:latin typeface="Trebuchet MS"/>
              </a:rPr>
              <a:t>впливу;</a:t>
            </a:r>
            <a:endParaRPr lang="ru-RU" sz="2400" b="0" strike="noStrike" spc="-1">
              <a:latin typeface="Arial"/>
            </a:endParaRPr>
          </a:p>
          <a:p>
            <a:pPr marL="12600" indent="-343080" algn="just">
              <a:lnSpc>
                <a:spcPct val="100000"/>
              </a:lnSpc>
              <a:spcBef>
                <a:spcPts val="1009"/>
              </a:spcBef>
            </a:pPr>
            <a:r>
              <a:rPr lang="ru-RU" sz="1900" b="1" strike="noStrike" spc="347">
                <a:solidFill>
                  <a:srgbClr val="000000"/>
                </a:solidFill>
                <a:latin typeface="Arial"/>
              </a:rPr>
              <a:t> </a:t>
            </a:r>
            <a:r>
              <a:rPr lang="ru-RU" sz="2400" b="1" strike="noStrike" spc="-7">
                <a:solidFill>
                  <a:srgbClr val="000000"/>
                </a:solidFill>
                <a:latin typeface="Trebuchet MS"/>
              </a:rPr>
              <a:t>надійне тривале підтримання </a:t>
            </a:r>
            <a:r>
              <a:rPr lang="ru-RU" sz="2400" b="1" strike="noStrike" spc="-1">
                <a:solidFill>
                  <a:srgbClr val="000000"/>
                </a:solidFill>
                <a:latin typeface="Trebuchet MS"/>
              </a:rPr>
              <a:t>лінії </a:t>
            </a:r>
            <a:r>
              <a:rPr lang="ru-RU" sz="2400" b="1" strike="noStrike" spc="-7">
                <a:solidFill>
                  <a:srgbClr val="000000"/>
                </a:solidFill>
                <a:latin typeface="Trebuchet MS"/>
              </a:rPr>
              <a:t>внаслідок простоти</a:t>
            </a:r>
            <a:r>
              <a:rPr lang="ru-RU" sz="2400" b="1" strike="noStrike" spc="109">
                <a:solidFill>
                  <a:srgbClr val="000000"/>
                </a:solidFill>
                <a:latin typeface="Trebuchet MS"/>
              </a:rPr>
              <a:t> </a:t>
            </a:r>
            <a:r>
              <a:rPr lang="ru-RU" sz="2400" b="1" strike="noStrike" spc="-52">
                <a:solidFill>
                  <a:srgbClr val="000000"/>
                </a:solidFill>
                <a:latin typeface="Trebuchet MS"/>
              </a:rPr>
              <a:t>процесів </a:t>
            </a:r>
            <a:r>
              <a:rPr lang="ru-RU" sz="2400" b="1" strike="noStrike" spc="-7">
                <a:solidFill>
                  <a:srgbClr val="000000"/>
                </a:solidFill>
                <a:latin typeface="Trebuchet MS"/>
              </a:rPr>
              <a:t>субкультивування;</a:t>
            </a:r>
            <a:endParaRPr lang="ru-RU" sz="2400" b="0" strike="noStrike" spc="-1">
              <a:latin typeface="Arial"/>
            </a:endParaRPr>
          </a:p>
          <a:p>
            <a:pPr marL="355680" indent="-343080" algn="just">
              <a:lnSpc>
                <a:spcPct val="100000"/>
              </a:lnSpc>
              <a:spcBef>
                <a:spcPts val="995"/>
              </a:spcBef>
            </a:pPr>
            <a:r>
              <a:rPr lang="ru-RU" sz="1900" b="1" strike="noStrike" spc="347">
                <a:solidFill>
                  <a:srgbClr val="000000"/>
                </a:solidFill>
                <a:latin typeface="Arial"/>
              </a:rPr>
              <a:t>	</a:t>
            </a:r>
            <a:r>
              <a:rPr lang="ru-RU" sz="2400" b="1" strike="noStrike" spc="-12">
                <a:solidFill>
                  <a:srgbClr val="000000"/>
                </a:solidFill>
                <a:latin typeface="Trebuchet MS"/>
              </a:rPr>
              <a:t>зручність </a:t>
            </a:r>
            <a:r>
              <a:rPr lang="ru-RU" sz="2400" b="1" strike="noStrike" spc="-1">
                <a:solidFill>
                  <a:srgbClr val="000000"/>
                </a:solidFill>
                <a:latin typeface="Trebuchet MS"/>
              </a:rPr>
              <a:t>для </a:t>
            </a:r>
            <a:r>
              <a:rPr lang="ru-RU" sz="2400" b="1" strike="noStrike" spc="-7">
                <a:solidFill>
                  <a:srgbClr val="000000"/>
                </a:solidFill>
                <a:latin typeface="Trebuchet MS"/>
              </a:rPr>
              <a:t>проведення біохімічних </a:t>
            </a:r>
            <a:r>
              <a:rPr lang="ru-RU" sz="2400" b="1" strike="noStrike" spc="-1">
                <a:solidFill>
                  <a:srgbClr val="000000"/>
                </a:solidFill>
                <a:latin typeface="Trebuchet MS"/>
              </a:rPr>
              <a:t>і </a:t>
            </a:r>
            <a:r>
              <a:rPr lang="ru-RU" sz="2400" b="1" strike="noStrike" spc="-7">
                <a:solidFill>
                  <a:srgbClr val="000000"/>
                </a:solidFill>
                <a:latin typeface="Trebuchet MS"/>
              </a:rPr>
              <a:t>молекулярно-  біологічних досліджень, </a:t>
            </a:r>
            <a:r>
              <a:rPr lang="ru-RU" sz="2400" b="1" strike="noStrike" spc="-1">
                <a:solidFill>
                  <a:srgbClr val="000000"/>
                </a:solidFill>
                <a:latin typeface="Trebuchet MS"/>
              </a:rPr>
              <a:t>а </a:t>
            </a:r>
            <a:r>
              <a:rPr lang="ru-RU" sz="2400" b="1" strike="noStrike" spc="-7">
                <a:solidFill>
                  <a:srgbClr val="000000"/>
                </a:solidFill>
                <a:latin typeface="Trebuchet MS"/>
              </a:rPr>
              <a:t>також швидкої </a:t>
            </a:r>
            <a:r>
              <a:rPr lang="ru-RU" sz="2400" b="1" strike="noStrike" spc="-12">
                <a:solidFill>
                  <a:srgbClr val="000000"/>
                </a:solidFill>
                <a:latin typeface="Trebuchet MS"/>
              </a:rPr>
              <a:t>регенерації</a:t>
            </a:r>
            <a:r>
              <a:rPr lang="ru-RU" sz="2400" b="1" strike="noStrike" spc="77">
                <a:solidFill>
                  <a:srgbClr val="000000"/>
                </a:solidFill>
                <a:latin typeface="Trebuchet MS"/>
              </a:rPr>
              <a:t> </a:t>
            </a:r>
            <a:r>
              <a:rPr lang="ru-RU" sz="2400" b="1" strike="noStrike" spc="-12">
                <a:solidFill>
                  <a:srgbClr val="000000"/>
                </a:solidFill>
                <a:latin typeface="Trebuchet MS"/>
              </a:rPr>
              <a:t>рослин;</a:t>
            </a:r>
            <a:endParaRPr lang="ru-RU" sz="2400" b="0" strike="noStrike" spc="-1">
              <a:latin typeface="Arial"/>
            </a:endParaRPr>
          </a:p>
          <a:p>
            <a:pPr marL="12600" indent="-343080" algn="just">
              <a:lnSpc>
                <a:spcPct val="100000"/>
              </a:lnSpc>
              <a:spcBef>
                <a:spcPts val="995"/>
              </a:spcBef>
            </a:pPr>
            <a:r>
              <a:rPr lang="ru-RU" sz="1900" b="1" strike="noStrike" spc="347">
                <a:solidFill>
                  <a:srgbClr val="000000"/>
                </a:solidFill>
                <a:latin typeface="Arial"/>
              </a:rPr>
              <a:t>	</a:t>
            </a:r>
            <a:r>
              <a:rPr lang="ru-RU" sz="2400" b="1" strike="noStrike" spc="-7">
                <a:solidFill>
                  <a:srgbClr val="000000"/>
                </a:solidFill>
                <a:latin typeface="Trebuchet MS"/>
              </a:rPr>
              <a:t>можливість </a:t>
            </a:r>
            <a:r>
              <a:rPr lang="ru-RU" sz="2400" b="1" strike="noStrike" spc="-12">
                <a:solidFill>
                  <a:srgbClr val="000000"/>
                </a:solidFill>
                <a:latin typeface="Trebuchet MS"/>
              </a:rPr>
              <a:t>необмеженого </a:t>
            </a:r>
            <a:r>
              <a:rPr lang="ru-RU" sz="2400" b="1" strike="noStrike" spc="-7">
                <a:solidFill>
                  <a:srgbClr val="000000"/>
                </a:solidFill>
                <a:latin typeface="Trebuchet MS"/>
              </a:rPr>
              <a:t>набору біомаси </a:t>
            </a:r>
            <a:r>
              <a:rPr lang="ru-RU" sz="2400" b="1" strike="noStrike" spc="-1">
                <a:solidFill>
                  <a:srgbClr val="000000"/>
                </a:solidFill>
                <a:latin typeface="Trebuchet MS"/>
              </a:rPr>
              <a:t>для </a:t>
            </a:r>
            <a:r>
              <a:rPr lang="ru-RU" sz="2400" b="1" strike="noStrike" spc="-7">
                <a:solidFill>
                  <a:srgbClr val="000000"/>
                </a:solidFill>
                <a:latin typeface="Trebuchet MS"/>
              </a:rPr>
              <a:t>отримання</a:t>
            </a:r>
            <a:r>
              <a:rPr lang="ru-RU" sz="2400" b="1" strike="noStrike" spc="24">
                <a:solidFill>
                  <a:srgbClr val="000000"/>
                </a:solidFill>
                <a:latin typeface="Trebuchet MS"/>
              </a:rPr>
              <a:t> </a:t>
            </a:r>
            <a:r>
              <a:rPr lang="ru-RU" sz="2400" b="1" strike="noStrike" spc="-1">
                <a:solidFill>
                  <a:srgbClr val="000000"/>
                </a:solidFill>
                <a:latin typeface="Trebuchet MS"/>
              </a:rPr>
              <a:t>БАР</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 name="TextShape 1"/>
          <p:cNvSpPr txBox="1"/>
          <p:nvPr/>
        </p:nvSpPr>
        <p:spPr>
          <a:xfrm>
            <a:off x="360000" y="86400"/>
            <a:ext cx="8568000" cy="1353600"/>
          </a:xfrm>
          <a:prstGeom prst="rect">
            <a:avLst/>
          </a:prstGeom>
          <a:noFill/>
          <a:ln>
            <a:noFill/>
          </a:ln>
        </p:spPr>
        <p:txBody>
          <a:bodyPr lIns="0" tIns="12600" rIns="0" bIns="0">
            <a:spAutoFit/>
          </a:bodyPr>
          <a:lstStyle/>
          <a:p>
            <a:pPr marL="12600">
              <a:lnSpc>
                <a:spcPct val="100000"/>
              </a:lnSpc>
              <a:spcBef>
                <a:spcPts val="99"/>
              </a:spcBef>
            </a:pPr>
            <a:r>
              <a:rPr lang="ru-RU" sz="4000" b="1" strike="noStrike" spc="-1">
                <a:solidFill>
                  <a:srgbClr val="9C009C"/>
                </a:solidFill>
                <a:latin typeface="Trebuchet MS"/>
              </a:rPr>
              <a:t>Отримання </a:t>
            </a:r>
            <a:r>
              <a:rPr lang="ru-RU" sz="4000" b="1" strike="noStrike" spc="-7">
                <a:solidFill>
                  <a:srgbClr val="9C009C"/>
                </a:solidFill>
                <a:latin typeface="Trebuchet MS"/>
              </a:rPr>
              <a:t>суспензійної</a:t>
            </a:r>
            <a:r>
              <a:rPr lang="ru-RU" sz="4000" b="1" strike="noStrike" spc="-12">
                <a:solidFill>
                  <a:srgbClr val="9C009C"/>
                </a:solidFill>
                <a:latin typeface="Trebuchet MS"/>
              </a:rPr>
              <a:t> </a:t>
            </a:r>
            <a:r>
              <a:rPr lang="ru-RU" sz="4000" b="1" strike="noStrike" spc="-7">
                <a:solidFill>
                  <a:srgbClr val="9C009C"/>
                </a:solidFill>
                <a:latin typeface="Trebuchet MS"/>
              </a:rPr>
              <a:t>культури</a:t>
            </a:r>
            <a:endParaRPr lang="ru-RU" sz="4000" b="1" strike="noStrike" spc="-1">
              <a:solidFill>
                <a:srgbClr val="9C009C"/>
              </a:solidFill>
              <a:latin typeface="Calibri"/>
            </a:endParaRPr>
          </a:p>
        </p:txBody>
      </p:sp>
      <p:sp>
        <p:nvSpPr>
          <p:cNvPr id="950" name="CustomShape 2"/>
          <p:cNvSpPr/>
          <p:nvPr/>
        </p:nvSpPr>
        <p:spPr>
          <a:xfrm>
            <a:off x="263880" y="792000"/>
            <a:ext cx="7008120" cy="4911120"/>
          </a:xfrm>
          <a:prstGeom prst="rect">
            <a:avLst/>
          </a:prstGeom>
          <a:noFill/>
          <a:ln>
            <a:noFill/>
          </a:ln>
        </p:spPr>
        <p:style>
          <a:lnRef idx="0">
            <a:scrgbClr r="0" g="0" b="0"/>
          </a:lnRef>
          <a:fillRef idx="0">
            <a:scrgbClr r="0" g="0" b="0"/>
          </a:fillRef>
          <a:effectRef idx="0">
            <a:scrgbClr r="0" g="0" b="0"/>
          </a:effectRef>
          <a:fontRef idx="minor"/>
        </p:style>
        <p:txBody>
          <a:bodyPr lIns="0" tIns="139680" rIns="0" bIns="0">
            <a:spAutoFit/>
          </a:bodyPr>
          <a:lstStyle/>
          <a:p>
            <a:pPr marL="12600" algn="just">
              <a:lnSpc>
                <a:spcPct val="100000"/>
              </a:lnSpc>
              <a:spcBef>
                <a:spcPts val="1100"/>
              </a:spcBef>
            </a:pPr>
            <a:r>
              <a:rPr lang="ru-RU" sz="2550" b="0" strike="noStrike" spc="443">
                <a:solidFill>
                  <a:srgbClr val="90C225"/>
                </a:solidFill>
                <a:latin typeface="Arial"/>
              </a:rPr>
              <a:t></a:t>
            </a:r>
            <a:r>
              <a:rPr lang="ru-RU" sz="2550" b="0" strike="noStrike" spc="-335">
                <a:solidFill>
                  <a:srgbClr val="90C225"/>
                </a:solidFill>
                <a:latin typeface="Arial"/>
              </a:rPr>
              <a:t> </a:t>
            </a:r>
            <a:r>
              <a:rPr lang="ru-RU" sz="2800" b="0" strike="noStrike" spc="-1">
                <a:solidFill>
                  <a:srgbClr val="000000"/>
                </a:solidFill>
                <a:latin typeface="Trebuchet MS"/>
              </a:rPr>
              <a:t>Д</a:t>
            </a:r>
            <a:r>
              <a:rPr lang="ru-RU" sz="2800" b="1" strike="noStrike" spc="-1">
                <a:solidFill>
                  <a:srgbClr val="000000"/>
                </a:solidFill>
                <a:latin typeface="Trebuchet MS"/>
              </a:rPr>
              <a:t>жерело </a:t>
            </a:r>
            <a:r>
              <a:rPr lang="ru-RU" sz="2200" b="1" strike="noStrike" spc="-1">
                <a:solidFill>
                  <a:srgbClr val="000000"/>
                </a:solidFill>
                <a:latin typeface="Trebuchet MS"/>
              </a:rPr>
              <a:t>- </a:t>
            </a:r>
            <a:r>
              <a:rPr lang="ru-RU" sz="2800" b="1" strike="noStrike" spc="-1">
                <a:solidFill>
                  <a:srgbClr val="000000"/>
                </a:solidFill>
                <a:latin typeface="Trebuchet MS"/>
              </a:rPr>
              <a:t>пухка </a:t>
            </a:r>
            <a:r>
              <a:rPr lang="ru-RU" sz="2800" b="1" strike="noStrike" spc="-7">
                <a:solidFill>
                  <a:srgbClr val="000000"/>
                </a:solidFill>
                <a:latin typeface="Trebuchet MS"/>
              </a:rPr>
              <a:t>калусна тканина</a:t>
            </a:r>
            <a:endParaRPr lang="ru-RU" sz="2800" b="0" strike="noStrike" spc="-1">
              <a:latin typeface="Arial"/>
            </a:endParaRPr>
          </a:p>
          <a:p>
            <a:pPr marL="12600" algn="just">
              <a:lnSpc>
                <a:spcPct val="100000"/>
              </a:lnSpc>
              <a:spcBef>
                <a:spcPts val="995"/>
              </a:spcBef>
            </a:pPr>
            <a:r>
              <a:rPr lang="ru-RU" sz="2800" b="1" strike="noStrike" spc="-7">
                <a:solidFill>
                  <a:srgbClr val="000000"/>
                </a:solidFill>
                <a:latin typeface="Trebuchet MS"/>
              </a:rPr>
              <a:t>2-3</a:t>
            </a:r>
            <a:r>
              <a:rPr lang="ru-RU" sz="2800" b="1" strike="noStrike" spc="-12">
                <a:solidFill>
                  <a:srgbClr val="000000"/>
                </a:solidFill>
                <a:latin typeface="Trebuchet MS"/>
              </a:rPr>
              <a:t> </a:t>
            </a:r>
            <a:r>
              <a:rPr lang="ru-RU" sz="2800" b="1" strike="noStrike" spc="-1">
                <a:solidFill>
                  <a:srgbClr val="000000"/>
                </a:solidFill>
                <a:latin typeface="Trebuchet MS"/>
              </a:rPr>
              <a:t>г</a:t>
            </a:r>
            <a:r>
              <a:rPr lang="ru-RU" sz="2800" b="1" strike="noStrike" spc="9">
                <a:solidFill>
                  <a:srgbClr val="000000"/>
                </a:solidFill>
                <a:latin typeface="Trebuchet MS"/>
              </a:rPr>
              <a:t> </a:t>
            </a:r>
            <a:r>
              <a:rPr lang="ru-RU" sz="2800" b="1" strike="noStrike" spc="-7">
                <a:solidFill>
                  <a:srgbClr val="000000"/>
                </a:solidFill>
                <a:latin typeface="Trebuchet MS"/>
              </a:rPr>
              <a:t>калюса	60-100 </a:t>
            </a:r>
            <a:r>
              <a:rPr lang="ru-RU" sz="2800" b="1" strike="noStrike" spc="-1">
                <a:solidFill>
                  <a:srgbClr val="000000"/>
                </a:solidFill>
                <a:latin typeface="Trebuchet MS"/>
              </a:rPr>
              <a:t>мл </a:t>
            </a:r>
            <a:r>
              <a:rPr lang="ru-RU" sz="2800" b="1" strike="noStrike" spc="-7">
                <a:solidFill>
                  <a:srgbClr val="000000"/>
                </a:solidFill>
                <a:latin typeface="Trebuchet MS"/>
              </a:rPr>
              <a:t>рідкого </a:t>
            </a:r>
            <a:r>
              <a:rPr lang="ru-RU" sz="2800" b="1" strike="noStrike" spc="-1">
                <a:solidFill>
                  <a:srgbClr val="000000"/>
                </a:solidFill>
                <a:latin typeface="Trebuchet MS"/>
              </a:rPr>
              <a:t>живильного  </a:t>
            </a:r>
            <a:r>
              <a:rPr lang="ru-RU" sz="2800" b="1" strike="noStrike" spc="-7">
                <a:solidFill>
                  <a:srgbClr val="000000"/>
                </a:solidFill>
                <a:latin typeface="Trebuchet MS"/>
              </a:rPr>
              <a:t>середовища (того </a:t>
            </a:r>
            <a:r>
              <a:rPr lang="ru-RU" sz="2800" b="1" strike="noStrike" spc="-1">
                <a:solidFill>
                  <a:srgbClr val="000000"/>
                </a:solidFill>
                <a:latin typeface="Trebuchet MS"/>
              </a:rPr>
              <a:t>ж </a:t>
            </a:r>
            <a:r>
              <a:rPr lang="ru-RU" sz="2800" b="1" strike="noStrike" spc="-7">
                <a:solidFill>
                  <a:srgbClr val="000000"/>
                </a:solidFill>
                <a:latin typeface="Trebuchet MS"/>
              </a:rPr>
              <a:t>складу; збільшення</a:t>
            </a:r>
            <a:r>
              <a:rPr lang="ru-RU" sz="2800" b="1" strike="noStrike" spc="-26">
                <a:solidFill>
                  <a:srgbClr val="000000"/>
                </a:solidFill>
                <a:latin typeface="Trebuchet MS"/>
              </a:rPr>
              <a:t> </a:t>
            </a:r>
            <a:r>
              <a:rPr lang="ru-RU" sz="2800" b="1" strike="noStrike" spc="-7">
                <a:solidFill>
                  <a:srgbClr val="000000"/>
                </a:solidFill>
                <a:latin typeface="Trebuchet MS"/>
              </a:rPr>
              <a:t>ауксинів)</a:t>
            </a:r>
            <a:endParaRPr lang="ru-RU" sz="2800" b="0" strike="noStrike" spc="-1">
              <a:latin typeface="Arial"/>
            </a:endParaRPr>
          </a:p>
          <a:p>
            <a:pPr marL="355680" indent="-342720" algn="just">
              <a:lnSpc>
                <a:spcPct val="100000"/>
              </a:lnSpc>
              <a:spcBef>
                <a:spcPts val="1001"/>
              </a:spcBef>
            </a:pPr>
            <a:r>
              <a:rPr lang="ru-RU" sz="2400" b="1" strike="noStrike" spc="443">
                <a:solidFill>
                  <a:srgbClr val="000000"/>
                </a:solidFill>
                <a:latin typeface="Arial"/>
              </a:rPr>
              <a:t></a:t>
            </a:r>
            <a:r>
              <a:rPr lang="ru-RU" sz="2400" b="1" strike="noStrike" spc="-367">
                <a:solidFill>
                  <a:srgbClr val="000000"/>
                </a:solidFill>
                <a:latin typeface="Arial"/>
              </a:rPr>
              <a:t> </a:t>
            </a:r>
            <a:r>
              <a:rPr lang="ru-RU" sz="2800" b="1" strike="noStrike" spc="-1">
                <a:solidFill>
                  <a:srgbClr val="000000"/>
                </a:solidFill>
                <a:latin typeface="Trebuchet MS"/>
              </a:rPr>
              <a:t>З </a:t>
            </a:r>
            <a:r>
              <a:rPr lang="ru-RU" sz="2800" b="1" strike="noStrike" spc="-7">
                <a:solidFill>
                  <a:srgbClr val="000000"/>
                </a:solidFill>
                <a:latin typeface="Trebuchet MS"/>
              </a:rPr>
              <a:t>тканини </a:t>
            </a:r>
            <a:r>
              <a:rPr lang="ru-RU" sz="2800" b="1" strike="noStrike" spc="-1">
                <a:solidFill>
                  <a:srgbClr val="000000"/>
                </a:solidFill>
                <a:latin typeface="Trebuchet MS"/>
              </a:rPr>
              <a:t>експлантів </a:t>
            </a:r>
            <a:r>
              <a:rPr lang="ru-RU" sz="2800" b="1" strike="noStrike" spc="-7">
                <a:solidFill>
                  <a:srgbClr val="000000"/>
                </a:solidFill>
                <a:latin typeface="Trebuchet MS"/>
              </a:rPr>
              <a:t>інтактної рослини (рідко) </a:t>
            </a:r>
            <a:r>
              <a:rPr lang="ru-RU" sz="2800" b="1" strike="noStrike" spc="-656">
                <a:solidFill>
                  <a:srgbClr val="000000"/>
                </a:solidFill>
                <a:latin typeface="Trebuchet MS"/>
              </a:rPr>
              <a:t>+  </a:t>
            </a:r>
            <a:r>
              <a:rPr lang="ru-RU" sz="2800" b="1" strike="noStrike" spc="-1">
                <a:solidFill>
                  <a:srgbClr val="000000"/>
                </a:solidFill>
                <a:latin typeface="Trebuchet MS"/>
              </a:rPr>
              <a:t>фермент</a:t>
            </a:r>
            <a:r>
              <a:rPr lang="ru-RU" sz="2800" b="1" strike="noStrike" spc="-21">
                <a:solidFill>
                  <a:srgbClr val="000000"/>
                </a:solidFill>
                <a:latin typeface="Trebuchet MS"/>
              </a:rPr>
              <a:t> </a:t>
            </a:r>
            <a:r>
              <a:rPr lang="ru-RU" sz="2800" b="1" strike="noStrike" spc="-1">
                <a:solidFill>
                  <a:srgbClr val="000000"/>
                </a:solidFill>
                <a:latin typeface="Trebuchet MS"/>
              </a:rPr>
              <a:t>пектиназа</a:t>
            </a:r>
            <a:endParaRPr lang="ru-RU" sz="2800" b="0" strike="noStrike" spc="-1">
              <a:latin typeface="Arial"/>
            </a:endParaRPr>
          </a:p>
          <a:p>
            <a:pPr marL="355680" indent="-342720" algn="just">
              <a:lnSpc>
                <a:spcPct val="100000"/>
              </a:lnSpc>
              <a:spcBef>
                <a:spcPts val="1009"/>
              </a:spcBef>
            </a:pPr>
            <a:r>
              <a:rPr lang="ru-RU" sz="2400" b="1" strike="noStrike" spc="443">
                <a:solidFill>
                  <a:srgbClr val="000000"/>
                </a:solidFill>
                <a:latin typeface="Arial"/>
              </a:rPr>
              <a:t></a:t>
            </a:r>
            <a:r>
              <a:rPr lang="ru-RU" sz="2400" b="1" strike="noStrike" spc="-330">
                <a:solidFill>
                  <a:srgbClr val="000000"/>
                </a:solidFill>
                <a:latin typeface="Arial"/>
              </a:rPr>
              <a:t> </a:t>
            </a:r>
            <a:r>
              <a:rPr lang="ru-RU" sz="2800" b="1" strike="noStrike" spc="-1">
                <a:solidFill>
                  <a:srgbClr val="000000"/>
                </a:solidFill>
                <a:latin typeface="Trebuchet MS"/>
              </a:rPr>
              <a:t>Необхідна </a:t>
            </a:r>
            <a:r>
              <a:rPr lang="ru-RU" sz="2800" b="1" strike="noStrike" spc="-7">
                <a:solidFill>
                  <a:srgbClr val="000000"/>
                </a:solidFill>
                <a:latin typeface="Trebuchet MS"/>
              </a:rPr>
              <a:t>умова культивування </a:t>
            </a:r>
            <a:r>
              <a:rPr lang="ru-RU" sz="2800" b="1" strike="noStrike" spc="-1">
                <a:solidFill>
                  <a:srgbClr val="000000"/>
                </a:solidFill>
                <a:latin typeface="Trebuchet MS"/>
              </a:rPr>
              <a:t>- </a:t>
            </a:r>
            <a:r>
              <a:rPr lang="ru-RU" sz="2800" b="1" strike="noStrike" spc="-92">
                <a:solidFill>
                  <a:srgbClr val="000000"/>
                </a:solidFill>
                <a:latin typeface="Trebuchet MS"/>
              </a:rPr>
              <a:t>постійне  </a:t>
            </a:r>
            <a:r>
              <a:rPr lang="ru-RU" sz="2800" b="1" strike="noStrike" spc="-1">
                <a:solidFill>
                  <a:srgbClr val="000000"/>
                </a:solidFill>
                <a:latin typeface="Trebuchet MS"/>
              </a:rPr>
              <a:t>перемішування</a:t>
            </a:r>
            <a:endParaRPr lang="ru-RU" sz="2800" b="0" strike="noStrike" spc="-1">
              <a:latin typeface="Arial"/>
            </a:endParaRPr>
          </a:p>
          <a:p>
            <a:pPr marL="12600" indent="-342720" algn="just">
              <a:lnSpc>
                <a:spcPct val="100000"/>
              </a:lnSpc>
              <a:spcBef>
                <a:spcPts val="1001"/>
              </a:spcBef>
            </a:pPr>
            <a:r>
              <a:rPr lang="ru-RU" sz="2400" b="1" strike="noStrike" spc="443">
                <a:solidFill>
                  <a:srgbClr val="000000"/>
                </a:solidFill>
                <a:latin typeface="Arial"/>
              </a:rPr>
              <a:t></a:t>
            </a:r>
            <a:r>
              <a:rPr lang="ru-RU" sz="2800" b="1" strike="noStrike" spc="-7">
                <a:solidFill>
                  <a:srgbClr val="000000"/>
                </a:solidFill>
                <a:latin typeface="Trebuchet MS"/>
              </a:rPr>
              <a:t>(100-120 об/хв)</a:t>
            </a:r>
            <a:endParaRPr lang="ru-RU" sz="2800" b="0" strike="noStrike" spc="-1">
              <a:latin typeface="Arial"/>
            </a:endParaRPr>
          </a:p>
        </p:txBody>
      </p:sp>
      <p:grpSp>
        <p:nvGrpSpPr>
          <p:cNvPr id="951" name="Group 3"/>
          <p:cNvGrpSpPr/>
          <p:nvPr/>
        </p:nvGrpSpPr>
        <p:grpSpPr>
          <a:xfrm>
            <a:off x="3744000" y="4824000"/>
            <a:ext cx="5300640" cy="1944000"/>
            <a:chOff x="3744000" y="4824000"/>
            <a:chExt cx="5300640" cy="1944000"/>
          </a:xfrm>
        </p:grpSpPr>
        <p:sp>
          <p:nvSpPr>
            <p:cNvPr id="952" name="CustomShape 4"/>
            <p:cNvSpPr/>
            <p:nvPr/>
          </p:nvSpPr>
          <p:spPr>
            <a:xfrm>
              <a:off x="3744000" y="4824000"/>
              <a:ext cx="5300640" cy="1944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53" name="CustomShape 5"/>
            <p:cNvSpPr/>
            <p:nvPr/>
          </p:nvSpPr>
          <p:spPr>
            <a:xfrm>
              <a:off x="5010120" y="5563440"/>
              <a:ext cx="684000" cy="465840"/>
            </a:xfrm>
            <a:custGeom>
              <a:avLst/>
              <a:gdLst/>
              <a:ahLst/>
              <a:cxnLst/>
              <a:rect l="l" t="t" r="r" b="b"/>
              <a:pathLst>
                <a:path w="589915" h="485139">
                  <a:moveTo>
                    <a:pt x="242315" y="0"/>
                  </a:moveTo>
                  <a:lnTo>
                    <a:pt x="0" y="242315"/>
                  </a:lnTo>
                  <a:lnTo>
                    <a:pt x="242315" y="484631"/>
                  </a:lnTo>
                  <a:lnTo>
                    <a:pt x="242315" y="363474"/>
                  </a:lnTo>
                  <a:lnTo>
                    <a:pt x="589788" y="363474"/>
                  </a:lnTo>
                  <a:lnTo>
                    <a:pt x="589788" y="121158"/>
                  </a:lnTo>
                  <a:lnTo>
                    <a:pt x="242315" y="121158"/>
                  </a:lnTo>
                  <a:lnTo>
                    <a:pt x="242315"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954" name="CustomShape 6"/>
            <p:cNvSpPr/>
            <p:nvPr/>
          </p:nvSpPr>
          <p:spPr>
            <a:xfrm>
              <a:off x="5010120" y="5563440"/>
              <a:ext cx="684000" cy="465840"/>
            </a:xfrm>
            <a:custGeom>
              <a:avLst/>
              <a:gdLst/>
              <a:ahLst/>
              <a:cxnLst/>
              <a:rect l="l" t="t" r="r" b="b"/>
              <a:pathLst>
                <a:path w="589915" h="485139">
                  <a:moveTo>
                    <a:pt x="589788" y="363474"/>
                  </a:moveTo>
                  <a:lnTo>
                    <a:pt x="242315" y="363474"/>
                  </a:lnTo>
                  <a:lnTo>
                    <a:pt x="242315" y="484631"/>
                  </a:lnTo>
                  <a:lnTo>
                    <a:pt x="0" y="242315"/>
                  </a:lnTo>
                  <a:lnTo>
                    <a:pt x="242315" y="0"/>
                  </a:lnTo>
                  <a:lnTo>
                    <a:pt x="242315" y="121158"/>
                  </a:lnTo>
                  <a:lnTo>
                    <a:pt x="589788" y="121158"/>
                  </a:lnTo>
                  <a:lnTo>
                    <a:pt x="589788" y="363474"/>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 name="TextShape 1"/>
          <p:cNvSpPr txBox="1"/>
          <p:nvPr/>
        </p:nvSpPr>
        <p:spPr>
          <a:xfrm>
            <a:off x="0" y="-72000"/>
            <a:ext cx="8928000" cy="1512000"/>
          </a:xfrm>
          <a:prstGeom prst="rect">
            <a:avLst/>
          </a:prstGeom>
          <a:noFill/>
          <a:ln>
            <a:noFill/>
          </a:ln>
        </p:spPr>
        <p:txBody>
          <a:bodyPr lIns="0" tIns="329760" rIns="0" bIns="0">
            <a:spAutoFit/>
          </a:bodyPr>
          <a:lstStyle/>
          <a:p>
            <a:pPr marL="3497040" indent="-3057840">
              <a:lnSpc>
                <a:spcPct val="100000"/>
              </a:lnSpc>
              <a:spcBef>
                <a:spcPts val="96"/>
              </a:spcBef>
            </a:pPr>
            <a:r>
              <a:rPr lang="ru-RU" sz="3600" b="1" strike="noStrike" spc="-7">
                <a:solidFill>
                  <a:srgbClr val="E40072"/>
                </a:solidFill>
                <a:latin typeface="Trebuchet MS"/>
              </a:rPr>
              <a:t>Отримання первинної суспензійної </a:t>
            </a:r>
            <a:r>
              <a:rPr lang="ru-RU" sz="3600" b="1" strike="noStrike" spc="-12">
                <a:solidFill>
                  <a:srgbClr val="E40072"/>
                </a:solidFill>
                <a:latin typeface="Trebuchet MS"/>
              </a:rPr>
              <a:t>культури</a:t>
            </a:r>
            <a:endParaRPr lang="ru-RU" sz="3600" b="1" strike="noStrike" spc="-1">
              <a:solidFill>
                <a:srgbClr val="E40072"/>
              </a:solidFill>
              <a:latin typeface="Calibri"/>
            </a:endParaRPr>
          </a:p>
        </p:txBody>
      </p:sp>
      <p:sp>
        <p:nvSpPr>
          <p:cNvPr id="956" name="CustomShape 2"/>
          <p:cNvSpPr/>
          <p:nvPr/>
        </p:nvSpPr>
        <p:spPr>
          <a:xfrm>
            <a:off x="302760" y="1516320"/>
            <a:ext cx="8640000" cy="48772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5680" indent="-342720" algn="just">
              <a:lnSpc>
                <a:spcPct val="100000"/>
              </a:lnSpc>
              <a:spcBef>
                <a:spcPts val="99"/>
              </a:spcBef>
            </a:pPr>
            <a:r>
              <a:rPr lang="ru-RU" sz="1900" b="0" strike="noStrike" spc="347">
                <a:solidFill>
                  <a:srgbClr val="90C225"/>
                </a:solidFill>
                <a:latin typeface="Arial"/>
              </a:rPr>
              <a:t>	</a:t>
            </a:r>
            <a:r>
              <a:rPr lang="ru-RU" sz="2200" b="1" strike="noStrike" spc="-12">
                <a:solidFill>
                  <a:srgbClr val="0000DC"/>
                </a:solidFill>
                <a:latin typeface="Trebuchet MS"/>
              </a:rPr>
              <a:t>Утворення </a:t>
            </a:r>
            <a:r>
              <a:rPr lang="ru-RU" sz="2200" b="1" strike="noStrike" spc="-7">
                <a:solidFill>
                  <a:srgbClr val="0000DC"/>
                </a:solidFill>
                <a:latin typeface="Trebuchet MS"/>
              </a:rPr>
              <a:t>первинної суспензії рослинних клітин можна  вважати результатом трьох</a:t>
            </a:r>
            <a:r>
              <a:rPr lang="ru-RU" sz="2200" b="1" strike="noStrike" spc="12">
                <a:solidFill>
                  <a:srgbClr val="0000DC"/>
                </a:solidFill>
                <a:latin typeface="Trebuchet MS"/>
              </a:rPr>
              <a:t> </a:t>
            </a:r>
            <a:r>
              <a:rPr lang="ru-RU" sz="2200" b="1" strike="noStrike" spc="-7">
                <a:solidFill>
                  <a:srgbClr val="0000DC"/>
                </a:solidFill>
                <a:latin typeface="Trebuchet MS"/>
              </a:rPr>
              <a:t>процесів:</a:t>
            </a:r>
            <a:endParaRPr lang="ru-RU" sz="2200" b="0" strike="noStrike" spc="-1">
              <a:latin typeface="Arial"/>
            </a:endParaRPr>
          </a:p>
          <a:p>
            <a:pPr marL="12600" indent="-342720" algn="just">
              <a:lnSpc>
                <a:spcPct val="100000"/>
              </a:lnSpc>
              <a:spcBef>
                <a:spcPts val="995"/>
              </a:spcBef>
            </a:pPr>
            <a:r>
              <a:rPr lang="ru-RU" sz="1800" b="1" strike="noStrike" spc="347">
                <a:solidFill>
                  <a:srgbClr val="000000"/>
                </a:solidFill>
                <a:latin typeface="Arial"/>
              </a:rPr>
              <a:t>	</a:t>
            </a:r>
            <a:r>
              <a:rPr lang="ru-RU" sz="2200" b="1" strike="noStrike" spc="-7">
                <a:solidFill>
                  <a:srgbClr val="000000"/>
                </a:solidFill>
                <a:latin typeface="Trebuchet MS"/>
              </a:rPr>
              <a:t>1) розпад калусних тканин на клітини </a:t>
            </a:r>
            <a:r>
              <a:rPr lang="ru-RU" sz="2200" b="1" strike="noStrike" spc="-1">
                <a:solidFill>
                  <a:srgbClr val="000000"/>
                </a:solidFill>
                <a:latin typeface="Trebuchet MS"/>
              </a:rPr>
              <a:t>і </a:t>
            </a:r>
            <a:r>
              <a:rPr lang="ru-RU" sz="2200" b="1" strike="noStrike" spc="-7">
                <a:solidFill>
                  <a:srgbClr val="000000"/>
                </a:solidFill>
                <a:latin typeface="Trebuchet MS"/>
              </a:rPr>
              <a:t>невеликі</a:t>
            </a:r>
            <a:r>
              <a:rPr lang="ru-RU" sz="2200" b="1" strike="noStrike" spc="-1">
                <a:solidFill>
                  <a:srgbClr val="000000"/>
                </a:solidFill>
                <a:latin typeface="Trebuchet MS"/>
              </a:rPr>
              <a:t> </a:t>
            </a:r>
            <a:r>
              <a:rPr lang="ru-RU" sz="2200" b="1" strike="noStrike" spc="-7">
                <a:solidFill>
                  <a:srgbClr val="000000"/>
                </a:solidFill>
                <a:latin typeface="Trebuchet MS"/>
              </a:rPr>
              <a:t>клітинні</a:t>
            </a:r>
            <a:endParaRPr lang="ru-RU" sz="2200" b="0" strike="noStrike" spc="-1">
              <a:latin typeface="Arial"/>
            </a:endParaRPr>
          </a:p>
          <a:p>
            <a:pPr marL="355680" indent="-342720" algn="just">
              <a:lnSpc>
                <a:spcPct val="100000"/>
              </a:lnSpc>
            </a:pPr>
            <a:r>
              <a:rPr lang="ru-RU" sz="2200" b="1" strike="noStrike" spc="-7">
                <a:solidFill>
                  <a:srgbClr val="000000"/>
                </a:solidFill>
                <a:latin typeface="Trebuchet MS"/>
              </a:rPr>
              <a:t>агрегати </a:t>
            </a:r>
            <a:r>
              <a:rPr lang="ru-RU" sz="2200" b="1" strike="noStrike" spc="-1">
                <a:solidFill>
                  <a:srgbClr val="000000"/>
                </a:solidFill>
                <a:latin typeface="Trebuchet MS"/>
              </a:rPr>
              <a:t>в </a:t>
            </a:r>
            <a:r>
              <a:rPr lang="ru-RU" sz="2200" b="1" strike="noStrike" spc="-7">
                <a:solidFill>
                  <a:srgbClr val="000000"/>
                </a:solidFill>
                <a:latin typeface="Trebuchet MS"/>
              </a:rPr>
              <a:t>момент внесення </a:t>
            </a:r>
            <a:r>
              <a:rPr lang="ru-RU" sz="2200" b="1" strike="noStrike" spc="-1">
                <a:solidFill>
                  <a:srgbClr val="000000"/>
                </a:solidFill>
                <a:latin typeface="Trebuchet MS"/>
              </a:rPr>
              <a:t>в </a:t>
            </a:r>
            <a:r>
              <a:rPr lang="ru-RU" sz="2200" b="1" strike="noStrike" spc="-7">
                <a:solidFill>
                  <a:srgbClr val="000000"/>
                </a:solidFill>
                <a:latin typeface="Trebuchet MS"/>
              </a:rPr>
              <a:t>рідке живильне</a:t>
            </a:r>
            <a:r>
              <a:rPr lang="ru-RU" sz="2200" b="1" strike="noStrike" spc="58">
                <a:solidFill>
                  <a:srgbClr val="000000"/>
                </a:solidFill>
                <a:latin typeface="Trebuchet MS"/>
              </a:rPr>
              <a:t> </a:t>
            </a:r>
            <a:r>
              <a:rPr lang="ru-RU" sz="2200" b="1" strike="noStrike" spc="-12">
                <a:solidFill>
                  <a:srgbClr val="000000"/>
                </a:solidFill>
                <a:latin typeface="Trebuchet MS"/>
              </a:rPr>
              <a:t>середовище;</a:t>
            </a:r>
            <a:endParaRPr lang="ru-RU" sz="2200" b="0" strike="noStrike" spc="-1">
              <a:latin typeface="Arial"/>
            </a:endParaRPr>
          </a:p>
          <a:p>
            <a:pPr marL="355680" indent="-342720" algn="just">
              <a:lnSpc>
                <a:spcPct val="100000"/>
              </a:lnSpc>
              <a:spcBef>
                <a:spcPts val="1009"/>
              </a:spcBef>
            </a:pPr>
            <a:r>
              <a:rPr lang="ru-RU" sz="1800" b="1" strike="noStrike" spc="347">
                <a:solidFill>
                  <a:srgbClr val="000000"/>
                </a:solidFill>
                <a:latin typeface="Arial"/>
              </a:rPr>
              <a:t>	</a:t>
            </a:r>
            <a:r>
              <a:rPr lang="ru-RU" sz="2200" b="1" strike="noStrike" spc="-1">
                <a:solidFill>
                  <a:srgbClr val="000000"/>
                </a:solidFill>
                <a:latin typeface="Trebuchet MS"/>
              </a:rPr>
              <a:t>2) </a:t>
            </a:r>
            <a:r>
              <a:rPr lang="ru-RU" sz="2200" b="1" strike="noStrike" spc="-7">
                <a:solidFill>
                  <a:srgbClr val="000000"/>
                </a:solidFill>
                <a:latin typeface="Trebuchet MS"/>
              </a:rPr>
              <a:t>відділення клітин </a:t>
            </a:r>
            <a:r>
              <a:rPr lang="ru-RU" sz="2200" b="1" strike="noStrike" spc="-1">
                <a:solidFill>
                  <a:srgbClr val="000000"/>
                </a:solidFill>
                <a:latin typeface="Trebuchet MS"/>
              </a:rPr>
              <a:t>і </a:t>
            </a:r>
            <a:r>
              <a:rPr lang="ru-RU" sz="2200" b="1" strike="noStrike" spc="-7">
                <a:solidFill>
                  <a:srgbClr val="000000"/>
                </a:solidFill>
                <a:latin typeface="Trebuchet MS"/>
              </a:rPr>
              <a:t>клітинних агрегатів </a:t>
            </a:r>
            <a:r>
              <a:rPr lang="ru-RU" sz="2200" b="1" strike="noStrike" spc="-1">
                <a:solidFill>
                  <a:srgbClr val="000000"/>
                </a:solidFill>
                <a:latin typeface="Trebuchet MS"/>
              </a:rPr>
              <a:t>з </a:t>
            </a:r>
            <a:r>
              <a:rPr lang="ru-RU" sz="2200" b="1" strike="noStrike" spc="-12">
                <a:solidFill>
                  <a:srgbClr val="000000"/>
                </a:solidFill>
                <a:latin typeface="Trebuchet MS"/>
              </a:rPr>
              <a:t>поверхні  </a:t>
            </a:r>
            <a:r>
              <a:rPr lang="ru-RU" sz="2200" b="1" strike="noStrike" spc="-7">
                <a:solidFill>
                  <a:srgbClr val="000000"/>
                </a:solidFill>
                <a:latin typeface="Trebuchet MS"/>
              </a:rPr>
              <a:t>шматочків тканини протягом перших</a:t>
            </a:r>
            <a:r>
              <a:rPr lang="ru-RU" sz="2200" b="1" strike="noStrike" spc="29">
                <a:solidFill>
                  <a:srgbClr val="000000"/>
                </a:solidFill>
                <a:latin typeface="Trebuchet MS"/>
              </a:rPr>
              <a:t> </a:t>
            </a:r>
            <a:r>
              <a:rPr lang="ru-RU" sz="2200" b="1" strike="noStrike" spc="-7">
                <a:solidFill>
                  <a:srgbClr val="000000"/>
                </a:solidFill>
                <a:latin typeface="Trebuchet MS"/>
              </a:rPr>
              <a:t>субкультивувань;</a:t>
            </a:r>
            <a:endParaRPr lang="ru-RU" sz="2200" b="0" strike="noStrike" spc="-1">
              <a:latin typeface="Arial"/>
            </a:endParaRPr>
          </a:p>
          <a:p>
            <a:pPr marL="355680" indent="-342720" algn="just">
              <a:lnSpc>
                <a:spcPct val="100000"/>
              </a:lnSpc>
              <a:spcBef>
                <a:spcPts val="1001"/>
              </a:spcBef>
            </a:pPr>
            <a:r>
              <a:rPr lang="ru-RU" sz="1800" b="1" strike="noStrike" spc="347">
                <a:solidFill>
                  <a:srgbClr val="000000"/>
                </a:solidFill>
                <a:latin typeface="Arial"/>
              </a:rPr>
              <a:t>	</a:t>
            </a:r>
            <a:r>
              <a:rPr lang="ru-RU" sz="2200" b="1" strike="noStrike" spc="-1">
                <a:solidFill>
                  <a:srgbClr val="000000"/>
                </a:solidFill>
                <a:latin typeface="Trebuchet MS"/>
              </a:rPr>
              <a:t>3) </a:t>
            </a:r>
            <a:r>
              <a:rPr lang="ru-RU" sz="2200" b="1" strike="noStrike" spc="-7">
                <a:solidFill>
                  <a:srgbClr val="000000"/>
                </a:solidFill>
                <a:latin typeface="Trebuchet MS"/>
              </a:rPr>
              <a:t>поділ </a:t>
            </a:r>
            <a:r>
              <a:rPr lang="ru-RU" sz="2200" b="1" strike="noStrike" spc="-1">
                <a:solidFill>
                  <a:srgbClr val="000000"/>
                </a:solidFill>
                <a:latin typeface="Trebuchet MS"/>
              </a:rPr>
              <a:t>і </a:t>
            </a:r>
            <a:r>
              <a:rPr lang="ru-RU" sz="2200" b="1" strike="noStrike" spc="-12">
                <a:solidFill>
                  <a:srgbClr val="000000"/>
                </a:solidFill>
                <a:latin typeface="Trebuchet MS"/>
              </a:rPr>
              <a:t>ріст </a:t>
            </a:r>
            <a:r>
              <a:rPr lang="ru-RU" sz="2200" b="1" strike="noStrike" spc="-7">
                <a:solidFill>
                  <a:srgbClr val="000000"/>
                </a:solidFill>
                <a:latin typeface="Trebuchet MS"/>
              </a:rPr>
              <a:t>клітин, що утворилися за першими двома  </a:t>
            </a:r>
            <a:r>
              <a:rPr lang="ru-RU" sz="2200" b="1" strike="noStrike" spc="-12">
                <a:solidFill>
                  <a:srgbClr val="000000"/>
                </a:solidFill>
                <a:latin typeface="Trebuchet MS"/>
              </a:rPr>
              <a:t>способами, </a:t>
            </a:r>
            <a:r>
              <a:rPr lang="ru-RU" sz="2200" b="1" strike="noStrike" spc="-1">
                <a:solidFill>
                  <a:srgbClr val="000000"/>
                </a:solidFill>
                <a:latin typeface="Trebuchet MS"/>
              </a:rPr>
              <a:t>і </a:t>
            </a:r>
            <a:r>
              <a:rPr lang="ru-RU" sz="2200" b="1" strike="noStrike" spc="-7">
                <a:solidFill>
                  <a:srgbClr val="000000"/>
                </a:solidFill>
                <a:latin typeface="Trebuchet MS"/>
              </a:rPr>
              <a:t>розпаду клітинних агрегатів на </a:t>
            </a:r>
            <a:r>
              <a:rPr lang="ru-RU" sz="2200" b="1" strike="noStrike" spc="-1">
                <a:solidFill>
                  <a:srgbClr val="000000"/>
                </a:solidFill>
                <a:latin typeface="Trebuchet MS"/>
              </a:rPr>
              <a:t>більш </a:t>
            </a:r>
            <a:r>
              <a:rPr lang="ru-RU" sz="2200" b="1" strike="noStrike" spc="-12">
                <a:solidFill>
                  <a:srgbClr val="000000"/>
                </a:solidFill>
                <a:latin typeface="Trebuchet MS"/>
              </a:rPr>
              <a:t>дрібні  </a:t>
            </a:r>
            <a:r>
              <a:rPr lang="ru-RU" sz="2200" b="1" strike="noStrike" spc="-7">
                <a:solidFill>
                  <a:srgbClr val="000000"/>
                </a:solidFill>
                <a:latin typeface="Trebuchet MS"/>
              </a:rPr>
              <a:t>агрегати </a:t>
            </a:r>
            <a:r>
              <a:rPr lang="ru-RU" sz="2200" b="1" strike="noStrike" spc="-1">
                <a:solidFill>
                  <a:srgbClr val="000000"/>
                </a:solidFill>
                <a:latin typeface="Trebuchet MS"/>
              </a:rPr>
              <a:t>і</a:t>
            </a:r>
            <a:r>
              <a:rPr lang="ru-RU" sz="2200" b="1" strike="noStrike" spc="4">
                <a:solidFill>
                  <a:srgbClr val="000000"/>
                </a:solidFill>
                <a:latin typeface="Trebuchet MS"/>
              </a:rPr>
              <a:t> </a:t>
            </a:r>
            <a:r>
              <a:rPr lang="ru-RU" sz="2200" b="1" strike="noStrike" spc="-7">
                <a:solidFill>
                  <a:srgbClr val="000000"/>
                </a:solidFill>
                <a:latin typeface="Trebuchet MS"/>
              </a:rPr>
              <a:t>клітини.</a:t>
            </a:r>
            <a:endParaRPr lang="ru-RU" sz="2200" b="0" strike="noStrike" spc="-1">
              <a:latin typeface="Arial"/>
            </a:endParaRPr>
          </a:p>
          <a:p>
            <a:pPr marL="355680" indent="-342720" algn="just">
              <a:lnSpc>
                <a:spcPct val="100000"/>
              </a:lnSpc>
              <a:spcBef>
                <a:spcPts val="995"/>
              </a:spcBef>
            </a:pPr>
            <a:r>
              <a:rPr lang="ru-RU" sz="1800" b="1" strike="noStrike" spc="347">
                <a:solidFill>
                  <a:srgbClr val="000000"/>
                </a:solidFill>
                <a:latin typeface="Arial"/>
              </a:rPr>
              <a:t>	</a:t>
            </a:r>
            <a:r>
              <a:rPr lang="ru-RU" sz="2200" b="1" strike="noStrike" spc="-7">
                <a:solidFill>
                  <a:srgbClr val="000000"/>
                </a:solidFill>
                <a:latin typeface="Trebuchet MS"/>
              </a:rPr>
              <a:t>Останній процес </a:t>
            </a:r>
            <a:r>
              <a:rPr lang="ru-RU" sz="2200" b="1" strike="noStrike" spc="-1">
                <a:solidFill>
                  <a:srgbClr val="000000"/>
                </a:solidFill>
                <a:latin typeface="Trebuchet MS"/>
              </a:rPr>
              <a:t>є </a:t>
            </a:r>
            <a:r>
              <a:rPr lang="ru-RU" sz="2200" b="1" strike="noStrike" spc="-12">
                <a:solidFill>
                  <a:srgbClr val="000000"/>
                </a:solidFill>
                <a:latin typeface="Trebuchet MS"/>
              </a:rPr>
              <a:t>типовим </a:t>
            </a:r>
            <a:r>
              <a:rPr lang="ru-RU" sz="2200" b="1" strike="noStrike" spc="-1">
                <a:solidFill>
                  <a:srgbClr val="000000"/>
                </a:solidFill>
                <a:latin typeface="Trebuchet MS"/>
              </a:rPr>
              <a:t>для </a:t>
            </a:r>
            <a:r>
              <a:rPr lang="ru-RU" sz="2200" b="1" strike="noStrike" spc="-7">
                <a:solidFill>
                  <a:srgbClr val="000000"/>
                </a:solidFill>
                <a:latin typeface="Trebuchet MS"/>
              </a:rPr>
              <a:t>зростання </a:t>
            </a:r>
            <a:r>
              <a:rPr lang="ru-RU" sz="2200" b="1" strike="noStrike" spc="-12">
                <a:solidFill>
                  <a:srgbClr val="000000"/>
                </a:solidFill>
                <a:latin typeface="Trebuchet MS"/>
              </a:rPr>
              <a:t>стабілізованої  </a:t>
            </a:r>
            <a:r>
              <a:rPr lang="ru-RU" sz="2200" b="1" strike="noStrike" spc="-7">
                <a:solidFill>
                  <a:srgbClr val="000000"/>
                </a:solidFill>
                <a:latin typeface="Trebuchet MS"/>
              </a:rPr>
              <a:t>субкультивованої культури клітин вищих</a:t>
            </a:r>
            <a:r>
              <a:rPr lang="ru-RU" sz="2200" b="1" strike="noStrike" spc="29">
                <a:solidFill>
                  <a:srgbClr val="000000"/>
                </a:solidFill>
                <a:latin typeface="Trebuchet MS"/>
              </a:rPr>
              <a:t> </a:t>
            </a:r>
            <a:r>
              <a:rPr lang="ru-RU" sz="2200" b="1" strike="noStrike" spc="-12">
                <a:solidFill>
                  <a:srgbClr val="000000"/>
                </a:solidFill>
                <a:latin typeface="Trebuchet MS"/>
              </a:rPr>
              <a:t>рослин.</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 name="CustomShape 1"/>
          <p:cNvSpPr/>
          <p:nvPr/>
        </p:nvSpPr>
        <p:spPr>
          <a:xfrm>
            <a:off x="144000" y="1008000"/>
            <a:ext cx="8898120" cy="43948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TextShape 1"/>
          <p:cNvSpPr txBox="1"/>
          <p:nvPr/>
        </p:nvSpPr>
        <p:spPr>
          <a:xfrm>
            <a:off x="288000" y="209880"/>
            <a:ext cx="8640000" cy="2207520"/>
          </a:xfrm>
          <a:prstGeom prst="rect">
            <a:avLst/>
          </a:prstGeom>
          <a:noFill/>
          <a:ln>
            <a:noFill/>
          </a:ln>
        </p:spPr>
        <p:txBody>
          <a:bodyPr lIns="0" tIns="12600" rIns="0" bIns="0">
            <a:spAutoFit/>
          </a:bodyPr>
          <a:lstStyle/>
          <a:p>
            <a:pPr marL="12600" indent="12240" algn="ctr">
              <a:lnSpc>
                <a:spcPct val="100000"/>
              </a:lnSpc>
              <a:spcBef>
                <a:spcPts val="99"/>
              </a:spcBef>
            </a:pPr>
            <a:r>
              <a:rPr lang="ru-RU" sz="3600" b="1" strike="noStrike" spc="-1">
                <a:solidFill>
                  <a:srgbClr val="0000B0"/>
                </a:solidFill>
                <a:latin typeface="Trebuchet MS"/>
              </a:rPr>
              <a:t>Суспензійні </a:t>
            </a:r>
            <a:r>
              <a:rPr lang="ru-RU" sz="3600" b="1" strike="noStrike" spc="-7">
                <a:solidFill>
                  <a:srgbClr val="0000B0"/>
                </a:solidFill>
                <a:latin typeface="Trebuchet MS"/>
              </a:rPr>
              <a:t>культури </a:t>
            </a:r>
            <a:r>
              <a:t/>
            </a:r>
            <a:br/>
            <a:r>
              <a:rPr lang="ru-RU" sz="3600" b="1" strike="noStrike" spc="-1">
                <a:solidFill>
                  <a:srgbClr val="0000B0"/>
                </a:solidFill>
                <a:latin typeface="Trebuchet MS"/>
              </a:rPr>
              <a:t>пшениці </a:t>
            </a:r>
            <a:r>
              <a:rPr lang="ru-RU" sz="3600" b="1" strike="noStrike" spc="-46">
                <a:solidFill>
                  <a:srgbClr val="0000B0"/>
                </a:solidFill>
                <a:latin typeface="Trebuchet MS"/>
              </a:rPr>
              <a:t>(</a:t>
            </a:r>
            <a:r>
              <a:rPr lang="ru-RU" sz="3600" b="1" i="1" strike="noStrike" spc="-46">
                <a:solidFill>
                  <a:srgbClr val="0000B0"/>
                </a:solidFill>
                <a:latin typeface="Trebuchet MS"/>
              </a:rPr>
              <a:t>Triticum  </a:t>
            </a:r>
            <a:r>
              <a:rPr lang="ru-RU" sz="3600" b="1" i="1" strike="noStrike" spc="-7">
                <a:solidFill>
                  <a:srgbClr val="0000B0"/>
                </a:solidFill>
                <a:latin typeface="Trebuchet MS"/>
              </a:rPr>
              <a:t>aestivum </a:t>
            </a:r>
            <a:r>
              <a:rPr lang="ru-RU" sz="3600" b="1" strike="noStrike" spc="-7">
                <a:solidFill>
                  <a:srgbClr val="0000B0"/>
                </a:solidFill>
                <a:latin typeface="Trebuchet MS"/>
              </a:rPr>
              <a:t>L.) </a:t>
            </a:r>
            <a:r>
              <a:t/>
            </a:r>
            <a:br/>
            <a:r>
              <a:rPr lang="ru-RU" sz="3600" b="1" strike="noStrike" spc="-1">
                <a:solidFill>
                  <a:srgbClr val="0000B0"/>
                </a:solidFill>
                <a:latin typeface="Trebuchet MS"/>
              </a:rPr>
              <a:t>і </a:t>
            </a:r>
            <a:r>
              <a:rPr lang="ru-RU" sz="3600" b="1" strike="noStrike" spc="-7">
                <a:solidFill>
                  <a:srgbClr val="0000B0"/>
                </a:solidFill>
                <a:latin typeface="Trebuchet MS"/>
              </a:rPr>
              <a:t>сої (Glycine </a:t>
            </a:r>
            <a:r>
              <a:rPr lang="ru-RU" sz="3600" b="1" strike="noStrike" spc="-1">
                <a:solidFill>
                  <a:srgbClr val="0000B0"/>
                </a:solidFill>
                <a:latin typeface="Trebuchet MS"/>
              </a:rPr>
              <a:t>max </a:t>
            </a:r>
            <a:r>
              <a:rPr lang="ru-RU" sz="3600" b="1" strike="noStrike" spc="-7">
                <a:solidFill>
                  <a:srgbClr val="0000B0"/>
                </a:solidFill>
                <a:latin typeface="Trebuchet MS"/>
              </a:rPr>
              <a:t>(L.)</a:t>
            </a:r>
            <a:r>
              <a:rPr lang="ru-RU" sz="3600" b="1" strike="noStrike" spc="-26">
                <a:solidFill>
                  <a:srgbClr val="0000B0"/>
                </a:solidFill>
                <a:latin typeface="Trebuchet MS"/>
              </a:rPr>
              <a:t> </a:t>
            </a:r>
            <a:r>
              <a:rPr lang="ru-RU" sz="3600" b="1" strike="noStrike" spc="-97">
                <a:solidFill>
                  <a:srgbClr val="0000B0"/>
                </a:solidFill>
                <a:latin typeface="Trebuchet MS"/>
              </a:rPr>
              <a:t>Merr.</a:t>
            </a:r>
            <a:endParaRPr lang="ru-RU" sz="3600" b="1" strike="noStrike" spc="-1">
              <a:solidFill>
                <a:srgbClr val="0000B0"/>
              </a:solidFill>
              <a:latin typeface="Calibri"/>
            </a:endParaRPr>
          </a:p>
        </p:txBody>
      </p:sp>
      <p:sp>
        <p:nvSpPr>
          <p:cNvPr id="959" name="CustomShape 2"/>
          <p:cNvSpPr/>
          <p:nvPr/>
        </p:nvSpPr>
        <p:spPr>
          <a:xfrm>
            <a:off x="0" y="2417400"/>
            <a:ext cx="4320000" cy="43016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60" name="CustomShape 3"/>
          <p:cNvSpPr/>
          <p:nvPr/>
        </p:nvSpPr>
        <p:spPr>
          <a:xfrm>
            <a:off x="4680000" y="2304000"/>
            <a:ext cx="4176000" cy="43920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961" name="CustomShape 4"/>
          <p:cNvSpPr/>
          <p:nvPr/>
        </p:nvSpPr>
        <p:spPr>
          <a:xfrm>
            <a:off x="1021680" y="2860560"/>
            <a:ext cx="1588320" cy="5896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1400" rIns="0" bIns="0">
            <a:spAutoFit/>
          </a:bodyPr>
          <a:lstStyle/>
          <a:p>
            <a:pPr marL="90720">
              <a:lnSpc>
                <a:spcPct val="100000"/>
              </a:lnSpc>
              <a:spcBef>
                <a:spcPts val="326"/>
              </a:spcBef>
            </a:pPr>
            <a:r>
              <a:rPr lang="ru-RU" sz="1800" b="0" strike="noStrike" spc="-7">
                <a:latin typeface="Arial"/>
              </a:rPr>
              <a:t>Поодинокі</a:t>
            </a:r>
            <a:r>
              <a:rPr lang="ru-RU" sz="1800" b="0" strike="noStrike" spc="-41">
                <a:latin typeface="Arial"/>
              </a:rPr>
              <a:t> </a:t>
            </a:r>
            <a:r>
              <a:rPr lang="ru-RU" sz="1800" b="0" strike="noStrike" spc="-1">
                <a:latin typeface="Arial"/>
              </a:rPr>
              <a:t>клітини</a:t>
            </a:r>
          </a:p>
        </p:txBody>
      </p:sp>
      <p:sp>
        <p:nvSpPr>
          <p:cNvPr id="962" name="CustomShape 5"/>
          <p:cNvSpPr/>
          <p:nvPr/>
        </p:nvSpPr>
        <p:spPr>
          <a:xfrm>
            <a:off x="5191200" y="5934600"/>
            <a:ext cx="1571400" cy="58896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0680" rIns="0" bIns="0">
            <a:spAutoFit/>
          </a:bodyPr>
          <a:lstStyle/>
          <a:p>
            <a:pPr marL="92880">
              <a:lnSpc>
                <a:spcPct val="100000"/>
              </a:lnSpc>
              <a:spcBef>
                <a:spcPts val="320"/>
              </a:spcBef>
            </a:pPr>
            <a:r>
              <a:rPr lang="ru-RU" sz="1800" b="0" strike="noStrike" spc="-7">
                <a:latin typeface="Arial"/>
              </a:rPr>
              <a:t>Клітинний</a:t>
            </a:r>
            <a:r>
              <a:rPr lang="ru-RU" sz="1800" b="0" strike="noStrike" spc="-35">
                <a:latin typeface="Arial"/>
              </a:rPr>
              <a:t> </a:t>
            </a:r>
            <a:r>
              <a:rPr lang="ru-RU" sz="1800" b="0" strike="noStrike" spc="-21">
                <a:latin typeface="Arial"/>
              </a:rPr>
              <a:t>агрегат</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TextShape 1"/>
          <p:cNvSpPr txBox="1"/>
          <p:nvPr/>
        </p:nvSpPr>
        <p:spPr>
          <a:xfrm>
            <a:off x="288000" y="288000"/>
            <a:ext cx="8424000" cy="1368000"/>
          </a:xfrm>
          <a:prstGeom prst="rect">
            <a:avLst/>
          </a:prstGeom>
          <a:noFill/>
          <a:ln>
            <a:noFill/>
          </a:ln>
        </p:spPr>
        <p:txBody>
          <a:bodyPr lIns="0" tIns="13320" rIns="0" bIns="0">
            <a:spAutoFit/>
          </a:bodyPr>
          <a:lstStyle/>
          <a:p>
            <a:pPr marL="2617560" indent="-2604960">
              <a:lnSpc>
                <a:spcPct val="100000"/>
              </a:lnSpc>
              <a:spcBef>
                <a:spcPts val="105"/>
              </a:spcBef>
            </a:pPr>
            <a:r>
              <a:rPr lang="ru-RU" sz="4400" b="1" strike="noStrike" spc="-7">
                <a:solidFill>
                  <a:srgbClr val="000058"/>
                </a:solidFill>
                <a:latin typeface="Trebuchet MS"/>
              </a:rPr>
              <a:t>Характеристика суспензійної  культури</a:t>
            </a:r>
            <a:endParaRPr lang="ru-RU" sz="4400" b="1" strike="noStrike" spc="-1">
              <a:solidFill>
                <a:srgbClr val="000058"/>
              </a:solidFill>
              <a:latin typeface="Calibri"/>
            </a:endParaRPr>
          </a:p>
        </p:txBody>
      </p:sp>
      <p:sp>
        <p:nvSpPr>
          <p:cNvPr id="964" name="CustomShape 2"/>
          <p:cNvSpPr/>
          <p:nvPr/>
        </p:nvSpPr>
        <p:spPr>
          <a:xfrm>
            <a:off x="648000" y="2051280"/>
            <a:ext cx="8011440" cy="3636720"/>
          </a:xfrm>
          <a:prstGeom prst="rect">
            <a:avLst/>
          </a:prstGeom>
          <a:noFill/>
          <a:ln>
            <a:noFill/>
          </a:ln>
        </p:spPr>
        <p:style>
          <a:lnRef idx="0">
            <a:scrgbClr r="0" g="0" b="0"/>
          </a:lnRef>
          <a:fillRef idx="0">
            <a:scrgbClr r="0" g="0" b="0"/>
          </a:fillRef>
          <a:effectRef idx="0">
            <a:scrgbClr r="0" g="0" b="0"/>
          </a:effectRef>
          <a:fontRef idx="minor"/>
        </p:style>
        <p:txBody>
          <a:bodyPr lIns="0" tIns="140400" rIns="0" bIns="0">
            <a:spAutoFit/>
          </a:bodyPr>
          <a:lstStyle/>
          <a:p>
            <a:pPr marL="12600" algn="just">
              <a:lnSpc>
                <a:spcPct val="100000"/>
              </a:lnSpc>
              <a:spcBef>
                <a:spcPts val="1106"/>
              </a:spcBef>
            </a:pPr>
            <a:r>
              <a:rPr lang="ru-RU" sz="2250" b="0" strike="noStrike" spc="378">
                <a:solidFill>
                  <a:srgbClr val="90C225"/>
                </a:solidFill>
                <a:latin typeface="Arial"/>
              </a:rPr>
              <a:t> </a:t>
            </a:r>
            <a:r>
              <a:rPr lang="ru-RU" sz="2800" b="1" strike="noStrike" spc="-12">
                <a:solidFill>
                  <a:srgbClr val="000000"/>
                </a:solidFill>
                <a:latin typeface="Trebuchet MS"/>
              </a:rPr>
              <a:t>Типові калюсні</a:t>
            </a:r>
            <a:r>
              <a:rPr lang="ru-RU" sz="2800" b="1" strike="noStrike" spc="-262">
                <a:solidFill>
                  <a:srgbClr val="000000"/>
                </a:solidFill>
                <a:latin typeface="Trebuchet MS"/>
              </a:rPr>
              <a:t> </a:t>
            </a:r>
            <a:r>
              <a:rPr lang="ru-RU" sz="2800" b="1" strike="noStrike" spc="-12">
                <a:solidFill>
                  <a:srgbClr val="000000"/>
                </a:solidFill>
                <a:latin typeface="Trebuchet MS"/>
              </a:rPr>
              <a:t>клітини</a:t>
            </a:r>
            <a:endParaRPr lang="ru-RU" sz="2800" b="0" strike="noStrike" spc="-1">
              <a:latin typeface="Arial"/>
            </a:endParaRPr>
          </a:p>
          <a:p>
            <a:pPr marL="12600" algn="just">
              <a:lnSpc>
                <a:spcPct val="100000"/>
              </a:lnSpc>
              <a:spcBef>
                <a:spcPts val="1009"/>
              </a:spcBef>
            </a:pPr>
            <a:r>
              <a:rPr lang="ru-RU" sz="2250" b="1" strike="noStrike" spc="378">
                <a:solidFill>
                  <a:srgbClr val="000000"/>
                </a:solidFill>
                <a:latin typeface="Arial"/>
              </a:rPr>
              <a:t> </a:t>
            </a:r>
            <a:r>
              <a:rPr lang="ru-RU" sz="2800" b="1" strike="noStrike" spc="-7">
                <a:solidFill>
                  <a:srgbClr val="000000"/>
                </a:solidFill>
                <a:latin typeface="Trebuchet MS"/>
              </a:rPr>
              <a:t>Висока швидкість</a:t>
            </a:r>
            <a:r>
              <a:rPr lang="ru-RU" sz="2800" b="1" strike="noStrike" spc="-265">
                <a:solidFill>
                  <a:srgbClr val="000000"/>
                </a:solidFill>
                <a:latin typeface="Trebuchet MS"/>
              </a:rPr>
              <a:t> </a:t>
            </a:r>
            <a:r>
              <a:rPr lang="ru-RU" sz="2800" b="1" strike="noStrike" spc="-12">
                <a:solidFill>
                  <a:srgbClr val="000000"/>
                </a:solidFill>
                <a:latin typeface="Trebuchet MS"/>
              </a:rPr>
              <a:t>розмноження</a:t>
            </a:r>
            <a:endParaRPr lang="ru-RU" sz="2800" b="0" strike="noStrike" spc="-1">
              <a:latin typeface="Arial"/>
            </a:endParaRPr>
          </a:p>
          <a:p>
            <a:pPr marL="12600" algn="just">
              <a:lnSpc>
                <a:spcPct val="100000"/>
              </a:lnSpc>
              <a:spcBef>
                <a:spcPts val="1001"/>
              </a:spcBef>
            </a:pPr>
            <a:r>
              <a:rPr lang="ru-RU" sz="2250" b="1" strike="noStrike" spc="378">
                <a:solidFill>
                  <a:srgbClr val="000000"/>
                </a:solidFill>
                <a:latin typeface="Arial"/>
              </a:rPr>
              <a:t> </a:t>
            </a:r>
            <a:r>
              <a:rPr lang="ru-RU" sz="2800" b="1" strike="noStrike" spc="-7">
                <a:solidFill>
                  <a:srgbClr val="000000"/>
                </a:solidFill>
                <a:latin typeface="Trebuchet MS"/>
              </a:rPr>
              <a:t>Високий ступінь</a:t>
            </a:r>
            <a:r>
              <a:rPr lang="ru-RU" sz="2800" b="1" strike="noStrike" spc="-307">
                <a:solidFill>
                  <a:srgbClr val="000000"/>
                </a:solidFill>
                <a:latin typeface="Trebuchet MS"/>
              </a:rPr>
              <a:t> </a:t>
            </a:r>
            <a:r>
              <a:rPr lang="ru-RU" sz="2800" b="1" strike="noStrike" spc="-7">
                <a:solidFill>
                  <a:srgbClr val="000000"/>
                </a:solidFill>
                <a:latin typeface="Trebuchet MS"/>
              </a:rPr>
              <a:t>дезагрегації</a:t>
            </a:r>
            <a:endParaRPr lang="ru-RU" sz="2800" b="0" strike="noStrike" spc="-1">
              <a:latin typeface="Arial"/>
            </a:endParaRPr>
          </a:p>
          <a:p>
            <a:pPr marL="355680" indent="-342720" algn="just">
              <a:lnSpc>
                <a:spcPct val="100000"/>
              </a:lnSpc>
              <a:spcBef>
                <a:spcPts val="995"/>
              </a:spcBef>
            </a:pPr>
            <a:r>
              <a:rPr lang="ru-RU" sz="2250" b="1" strike="noStrike" spc="378">
                <a:solidFill>
                  <a:srgbClr val="000000"/>
                </a:solidFill>
                <a:latin typeface="Arial"/>
              </a:rPr>
              <a:t> </a:t>
            </a:r>
            <a:r>
              <a:rPr lang="ru-RU" sz="2800" b="1" strike="noStrike" spc="-12">
                <a:solidFill>
                  <a:srgbClr val="000000"/>
                </a:solidFill>
                <a:latin typeface="Trebuchet MS"/>
              </a:rPr>
              <a:t>Морфологічна однорідність клітин (невеликі  розміри, </a:t>
            </a:r>
            <a:r>
              <a:rPr lang="ru-RU" sz="2800" b="1" strike="noStrike" spc="-7">
                <a:solidFill>
                  <a:srgbClr val="000000"/>
                </a:solidFill>
                <a:latin typeface="Trebuchet MS"/>
              </a:rPr>
              <a:t>сферична або </a:t>
            </a:r>
            <a:r>
              <a:rPr lang="ru-RU" sz="2800" b="1" strike="noStrike" spc="-12">
                <a:solidFill>
                  <a:srgbClr val="000000"/>
                </a:solidFill>
                <a:latin typeface="Trebuchet MS"/>
              </a:rPr>
              <a:t>овальна </a:t>
            </a:r>
            <a:r>
              <a:rPr lang="ru-RU" sz="2800" b="1" strike="noStrike" spc="-7">
                <a:solidFill>
                  <a:srgbClr val="000000"/>
                </a:solidFill>
                <a:latin typeface="Trebuchet MS"/>
              </a:rPr>
              <a:t>форма, щільна  цитоплазма)</a:t>
            </a:r>
            <a:endParaRPr lang="ru-RU" sz="2800" b="0" strike="noStrike" spc="-1">
              <a:latin typeface="Arial"/>
            </a:endParaRPr>
          </a:p>
          <a:p>
            <a:pPr marL="12600" indent="-342720" algn="just">
              <a:lnSpc>
                <a:spcPct val="100000"/>
              </a:lnSpc>
              <a:spcBef>
                <a:spcPts val="1009"/>
              </a:spcBef>
            </a:pPr>
            <a:r>
              <a:rPr lang="ru-RU" sz="2250" b="1" strike="noStrike" spc="378">
                <a:solidFill>
                  <a:srgbClr val="000000"/>
                </a:solidFill>
                <a:latin typeface="Arial"/>
              </a:rPr>
              <a:t> </a:t>
            </a:r>
            <a:r>
              <a:rPr lang="ru-RU" sz="2800" b="1" strike="noStrike" spc="-7">
                <a:solidFill>
                  <a:srgbClr val="000000"/>
                </a:solidFill>
                <a:latin typeface="Trebuchet MS"/>
              </a:rPr>
              <a:t>Відсутність трахеїдоподібних</a:t>
            </a:r>
            <a:r>
              <a:rPr lang="ru-RU" sz="2800" b="1" strike="noStrike" spc="-262">
                <a:solidFill>
                  <a:srgbClr val="000000"/>
                </a:solidFill>
                <a:latin typeface="Trebuchet MS"/>
              </a:rPr>
              <a:t> </a:t>
            </a:r>
            <a:r>
              <a:rPr lang="ru-RU" sz="2800" b="1" strike="noStrike" spc="-12">
                <a:solidFill>
                  <a:srgbClr val="000000"/>
                </a:solidFill>
                <a:latin typeface="Trebuchet MS"/>
              </a:rPr>
              <a:t>елементів</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 name="TextShape 1"/>
          <p:cNvSpPr txBox="1"/>
          <p:nvPr/>
        </p:nvSpPr>
        <p:spPr>
          <a:xfrm>
            <a:off x="864000" y="432000"/>
            <a:ext cx="7613280" cy="1354320"/>
          </a:xfrm>
          <a:prstGeom prst="rect">
            <a:avLst/>
          </a:prstGeom>
          <a:noFill/>
          <a:ln>
            <a:noFill/>
          </a:ln>
        </p:spPr>
        <p:txBody>
          <a:bodyPr lIns="0" tIns="13320" rIns="0" bIns="0">
            <a:spAutoFit/>
          </a:bodyPr>
          <a:lstStyle/>
          <a:p>
            <a:pPr marL="12600">
              <a:lnSpc>
                <a:spcPct val="100000"/>
              </a:lnSpc>
              <a:spcBef>
                <a:spcPts val="105"/>
              </a:spcBef>
            </a:pPr>
            <a:r>
              <a:rPr lang="ru-RU" sz="4400" b="1" strike="noStrike" spc="-7">
                <a:solidFill>
                  <a:srgbClr val="0000DC"/>
                </a:solidFill>
                <a:latin typeface="Trebuchet MS"/>
              </a:rPr>
              <a:t>Типи </a:t>
            </a:r>
            <a:r>
              <a:rPr lang="ru-RU" sz="4400" b="1" strike="noStrike" spc="-1">
                <a:solidFill>
                  <a:srgbClr val="0000DC"/>
                </a:solidFill>
                <a:latin typeface="Trebuchet MS"/>
              </a:rPr>
              <a:t>суспензійних</a:t>
            </a:r>
            <a:r>
              <a:rPr lang="ru-RU" sz="4400" b="1" strike="noStrike" spc="-106">
                <a:solidFill>
                  <a:srgbClr val="0000DC"/>
                </a:solidFill>
                <a:latin typeface="Trebuchet MS"/>
              </a:rPr>
              <a:t> </a:t>
            </a:r>
            <a:r>
              <a:rPr lang="ru-RU" sz="4400" b="1" strike="noStrike" spc="-7">
                <a:solidFill>
                  <a:srgbClr val="0000DC"/>
                </a:solidFill>
                <a:latin typeface="Trebuchet MS"/>
              </a:rPr>
              <a:t>культур</a:t>
            </a:r>
            <a:endParaRPr lang="ru-RU" sz="4400" b="1" strike="noStrike" spc="-1">
              <a:solidFill>
                <a:srgbClr val="0000DC"/>
              </a:solidFill>
              <a:latin typeface="Calibri"/>
            </a:endParaRPr>
          </a:p>
        </p:txBody>
      </p:sp>
      <p:sp>
        <p:nvSpPr>
          <p:cNvPr id="966" name="CustomShape 2"/>
          <p:cNvSpPr/>
          <p:nvPr/>
        </p:nvSpPr>
        <p:spPr>
          <a:xfrm>
            <a:off x="432000" y="1512000"/>
            <a:ext cx="5720040" cy="49107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nSpc>
                <a:spcPct val="100000"/>
              </a:lnSpc>
              <a:spcBef>
                <a:spcPts val="99"/>
              </a:spcBef>
            </a:pPr>
            <a:r>
              <a:rPr lang="ru-RU" sz="1900" b="0" strike="noStrike" spc="347">
                <a:solidFill>
                  <a:srgbClr val="90C225"/>
                </a:solidFill>
                <a:latin typeface="Arial"/>
              </a:rPr>
              <a:t>	</a:t>
            </a:r>
            <a:r>
              <a:rPr lang="ru-RU" sz="2400" b="1" strike="noStrike" spc="-1">
                <a:solidFill>
                  <a:srgbClr val="DC0000"/>
                </a:solidFill>
                <a:latin typeface="Trebuchet MS"/>
              </a:rPr>
              <a:t>Слабко</a:t>
            </a:r>
            <a:r>
              <a:rPr lang="ru-RU" sz="2400" b="1" strike="noStrike" spc="-12">
                <a:solidFill>
                  <a:srgbClr val="DC0000"/>
                </a:solidFill>
                <a:latin typeface="Trebuchet MS"/>
              </a:rPr>
              <a:t> </a:t>
            </a:r>
            <a:r>
              <a:rPr lang="ru-RU" sz="2400" b="1" strike="noStrike" spc="-7">
                <a:solidFill>
                  <a:srgbClr val="DC0000"/>
                </a:solidFill>
                <a:latin typeface="Trebuchet MS"/>
              </a:rPr>
              <a:t>агреговані:</a:t>
            </a:r>
            <a:endParaRPr lang="ru-RU" sz="2400" b="0" strike="noStrike" spc="-1">
              <a:latin typeface="Arial"/>
            </a:endParaRPr>
          </a:p>
          <a:p>
            <a:pPr marL="12600">
              <a:lnSpc>
                <a:spcPct val="100000"/>
              </a:lnSpc>
              <a:spcBef>
                <a:spcPts val="6"/>
              </a:spcBef>
            </a:pPr>
            <a:r>
              <a:rPr lang="ru-RU" sz="2400" b="1" strike="noStrike" spc="-7">
                <a:solidFill>
                  <a:srgbClr val="000000"/>
                </a:solidFill>
                <a:latin typeface="Trebuchet MS"/>
              </a:rPr>
              <a:t>(складаються </a:t>
            </a:r>
            <a:r>
              <a:rPr lang="ru-RU" sz="2400" b="1" strike="noStrike" spc="-1">
                <a:solidFill>
                  <a:srgbClr val="000000"/>
                </a:solidFill>
                <a:latin typeface="Trebuchet MS"/>
              </a:rPr>
              <a:t>з </a:t>
            </a:r>
            <a:r>
              <a:rPr lang="ru-RU" sz="2400" b="1" strike="noStrike" spc="-12">
                <a:solidFill>
                  <a:srgbClr val="000000"/>
                </a:solidFill>
                <a:latin typeface="Trebuchet MS"/>
              </a:rPr>
              <a:t>поодиноких </a:t>
            </a:r>
            <a:r>
              <a:rPr lang="ru-RU" sz="2400" b="1" strike="noStrike" spc="-7">
                <a:solidFill>
                  <a:srgbClr val="000000"/>
                </a:solidFill>
                <a:latin typeface="Trebuchet MS"/>
              </a:rPr>
              <a:t>клітин (40%) </a:t>
            </a:r>
            <a:r>
              <a:rPr lang="ru-RU" sz="2400" b="1" strike="noStrike" spc="-1">
                <a:solidFill>
                  <a:srgbClr val="000000"/>
                </a:solidFill>
                <a:latin typeface="Trebuchet MS"/>
              </a:rPr>
              <a:t>і  </a:t>
            </a:r>
            <a:r>
              <a:rPr lang="ru-RU" sz="2400" b="1" strike="noStrike" spc="-7">
                <a:solidFill>
                  <a:srgbClr val="000000"/>
                </a:solidFill>
                <a:latin typeface="Trebuchet MS"/>
              </a:rPr>
              <a:t>дрібних агрегатів</a:t>
            </a:r>
            <a:r>
              <a:rPr lang="ru-RU" sz="2400" b="1" strike="noStrike" spc="-1">
                <a:solidFill>
                  <a:srgbClr val="000000"/>
                </a:solidFill>
                <a:latin typeface="Trebuchet MS"/>
              </a:rPr>
              <a:t> </a:t>
            </a:r>
            <a:r>
              <a:rPr lang="ru-RU" sz="2400" b="1" strike="noStrike" spc="-7">
                <a:solidFill>
                  <a:srgbClr val="000000"/>
                </a:solidFill>
                <a:latin typeface="Trebuchet MS"/>
              </a:rPr>
              <a:t>(60%),</a:t>
            </a:r>
            <a:endParaRPr lang="ru-RU" sz="2400" b="0" strike="noStrike" spc="-1">
              <a:latin typeface="Arial"/>
            </a:endParaRPr>
          </a:p>
          <a:p>
            <a:pPr marL="12600">
              <a:lnSpc>
                <a:spcPct val="100000"/>
              </a:lnSpc>
            </a:pPr>
            <a:r>
              <a:rPr lang="ru-RU" sz="2400" b="1" strike="noStrike" spc="-7">
                <a:solidFill>
                  <a:srgbClr val="000000"/>
                </a:solidFill>
                <a:latin typeface="Trebuchet MS"/>
              </a:rPr>
              <a:t>агрегати не </a:t>
            </a:r>
            <a:r>
              <a:rPr lang="ru-RU" sz="2400" b="1" strike="noStrike" spc="-12">
                <a:solidFill>
                  <a:srgbClr val="000000"/>
                </a:solidFill>
                <a:latin typeface="Trebuchet MS"/>
              </a:rPr>
              <a:t>повинні </a:t>
            </a:r>
            <a:r>
              <a:rPr lang="ru-RU" sz="2400" b="1" strike="noStrike" spc="-7">
                <a:solidFill>
                  <a:srgbClr val="000000"/>
                </a:solidFill>
                <a:latin typeface="Trebuchet MS"/>
              </a:rPr>
              <a:t>містити </a:t>
            </a:r>
            <a:r>
              <a:rPr lang="ru-RU" sz="2400" b="1" strike="noStrike" spc="-1">
                <a:solidFill>
                  <a:srgbClr val="000000"/>
                </a:solidFill>
                <a:latin typeface="Trebuchet MS"/>
              </a:rPr>
              <a:t>більше 10-12  </a:t>
            </a:r>
            <a:r>
              <a:rPr lang="ru-RU" sz="2400" b="1" strike="noStrike" spc="-7">
                <a:solidFill>
                  <a:srgbClr val="000000"/>
                </a:solidFill>
                <a:latin typeface="Trebuchet MS"/>
              </a:rPr>
              <a:t>клітин)</a:t>
            </a:r>
            <a:endParaRPr lang="ru-RU" sz="2400" b="0" strike="noStrike" spc="-1">
              <a:latin typeface="Arial"/>
            </a:endParaRPr>
          </a:p>
          <a:p>
            <a:pPr marL="12600">
              <a:lnSpc>
                <a:spcPct val="100000"/>
              </a:lnSpc>
              <a:spcBef>
                <a:spcPts val="995"/>
              </a:spcBef>
            </a:pPr>
            <a:r>
              <a:rPr lang="ru-RU" sz="1900" b="1" strike="noStrike" spc="347">
                <a:solidFill>
                  <a:srgbClr val="000000"/>
                </a:solidFill>
                <a:latin typeface="Arial"/>
              </a:rPr>
              <a:t></a:t>
            </a:r>
            <a:r>
              <a:rPr lang="ru-RU" sz="1900" b="1" strike="noStrike" spc="347">
                <a:solidFill>
                  <a:srgbClr val="DC0000"/>
                </a:solidFill>
                <a:latin typeface="Arial"/>
              </a:rPr>
              <a:t>	</a:t>
            </a:r>
            <a:r>
              <a:rPr lang="ru-RU" sz="2400" b="1" strike="noStrike" spc="-7">
                <a:solidFill>
                  <a:srgbClr val="DC0000"/>
                </a:solidFill>
                <a:latin typeface="Trebuchet MS"/>
              </a:rPr>
              <a:t>Середньо</a:t>
            </a:r>
            <a:r>
              <a:rPr lang="ru-RU" sz="2400" b="1" strike="noStrike" spc="-1">
                <a:solidFill>
                  <a:srgbClr val="DC0000"/>
                </a:solidFill>
                <a:latin typeface="Trebuchet MS"/>
              </a:rPr>
              <a:t> </a:t>
            </a:r>
            <a:r>
              <a:rPr lang="ru-RU" sz="2400" b="1" strike="noStrike" spc="-7">
                <a:solidFill>
                  <a:srgbClr val="DC0000"/>
                </a:solidFill>
                <a:latin typeface="Trebuchet MS"/>
              </a:rPr>
              <a:t>агреговані:</a:t>
            </a:r>
            <a:endParaRPr lang="ru-RU" sz="2400" b="0" strike="noStrike" spc="-1">
              <a:latin typeface="Arial"/>
            </a:endParaRPr>
          </a:p>
          <a:p>
            <a:pPr marL="12600">
              <a:lnSpc>
                <a:spcPct val="100000"/>
              </a:lnSpc>
              <a:spcBef>
                <a:spcPts val="1009"/>
              </a:spcBef>
            </a:pPr>
            <a:r>
              <a:rPr lang="ru-RU" sz="2400" b="1" strike="noStrike" spc="-7">
                <a:solidFill>
                  <a:srgbClr val="000000"/>
                </a:solidFill>
                <a:latin typeface="Trebuchet MS"/>
              </a:rPr>
              <a:t>(складаються </a:t>
            </a:r>
            <a:r>
              <a:rPr lang="ru-RU" sz="2400" b="1" strike="noStrike" spc="-1">
                <a:solidFill>
                  <a:srgbClr val="000000"/>
                </a:solidFill>
                <a:latin typeface="Trebuchet MS"/>
              </a:rPr>
              <a:t>з </a:t>
            </a:r>
            <a:r>
              <a:rPr lang="ru-RU" sz="2400" b="1" strike="noStrike" spc="-7">
                <a:solidFill>
                  <a:srgbClr val="000000"/>
                </a:solidFill>
                <a:latin typeface="Trebuchet MS"/>
              </a:rPr>
              <a:t>поодиноких клітин (40%),  дрібних агрегатів (40%) </a:t>
            </a:r>
            <a:r>
              <a:rPr lang="ru-RU" sz="2400" b="1" strike="noStrike" spc="-1">
                <a:solidFill>
                  <a:srgbClr val="000000"/>
                </a:solidFill>
                <a:latin typeface="Trebuchet MS"/>
              </a:rPr>
              <a:t>і </a:t>
            </a:r>
            <a:r>
              <a:rPr lang="ru-RU" sz="2400" b="1" strike="noStrike" spc="-7">
                <a:solidFill>
                  <a:srgbClr val="000000"/>
                </a:solidFill>
                <a:latin typeface="Trebuchet MS"/>
              </a:rPr>
              <a:t>великих агрегатів  (20%))</a:t>
            </a:r>
            <a:endParaRPr lang="ru-RU" sz="2400" b="0" strike="noStrike" spc="-1">
              <a:latin typeface="Arial"/>
            </a:endParaRPr>
          </a:p>
          <a:p>
            <a:pPr marL="12600">
              <a:lnSpc>
                <a:spcPct val="100000"/>
              </a:lnSpc>
              <a:spcBef>
                <a:spcPts val="1001"/>
              </a:spcBef>
            </a:pPr>
            <a:r>
              <a:rPr lang="ru-RU" sz="1900" b="1" strike="noStrike" spc="347">
                <a:solidFill>
                  <a:srgbClr val="000000"/>
                </a:solidFill>
                <a:latin typeface="Arial"/>
              </a:rPr>
              <a:t>	</a:t>
            </a:r>
            <a:r>
              <a:rPr lang="ru-RU" sz="2400" b="1" strike="noStrike" spc="-7">
                <a:solidFill>
                  <a:srgbClr val="DC0000"/>
                </a:solidFill>
                <a:latin typeface="Trebuchet MS"/>
              </a:rPr>
              <a:t>Високо</a:t>
            </a:r>
            <a:r>
              <a:rPr lang="ru-RU" sz="2400" b="1" strike="noStrike" spc="-12">
                <a:solidFill>
                  <a:srgbClr val="DC0000"/>
                </a:solidFill>
                <a:latin typeface="Trebuchet MS"/>
              </a:rPr>
              <a:t> </a:t>
            </a:r>
            <a:r>
              <a:rPr lang="ru-RU" sz="2400" b="1" strike="noStrike" spc="-7">
                <a:solidFill>
                  <a:srgbClr val="DC0000"/>
                </a:solidFill>
                <a:latin typeface="Trebuchet MS"/>
              </a:rPr>
              <a:t>агреговані:</a:t>
            </a:r>
            <a:endParaRPr lang="ru-RU" sz="2400" b="0" strike="noStrike" spc="-1">
              <a:latin typeface="Arial"/>
            </a:endParaRPr>
          </a:p>
          <a:p>
            <a:pPr marL="12600">
              <a:lnSpc>
                <a:spcPct val="100000"/>
              </a:lnSpc>
              <a:spcBef>
                <a:spcPts val="995"/>
              </a:spcBef>
            </a:pPr>
            <a:r>
              <a:rPr lang="ru-RU" sz="2400" b="1" strike="noStrike" spc="-7">
                <a:solidFill>
                  <a:srgbClr val="000000"/>
                </a:solidFill>
                <a:latin typeface="Trebuchet MS"/>
              </a:rPr>
              <a:t>(складаються </a:t>
            </a:r>
            <a:r>
              <a:rPr lang="ru-RU" sz="2400" b="1" strike="noStrike" spc="-1">
                <a:solidFill>
                  <a:srgbClr val="000000"/>
                </a:solidFill>
                <a:latin typeface="Trebuchet MS"/>
              </a:rPr>
              <a:t>з </a:t>
            </a:r>
            <a:r>
              <a:rPr lang="ru-RU" sz="2400" b="1" strike="noStrike" spc="-7">
                <a:solidFill>
                  <a:srgbClr val="000000"/>
                </a:solidFill>
                <a:latin typeface="Trebuchet MS"/>
              </a:rPr>
              <a:t>дрібних (40%) </a:t>
            </a:r>
            <a:r>
              <a:rPr lang="ru-RU" sz="2400" b="1" strike="noStrike" spc="-1">
                <a:solidFill>
                  <a:srgbClr val="000000"/>
                </a:solidFill>
                <a:latin typeface="Trebuchet MS"/>
              </a:rPr>
              <a:t>і </a:t>
            </a:r>
            <a:r>
              <a:rPr lang="ru-RU" sz="2400" b="1" strike="noStrike" spc="-7">
                <a:solidFill>
                  <a:srgbClr val="000000"/>
                </a:solidFill>
                <a:latin typeface="Trebuchet MS"/>
              </a:rPr>
              <a:t>великих  агрегатів</a:t>
            </a:r>
            <a:r>
              <a:rPr lang="ru-RU" sz="2400" b="1" strike="noStrike" spc="-12">
                <a:solidFill>
                  <a:srgbClr val="000000"/>
                </a:solidFill>
                <a:latin typeface="Trebuchet MS"/>
              </a:rPr>
              <a:t> (60%)</a:t>
            </a:r>
            <a:endParaRPr lang="ru-RU" sz="2400" b="0" strike="noStrike" spc="-1">
              <a:latin typeface="Arial"/>
            </a:endParaRPr>
          </a:p>
        </p:txBody>
      </p:sp>
      <p:sp>
        <p:nvSpPr>
          <p:cNvPr id="967" name="CustomShape 3"/>
          <p:cNvSpPr/>
          <p:nvPr/>
        </p:nvSpPr>
        <p:spPr>
          <a:xfrm>
            <a:off x="5904000" y="2376000"/>
            <a:ext cx="3274200" cy="32418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TextShape 1"/>
          <p:cNvSpPr txBox="1"/>
          <p:nvPr/>
        </p:nvSpPr>
        <p:spPr>
          <a:xfrm>
            <a:off x="591120" y="230760"/>
            <a:ext cx="8336880" cy="1354320"/>
          </a:xfrm>
          <a:prstGeom prst="rect">
            <a:avLst/>
          </a:prstGeom>
          <a:noFill/>
          <a:ln>
            <a:noFill/>
          </a:ln>
        </p:spPr>
        <p:txBody>
          <a:bodyPr lIns="0" tIns="13320" rIns="0" bIns="0">
            <a:spAutoFit/>
          </a:bodyPr>
          <a:lstStyle/>
          <a:p>
            <a:pPr marL="12600" algn="ctr">
              <a:lnSpc>
                <a:spcPct val="100000"/>
              </a:lnSpc>
              <a:spcBef>
                <a:spcPts val="105"/>
              </a:spcBef>
            </a:pPr>
            <a:r>
              <a:rPr lang="ru-RU" sz="4000" b="1" strike="noStrike" spc="-1">
                <a:solidFill>
                  <a:srgbClr val="B400B4"/>
                </a:solidFill>
                <a:latin typeface="Trebuchet MS"/>
              </a:rPr>
              <a:t>Параметри </a:t>
            </a:r>
            <a:r>
              <a:rPr lang="ru-RU" sz="4000" b="1" strike="noStrike" spc="-7">
                <a:solidFill>
                  <a:srgbClr val="B400B4"/>
                </a:solidFill>
                <a:latin typeface="Trebuchet MS"/>
              </a:rPr>
              <a:t>суспензійної</a:t>
            </a:r>
            <a:r>
              <a:rPr lang="ru-RU" sz="4000" b="1" strike="noStrike" spc="-46">
                <a:solidFill>
                  <a:srgbClr val="B400B4"/>
                </a:solidFill>
                <a:latin typeface="Trebuchet MS"/>
              </a:rPr>
              <a:t> </a:t>
            </a:r>
            <a:r>
              <a:rPr lang="ru-RU" sz="4000" b="1" strike="noStrike" spc="-7">
                <a:solidFill>
                  <a:srgbClr val="B400B4"/>
                </a:solidFill>
                <a:latin typeface="Trebuchet MS"/>
              </a:rPr>
              <a:t>культури</a:t>
            </a:r>
            <a:endParaRPr lang="ru-RU" sz="4000" b="1" strike="noStrike" spc="-1">
              <a:solidFill>
                <a:srgbClr val="B400B4"/>
              </a:solidFill>
              <a:latin typeface="Calibri"/>
            </a:endParaRPr>
          </a:p>
        </p:txBody>
      </p:sp>
      <p:sp>
        <p:nvSpPr>
          <p:cNvPr id="969" name="CustomShape 2"/>
          <p:cNvSpPr/>
          <p:nvPr/>
        </p:nvSpPr>
        <p:spPr>
          <a:xfrm>
            <a:off x="567000" y="1585080"/>
            <a:ext cx="8649000" cy="3764160"/>
          </a:xfrm>
          <a:prstGeom prst="rect">
            <a:avLst/>
          </a:prstGeom>
          <a:noFill/>
          <a:ln>
            <a:noFill/>
          </a:ln>
        </p:spPr>
        <p:style>
          <a:lnRef idx="0">
            <a:scrgbClr r="0" g="0" b="0"/>
          </a:lnRef>
          <a:fillRef idx="0">
            <a:scrgbClr r="0" g="0" b="0"/>
          </a:fillRef>
          <a:effectRef idx="0">
            <a:scrgbClr r="0" g="0" b="0"/>
          </a:effectRef>
          <a:fontRef idx="minor"/>
        </p:style>
        <p:txBody>
          <a:bodyPr lIns="0" tIns="141120" rIns="0" bIns="0">
            <a:spAutoFit/>
          </a:bodyPr>
          <a:lstStyle/>
          <a:p>
            <a:pPr marL="12600">
              <a:lnSpc>
                <a:spcPct val="100000"/>
              </a:lnSpc>
              <a:spcBef>
                <a:spcPts val="1111"/>
              </a:spcBef>
            </a:pPr>
            <a:r>
              <a:rPr lang="ru-RU" sz="2250" b="0" strike="noStrike" spc="378">
                <a:solidFill>
                  <a:srgbClr val="90C225"/>
                </a:solidFill>
                <a:latin typeface="Arial"/>
              </a:rPr>
              <a:t> </a:t>
            </a:r>
            <a:r>
              <a:rPr lang="ru-RU" sz="2800" b="1" strike="noStrike" spc="-7">
                <a:solidFill>
                  <a:srgbClr val="000000"/>
                </a:solidFill>
                <a:latin typeface="Trebuchet MS"/>
              </a:rPr>
              <a:t>ООК - </a:t>
            </a:r>
            <a:r>
              <a:rPr lang="ru-RU" sz="2800" b="1" strike="noStrike" spc="-12">
                <a:solidFill>
                  <a:srgbClr val="000000"/>
                </a:solidFill>
                <a:latin typeface="Trebuchet MS"/>
              </a:rPr>
              <a:t>обсяг осаджених</a:t>
            </a:r>
            <a:r>
              <a:rPr lang="ru-RU" sz="2800" b="1" strike="noStrike" spc="-282">
                <a:solidFill>
                  <a:srgbClr val="000000"/>
                </a:solidFill>
                <a:latin typeface="Trebuchet MS"/>
              </a:rPr>
              <a:t> </a:t>
            </a:r>
            <a:r>
              <a:rPr lang="ru-RU" sz="2800" b="1" strike="noStrike" spc="-12">
                <a:solidFill>
                  <a:srgbClr val="000000"/>
                </a:solidFill>
                <a:latin typeface="Trebuchet MS"/>
              </a:rPr>
              <a:t>клітин</a:t>
            </a:r>
            <a:endParaRPr lang="ru-RU" sz="2800" b="0" strike="noStrike" spc="-1">
              <a:latin typeface="Arial"/>
            </a:endParaRPr>
          </a:p>
          <a:p>
            <a:pPr marL="355680" indent="-342720">
              <a:lnSpc>
                <a:spcPct val="100000"/>
              </a:lnSpc>
              <a:spcBef>
                <a:spcPts val="1009"/>
              </a:spcBef>
            </a:pPr>
            <a:r>
              <a:rPr lang="ru-RU" sz="2250" b="1" strike="noStrike" spc="378">
                <a:solidFill>
                  <a:srgbClr val="000000"/>
                </a:solidFill>
                <a:latin typeface="Arial"/>
              </a:rPr>
              <a:t> </a:t>
            </a:r>
            <a:r>
              <a:rPr lang="ru-RU" sz="2800" b="1" strike="noStrike" spc="-12">
                <a:solidFill>
                  <a:srgbClr val="000000"/>
                </a:solidFill>
                <a:latin typeface="Trebuchet MS"/>
              </a:rPr>
              <a:t>Число </a:t>
            </a:r>
            <a:r>
              <a:rPr lang="ru-RU" sz="2800" b="1" strike="noStrike" spc="-7">
                <a:solidFill>
                  <a:srgbClr val="000000"/>
                </a:solidFill>
                <a:latin typeface="Trebuchet MS"/>
              </a:rPr>
              <a:t>клітин на мл </a:t>
            </a:r>
            <a:r>
              <a:rPr lang="ru-RU" sz="2800" b="1" strike="noStrike" spc="-12">
                <a:solidFill>
                  <a:srgbClr val="000000"/>
                </a:solidFill>
                <a:latin typeface="Trebuchet MS"/>
              </a:rPr>
              <a:t>суспензії </a:t>
            </a:r>
            <a:r>
              <a:rPr lang="ru-RU" sz="2800" b="1" strike="noStrike" spc="-7">
                <a:solidFill>
                  <a:srgbClr val="000000"/>
                </a:solidFill>
                <a:latin typeface="Trebuchet MS"/>
              </a:rPr>
              <a:t>- щільність  (камера Фукса-Розенталя, </a:t>
            </a:r>
            <a:r>
              <a:rPr lang="ru-RU" sz="2800" b="1" strike="noStrike" spc="-12">
                <a:solidFill>
                  <a:srgbClr val="000000"/>
                </a:solidFill>
                <a:latin typeface="Trebuchet MS"/>
              </a:rPr>
              <a:t>камера</a:t>
            </a:r>
            <a:r>
              <a:rPr lang="ru-RU" sz="2800" b="1" strike="noStrike" spc="32">
                <a:solidFill>
                  <a:srgbClr val="000000"/>
                </a:solidFill>
                <a:latin typeface="Trebuchet MS"/>
              </a:rPr>
              <a:t> </a:t>
            </a:r>
            <a:r>
              <a:rPr lang="ru-RU" sz="2800" b="1" strike="noStrike" spc="-12">
                <a:solidFill>
                  <a:srgbClr val="000000"/>
                </a:solidFill>
                <a:latin typeface="Trebuchet MS"/>
              </a:rPr>
              <a:t>Горяєва)</a:t>
            </a:r>
            <a:endParaRPr lang="ru-RU" sz="2800" b="0" strike="noStrike" spc="-1">
              <a:latin typeface="Arial"/>
            </a:endParaRPr>
          </a:p>
          <a:p>
            <a:pPr marL="12600" indent="-342720">
              <a:lnSpc>
                <a:spcPct val="100000"/>
              </a:lnSpc>
              <a:spcBef>
                <a:spcPts val="995"/>
              </a:spcBef>
            </a:pPr>
            <a:r>
              <a:rPr lang="ru-RU" sz="2250" b="1" strike="noStrike" spc="378">
                <a:solidFill>
                  <a:srgbClr val="000000"/>
                </a:solidFill>
                <a:latin typeface="Arial"/>
              </a:rPr>
              <a:t> </a:t>
            </a:r>
            <a:r>
              <a:rPr lang="ru-RU" sz="2800" b="1" strike="noStrike" spc="-7">
                <a:solidFill>
                  <a:srgbClr val="000000"/>
                </a:solidFill>
                <a:latin typeface="Trebuchet MS"/>
              </a:rPr>
              <a:t>Сира / суха</a:t>
            </a:r>
            <a:r>
              <a:rPr lang="ru-RU" sz="2800" b="1" strike="noStrike" spc="-310">
                <a:solidFill>
                  <a:srgbClr val="000000"/>
                </a:solidFill>
                <a:latin typeface="Trebuchet MS"/>
              </a:rPr>
              <a:t> </a:t>
            </a:r>
            <a:r>
              <a:rPr lang="ru-RU" sz="2800" b="1" strike="noStrike" spc="-7">
                <a:solidFill>
                  <a:srgbClr val="000000"/>
                </a:solidFill>
                <a:latin typeface="Trebuchet MS"/>
              </a:rPr>
              <a:t>біомаса</a:t>
            </a:r>
            <a:endParaRPr lang="ru-RU" sz="2800" b="0" strike="noStrike" spc="-1">
              <a:latin typeface="Arial"/>
            </a:endParaRPr>
          </a:p>
          <a:p>
            <a:pPr marL="12600" indent="-342720">
              <a:lnSpc>
                <a:spcPct val="100000"/>
              </a:lnSpc>
              <a:spcBef>
                <a:spcPts val="1001"/>
              </a:spcBef>
            </a:pPr>
            <a:r>
              <a:rPr lang="ru-RU" sz="2250" b="1" strike="noStrike" spc="378">
                <a:solidFill>
                  <a:srgbClr val="000000"/>
                </a:solidFill>
                <a:latin typeface="Arial"/>
              </a:rPr>
              <a:t> </a:t>
            </a:r>
            <a:r>
              <a:rPr lang="ru-RU" sz="2800" b="1" strike="noStrike" spc="-7">
                <a:solidFill>
                  <a:srgbClr val="000000"/>
                </a:solidFill>
                <a:latin typeface="Trebuchet MS"/>
              </a:rPr>
              <a:t>Вміст</a:t>
            </a:r>
            <a:r>
              <a:rPr lang="ru-RU" sz="2800" b="1" strike="noStrike" spc="-290">
                <a:solidFill>
                  <a:srgbClr val="000000"/>
                </a:solidFill>
                <a:latin typeface="Trebuchet MS"/>
              </a:rPr>
              <a:t> </a:t>
            </a:r>
            <a:r>
              <a:rPr lang="ru-RU" sz="2800" b="1" strike="noStrike" spc="-7">
                <a:solidFill>
                  <a:srgbClr val="000000"/>
                </a:solidFill>
                <a:latin typeface="Trebuchet MS"/>
              </a:rPr>
              <a:t>білку</a:t>
            </a:r>
            <a:endParaRPr lang="ru-RU" sz="2800" b="0" strike="noStrike" spc="-1">
              <a:latin typeface="Arial"/>
            </a:endParaRPr>
          </a:p>
          <a:p>
            <a:pPr marL="12600" indent="-342720">
              <a:lnSpc>
                <a:spcPct val="100000"/>
              </a:lnSpc>
              <a:spcBef>
                <a:spcPts val="1006"/>
              </a:spcBef>
            </a:pPr>
            <a:r>
              <a:rPr lang="ru-RU" sz="2250" b="1" strike="noStrike" spc="378">
                <a:solidFill>
                  <a:srgbClr val="000000"/>
                </a:solidFill>
                <a:latin typeface="Arial"/>
              </a:rPr>
              <a:t> </a:t>
            </a:r>
            <a:r>
              <a:rPr lang="ru-RU" sz="2800" b="1" strike="noStrike" spc="-7">
                <a:solidFill>
                  <a:srgbClr val="000000"/>
                </a:solidFill>
                <a:latin typeface="Trebuchet MS"/>
              </a:rPr>
              <a:t>Ступінь агрегованості</a:t>
            </a:r>
            <a:r>
              <a:rPr lang="ru-RU" sz="2800" b="1" strike="noStrike" spc="-276">
                <a:solidFill>
                  <a:srgbClr val="000000"/>
                </a:solidFill>
                <a:latin typeface="Trebuchet MS"/>
              </a:rPr>
              <a:t> </a:t>
            </a:r>
            <a:r>
              <a:rPr lang="ru-RU" sz="2800" b="1" strike="noStrike" spc="-12">
                <a:solidFill>
                  <a:srgbClr val="000000"/>
                </a:solidFill>
                <a:latin typeface="Trebuchet MS"/>
              </a:rPr>
              <a:t>суспензії</a:t>
            </a:r>
            <a:endParaRPr lang="ru-RU" sz="2800" b="0" strike="noStrike" spc="-1">
              <a:latin typeface="Arial"/>
            </a:endParaRPr>
          </a:p>
          <a:p>
            <a:pPr marL="12600" indent="-342720">
              <a:lnSpc>
                <a:spcPct val="100000"/>
              </a:lnSpc>
              <a:spcBef>
                <a:spcPts val="1001"/>
              </a:spcBef>
            </a:pPr>
            <a:r>
              <a:rPr lang="ru-RU" sz="2250" b="1" strike="noStrike" spc="378">
                <a:solidFill>
                  <a:srgbClr val="000000"/>
                </a:solidFill>
                <a:latin typeface="Arial"/>
              </a:rPr>
              <a:t> </a:t>
            </a:r>
            <a:r>
              <a:rPr lang="ru-RU" sz="2800" b="1" strike="noStrike" spc="-7">
                <a:solidFill>
                  <a:srgbClr val="000000"/>
                </a:solidFill>
                <a:latin typeface="Trebuchet MS"/>
              </a:rPr>
              <a:t>Ступінь життєздатності клітин</a:t>
            </a:r>
            <a:r>
              <a:rPr lang="ru-RU" sz="2800" b="1" strike="noStrike" spc="-282">
                <a:solidFill>
                  <a:srgbClr val="000000"/>
                </a:solidFill>
                <a:latin typeface="Trebuchet MS"/>
              </a:rPr>
              <a:t> </a:t>
            </a:r>
            <a:r>
              <a:rPr lang="ru-RU" sz="2800" b="1" strike="noStrike" spc="-12">
                <a:solidFill>
                  <a:srgbClr val="000000"/>
                </a:solidFill>
                <a:latin typeface="Trebuchet MS"/>
              </a:rPr>
              <a:t>суспензії</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 name="CustomShape 1"/>
          <p:cNvSpPr/>
          <p:nvPr/>
        </p:nvSpPr>
        <p:spPr>
          <a:xfrm>
            <a:off x="144000" y="3292200"/>
            <a:ext cx="4331520" cy="34758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71" name="TextShape 2"/>
          <p:cNvSpPr txBox="1"/>
          <p:nvPr/>
        </p:nvSpPr>
        <p:spPr>
          <a:xfrm>
            <a:off x="1345680" y="77040"/>
            <a:ext cx="6934320" cy="1354320"/>
          </a:xfrm>
          <a:prstGeom prst="rect">
            <a:avLst/>
          </a:prstGeom>
          <a:noFill/>
          <a:ln>
            <a:noFill/>
          </a:ln>
        </p:spPr>
        <p:txBody>
          <a:bodyPr lIns="0" tIns="13320" rIns="0" bIns="0">
            <a:spAutoFit/>
          </a:bodyPr>
          <a:lstStyle/>
          <a:p>
            <a:pPr marL="12600">
              <a:lnSpc>
                <a:spcPct val="100000"/>
              </a:lnSpc>
              <a:spcBef>
                <a:spcPts val="105"/>
              </a:spcBef>
            </a:pPr>
            <a:r>
              <a:rPr lang="ru-RU" sz="4400" b="1" strike="noStrike" spc="-7">
                <a:solidFill>
                  <a:srgbClr val="9C009C"/>
                </a:solidFill>
                <a:latin typeface="Trebuchet MS"/>
              </a:rPr>
              <a:t>Cпособи</a:t>
            </a:r>
            <a:r>
              <a:rPr lang="ru-RU" sz="4400" b="1" strike="noStrike" spc="-60">
                <a:solidFill>
                  <a:srgbClr val="9C009C"/>
                </a:solidFill>
                <a:latin typeface="Trebuchet MS"/>
              </a:rPr>
              <a:t> </a:t>
            </a:r>
            <a:r>
              <a:rPr lang="ru-RU" sz="4400" b="1" strike="noStrike" spc="-7">
                <a:solidFill>
                  <a:srgbClr val="9C009C"/>
                </a:solidFill>
                <a:latin typeface="Trebuchet MS"/>
              </a:rPr>
              <a:t>культивування</a:t>
            </a:r>
            <a:endParaRPr lang="ru-RU" sz="4400" b="1" strike="noStrike" spc="-1">
              <a:solidFill>
                <a:srgbClr val="9C009C"/>
              </a:solidFill>
              <a:latin typeface="Calibri"/>
            </a:endParaRPr>
          </a:p>
        </p:txBody>
      </p:sp>
      <p:sp>
        <p:nvSpPr>
          <p:cNvPr id="972" name="CustomShape 3"/>
          <p:cNvSpPr/>
          <p:nvPr/>
        </p:nvSpPr>
        <p:spPr>
          <a:xfrm>
            <a:off x="216000" y="769680"/>
            <a:ext cx="4464000" cy="2470320"/>
          </a:xfrm>
          <a:prstGeom prst="rect">
            <a:avLst/>
          </a:prstGeom>
          <a:noFill/>
          <a:ln>
            <a:noFill/>
          </a:ln>
        </p:spPr>
        <p:style>
          <a:lnRef idx="0">
            <a:scrgbClr r="0" g="0" b="0"/>
          </a:lnRef>
          <a:fillRef idx="0">
            <a:scrgbClr r="0" g="0" b="0"/>
          </a:fillRef>
          <a:effectRef idx="0">
            <a:scrgbClr r="0" g="0" b="0"/>
          </a:effectRef>
          <a:fontRef idx="minor"/>
        </p:style>
        <p:txBody>
          <a:bodyPr lIns="0" tIns="93960" rIns="0" bIns="0">
            <a:spAutoFit/>
          </a:bodyPr>
          <a:lstStyle/>
          <a:p>
            <a:pPr marL="127080" indent="-114480">
              <a:lnSpc>
                <a:spcPct val="100000"/>
              </a:lnSpc>
              <a:spcBef>
                <a:spcPts val="740"/>
              </a:spcBef>
            </a:pPr>
            <a:r>
              <a:rPr lang="ru-RU" sz="2400" b="0" strike="noStrike" spc="406">
                <a:solidFill>
                  <a:srgbClr val="90C225"/>
                </a:solidFill>
                <a:latin typeface="Arial"/>
              </a:rPr>
              <a:t> </a:t>
            </a:r>
            <a:r>
              <a:rPr lang="ru-RU" sz="2600" b="1" strike="noStrike" spc="-7">
                <a:solidFill>
                  <a:srgbClr val="404040"/>
                </a:solidFill>
                <a:latin typeface="Trebuchet MS"/>
              </a:rPr>
              <a:t>закриті</a:t>
            </a:r>
            <a:r>
              <a:rPr lang="ru-RU" sz="2600" b="1" strike="noStrike" spc="-500">
                <a:solidFill>
                  <a:srgbClr val="404040"/>
                </a:solidFill>
                <a:latin typeface="Trebuchet MS"/>
              </a:rPr>
              <a:t> </a:t>
            </a:r>
            <a:r>
              <a:rPr lang="ru-RU" sz="2600" b="1" strike="noStrike" spc="-7">
                <a:solidFill>
                  <a:srgbClr val="404040"/>
                </a:solidFill>
                <a:latin typeface="Trebuchet MS"/>
              </a:rPr>
              <a:t>системи </a:t>
            </a:r>
            <a:r>
              <a:rPr lang="ru-RU" sz="2600" b="1" strike="noStrike" spc="-7">
                <a:solidFill>
                  <a:srgbClr val="0000B0"/>
                </a:solidFill>
                <a:latin typeface="Trebuchet MS"/>
              </a:rPr>
              <a:t>накопичувальне  (періодичне)</a:t>
            </a:r>
            <a:r>
              <a:rPr lang="ru-RU" sz="2600" b="1" strike="noStrike" spc="-52">
                <a:solidFill>
                  <a:srgbClr val="0000B0"/>
                </a:solidFill>
                <a:latin typeface="Trebuchet MS"/>
              </a:rPr>
              <a:t> </a:t>
            </a:r>
            <a:r>
              <a:rPr lang="ru-RU" sz="2600" b="1" strike="noStrike" spc="-7">
                <a:solidFill>
                  <a:srgbClr val="0000B0"/>
                </a:solidFill>
                <a:latin typeface="Trebuchet MS"/>
              </a:rPr>
              <a:t>культивування </a:t>
            </a:r>
            <a:r>
              <a:rPr lang="ru-RU" sz="2600" b="1" strike="noStrike" spc="-1">
                <a:solidFill>
                  <a:srgbClr val="404040"/>
                </a:solidFill>
                <a:latin typeface="Trebuchet MS"/>
              </a:rPr>
              <a:t>- </a:t>
            </a:r>
            <a:r>
              <a:rPr lang="ru-RU" sz="2600" b="1" strike="noStrike" spc="-7">
                <a:solidFill>
                  <a:srgbClr val="404040"/>
                </a:solidFill>
                <a:latin typeface="Trebuchet MS"/>
              </a:rPr>
              <a:t>на гойдалках ротаційного  або </a:t>
            </a:r>
            <a:r>
              <a:rPr lang="ru-RU" sz="2600" b="1" strike="noStrike" spc="-1">
                <a:solidFill>
                  <a:srgbClr val="404040"/>
                </a:solidFill>
                <a:latin typeface="Trebuchet MS"/>
              </a:rPr>
              <a:t>шейкерного</a:t>
            </a:r>
            <a:r>
              <a:rPr lang="ru-RU" sz="2600" b="1" strike="noStrike" spc="-26">
                <a:solidFill>
                  <a:srgbClr val="404040"/>
                </a:solidFill>
                <a:latin typeface="Trebuchet MS"/>
              </a:rPr>
              <a:t> </a:t>
            </a:r>
            <a:r>
              <a:rPr lang="ru-RU" sz="2600" b="1" strike="noStrike" spc="-7">
                <a:solidFill>
                  <a:srgbClr val="404040"/>
                </a:solidFill>
                <a:latin typeface="Trebuchet MS"/>
              </a:rPr>
              <a:t>типу</a:t>
            </a:r>
            <a:endParaRPr lang="ru-RU" sz="2600" b="0" strike="noStrike" spc="-1">
              <a:latin typeface="Arial"/>
            </a:endParaRPr>
          </a:p>
        </p:txBody>
      </p:sp>
      <p:sp>
        <p:nvSpPr>
          <p:cNvPr id="973" name="CustomShape 4"/>
          <p:cNvSpPr/>
          <p:nvPr/>
        </p:nvSpPr>
        <p:spPr>
          <a:xfrm>
            <a:off x="4752000" y="864000"/>
            <a:ext cx="3972960" cy="2362320"/>
          </a:xfrm>
          <a:prstGeom prst="rect">
            <a:avLst/>
          </a:prstGeom>
          <a:noFill/>
          <a:ln>
            <a:noFill/>
          </a:ln>
        </p:spPr>
        <p:style>
          <a:lnRef idx="0">
            <a:scrgbClr r="0" g="0" b="0"/>
          </a:lnRef>
          <a:fillRef idx="0">
            <a:scrgbClr r="0" g="0" b="0"/>
          </a:fillRef>
          <a:effectRef idx="0">
            <a:scrgbClr r="0" g="0" b="0"/>
          </a:effectRef>
          <a:fontRef idx="minor"/>
        </p:style>
        <p:txBody>
          <a:bodyPr lIns="0" tIns="61560" rIns="0" bIns="0">
            <a:spAutoFit/>
          </a:bodyPr>
          <a:lstStyle/>
          <a:p>
            <a:pPr marL="355680" indent="-342720">
              <a:lnSpc>
                <a:spcPct val="90000"/>
              </a:lnSpc>
              <a:spcBef>
                <a:spcPts val="485"/>
              </a:spcBef>
            </a:pPr>
            <a:r>
              <a:rPr lang="ru-RU" sz="2550" b="0" strike="noStrike" spc="443">
                <a:solidFill>
                  <a:srgbClr val="90C225"/>
                </a:solidFill>
                <a:latin typeface="Arial"/>
              </a:rPr>
              <a:t> </a:t>
            </a:r>
            <a:r>
              <a:rPr lang="ru-RU" sz="2800" b="1" strike="noStrike" spc="-1">
                <a:solidFill>
                  <a:srgbClr val="404040"/>
                </a:solidFill>
                <a:latin typeface="Trebuchet MS"/>
              </a:rPr>
              <a:t>відкриті </a:t>
            </a:r>
            <a:r>
              <a:rPr lang="ru-RU" sz="2800" b="1" strike="noStrike" spc="-7">
                <a:solidFill>
                  <a:srgbClr val="404040"/>
                </a:solidFill>
                <a:latin typeface="Trebuchet MS"/>
              </a:rPr>
              <a:t>системи </a:t>
            </a:r>
            <a:r>
              <a:rPr lang="ru-RU" sz="2800" b="1" strike="noStrike" spc="-1">
                <a:solidFill>
                  <a:srgbClr val="404040"/>
                </a:solidFill>
                <a:latin typeface="Trebuchet MS"/>
              </a:rPr>
              <a:t>-  </a:t>
            </a:r>
            <a:r>
              <a:rPr lang="ru-RU" sz="2800" b="1" strike="noStrike" spc="-1">
                <a:solidFill>
                  <a:srgbClr val="0000B0"/>
                </a:solidFill>
                <a:latin typeface="Trebuchet MS"/>
              </a:rPr>
              <a:t>безперервне</a:t>
            </a:r>
            <a:r>
              <a:rPr lang="ru-RU" sz="2800" b="1" strike="noStrike" spc="-72">
                <a:solidFill>
                  <a:srgbClr val="0000B0"/>
                </a:solidFill>
                <a:latin typeface="Trebuchet MS"/>
              </a:rPr>
              <a:t> </a:t>
            </a:r>
            <a:r>
              <a:rPr lang="ru-RU" sz="2800" b="1" strike="noStrike" spc="-7">
                <a:solidFill>
                  <a:srgbClr val="0000B0"/>
                </a:solidFill>
                <a:latin typeface="Trebuchet MS"/>
              </a:rPr>
              <a:t>культивування  </a:t>
            </a:r>
            <a:r>
              <a:rPr lang="ru-RU" sz="2800" b="1" strike="noStrike" spc="-1">
                <a:solidFill>
                  <a:srgbClr val="0000B0"/>
                </a:solidFill>
                <a:latin typeface="Trebuchet MS"/>
              </a:rPr>
              <a:t>проточного </a:t>
            </a:r>
            <a:r>
              <a:rPr lang="ru-RU" sz="2800" b="1" strike="noStrike" spc="-7">
                <a:solidFill>
                  <a:srgbClr val="0000B0"/>
                </a:solidFill>
                <a:latin typeface="Trebuchet MS"/>
              </a:rPr>
              <a:t>типу</a:t>
            </a:r>
            <a:r>
              <a:rPr lang="ru-RU" sz="2800" b="1" strike="noStrike" spc="-7">
                <a:solidFill>
                  <a:srgbClr val="404040"/>
                </a:solidFill>
                <a:latin typeface="Trebuchet MS"/>
              </a:rPr>
              <a:t> </a:t>
            </a:r>
            <a:r>
              <a:rPr lang="ru-RU" sz="2800" b="1" strike="noStrike" spc="-1">
                <a:solidFill>
                  <a:srgbClr val="404040"/>
                </a:solidFill>
                <a:latin typeface="Trebuchet MS"/>
              </a:rPr>
              <a:t>в  </a:t>
            </a:r>
            <a:r>
              <a:rPr lang="ru-RU" sz="2800" b="1" strike="noStrike" spc="-7">
                <a:solidFill>
                  <a:srgbClr val="404040"/>
                </a:solidFill>
                <a:latin typeface="Trebuchet MS"/>
              </a:rPr>
              <a:t>культиваторах або  </a:t>
            </a:r>
            <a:r>
              <a:rPr lang="ru-RU" sz="2800" b="1" strike="noStrike" spc="-1">
                <a:solidFill>
                  <a:srgbClr val="404040"/>
                </a:solidFill>
                <a:latin typeface="Trebuchet MS"/>
              </a:rPr>
              <a:t>ферментерах</a:t>
            </a:r>
            <a:endParaRPr lang="ru-RU" sz="2800" b="0" strike="noStrike" spc="-1">
              <a:latin typeface="Arial"/>
            </a:endParaRPr>
          </a:p>
        </p:txBody>
      </p:sp>
      <p:sp>
        <p:nvSpPr>
          <p:cNvPr id="974" name="CustomShape 5"/>
          <p:cNvSpPr/>
          <p:nvPr/>
        </p:nvSpPr>
        <p:spPr>
          <a:xfrm>
            <a:off x="4680000" y="3312000"/>
            <a:ext cx="4248000" cy="347580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1" name="Рисунок 840"/>
          <p:cNvPicPr/>
          <p:nvPr/>
        </p:nvPicPr>
        <p:blipFill>
          <a:blip r:embed="rId2"/>
          <a:stretch/>
        </p:blipFill>
        <p:spPr>
          <a:xfrm>
            <a:off x="342000" y="936000"/>
            <a:ext cx="8495640" cy="4823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 name="CustomShape 1"/>
          <p:cNvSpPr/>
          <p:nvPr/>
        </p:nvSpPr>
        <p:spPr>
          <a:xfrm>
            <a:off x="105120" y="1688760"/>
            <a:ext cx="4358880" cy="47912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976" name="TextShape 2"/>
          <p:cNvSpPr txBox="1"/>
          <p:nvPr/>
        </p:nvSpPr>
        <p:spPr>
          <a:xfrm>
            <a:off x="896400" y="209520"/>
            <a:ext cx="7383600" cy="1158480"/>
          </a:xfrm>
          <a:prstGeom prst="rect">
            <a:avLst/>
          </a:prstGeom>
          <a:noFill/>
          <a:ln>
            <a:noFill/>
          </a:ln>
        </p:spPr>
        <p:txBody>
          <a:bodyPr lIns="0" tIns="13320" rIns="0" bIns="0">
            <a:spAutoFit/>
          </a:bodyPr>
          <a:lstStyle/>
          <a:p>
            <a:pPr algn="ctr">
              <a:lnSpc>
                <a:spcPct val="100000"/>
              </a:lnSpc>
              <a:spcBef>
                <a:spcPts val="105"/>
              </a:spcBef>
            </a:pPr>
            <a:r>
              <a:rPr lang="ru-RU" sz="2000" b="1" strike="noStrike" spc="-7">
                <a:solidFill>
                  <a:srgbClr val="0000B0"/>
                </a:solidFill>
                <a:latin typeface="Trebuchet MS"/>
                <a:ea typeface="Microsoft YaHei"/>
              </a:rPr>
              <a:t>Закрите культивування суспензійний</a:t>
            </a:r>
            <a:r>
              <a:rPr lang="ru-RU" sz="2000" b="1" strike="noStrike" spc="-12">
                <a:solidFill>
                  <a:srgbClr val="0000B0"/>
                </a:solidFill>
                <a:latin typeface="Trebuchet MS"/>
                <a:ea typeface="Microsoft YaHei"/>
              </a:rPr>
              <a:t> </a:t>
            </a:r>
            <a:r>
              <a:rPr lang="ru-RU" sz="2000" b="1" strike="noStrike" spc="-7">
                <a:solidFill>
                  <a:srgbClr val="0000B0"/>
                </a:solidFill>
                <a:latin typeface="Trebuchet MS"/>
                <a:ea typeface="Microsoft YaHei"/>
              </a:rPr>
              <a:t>культури</a:t>
            </a:r>
            <a:r>
              <a:t/>
            </a:r>
            <a:br/>
            <a:r>
              <a:rPr lang="ru-RU" sz="2000" b="1" strike="noStrike" spc="-7">
                <a:solidFill>
                  <a:srgbClr val="000000"/>
                </a:solidFill>
                <a:latin typeface="Trebuchet MS"/>
                <a:ea typeface="Microsoft YaHei"/>
              </a:rPr>
              <a:t>(А </a:t>
            </a:r>
            <a:r>
              <a:rPr lang="ru-RU" sz="2000" b="1" strike="noStrike" spc="-1">
                <a:solidFill>
                  <a:srgbClr val="000000"/>
                </a:solidFill>
                <a:latin typeface="Trebuchet MS"/>
                <a:ea typeface="Microsoft YaHei"/>
              </a:rPr>
              <a:t>- </a:t>
            </a:r>
            <a:r>
              <a:rPr lang="ru-RU" sz="2000" b="1" strike="noStrike" spc="-7">
                <a:solidFill>
                  <a:srgbClr val="000000"/>
                </a:solidFill>
                <a:latin typeface="Trebuchet MS"/>
                <a:ea typeface="Microsoft YaHei"/>
              </a:rPr>
              <a:t>колби Ерленмейра багатоярусні </a:t>
            </a:r>
            <a:r>
              <a:rPr lang="ru-RU" sz="2000" b="1" strike="noStrike" spc="-1">
                <a:solidFill>
                  <a:srgbClr val="000000"/>
                </a:solidFill>
                <a:latin typeface="Trebuchet MS"/>
                <a:ea typeface="Microsoft YaHei"/>
              </a:rPr>
              <a:t>платформні </a:t>
            </a:r>
            <a:r>
              <a:rPr lang="ru-RU" sz="2000" b="1" strike="noStrike" spc="-7">
                <a:solidFill>
                  <a:srgbClr val="000000"/>
                </a:solidFill>
                <a:latin typeface="Trebuchet MS"/>
                <a:ea typeface="Microsoft YaHei"/>
              </a:rPr>
              <a:t>шейкери) </a:t>
            </a:r>
            <a:r>
              <a:rPr lang="ru-RU" sz="2000" b="1" strike="noStrike" spc="-1">
                <a:solidFill>
                  <a:srgbClr val="000000"/>
                </a:solidFill>
                <a:latin typeface="Trebuchet MS"/>
                <a:ea typeface="Microsoft YaHei"/>
              </a:rPr>
              <a:t>і</a:t>
            </a:r>
            <a:r>
              <a:rPr lang="ru-RU" sz="2000" b="1" strike="noStrike" spc="-15">
                <a:solidFill>
                  <a:srgbClr val="000000"/>
                </a:solidFill>
                <a:latin typeface="Trebuchet MS"/>
                <a:ea typeface="Microsoft YaHei"/>
              </a:rPr>
              <a:t> </a:t>
            </a:r>
            <a:r>
              <a:rPr lang="ru-RU" sz="2000" b="1" strike="noStrike" spc="-7">
                <a:solidFill>
                  <a:srgbClr val="0000B0"/>
                </a:solidFill>
                <a:latin typeface="Trebuchet MS"/>
                <a:ea typeface="Microsoft YaHei"/>
              </a:rPr>
              <a:t>відкрите </a:t>
            </a:r>
            <a:r>
              <a:rPr lang="ru-RU" sz="2000" b="1" strike="noStrike" spc="-7">
                <a:solidFill>
                  <a:srgbClr val="0000B0"/>
                </a:solidFill>
                <a:latin typeface="Trebuchet MS"/>
              </a:rPr>
              <a:t>культивування</a:t>
            </a:r>
            <a:r>
              <a:rPr lang="ru-RU" sz="2000" b="1" strike="noStrike" spc="-7">
                <a:solidFill>
                  <a:srgbClr val="000000"/>
                </a:solidFill>
                <a:latin typeface="Trebuchet MS"/>
              </a:rPr>
              <a:t> </a:t>
            </a:r>
            <a:r>
              <a:rPr lang="ru-RU" sz="2000" b="1" strike="noStrike" spc="-1">
                <a:solidFill>
                  <a:srgbClr val="000000"/>
                </a:solidFill>
                <a:latin typeface="Trebuchet MS"/>
              </a:rPr>
              <a:t>(Б – лабораторний</a:t>
            </a:r>
            <a:r>
              <a:rPr lang="ru-RU" sz="2000" b="1" strike="noStrike" spc="-111">
                <a:solidFill>
                  <a:srgbClr val="000000"/>
                </a:solidFill>
                <a:latin typeface="Trebuchet MS"/>
              </a:rPr>
              <a:t> </a:t>
            </a:r>
            <a:r>
              <a:rPr lang="ru-RU" sz="2000" b="1" strike="noStrike" spc="-1">
                <a:solidFill>
                  <a:srgbClr val="000000"/>
                </a:solidFill>
                <a:latin typeface="Trebuchet MS"/>
              </a:rPr>
              <a:t>біореактор)</a:t>
            </a:r>
            <a:endParaRPr lang="ru-RU" sz="2000" b="1" strike="noStrike" spc="-1">
              <a:latin typeface="Calibri"/>
            </a:endParaRPr>
          </a:p>
        </p:txBody>
      </p:sp>
      <p:sp>
        <p:nvSpPr>
          <p:cNvPr id="977" name="CustomShape 3"/>
          <p:cNvSpPr/>
          <p:nvPr/>
        </p:nvSpPr>
        <p:spPr>
          <a:xfrm>
            <a:off x="4824000" y="1656000"/>
            <a:ext cx="4104000" cy="479124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978" name="CustomShape 4"/>
          <p:cNvSpPr/>
          <p:nvPr/>
        </p:nvSpPr>
        <p:spPr>
          <a:xfrm>
            <a:off x="3370320" y="5717880"/>
            <a:ext cx="252720" cy="316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1400" rIns="0" bIns="0">
            <a:spAutoFit/>
          </a:bodyPr>
          <a:lstStyle/>
          <a:p>
            <a:pPr marL="92880">
              <a:lnSpc>
                <a:spcPct val="100000"/>
              </a:lnSpc>
              <a:spcBef>
                <a:spcPts val="326"/>
              </a:spcBef>
            </a:pPr>
            <a:r>
              <a:rPr lang="ru-RU" sz="1800" b="0" strike="noStrike" spc="-1">
                <a:latin typeface="Arial"/>
              </a:rPr>
              <a:t>А</a:t>
            </a:r>
          </a:p>
        </p:txBody>
      </p:sp>
      <p:sp>
        <p:nvSpPr>
          <p:cNvPr id="979" name="CustomShape 5"/>
          <p:cNvSpPr/>
          <p:nvPr/>
        </p:nvSpPr>
        <p:spPr>
          <a:xfrm>
            <a:off x="6943680" y="5717880"/>
            <a:ext cx="250920" cy="3160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0" tIns="41400" rIns="0" bIns="0">
            <a:spAutoFit/>
          </a:bodyPr>
          <a:lstStyle/>
          <a:p>
            <a:pPr marL="92160">
              <a:lnSpc>
                <a:spcPct val="100000"/>
              </a:lnSpc>
              <a:spcBef>
                <a:spcPts val="326"/>
              </a:spcBef>
            </a:pPr>
            <a:r>
              <a:rPr lang="ru-RU" sz="1800" b="0" strike="noStrike" spc="-1">
                <a:latin typeface="Arial"/>
              </a:rPr>
              <a:t>Б</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 name="TextShape 1"/>
          <p:cNvSpPr txBox="1"/>
          <p:nvPr/>
        </p:nvSpPr>
        <p:spPr>
          <a:xfrm>
            <a:off x="504000" y="206640"/>
            <a:ext cx="8280000" cy="585360"/>
          </a:xfrm>
          <a:prstGeom prst="rect">
            <a:avLst/>
          </a:prstGeom>
          <a:noFill/>
          <a:ln>
            <a:noFill/>
          </a:ln>
        </p:spPr>
        <p:txBody>
          <a:bodyPr lIns="0" tIns="12240" rIns="0" bIns="0">
            <a:spAutoFit/>
          </a:bodyPr>
          <a:lstStyle/>
          <a:p>
            <a:pPr marL="12600">
              <a:lnSpc>
                <a:spcPct val="100000"/>
              </a:lnSpc>
              <a:spcBef>
                <a:spcPts val="96"/>
              </a:spcBef>
            </a:pPr>
            <a:r>
              <a:rPr lang="ru-RU" sz="3600" b="1" strike="noStrike" spc="-7">
                <a:solidFill>
                  <a:srgbClr val="C40062"/>
                </a:solidFill>
                <a:latin typeface="Trebuchet MS"/>
              </a:rPr>
              <a:t>Використання суспензійних</a:t>
            </a:r>
            <a:r>
              <a:rPr lang="ru-RU" sz="3600" b="1" strike="noStrike" spc="9">
                <a:solidFill>
                  <a:srgbClr val="C40062"/>
                </a:solidFill>
                <a:latin typeface="Trebuchet MS"/>
              </a:rPr>
              <a:t> </a:t>
            </a:r>
            <a:r>
              <a:rPr lang="ru-RU" sz="3600" b="1" strike="noStrike" spc="-12">
                <a:solidFill>
                  <a:srgbClr val="C40062"/>
                </a:solidFill>
                <a:latin typeface="Trebuchet MS"/>
              </a:rPr>
              <a:t>культур</a:t>
            </a:r>
            <a:endParaRPr lang="ru-RU" sz="3600" b="1" strike="noStrike" spc="-1">
              <a:solidFill>
                <a:srgbClr val="C40062"/>
              </a:solidFill>
              <a:latin typeface="Calibri"/>
            </a:endParaRPr>
          </a:p>
        </p:txBody>
      </p:sp>
      <p:sp>
        <p:nvSpPr>
          <p:cNvPr id="981" name="CustomShape 2"/>
          <p:cNvSpPr/>
          <p:nvPr/>
        </p:nvSpPr>
        <p:spPr>
          <a:xfrm>
            <a:off x="167760" y="864000"/>
            <a:ext cx="3792240" cy="5783040"/>
          </a:xfrm>
          <a:prstGeom prst="rect">
            <a:avLst/>
          </a:prstGeom>
          <a:noFill/>
          <a:ln>
            <a:noFill/>
          </a:ln>
        </p:spPr>
        <p:style>
          <a:lnRef idx="0">
            <a:scrgbClr r="0" g="0" b="0"/>
          </a:lnRef>
          <a:fillRef idx="0">
            <a:scrgbClr r="0" g="0" b="0"/>
          </a:fillRef>
          <a:effectRef idx="0">
            <a:scrgbClr r="0" g="0" b="0"/>
          </a:effectRef>
          <a:fontRef idx="minor"/>
        </p:style>
        <p:txBody>
          <a:bodyPr lIns="0" tIns="60840" rIns="0" bIns="0">
            <a:spAutoFit/>
          </a:bodyPr>
          <a:lstStyle/>
          <a:p>
            <a:pPr marL="355680" indent="-342720" algn="just">
              <a:lnSpc>
                <a:spcPts val="3019"/>
              </a:lnSpc>
              <a:spcBef>
                <a:spcPts val="479"/>
              </a:spcBef>
            </a:pPr>
            <a:r>
              <a:rPr lang="ru-RU" sz="2250" b="0" strike="noStrike" spc="378">
                <a:solidFill>
                  <a:srgbClr val="90C225"/>
                </a:solidFill>
                <a:latin typeface="Arial"/>
              </a:rPr>
              <a:t> </a:t>
            </a:r>
            <a:r>
              <a:rPr lang="ru-RU" sz="2600" b="1" strike="noStrike" spc="-7">
                <a:solidFill>
                  <a:srgbClr val="000000"/>
                </a:solidFill>
                <a:latin typeface="Trebuchet MS"/>
              </a:rPr>
              <a:t>Отримання</a:t>
            </a:r>
            <a:r>
              <a:rPr lang="ru-RU" sz="2600" b="1" strike="noStrike" spc="-307">
                <a:solidFill>
                  <a:srgbClr val="000000"/>
                </a:solidFill>
                <a:latin typeface="Trebuchet MS"/>
              </a:rPr>
              <a:t> </a:t>
            </a:r>
            <a:r>
              <a:rPr lang="ru-RU" sz="2600" b="1" strike="noStrike" spc="-86">
                <a:solidFill>
                  <a:srgbClr val="000000"/>
                </a:solidFill>
                <a:latin typeface="Trebuchet MS"/>
              </a:rPr>
              <a:t>вторинних  </a:t>
            </a:r>
            <a:r>
              <a:rPr lang="ru-RU" sz="2600" b="1" strike="noStrike" spc="-12">
                <a:solidFill>
                  <a:srgbClr val="000000"/>
                </a:solidFill>
                <a:latin typeface="Trebuchet MS"/>
              </a:rPr>
              <a:t>метаболітів  </a:t>
            </a:r>
            <a:r>
              <a:rPr lang="ru-RU" sz="2600" b="1" strike="noStrike" spc="-7">
                <a:solidFill>
                  <a:srgbClr val="000000"/>
                </a:solidFill>
                <a:latin typeface="Trebuchet MS"/>
              </a:rPr>
              <a:t>(стаціонарна фаза  </a:t>
            </a:r>
            <a:r>
              <a:rPr lang="ru-RU" sz="2600" b="1" strike="noStrike" spc="-12">
                <a:solidFill>
                  <a:srgbClr val="000000"/>
                </a:solidFill>
                <a:latin typeface="Trebuchet MS"/>
              </a:rPr>
              <a:t>росту)</a:t>
            </a:r>
            <a:endParaRPr lang="ru-RU" sz="2600" b="0" strike="noStrike" spc="-1">
              <a:latin typeface="Arial"/>
            </a:endParaRPr>
          </a:p>
          <a:p>
            <a:pPr marL="355680" indent="-342720" algn="just">
              <a:lnSpc>
                <a:spcPts val="3019"/>
              </a:lnSpc>
              <a:spcBef>
                <a:spcPts val="1026"/>
              </a:spcBef>
            </a:pPr>
            <a:r>
              <a:rPr lang="ru-RU" sz="2200" b="1" strike="noStrike" spc="378">
                <a:solidFill>
                  <a:srgbClr val="000000"/>
                </a:solidFill>
                <a:latin typeface="Arial"/>
              </a:rPr>
              <a:t> </a:t>
            </a:r>
            <a:r>
              <a:rPr lang="ru-RU" sz="2600" b="1" strike="noStrike" spc="-7">
                <a:solidFill>
                  <a:srgbClr val="000000"/>
                </a:solidFill>
                <a:latin typeface="Trebuchet MS"/>
              </a:rPr>
              <a:t>Нарощування</a:t>
            </a:r>
            <a:r>
              <a:rPr lang="ru-RU" sz="2600" b="1" strike="noStrike" spc="-307">
                <a:solidFill>
                  <a:srgbClr val="000000"/>
                </a:solidFill>
                <a:latin typeface="Trebuchet MS"/>
              </a:rPr>
              <a:t> </a:t>
            </a:r>
            <a:r>
              <a:rPr lang="ru-RU" sz="2600" b="1" strike="noStrike" spc="-106">
                <a:solidFill>
                  <a:srgbClr val="000000"/>
                </a:solidFill>
                <a:latin typeface="Trebuchet MS"/>
              </a:rPr>
              <a:t>біомаси  </a:t>
            </a:r>
            <a:r>
              <a:rPr lang="ru-RU" sz="2600" b="1" strike="noStrike" spc="-12">
                <a:solidFill>
                  <a:srgbClr val="000000"/>
                </a:solidFill>
                <a:latin typeface="Trebuchet MS"/>
              </a:rPr>
              <a:t>(логарифмічна </a:t>
            </a:r>
            <a:r>
              <a:rPr lang="ru-RU" sz="2600" b="1" strike="noStrike" spc="-7">
                <a:solidFill>
                  <a:srgbClr val="000000"/>
                </a:solidFill>
                <a:latin typeface="Trebuchet MS"/>
              </a:rPr>
              <a:t>фаза  зростання)</a:t>
            </a:r>
            <a:endParaRPr lang="ru-RU" sz="2600" b="0" strike="noStrike" spc="-1">
              <a:latin typeface="Arial"/>
            </a:endParaRPr>
          </a:p>
          <a:p>
            <a:pPr marL="12600" indent="-342720" algn="just">
              <a:lnSpc>
                <a:spcPct val="100000"/>
              </a:lnSpc>
              <a:spcBef>
                <a:spcPts val="624"/>
              </a:spcBef>
            </a:pPr>
            <a:r>
              <a:rPr lang="ru-RU" sz="2200" b="1" strike="noStrike" spc="378">
                <a:solidFill>
                  <a:srgbClr val="000000"/>
                </a:solidFill>
                <a:latin typeface="Arial"/>
              </a:rPr>
              <a:t> </a:t>
            </a:r>
            <a:r>
              <a:rPr lang="ru-RU" sz="2600" b="1" strike="noStrike" spc="-7">
                <a:solidFill>
                  <a:srgbClr val="000000"/>
                </a:solidFill>
                <a:latin typeface="Trebuchet MS"/>
              </a:rPr>
              <a:t>Клітинна</a:t>
            </a:r>
            <a:r>
              <a:rPr lang="ru-RU" sz="2600" b="1" strike="noStrike" spc="-301">
                <a:solidFill>
                  <a:srgbClr val="000000"/>
                </a:solidFill>
                <a:latin typeface="Trebuchet MS"/>
              </a:rPr>
              <a:t> </a:t>
            </a:r>
            <a:r>
              <a:rPr lang="ru-RU" sz="2600" b="1" strike="noStrike" spc="-12">
                <a:solidFill>
                  <a:srgbClr val="000000"/>
                </a:solidFill>
                <a:latin typeface="Trebuchet MS"/>
              </a:rPr>
              <a:t>селекція</a:t>
            </a:r>
            <a:endParaRPr lang="ru-RU" sz="2600" b="0" strike="noStrike" spc="-1">
              <a:latin typeface="Arial"/>
            </a:endParaRPr>
          </a:p>
          <a:p>
            <a:pPr marL="355680" indent="-342720" algn="just">
              <a:lnSpc>
                <a:spcPts val="3019"/>
              </a:lnSpc>
              <a:spcBef>
                <a:spcPts val="1046"/>
              </a:spcBef>
            </a:pPr>
            <a:r>
              <a:rPr lang="ru-RU" sz="2200" b="1" strike="noStrike" spc="378">
                <a:solidFill>
                  <a:srgbClr val="000000"/>
                </a:solidFill>
                <a:latin typeface="Arial"/>
              </a:rPr>
              <a:t> </a:t>
            </a:r>
            <a:r>
              <a:rPr lang="ru-RU" sz="2600" b="1" strike="noStrike" spc="-7">
                <a:solidFill>
                  <a:srgbClr val="000000"/>
                </a:solidFill>
                <a:latin typeface="Trebuchet MS"/>
              </a:rPr>
              <a:t>Отримання</a:t>
            </a:r>
            <a:r>
              <a:rPr lang="ru-RU" sz="2600" b="1" strike="noStrike" spc="-282">
                <a:solidFill>
                  <a:srgbClr val="000000"/>
                </a:solidFill>
                <a:latin typeface="Trebuchet MS"/>
              </a:rPr>
              <a:t> </a:t>
            </a:r>
            <a:r>
              <a:rPr lang="ru-RU" sz="2600" b="1" strike="noStrike" spc="-97">
                <a:solidFill>
                  <a:srgbClr val="000000"/>
                </a:solidFill>
                <a:latin typeface="Trebuchet MS"/>
              </a:rPr>
              <a:t>культури  </a:t>
            </a:r>
            <a:r>
              <a:rPr lang="ru-RU" sz="2600" b="1" strike="noStrike" spc="-12">
                <a:solidFill>
                  <a:srgbClr val="000000"/>
                </a:solidFill>
                <a:latin typeface="Trebuchet MS"/>
              </a:rPr>
              <a:t>ізольованих  </a:t>
            </a:r>
            <a:r>
              <a:rPr lang="ru-RU" sz="2600" b="1" strike="noStrike" spc="-7">
                <a:solidFill>
                  <a:srgbClr val="000000"/>
                </a:solidFill>
                <a:latin typeface="Trebuchet MS"/>
              </a:rPr>
              <a:t>протопластів</a:t>
            </a:r>
            <a:endParaRPr lang="ru-RU" sz="2600" b="0" strike="noStrike" spc="-1">
              <a:latin typeface="Arial"/>
            </a:endParaRPr>
          </a:p>
        </p:txBody>
      </p:sp>
      <p:sp>
        <p:nvSpPr>
          <p:cNvPr id="982" name="CustomShape 3"/>
          <p:cNvSpPr/>
          <p:nvPr/>
        </p:nvSpPr>
        <p:spPr>
          <a:xfrm>
            <a:off x="3960000" y="963360"/>
            <a:ext cx="4896000" cy="57106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5680" indent="-342720" algn="just">
              <a:lnSpc>
                <a:spcPct val="100000"/>
              </a:lnSpc>
              <a:spcBef>
                <a:spcPts val="99"/>
              </a:spcBef>
            </a:pPr>
            <a:r>
              <a:rPr lang="ru-RU" sz="1900" b="0" strike="noStrike" spc="347">
                <a:solidFill>
                  <a:srgbClr val="90C225"/>
                </a:solidFill>
                <a:latin typeface="Arial"/>
              </a:rPr>
              <a:t>	</a:t>
            </a:r>
            <a:r>
              <a:rPr lang="ru-RU" sz="2200" b="1" strike="noStrike" spc="-1">
                <a:solidFill>
                  <a:srgbClr val="000000"/>
                </a:solidFill>
                <a:latin typeface="Trebuchet MS"/>
              </a:rPr>
              <a:t>Суспензійні </a:t>
            </a:r>
            <a:r>
              <a:rPr lang="ru-RU" sz="2200" b="1" strike="noStrike" spc="-7">
                <a:solidFill>
                  <a:srgbClr val="000000"/>
                </a:solidFill>
                <a:latin typeface="Trebuchet MS"/>
              </a:rPr>
              <a:t>культури найбільш часто  використовують </a:t>
            </a:r>
            <a:r>
              <a:rPr lang="ru-RU" sz="2200" b="1" strike="noStrike" spc="-1">
                <a:solidFill>
                  <a:srgbClr val="000000"/>
                </a:solidFill>
                <a:latin typeface="Trebuchet MS"/>
              </a:rPr>
              <a:t>для </a:t>
            </a:r>
            <a:r>
              <a:rPr lang="ru-RU" sz="2200" b="1" strike="noStrike" spc="-7">
                <a:solidFill>
                  <a:srgbClr val="000000"/>
                </a:solidFill>
                <a:latin typeface="Trebuchet MS"/>
              </a:rPr>
              <a:t>промислового  отримання вторинних</a:t>
            </a:r>
            <a:r>
              <a:rPr lang="ru-RU" sz="2200" b="1" strike="noStrike" spc="12">
                <a:solidFill>
                  <a:srgbClr val="000000"/>
                </a:solidFill>
                <a:latin typeface="Trebuchet MS"/>
              </a:rPr>
              <a:t> </a:t>
            </a:r>
            <a:r>
              <a:rPr lang="ru-RU" sz="2200" b="1" strike="noStrike" spc="-7">
                <a:solidFill>
                  <a:srgbClr val="000000"/>
                </a:solidFill>
                <a:latin typeface="Trebuchet MS"/>
              </a:rPr>
              <a:t>метаболітів.</a:t>
            </a:r>
            <a:endParaRPr lang="ru-RU" sz="2200" b="0" strike="noStrike" spc="-1">
              <a:latin typeface="Arial"/>
            </a:endParaRPr>
          </a:p>
          <a:p>
            <a:pPr marL="355680" indent="-342720" algn="just">
              <a:lnSpc>
                <a:spcPct val="100000"/>
              </a:lnSpc>
            </a:pPr>
            <a:r>
              <a:rPr lang="ru-RU" sz="2200" b="1" strike="noStrike" spc="-1">
                <a:solidFill>
                  <a:srgbClr val="000000"/>
                </a:solidFill>
                <a:latin typeface="Trebuchet MS"/>
              </a:rPr>
              <a:t>Речовини, які продукують  </a:t>
            </a:r>
            <a:r>
              <a:rPr lang="ru-RU" sz="2200" b="1" strike="noStrike" spc="-7">
                <a:solidFill>
                  <a:srgbClr val="000000"/>
                </a:solidFill>
                <a:latin typeface="Trebuchet MS"/>
              </a:rPr>
              <a:t>рослинними клітинами,  застосовуються </a:t>
            </a:r>
            <a:r>
              <a:rPr lang="ru-RU" sz="2200" b="1" strike="noStrike" spc="-1">
                <a:solidFill>
                  <a:srgbClr val="000000"/>
                </a:solidFill>
                <a:latin typeface="Trebuchet MS"/>
              </a:rPr>
              <a:t>в </a:t>
            </a:r>
            <a:r>
              <a:rPr lang="ru-RU" sz="2200" b="1" strike="noStrike" spc="-7">
                <a:solidFill>
                  <a:srgbClr val="000000"/>
                </a:solidFill>
                <a:latin typeface="Trebuchet MS"/>
              </a:rPr>
              <a:t>медицині,  парфумерній промисловості,  рослинництві </a:t>
            </a:r>
            <a:r>
              <a:rPr lang="ru-RU" sz="2200" b="1" strike="noStrike" spc="-1">
                <a:solidFill>
                  <a:srgbClr val="000000"/>
                </a:solidFill>
                <a:latin typeface="Trebuchet MS"/>
              </a:rPr>
              <a:t>та </a:t>
            </a:r>
            <a:r>
              <a:rPr lang="ru-RU" sz="2200" b="1" strike="noStrike" spc="-7">
                <a:solidFill>
                  <a:srgbClr val="000000"/>
                </a:solidFill>
                <a:latin typeface="Trebuchet MS"/>
              </a:rPr>
              <a:t>інших галузях  промисловості. </a:t>
            </a:r>
            <a:r>
              <a:rPr lang="ru-RU" sz="2200" b="1" strike="noStrike" spc="-1">
                <a:solidFill>
                  <a:srgbClr val="000000"/>
                </a:solidFill>
                <a:latin typeface="Trebuchet MS"/>
              </a:rPr>
              <a:t>До </a:t>
            </a:r>
            <a:r>
              <a:rPr lang="ru-RU" sz="2200" b="1" strike="noStrike" spc="-7">
                <a:solidFill>
                  <a:srgbClr val="000000"/>
                </a:solidFill>
                <a:latin typeface="Trebuchet MS"/>
              </a:rPr>
              <a:t>них відносяться:  алкалоїди, </a:t>
            </a:r>
            <a:r>
              <a:rPr lang="ru-RU" sz="2200" b="1" strike="noStrike" spc="-12">
                <a:solidFill>
                  <a:srgbClr val="000000"/>
                </a:solidFill>
                <a:latin typeface="Trebuchet MS"/>
              </a:rPr>
              <a:t>терпеноїди, </a:t>
            </a:r>
            <a:r>
              <a:rPr lang="ru-RU" sz="2200" b="1" strike="noStrike" spc="-7">
                <a:solidFill>
                  <a:srgbClr val="000000"/>
                </a:solidFill>
                <a:latin typeface="Trebuchet MS"/>
              </a:rPr>
              <a:t>глікозиди,  поліфеноли, полісахариди, </a:t>
            </a:r>
            <a:r>
              <a:rPr lang="ru-RU" sz="2200" b="1" strike="noStrike" spc="-12">
                <a:solidFill>
                  <a:srgbClr val="000000"/>
                </a:solidFill>
                <a:latin typeface="Trebuchet MS"/>
              </a:rPr>
              <a:t>ефірні  </a:t>
            </a:r>
            <a:r>
              <a:rPr lang="ru-RU" sz="2200" b="1" strike="noStrike" spc="-7">
                <a:solidFill>
                  <a:srgbClr val="000000"/>
                </a:solidFill>
                <a:latin typeface="Trebuchet MS"/>
              </a:rPr>
              <a:t>масла, </a:t>
            </a:r>
            <a:r>
              <a:rPr lang="ru-RU" sz="2200" b="1" strike="noStrike" spc="-1">
                <a:solidFill>
                  <a:srgbClr val="000000"/>
                </a:solidFill>
                <a:latin typeface="Trebuchet MS"/>
              </a:rPr>
              <a:t>пігменти, </a:t>
            </a:r>
            <a:r>
              <a:rPr lang="ru-RU" sz="2200" b="1" strike="noStrike" spc="-7">
                <a:solidFill>
                  <a:srgbClr val="000000"/>
                </a:solidFill>
                <a:latin typeface="Trebuchet MS"/>
              </a:rPr>
              <a:t>антиканцерогени  (птотецін, харрінгтонін), </a:t>
            </a:r>
            <a:r>
              <a:rPr lang="ru-RU" sz="2200" b="1" strike="noStrike" spc="-1">
                <a:solidFill>
                  <a:srgbClr val="000000"/>
                </a:solidFill>
                <a:latin typeface="Trebuchet MS"/>
              </a:rPr>
              <a:t>пептиди  </a:t>
            </a:r>
            <a:r>
              <a:rPr lang="ru-RU" sz="2200" b="1" strike="noStrike" spc="-12">
                <a:solidFill>
                  <a:srgbClr val="000000"/>
                </a:solidFill>
                <a:latin typeface="Trebuchet MS"/>
              </a:rPr>
              <a:t>(інгібітори</a:t>
            </a:r>
            <a:r>
              <a:rPr lang="ru-RU" sz="2200" b="1" strike="noStrike" spc="4">
                <a:solidFill>
                  <a:srgbClr val="000000"/>
                </a:solidFill>
                <a:latin typeface="Trebuchet MS"/>
              </a:rPr>
              <a:t> </a:t>
            </a:r>
            <a:r>
              <a:rPr lang="ru-RU" sz="2200" b="1" strike="noStrike" spc="-12">
                <a:solidFill>
                  <a:srgbClr val="000000"/>
                </a:solidFill>
                <a:latin typeface="Trebuchet MS"/>
              </a:rPr>
              <a:t>фітовірусів).</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 name="TextShape 1"/>
          <p:cNvSpPr txBox="1"/>
          <p:nvPr/>
        </p:nvSpPr>
        <p:spPr>
          <a:xfrm>
            <a:off x="144000" y="144000"/>
            <a:ext cx="8712000" cy="1231560"/>
          </a:xfrm>
          <a:prstGeom prst="rect">
            <a:avLst/>
          </a:prstGeom>
          <a:noFill/>
          <a:ln>
            <a:noFill/>
          </a:ln>
        </p:spPr>
        <p:txBody>
          <a:bodyPr lIns="0" tIns="12240" rIns="0" bIns="0">
            <a:spAutoFit/>
          </a:bodyPr>
          <a:lstStyle/>
          <a:p>
            <a:pPr marL="12600" algn="ctr">
              <a:lnSpc>
                <a:spcPct val="100000"/>
              </a:lnSpc>
              <a:spcBef>
                <a:spcPts val="96"/>
              </a:spcBef>
            </a:pPr>
            <a:r>
              <a:rPr lang="ru-RU" sz="4000" b="1" strike="noStrike" spc="-7">
                <a:solidFill>
                  <a:srgbClr val="0000DC"/>
                </a:solidFill>
                <a:latin typeface="Trebuchet MS"/>
              </a:rPr>
              <a:t>Отримання </a:t>
            </a:r>
            <a:r>
              <a:rPr lang="ru-RU" sz="4000" b="1" strike="noStrike" spc="-12">
                <a:solidFill>
                  <a:srgbClr val="0000DC"/>
                </a:solidFill>
                <a:latin typeface="Trebuchet MS"/>
              </a:rPr>
              <a:t>культури </a:t>
            </a:r>
            <a:r>
              <a:rPr lang="ru-RU" sz="4000" b="1" strike="noStrike" spc="-7">
                <a:solidFill>
                  <a:srgbClr val="0000DC"/>
                </a:solidFill>
                <a:latin typeface="Trebuchet MS"/>
              </a:rPr>
              <a:t>поодиноких</a:t>
            </a:r>
            <a:r>
              <a:rPr lang="ru-RU" sz="4000" b="1" strike="noStrike" spc="38">
                <a:solidFill>
                  <a:srgbClr val="0000DC"/>
                </a:solidFill>
                <a:latin typeface="Trebuchet MS"/>
              </a:rPr>
              <a:t> </a:t>
            </a:r>
            <a:r>
              <a:rPr lang="ru-RU" sz="4000" b="1" strike="noStrike" spc="-12">
                <a:solidFill>
                  <a:srgbClr val="0000DC"/>
                </a:solidFill>
                <a:latin typeface="Trebuchet MS"/>
              </a:rPr>
              <a:t>клітин</a:t>
            </a:r>
            <a:endParaRPr lang="ru-RU" sz="4000" b="1" strike="noStrike" spc="-1">
              <a:solidFill>
                <a:srgbClr val="0000DC"/>
              </a:solidFill>
              <a:latin typeface="Calibri"/>
            </a:endParaRPr>
          </a:p>
        </p:txBody>
      </p:sp>
      <p:sp>
        <p:nvSpPr>
          <p:cNvPr id="984" name="CustomShape 2"/>
          <p:cNvSpPr/>
          <p:nvPr/>
        </p:nvSpPr>
        <p:spPr>
          <a:xfrm>
            <a:off x="177840" y="1224000"/>
            <a:ext cx="3638160" cy="4871160"/>
          </a:xfrm>
          <a:prstGeom prst="rect">
            <a:avLst/>
          </a:prstGeom>
          <a:noFill/>
          <a:ln>
            <a:noFill/>
          </a:ln>
        </p:spPr>
        <p:style>
          <a:lnRef idx="0">
            <a:scrgbClr r="0" g="0" b="0"/>
          </a:lnRef>
          <a:fillRef idx="0">
            <a:scrgbClr r="0" g="0" b="0"/>
          </a:fillRef>
          <a:effectRef idx="0">
            <a:scrgbClr r="0" g="0" b="0"/>
          </a:effectRef>
          <a:fontRef idx="minor"/>
        </p:style>
        <p:txBody>
          <a:bodyPr lIns="0" tIns="74160" rIns="0" bIns="0">
            <a:spAutoFit/>
          </a:bodyPr>
          <a:lstStyle/>
          <a:p>
            <a:pPr marL="621720" indent="-609120">
              <a:lnSpc>
                <a:spcPts val="3889"/>
              </a:lnSpc>
              <a:spcBef>
                <a:spcPts val="584"/>
              </a:spcBef>
            </a:pPr>
            <a:r>
              <a:rPr lang="ru-RU" sz="2850" b="0" strike="noStrike" spc="522">
                <a:solidFill>
                  <a:srgbClr val="90C225"/>
                </a:solidFill>
                <a:latin typeface="Arial"/>
              </a:rPr>
              <a:t>	</a:t>
            </a:r>
            <a:r>
              <a:rPr lang="ru-RU" sz="3200" b="1" strike="noStrike" spc="-1">
                <a:solidFill>
                  <a:srgbClr val="9E004F"/>
                </a:solidFill>
                <a:latin typeface="Trebuchet MS"/>
              </a:rPr>
              <a:t>Етапи</a:t>
            </a:r>
            <a:r>
              <a:rPr lang="ru-RU" sz="3200" b="1" strike="noStrike" spc="-86">
                <a:solidFill>
                  <a:srgbClr val="9E004F"/>
                </a:solidFill>
                <a:latin typeface="Trebuchet MS"/>
              </a:rPr>
              <a:t> </a:t>
            </a:r>
            <a:r>
              <a:rPr lang="ru-RU" sz="3200" b="1" strike="noStrike" spc="-7">
                <a:solidFill>
                  <a:srgbClr val="9E004F"/>
                </a:solidFill>
                <a:latin typeface="Trebuchet MS"/>
              </a:rPr>
              <a:t>створення  культури:</a:t>
            </a:r>
            <a:endParaRPr lang="ru-RU" sz="3200" b="0" strike="noStrike" spc="-1">
              <a:latin typeface="Arial"/>
            </a:endParaRPr>
          </a:p>
          <a:p>
            <a:pPr marL="621720" indent="-609120">
              <a:lnSpc>
                <a:spcPct val="90000"/>
              </a:lnSpc>
              <a:spcBef>
                <a:spcPts val="955"/>
              </a:spcBef>
            </a:pPr>
            <a:r>
              <a:rPr lang="ru-RU" sz="2400" b="1" strike="noStrike" spc="443">
                <a:solidFill>
                  <a:srgbClr val="90C225"/>
                </a:solidFill>
                <a:latin typeface="Arial"/>
              </a:rPr>
              <a:t>	</a:t>
            </a:r>
            <a:r>
              <a:rPr lang="ru-RU" sz="2800" b="1" strike="noStrike" spc="-1">
                <a:solidFill>
                  <a:srgbClr val="404040"/>
                </a:solidFill>
                <a:latin typeface="Trebuchet MS"/>
              </a:rPr>
              <a:t>Ізолювання  </a:t>
            </a:r>
            <a:r>
              <a:rPr lang="ru-RU" sz="2800" b="1" strike="noStrike" spc="-7">
                <a:solidFill>
                  <a:srgbClr val="404040"/>
                </a:solidFill>
                <a:latin typeface="Trebuchet MS"/>
              </a:rPr>
              <a:t>поодиноких  життєздатних</a:t>
            </a:r>
            <a:r>
              <a:rPr lang="ru-RU" sz="2800" b="1" strike="noStrike" spc="-80">
                <a:solidFill>
                  <a:srgbClr val="404040"/>
                </a:solidFill>
                <a:latin typeface="Trebuchet MS"/>
              </a:rPr>
              <a:t> </a:t>
            </a:r>
            <a:r>
              <a:rPr lang="ru-RU" sz="2800" b="1" strike="noStrike" spc="-7">
                <a:solidFill>
                  <a:srgbClr val="404040"/>
                </a:solidFill>
                <a:latin typeface="Trebuchet MS"/>
              </a:rPr>
              <a:t>клітин</a:t>
            </a:r>
            <a:endParaRPr lang="ru-RU" sz="2800" b="0" strike="noStrike" spc="-1">
              <a:latin typeface="Arial"/>
            </a:endParaRPr>
          </a:p>
          <a:p>
            <a:pPr marL="621720" indent="-609120">
              <a:lnSpc>
                <a:spcPct val="90000"/>
              </a:lnSpc>
              <a:spcBef>
                <a:spcPts val="995"/>
              </a:spcBef>
            </a:pPr>
            <a:r>
              <a:rPr lang="ru-RU" sz="2400" b="1" strike="noStrike" spc="443">
                <a:solidFill>
                  <a:srgbClr val="90C225"/>
                </a:solidFill>
                <a:latin typeface="Arial"/>
              </a:rPr>
              <a:t>	</a:t>
            </a:r>
            <a:r>
              <a:rPr lang="ru-RU" sz="2800" b="1" strike="noStrike" spc="-1">
                <a:solidFill>
                  <a:srgbClr val="404040"/>
                </a:solidFill>
                <a:latin typeface="Trebuchet MS"/>
              </a:rPr>
              <a:t>Створення  </a:t>
            </a:r>
            <a:r>
              <a:rPr lang="ru-RU" sz="2800" b="1" strike="noStrike" spc="-7">
                <a:solidFill>
                  <a:srgbClr val="404040"/>
                </a:solidFill>
                <a:latin typeface="Trebuchet MS"/>
              </a:rPr>
              <a:t>сприятливих умов</a:t>
            </a:r>
            <a:r>
              <a:rPr lang="ru-RU" sz="2800" b="1" strike="noStrike" spc="-75">
                <a:solidFill>
                  <a:srgbClr val="404040"/>
                </a:solidFill>
                <a:latin typeface="Trebuchet MS"/>
              </a:rPr>
              <a:t> </a:t>
            </a:r>
            <a:r>
              <a:rPr lang="ru-RU" sz="2800" b="1" strike="noStrike" spc="-7">
                <a:solidFill>
                  <a:srgbClr val="404040"/>
                </a:solidFill>
                <a:latin typeface="Trebuchet MS"/>
              </a:rPr>
              <a:t>для  поділу </a:t>
            </a:r>
            <a:r>
              <a:rPr lang="ru-RU" sz="2800" b="1" strike="noStrike" spc="-1">
                <a:solidFill>
                  <a:srgbClr val="404040"/>
                </a:solidFill>
                <a:latin typeface="Trebuchet MS"/>
              </a:rPr>
              <a:t>і</a:t>
            </a:r>
            <a:r>
              <a:rPr lang="ru-RU" sz="2800" b="1" strike="noStrike" spc="-15">
                <a:solidFill>
                  <a:srgbClr val="404040"/>
                </a:solidFill>
                <a:latin typeface="Trebuchet MS"/>
              </a:rPr>
              <a:t> </a:t>
            </a:r>
            <a:r>
              <a:rPr lang="ru-RU" sz="2800" b="1" strike="noStrike" spc="-7">
                <a:solidFill>
                  <a:srgbClr val="404040"/>
                </a:solidFill>
                <a:latin typeface="Trebuchet MS"/>
              </a:rPr>
              <a:t>росту</a:t>
            </a:r>
            <a:endParaRPr lang="ru-RU" sz="2800" b="0" strike="noStrike" spc="-1">
              <a:latin typeface="Arial"/>
            </a:endParaRPr>
          </a:p>
        </p:txBody>
      </p:sp>
      <p:sp>
        <p:nvSpPr>
          <p:cNvPr id="985" name="TextShape 3"/>
          <p:cNvSpPr txBox="1"/>
          <p:nvPr/>
        </p:nvSpPr>
        <p:spPr>
          <a:xfrm>
            <a:off x="5167440" y="1080000"/>
            <a:ext cx="3760560" cy="5805720"/>
          </a:xfrm>
          <a:prstGeom prst="rect">
            <a:avLst/>
          </a:prstGeom>
          <a:noFill/>
          <a:ln>
            <a:noFill/>
          </a:ln>
        </p:spPr>
        <p:txBody>
          <a:bodyPr lIns="0" tIns="138960" rIns="0" bIns="0">
            <a:spAutoFit/>
          </a:bodyPr>
          <a:lstStyle/>
          <a:p>
            <a:pPr marL="12600">
              <a:lnSpc>
                <a:spcPct val="100000"/>
              </a:lnSpc>
              <a:spcBef>
                <a:spcPts val="1094"/>
              </a:spcBef>
            </a:pPr>
            <a:r>
              <a:rPr lang="ru-RU" sz="3200" b="0" strike="noStrike" spc="49">
                <a:solidFill>
                  <a:srgbClr val="90C225"/>
                </a:solidFill>
                <a:latin typeface="Arial"/>
              </a:rPr>
              <a:t></a:t>
            </a:r>
            <a:r>
              <a:rPr lang="ru-RU" sz="3600" b="1" strike="noStrike" spc="49">
                <a:solidFill>
                  <a:srgbClr val="FF0000"/>
                </a:solidFill>
                <a:latin typeface="Trebuchet MS"/>
              </a:rPr>
              <a:t>джерела:</a:t>
            </a:r>
            <a:endParaRPr lang="ru-RU" sz="3600" b="0" strike="noStrike" spc="-1">
              <a:latin typeface="Calibri"/>
            </a:endParaRPr>
          </a:p>
          <a:p>
            <a:pPr marL="12600">
              <a:lnSpc>
                <a:spcPct val="100000"/>
              </a:lnSpc>
              <a:spcBef>
                <a:spcPts val="694"/>
              </a:spcBef>
            </a:pPr>
            <a:r>
              <a:rPr lang="ru-RU" sz="2200" b="1" strike="noStrike" spc="378">
                <a:solidFill>
                  <a:srgbClr val="90C225"/>
                </a:solidFill>
                <a:latin typeface="Arial"/>
              </a:rPr>
              <a:t> </a:t>
            </a:r>
            <a:r>
              <a:rPr lang="ru-RU" sz="2600" b="1" strike="noStrike" spc="-12">
                <a:solidFill>
                  <a:srgbClr val="404040"/>
                </a:solidFill>
                <a:latin typeface="Trebuchet MS"/>
              </a:rPr>
              <a:t>суспензійна</a:t>
            </a:r>
            <a:r>
              <a:rPr lang="ru-RU" sz="2600" b="1" strike="noStrike" spc="-290">
                <a:solidFill>
                  <a:srgbClr val="404040"/>
                </a:solidFill>
                <a:latin typeface="Trebuchet MS"/>
              </a:rPr>
              <a:t> </a:t>
            </a:r>
            <a:r>
              <a:rPr lang="ru-RU" sz="2600" b="1" strike="noStrike" spc="-12">
                <a:solidFill>
                  <a:srgbClr val="404040"/>
                </a:solidFill>
                <a:latin typeface="Trebuchet MS"/>
              </a:rPr>
              <a:t>культура</a:t>
            </a:r>
            <a:endParaRPr lang="ru-RU" sz="2600" b="0" strike="noStrike" spc="-1">
              <a:latin typeface="Calibri"/>
            </a:endParaRPr>
          </a:p>
          <a:p>
            <a:pPr marL="12600">
              <a:lnSpc>
                <a:spcPct val="100000"/>
              </a:lnSpc>
              <a:spcBef>
                <a:spcPts val="660"/>
              </a:spcBef>
            </a:pPr>
            <a:r>
              <a:rPr lang="ru-RU" sz="2200" b="1" strike="noStrike" spc="378">
                <a:solidFill>
                  <a:srgbClr val="90C225"/>
                </a:solidFill>
                <a:latin typeface="Arial"/>
              </a:rPr>
              <a:t> </a:t>
            </a:r>
            <a:r>
              <a:rPr lang="ru-RU" sz="2600" b="1" strike="noStrike" spc="-7">
                <a:solidFill>
                  <a:srgbClr val="404040"/>
                </a:solidFill>
                <a:latin typeface="Trebuchet MS"/>
              </a:rPr>
              <a:t>пухкий</a:t>
            </a:r>
            <a:r>
              <a:rPr lang="ru-RU" sz="2600" b="1" strike="noStrike" spc="-290">
                <a:solidFill>
                  <a:srgbClr val="404040"/>
                </a:solidFill>
                <a:latin typeface="Trebuchet MS"/>
              </a:rPr>
              <a:t> </a:t>
            </a:r>
            <a:r>
              <a:rPr lang="ru-RU" sz="2600" b="1" strike="noStrike" spc="-12">
                <a:solidFill>
                  <a:srgbClr val="404040"/>
                </a:solidFill>
                <a:latin typeface="Trebuchet MS"/>
              </a:rPr>
              <a:t>каллюс</a:t>
            </a:r>
            <a:endParaRPr lang="ru-RU" sz="2600" b="0" strike="noStrike" spc="-1">
              <a:latin typeface="Calibri"/>
            </a:endParaRPr>
          </a:p>
          <a:p>
            <a:pPr marL="355680" indent="-343080">
              <a:lnSpc>
                <a:spcPts val="3019"/>
              </a:lnSpc>
              <a:spcBef>
                <a:spcPts val="1049"/>
              </a:spcBef>
            </a:pPr>
            <a:r>
              <a:rPr lang="ru-RU" sz="2200" b="1" strike="noStrike" spc="378">
                <a:solidFill>
                  <a:srgbClr val="90C225"/>
                </a:solidFill>
                <a:latin typeface="Arial"/>
              </a:rPr>
              <a:t> </a:t>
            </a:r>
            <a:r>
              <a:rPr lang="ru-RU" sz="2600" b="1" strike="noStrike" spc="-12">
                <a:solidFill>
                  <a:srgbClr val="404040"/>
                </a:solidFill>
                <a:latin typeface="Trebuchet MS"/>
              </a:rPr>
              <a:t>мацерована</a:t>
            </a:r>
            <a:r>
              <a:rPr lang="ru-RU" sz="2600" b="1" strike="noStrike" spc="-310">
                <a:solidFill>
                  <a:srgbClr val="404040"/>
                </a:solidFill>
                <a:latin typeface="Trebuchet MS"/>
              </a:rPr>
              <a:t> </a:t>
            </a:r>
            <a:r>
              <a:rPr lang="ru-RU" sz="2600" b="1" strike="noStrike" spc="-97">
                <a:solidFill>
                  <a:srgbClr val="404040"/>
                </a:solidFill>
                <a:latin typeface="Trebuchet MS"/>
              </a:rPr>
              <a:t>тканина  </a:t>
            </a:r>
            <a:r>
              <a:rPr lang="ru-RU" sz="2600" b="1" strike="noStrike" spc="-12">
                <a:solidFill>
                  <a:srgbClr val="404040"/>
                </a:solidFill>
                <a:latin typeface="Trebuchet MS"/>
              </a:rPr>
              <a:t>інтактної</a:t>
            </a:r>
            <a:r>
              <a:rPr lang="ru-RU" sz="2600" b="1" strike="noStrike" spc="-7">
                <a:solidFill>
                  <a:srgbClr val="404040"/>
                </a:solidFill>
                <a:latin typeface="Trebuchet MS"/>
              </a:rPr>
              <a:t> </a:t>
            </a:r>
            <a:r>
              <a:rPr lang="ru-RU" sz="2600" b="1" strike="noStrike" spc="-12">
                <a:solidFill>
                  <a:srgbClr val="404040"/>
                </a:solidFill>
                <a:latin typeface="Trebuchet MS"/>
              </a:rPr>
              <a:t>рослини</a:t>
            </a:r>
            <a:endParaRPr lang="ru-RU" sz="2600" b="0" strike="noStrike" spc="-1">
              <a:latin typeface="Calibri"/>
            </a:endParaRPr>
          </a:p>
          <a:p>
            <a:pPr marL="355680" indent="-343080">
              <a:lnSpc>
                <a:spcPts val="3019"/>
              </a:lnSpc>
              <a:spcBef>
                <a:spcPts val="1015"/>
              </a:spcBef>
            </a:pPr>
            <a:r>
              <a:rPr lang="ru-RU" sz="2200" b="1" strike="noStrike" spc="378">
                <a:solidFill>
                  <a:srgbClr val="90C225"/>
                </a:solidFill>
                <a:latin typeface="Arial"/>
              </a:rPr>
              <a:t> </a:t>
            </a:r>
            <a:r>
              <a:rPr lang="ru-RU" sz="2600" b="1" strike="noStrike" spc="-7">
                <a:solidFill>
                  <a:srgbClr val="404040"/>
                </a:solidFill>
                <a:latin typeface="Trebuchet MS"/>
              </a:rPr>
              <a:t>ізольовані протопласти  (після </a:t>
            </a:r>
            <a:r>
              <a:rPr lang="ru-RU" sz="2600" b="1" strike="noStrike" spc="-12">
                <a:solidFill>
                  <a:srgbClr val="404040"/>
                </a:solidFill>
                <a:latin typeface="Trebuchet MS"/>
              </a:rPr>
              <a:t>регенерації клітинної  стінки)</a:t>
            </a:r>
            <a:endParaRPr lang="ru-RU" sz="2600" b="0" strike="noStrike" spc="-1">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TextShape 1"/>
          <p:cNvSpPr txBox="1"/>
          <p:nvPr/>
        </p:nvSpPr>
        <p:spPr>
          <a:xfrm>
            <a:off x="648000" y="446400"/>
            <a:ext cx="8496000" cy="705600"/>
          </a:xfrm>
          <a:prstGeom prst="rect">
            <a:avLst/>
          </a:prstGeom>
          <a:noFill/>
          <a:ln>
            <a:noFill/>
          </a:ln>
        </p:spPr>
        <p:txBody>
          <a:bodyPr lIns="0" tIns="12600" rIns="0" bIns="0">
            <a:spAutoFit/>
          </a:bodyPr>
          <a:lstStyle/>
          <a:p>
            <a:pPr marL="12600">
              <a:lnSpc>
                <a:spcPct val="100000"/>
              </a:lnSpc>
              <a:spcBef>
                <a:spcPts val="99"/>
              </a:spcBef>
            </a:pPr>
            <a:r>
              <a:rPr lang="ru-RU" sz="4400" b="1" strike="noStrike" spc="-1">
                <a:solidFill>
                  <a:srgbClr val="9C009C"/>
                </a:solidFill>
                <a:latin typeface="Trebuchet MS"/>
              </a:rPr>
              <a:t>Культура поодиноких</a:t>
            </a:r>
            <a:r>
              <a:rPr lang="ru-RU" sz="4400" b="1" strike="noStrike" spc="-97">
                <a:solidFill>
                  <a:srgbClr val="9C009C"/>
                </a:solidFill>
                <a:latin typeface="Trebuchet MS"/>
              </a:rPr>
              <a:t> </a:t>
            </a:r>
            <a:r>
              <a:rPr lang="ru-RU" sz="4400" b="1" strike="noStrike" spc="-7">
                <a:solidFill>
                  <a:srgbClr val="9C009C"/>
                </a:solidFill>
                <a:latin typeface="Trebuchet MS"/>
              </a:rPr>
              <a:t>клітин</a:t>
            </a:r>
            <a:endParaRPr lang="ru-RU" sz="4400" b="1" strike="noStrike" spc="-1">
              <a:solidFill>
                <a:srgbClr val="9C009C"/>
              </a:solidFill>
              <a:latin typeface="Calibri"/>
            </a:endParaRPr>
          </a:p>
        </p:txBody>
      </p:sp>
      <p:sp>
        <p:nvSpPr>
          <p:cNvPr id="987" name="CustomShape 2"/>
          <p:cNvSpPr/>
          <p:nvPr/>
        </p:nvSpPr>
        <p:spPr>
          <a:xfrm>
            <a:off x="720000" y="1222200"/>
            <a:ext cx="8001000" cy="4507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029320">
              <a:lnSpc>
                <a:spcPct val="100000"/>
              </a:lnSpc>
              <a:spcBef>
                <a:spcPts val="99"/>
              </a:spcBef>
            </a:pPr>
            <a:r>
              <a:rPr lang="ru-RU" sz="3600" b="1" strike="noStrike" spc="-1">
                <a:solidFill>
                  <a:srgbClr val="000000"/>
                </a:solidFill>
                <a:latin typeface="Trebuchet MS"/>
              </a:rPr>
              <a:t>(поодиноких</a:t>
            </a:r>
            <a:r>
              <a:rPr lang="ru-RU" sz="3600" b="1" strike="noStrike" spc="-35">
                <a:solidFill>
                  <a:srgbClr val="000000"/>
                </a:solidFill>
                <a:latin typeface="Trebuchet MS"/>
              </a:rPr>
              <a:t> </a:t>
            </a:r>
            <a:r>
              <a:rPr lang="ru-RU" sz="3600" b="1" strike="noStrike" spc="-7">
                <a:solidFill>
                  <a:srgbClr val="000000"/>
                </a:solidFill>
                <a:latin typeface="Trebuchet MS"/>
              </a:rPr>
              <a:t>клонів)</a:t>
            </a:r>
            <a:endParaRPr lang="ru-RU" sz="3600" b="1" strike="noStrike" spc="-1">
              <a:solidFill>
                <a:srgbClr val="000000"/>
              </a:solidFill>
              <a:latin typeface="Arial"/>
            </a:endParaRPr>
          </a:p>
          <a:p>
            <a:pPr marL="12600">
              <a:lnSpc>
                <a:spcPct val="100000"/>
              </a:lnSpc>
              <a:spcBef>
                <a:spcPts val="1015"/>
              </a:spcBef>
            </a:pPr>
            <a:r>
              <a:rPr lang="ru-RU" sz="1900" b="1" strike="noStrike" spc="347">
                <a:solidFill>
                  <a:srgbClr val="000000"/>
                </a:solidFill>
                <a:latin typeface="Arial"/>
              </a:rPr>
              <a:t>	</a:t>
            </a:r>
            <a:r>
              <a:rPr lang="ru-RU" sz="2400" b="1" strike="noStrike" spc="-7">
                <a:solidFill>
                  <a:srgbClr val="000000"/>
                </a:solidFill>
                <a:latin typeface="Trebuchet MS"/>
              </a:rPr>
              <a:t>Отримання</a:t>
            </a:r>
            <a:endParaRPr lang="ru-RU" sz="2400" b="1" strike="noStrike" spc="-1">
              <a:solidFill>
                <a:srgbClr val="000000"/>
              </a:solidFill>
              <a:latin typeface="Arial"/>
            </a:endParaRPr>
          </a:p>
          <a:p>
            <a:pPr marL="12600">
              <a:lnSpc>
                <a:spcPct val="100000"/>
              </a:lnSpc>
              <a:spcBef>
                <a:spcPts val="1009"/>
              </a:spcBef>
            </a:pPr>
            <a:r>
              <a:rPr lang="ru-RU" sz="1900" b="1" strike="noStrike" spc="347">
                <a:solidFill>
                  <a:srgbClr val="000000"/>
                </a:solidFill>
                <a:latin typeface="Arial"/>
              </a:rPr>
              <a:t>	</a:t>
            </a:r>
            <a:r>
              <a:rPr lang="ru-RU" sz="2400" b="1" strike="noStrike" spc="-7">
                <a:solidFill>
                  <a:srgbClr val="000000"/>
                </a:solidFill>
                <a:latin typeface="Trebuchet MS"/>
              </a:rPr>
              <a:t>Способи</a:t>
            </a:r>
            <a:r>
              <a:rPr lang="ru-RU" sz="2400" b="1" strike="noStrike" spc="4">
                <a:solidFill>
                  <a:srgbClr val="000000"/>
                </a:solidFill>
                <a:latin typeface="Trebuchet MS"/>
              </a:rPr>
              <a:t> </a:t>
            </a:r>
            <a:r>
              <a:rPr lang="ru-RU" sz="2400" b="1" strike="noStrike" spc="-7">
                <a:solidFill>
                  <a:srgbClr val="000000"/>
                </a:solidFill>
                <a:latin typeface="Trebuchet MS"/>
              </a:rPr>
              <a:t>культивування</a:t>
            </a:r>
            <a:endParaRPr lang="ru-RU" sz="2400" b="1" strike="noStrike" spc="-1">
              <a:solidFill>
                <a:srgbClr val="000000"/>
              </a:solidFill>
              <a:latin typeface="Arial"/>
            </a:endParaRPr>
          </a:p>
          <a:p>
            <a:pPr marL="12600">
              <a:lnSpc>
                <a:spcPct val="100000"/>
              </a:lnSpc>
              <a:spcBef>
                <a:spcPts val="995"/>
              </a:spcBef>
            </a:pPr>
            <a:r>
              <a:rPr lang="ru-RU" sz="1900" b="1" strike="noStrike" spc="347">
                <a:solidFill>
                  <a:srgbClr val="000000"/>
                </a:solidFill>
                <a:latin typeface="Arial"/>
              </a:rPr>
              <a:t>	</a:t>
            </a:r>
            <a:r>
              <a:rPr lang="ru-RU" sz="2400" b="1" strike="noStrike" spc="-7">
                <a:solidFill>
                  <a:srgbClr val="000000"/>
                </a:solidFill>
                <a:latin typeface="Trebuchet MS"/>
              </a:rPr>
              <a:t>Метод культури</a:t>
            </a:r>
            <a:r>
              <a:rPr lang="ru-RU" sz="2400" b="1" strike="noStrike" spc="-15">
                <a:solidFill>
                  <a:srgbClr val="000000"/>
                </a:solidFill>
                <a:latin typeface="Trebuchet MS"/>
              </a:rPr>
              <a:t> </a:t>
            </a:r>
            <a:r>
              <a:rPr lang="ru-RU" sz="2400" b="1" strike="noStrike" spc="-7">
                <a:solidFill>
                  <a:srgbClr val="000000"/>
                </a:solidFill>
                <a:latin typeface="Trebuchet MS"/>
              </a:rPr>
              <a:t>«няньки»</a:t>
            </a:r>
            <a:endParaRPr lang="ru-RU" sz="2400" b="1" strike="noStrike" spc="-1">
              <a:solidFill>
                <a:srgbClr val="000000"/>
              </a:solidFill>
              <a:latin typeface="Arial"/>
            </a:endParaRPr>
          </a:p>
          <a:p>
            <a:pPr marL="12600">
              <a:lnSpc>
                <a:spcPct val="100000"/>
              </a:lnSpc>
              <a:spcBef>
                <a:spcPts val="1001"/>
              </a:spcBef>
            </a:pPr>
            <a:r>
              <a:rPr lang="ru-RU" sz="1900" b="1" strike="noStrike" spc="347">
                <a:solidFill>
                  <a:srgbClr val="000000"/>
                </a:solidFill>
                <a:latin typeface="Arial"/>
              </a:rPr>
              <a:t>	</a:t>
            </a:r>
            <a:r>
              <a:rPr lang="ru-RU" sz="2400" b="1" strike="noStrike" spc="-7">
                <a:solidFill>
                  <a:srgbClr val="000000"/>
                </a:solidFill>
                <a:latin typeface="Trebuchet MS"/>
              </a:rPr>
              <a:t>метод шару, </a:t>
            </a:r>
            <a:r>
              <a:rPr lang="ru-RU" sz="2400" b="1" strike="noStrike" spc="-1">
                <a:solidFill>
                  <a:srgbClr val="000000"/>
                </a:solidFill>
                <a:latin typeface="Trebuchet MS"/>
              </a:rPr>
              <a:t>що</a:t>
            </a:r>
            <a:r>
              <a:rPr lang="ru-RU" sz="2400" b="1" strike="noStrike" spc="12">
                <a:solidFill>
                  <a:srgbClr val="000000"/>
                </a:solidFill>
                <a:latin typeface="Trebuchet MS"/>
              </a:rPr>
              <a:t> </a:t>
            </a:r>
            <a:r>
              <a:rPr lang="ru-RU" sz="2400" b="1" strike="noStrike" spc="-7">
                <a:solidFill>
                  <a:srgbClr val="000000"/>
                </a:solidFill>
                <a:latin typeface="Trebuchet MS"/>
              </a:rPr>
              <a:t>годує</a:t>
            </a:r>
            <a:endParaRPr lang="ru-RU" sz="2400" b="1" strike="noStrike" spc="-1">
              <a:solidFill>
                <a:srgbClr val="000000"/>
              </a:solidFill>
              <a:latin typeface="Arial"/>
            </a:endParaRPr>
          </a:p>
          <a:p>
            <a:pPr marL="12600">
              <a:lnSpc>
                <a:spcPct val="100000"/>
              </a:lnSpc>
              <a:spcBef>
                <a:spcPts val="1006"/>
              </a:spcBef>
            </a:pPr>
            <a:r>
              <a:rPr lang="ru-RU" sz="1900" b="1" strike="noStrike" spc="347">
                <a:solidFill>
                  <a:srgbClr val="000000"/>
                </a:solidFill>
                <a:latin typeface="Arial"/>
              </a:rPr>
              <a:t>	</a:t>
            </a:r>
            <a:r>
              <a:rPr lang="ru-RU" sz="2400" b="1" strike="noStrike" spc="-7">
                <a:solidFill>
                  <a:srgbClr val="000000"/>
                </a:solidFill>
                <a:latin typeface="Trebuchet MS"/>
              </a:rPr>
              <a:t>Метод </a:t>
            </a:r>
            <a:r>
              <a:rPr lang="ru-RU" sz="2400" b="1" strike="noStrike" spc="-1">
                <a:solidFill>
                  <a:srgbClr val="000000"/>
                </a:solidFill>
                <a:latin typeface="Trebuchet MS"/>
              </a:rPr>
              <a:t>Плейтинга</a:t>
            </a:r>
            <a:endParaRPr lang="ru-RU" sz="2400" b="1" strike="noStrike" spc="-1">
              <a:solidFill>
                <a:srgbClr val="000000"/>
              </a:solidFill>
              <a:latin typeface="Arial"/>
            </a:endParaRPr>
          </a:p>
          <a:p>
            <a:pPr marL="12600">
              <a:lnSpc>
                <a:spcPct val="100000"/>
              </a:lnSpc>
              <a:spcBef>
                <a:spcPts val="1001"/>
              </a:spcBef>
            </a:pPr>
            <a:r>
              <a:rPr lang="ru-RU" sz="1900" b="1" strike="noStrike" spc="347">
                <a:solidFill>
                  <a:srgbClr val="000000"/>
                </a:solidFill>
                <a:latin typeface="Arial"/>
              </a:rPr>
              <a:t>	</a:t>
            </a:r>
            <a:r>
              <a:rPr lang="ru-RU" sz="2400" b="1" strike="noStrike" spc="-7">
                <a:solidFill>
                  <a:srgbClr val="000000"/>
                </a:solidFill>
                <a:latin typeface="Trebuchet MS"/>
              </a:rPr>
              <a:t>Метод </a:t>
            </a:r>
            <a:r>
              <a:rPr lang="ru-RU" sz="2400" b="1" strike="noStrike" spc="-12">
                <a:solidFill>
                  <a:srgbClr val="000000"/>
                </a:solidFill>
                <a:latin typeface="Trebuchet MS"/>
              </a:rPr>
              <a:t>мікрокраплі</a:t>
            </a:r>
            <a:endParaRPr lang="ru-RU" sz="2400" b="1" strike="noStrike" spc="-1">
              <a:solidFill>
                <a:srgbClr val="000000"/>
              </a:solidFill>
              <a:latin typeface="Arial"/>
            </a:endParaRPr>
          </a:p>
          <a:p>
            <a:pPr marL="12600">
              <a:lnSpc>
                <a:spcPct val="100000"/>
              </a:lnSpc>
              <a:spcBef>
                <a:spcPts val="995"/>
              </a:spcBef>
            </a:pPr>
            <a:r>
              <a:rPr lang="ru-RU" sz="1900" b="1" strike="noStrike" spc="347">
                <a:solidFill>
                  <a:srgbClr val="000000"/>
                </a:solidFill>
                <a:latin typeface="Arial"/>
              </a:rPr>
              <a:t>	</a:t>
            </a:r>
            <a:r>
              <a:rPr lang="ru-RU" sz="2400" b="1" strike="noStrike" spc="-7">
                <a:solidFill>
                  <a:srgbClr val="000000"/>
                </a:solidFill>
                <a:latin typeface="Trebuchet MS"/>
              </a:rPr>
              <a:t>Фактор</a:t>
            </a:r>
            <a:r>
              <a:rPr lang="ru-RU" sz="2400" b="1" strike="noStrike" spc="-12">
                <a:solidFill>
                  <a:srgbClr val="000000"/>
                </a:solidFill>
                <a:latin typeface="Trebuchet MS"/>
              </a:rPr>
              <a:t> </a:t>
            </a:r>
            <a:r>
              <a:rPr lang="ru-RU" sz="2400" b="1" strike="noStrike" spc="-7">
                <a:solidFill>
                  <a:srgbClr val="000000"/>
                </a:solidFill>
                <a:latin typeface="Trebuchet MS"/>
              </a:rPr>
              <a:t>«кондиціювування»</a:t>
            </a:r>
            <a:endParaRPr lang="ru-RU" sz="2400" b="1" strike="noStrike" spc="-1">
              <a:solidFill>
                <a:srgbClr val="000000"/>
              </a:solidFill>
              <a:latin typeface="Arial"/>
            </a:endParaRPr>
          </a:p>
          <a:p>
            <a:pPr marL="12600">
              <a:lnSpc>
                <a:spcPct val="100000"/>
              </a:lnSpc>
              <a:spcBef>
                <a:spcPts val="1009"/>
              </a:spcBef>
            </a:pPr>
            <a:r>
              <a:rPr lang="ru-RU" sz="1900" b="1" strike="noStrike" spc="347">
                <a:solidFill>
                  <a:srgbClr val="000000"/>
                </a:solidFill>
                <a:latin typeface="Arial"/>
              </a:rPr>
              <a:t>	</a:t>
            </a:r>
            <a:r>
              <a:rPr lang="ru-RU" sz="2400" b="1" strike="noStrike" spc="-7">
                <a:solidFill>
                  <a:srgbClr val="000000"/>
                </a:solidFill>
                <a:latin typeface="Trebuchet MS"/>
              </a:rPr>
              <a:t>Використання культур поодиноких клітин</a:t>
            </a:r>
            <a:endParaRPr lang="ru-RU" sz="2400" b="1"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 name="TextShape 1"/>
          <p:cNvSpPr txBox="1"/>
          <p:nvPr/>
        </p:nvSpPr>
        <p:spPr>
          <a:xfrm>
            <a:off x="72000" y="144000"/>
            <a:ext cx="8928000" cy="2132280"/>
          </a:xfrm>
          <a:prstGeom prst="rect">
            <a:avLst/>
          </a:prstGeom>
          <a:noFill/>
          <a:ln>
            <a:noFill/>
          </a:ln>
        </p:spPr>
        <p:txBody>
          <a:bodyPr lIns="0" tIns="120960" rIns="0" bIns="0">
            <a:spAutoFit/>
          </a:bodyPr>
          <a:lstStyle/>
          <a:p>
            <a:pPr marL="2284200" indent="-617040">
              <a:lnSpc>
                <a:spcPct val="100000"/>
              </a:lnSpc>
              <a:spcBef>
                <a:spcPts val="105"/>
              </a:spcBef>
            </a:pPr>
            <a:r>
              <a:rPr lang="ru-RU" sz="4000" b="1" strike="noStrike" spc="-7">
                <a:solidFill>
                  <a:srgbClr val="0000DC"/>
                </a:solidFill>
                <a:latin typeface="Trebuchet MS"/>
              </a:rPr>
              <a:t>Способи культивування  </a:t>
            </a:r>
            <a:r>
              <a:rPr lang="ru-RU" sz="4000" b="1" strike="noStrike" spc="-1">
                <a:solidFill>
                  <a:srgbClr val="0000DC"/>
                </a:solidFill>
                <a:latin typeface="Trebuchet MS"/>
              </a:rPr>
              <a:t>поодиноких</a:t>
            </a:r>
            <a:r>
              <a:rPr lang="ru-RU" sz="4000" b="1" strike="noStrike" spc="-21">
                <a:solidFill>
                  <a:srgbClr val="0000DC"/>
                </a:solidFill>
                <a:latin typeface="Trebuchet MS"/>
              </a:rPr>
              <a:t> </a:t>
            </a:r>
            <a:r>
              <a:rPr lang="ru-RU" sz="4000" b="1" strike="noStrike" spc="-7">
                <a:solidFill>
                  <a:srgbClr val="0000DC"/>
                </a:solidFill>
                <a:latin typeface="Trebuchet MS"/>
              </a:rPr>
              <a:t>клітин</a:t>
            </a:r>
            <a:endParaRPr lang="ru-RU" sz="4000" b="1" strike="noStrike" spc="-1">
              <a:solidFill>
                <a:srgbClr val="0000DC"/>
              </a:solidFill>
              <a:latin typeface="Calibri"/>
            </a:endParaRPr>
          </a:p>
        </p:txBody>
      </p:sp>
      <p:sp>
        <p:nvSpPr>
          <p:cNvPr id="989" name="CustomShape 2"/>
          <p:cNvSpPr/>
          <p:nvPr/>
        </p:nvSpPr>
        <p:spPr>
          <a:xfrm>
            <a:off x="1076040" y="1767600"/>
            <a:ext cx="7203960" cy="3873240"/>
          </a:xfrm>
          <a:prstGeom prst="rect">
            <a:avLst/>
          </a:prstGeom>
          <a:noFill/>
          <a:ln>
            <a:noFill/>
          </a:ln>
        </p:spPr>
        <p:style>
          <a:lnRef idx="0">
            <a:scrgbClr r="0" g="0" b="0"/>
          </a:lnRef>
          <a:fillRef idx="0">
            <a:scrgbClr r="0" g="0" b="0"/>
          </a:fillRef>
          <a:effectRef idx="0">
            <a:scrgbClr r="0" g="0" b="0"/>
          </a:effectRef>
          <a:fontRef idx="minor"/>
        </p:style>
        <p:txBody>
          <a:bodyPr lIns="0" tIns="81360" rIns="0" bIns="0">
            <a:spAutoFit/>
          </a:bodyPr>
          <a:lstStyle/>
          <a:p>
            <a:pPr marL="12600">
              <a:lnSpc>
                <a:spcPts val="4320"/>
              </a:lnSpc>
              <a:spcBef>
                <a:spcPts val="641"/>
              </a:spcBef>
            </a:pPr>
            <a:r>
              <a:rPr lang="ru-RU" sz="3200" b="0" strike="noStrike" spc="83">
                <a:solidFill>
                  <a:srgbClr val="90C225"/>
                </a:solidFill>
                <a:latin typeface="Arial"/>
              </a:rPr>
              <a:t></a:t>
            </a:r>
            <a:r>
              <a:rPr lang="ru-RU" sz="4000" b="1" strike="noStrike" spc="83">
                <a:solidFill>
                  <a:srgbClr val="000000"/>
                </a:solidFill>
                <a:latin typeface="Trebuchet MS"/>
              </a:rPr>
              <a:t>Метод</a:t>
            </a:r>
            <a:r>
              <a:rPr lang="ru-RU" sz="4000" b="1" strike="noStrike" spc="-21">
                <a:solidFill>
                  <a:srgbClr val="000000"/>
                </a:solidFill>
                <a:latin typeface="Trebuchet MS"/>
              </a:rPr>
              <a:t> </a:t>
            </a:r>
            <a:r>
              <a:rPr lang="ru-RU" sz="4000" b="1" strike="noStrike" spc="-72">
                <a:solidFill>
                  <a:srgbClr val="000000"/>
                </a:solidFill>
                <a:latin typeface="Trebuchet MS"/>
              </a:rPr>
              <a:t>культури-няньки  </a:t>
            </a:r>
            <a:r>
              <a:rPr lang="ru-RU" sz="4000" b="1" strike="noStrike" spc="-12">
                <a:solidFill>
                  <a:srgbClr val="000000"/>
                </a:solidFill>
                <a:latin typeface="Trebuchet MS"/>
              </a:rPr>
              <a:t>(тканини</a:t>
            </a:r>
            <a:r>
              <a:rPr lang="ru-RU" sz="4000" b="1" strike="noStrike" spc="-1">
                <a:solidFill>
                  <a:srgbClr val="000000"/>
                </a:solidFill>
                <a:latin typeface="Trebuchet MS"/>
              </a:rPr>
              <a:t> </a:t>
            </a:r>
            <a:r>
              <a:rPr lang="ru-RU" sz="4000" b="1" strike="noStrike" spc="-12">
                <a:solidFill>
                  <a:srgbClr val="000000"/>
                </a:solidFill>
                <a:latin typeface="Trebuchet MS"/>
              </a:rPr>
              <a:t>«няньки»)</a:t>
            </a:r>
            <a:endParaRPr lang="ru-RU" sz="4000" b="0" strike="noStrike" spc="-1">
              <a:latin typeface="Arial"/>
            </a:endParaRPr>
          </a:p>
          <a:p>
            <a:pPr marL="12600">
              <a:lnSpc>
                <a:spcPct val="100000"/>
              </a:lnSpc>
              <a:spcBef>
                <a:spcPts val="456"/>
              </a:spcBef>
            </a:pPr>
            <a:r>
              <a:rPr lang="ru-RU" sz="3200" b="1" strike="noStrike" spc="83">
                <a:solidFill>
                  <a:srgbClr val="000000"/>
                </a:solidFill>
                <a:latin typeface="Arial"/>
              </a:rPr>
              <a:t></a:t>
            </a:r>
            <a:r>
              <a:rPr lang="ru-RU" sz="4000" b="1" strike="noStrike" spc="83">
                <a:solidFill>
                  <a:srgbClr val="000000"/>
                </a:solidFill>
                <a:latin typeface="Trebuchet MS"/>
              </a:rPr>
              <a:t>Метод</a:t>
            </a:r>
            <a:r>
              <a:rPr lang="ru-RU" sz="4000" b="1" strike="noStrike" spc="9">
                <a:solidFill>
                  <a:srgbClr val="000000"/>
                </a:solidFill>
                <a:latin typeface="Trebuchet MS"/>
              </a:rPr>
              <a:t> </a:t>
            </a:r>
            <a:r>
              <a:rPr lang="ru-RU" sz="4000" b="1" strike="noStrike" spc="-1">
                <a:solidFill>
                  <a:srgbClr val="000000"/>
                </a:solidFill>
                <a:latin typeface="Trebuchet MS"/>
              </a:rPr>
              <a:t>«шару,	</a:t>
            </a:r>
            <a:r>
              <a:rPr lang="ru-RU" sz="4000" b="1" strike="noStrike" spc="-7">
                <a:solidFill>
                  <a:srgbClr val="000000"/>
                </a:solidFill>
                <a:latin typeface="Trebuchet MS"/>
              </a:rPr>
              <a:t>що</a:t>
            </a:r>
            <a:r>
              <a:rPr lang="ru-RU" sz="4000" b="1" strike="noStrike" spc="-66">
                <a:solidFill>
                  <a:srgbClr val="000000"/>
                </a:solidFill>
                <a:latin typeface="Trebuchet MS"/>
              </a:rPr>
              <a:t> </a:t>
            </a:r>
            <a:r>
              <a:rPr lang="ru-RU" sz="4000" b="1" strike="noStrike" spc="-7">
                <a:solidFill>
                  <a:srgbClr val="000000"/>
                </a:solidFill>
                <a:latin typeface="Trebuchet MS"/>
              </a:rPr>
              <a:t>годує»</a:t>
            </a:r>
            <a:endParaRPr lang="ru-RU" sz="4000" b="0" strike="noStrike" spc="-1">
              <a:latin typeface="Arial"/>
            </a:endParaRPr>
          </a:p>
          <a:p>
            <a:pPr marL="12600">
              <a:lnSpc>
                <a:spcPct val="100000"/>
              </a:lnSpc>
              <a:spcBef>
                <a:spcPts val="519"/>
              </a:spcBef>
            </a:pPr>
            <a:r>
              <a:rPr lang="ru-RU" sz="3200" b="1" strike="noStrike" spc="83">
                <a:solidFill>
                  <a:srgbClr val="000000"/>
                </a:solidFill>
                <a:latin typeface="Arial"/>
              </a:rPr>
              <a:t></a:t>
            </a:r>
            <a:r>
              <a:rPr lang="ru-RU" sz="4000" b="1" strike="noStrike" spc="83">
                <a:solidFill>
                  <a:srgbClr val="000000"/>
                </a:solidFill>
                <a:latin typeface="Trebuchet MS"/>
              </a:rPr>
              <a:t>Метод</a:t>
            </a:r>
            <a:r>
              <a:rPr lang="ru-RU" sz="4000" b="1" strike="noStrike" spc="-1">
                <a:solidFill>
                  <a:srgbClr val="000000"/>
                </a:solidFill>
                <a:latin typeface="Trebuchet MS"/>
              </a:rPr>
              <a:t> </a:t>
            </a:r>
            <a:r>
              <a:rPr lang="ru-RU" sz="4000" b="1" strike="noStrike" spc="-7">
                <a:solidFill>
                  <a:srgbClr val="000000"/>
                </a:solidFill>
                <a:latin typeface="Trebuchet MS"/>
              </a:rPr>
              <a:t>Плейтінга</a:t>
            </a:r>
            <a:endParaRPr lang="ru-RU" sz="4000" b="0" strike="noStrike" spc="-1">
              <a:latin typeface="Arial"/>
            </a:endParaRPr>
          </a:p>
          <a:p>
            <a:pPr marL="12600">
              <a:lnSpc>
                <a:spcPct val="100000"/>
              </a:lnSpc>
              <a:spcBef>
                <a:spcPts val="524"/>
              </a:spcBef>
            </a:pPr>
            <a:r>
              <a:rPr lang="ru-RU" sz="3200" b="1" strike="noStrike" spc="83">
                <a:solidFill>
                  <a:srgbClr val="000000"/>
                </a:solidFill>
                <a:latin typeface="Arial"/>
              </a:rPr>
              <a:t></a:t>
            </a:r>
            <a:r>
              <a:rPr lang="ru-RU" sz="4000" b="1" strike="noStrike" spc="83">
                <a:solidFill>
                  <a:srgbClr val="000000"/>
                </a:solidFill>
                <a:latin typeface="Trebuchet MS"/>
              </a:rPr>
              <a:t>Метод</a:t>
            </a:r>
            <a:r>
              <a:rPr lang="ru-RU" sz="4000" b="1" strike="noStrike" spc="-1">
                <a:solidFill>
                  <a:srgbClr val="000000"/>
                </a:solidFill>
                <a:latin typeface="Trebuchet MS"/>
              </a:rPr>
              <a:t> </a:t>
            </a:r>
            <a:r>
              <a:rPr lang="ru-RU" sz="4000" b="1" strike="noStrike" spc="-12">
                <a:solidFill>
                  <a:srgbClr val="000000"/>
                </a:solidFill>
                <a:latin typeface="Trebuchet MS"/>
              </a:rPr>
              <a:t>мікрокраплі</a:t>
            </a:r>
            <a:endParaRPr lang="ru-RU" sz="4000" b="0" strike="noStrike" spc="-1">
              <a:latin typeface="Arial"/>
            </a:endParaRPr>
          </a:p>
          <a:p>
            <a:pPr marL="12600">
              <a:lnSpc>
                <a:spcPct val="100000"/>
              </a:lnSpc>
              <a:spcBef>
                <a:spcPts val="519"/>
              </a:spcBef>
            </a:pPr>
            <a:r>
              <a:rPr lang="ru-RU" sz="3200" b="1" strike="noStrike" spc="83">
                <a:solidFill>
                  <a:srgbClr val="000000"/>
                </a:solidFill>
                <a:latin typeface="Arial"/>
              </a:rPr>
              <a:t></a:t>
            </a:r>
            <a:r>
              <a:rPr lang="ru-RU" sz="4000" b="1" strike="noStrike" spc="83">
                <a:solidFill>
                  <a:srgbClr val="000000"/>
                </a:solidFill>
                <a:latin typeface="Trebuchet MS"/>
              </a:rPr>
              <a:t>Метод</a:t>
            </a:r>
            <a:r>
              <a:rPr lang="ru-RU" sz="4000" b="1" strike="noStrike" spc="4">
                <a:solidFill>
                  <a:srgbClr val="000000"/>
                </a:solidFill>
                <a:latin typeface="Trebuchet MS"/>
              </a:rPr>
              <a:t> </a:t>
            </a:r>
            <a:r>
              <a:rPr lang="ru-RU" sz="4000" b="1" strike="noStrike" spc="-12">
                <a:solidFill>
                  <a:srgbClr val="000000"/>
                </a:solidFill>
                <a:latin typeface="Trebuchet MS"/>
              </a:rPr>
              <a:t>мікрокамери</a:t>
            </a:r>
            <a:endParaRPr lang="ru-RU" sz="4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TextShape 1"/>
          <p:cNvSpPr txBox="1"/>
          <p:nvPr/>
        </p:nvSpPr>
        <p:spPr>
          <a:xfrm>
            <a:off x="1818360" y="117720"/>
            <a:ext cx="7325640" cy="2450520"/>
          </a:xfrm>
          <a:prstGeom prst="rect">
            <a:avLst/>
          </a:prstGeom>
          <a:noFill/>
          <a:ln>
            <a:noFill/>
          </a:ln>
        </p:spPr>
        <p:txBody>
          <a:bodyPr lIns="0" tIns="12240" rIns="0" bIns="0">
            <a:spAutoFit/>
          </a:bodyPr>
          <a:lstStyle/>
          <a:p>
            <a:pPr marL="483120" indent="-470880">
              <a:lnSpc>
                <a:spcPct val="100000"/>
              </a:lnSpc>
              <a:spcBef>
                <a:spcPts val="96"/>
              </a:spcBef>
            </a:pPr>
            <a:r>
              <a:rPr lang="ru-RU" sz="4000" b="1" strike="noStrike" spc="-12">
                <a:solidFill>
                  <a:srgbClr val="7C007C"/>
                </a:solidFill>
                <a:latin typeface="Trebuchet MS"/>
              </a:rPr>
              <a:t>Метод культури-няньки  (тканини</a:t>
            </a:r>
            <a:r>
              <a:rPr lang="ru-RU" sz="4000" b="1" strike="noStrike" spc="-7">
                <a:solidFill>
                  <a:srgbClr val="7C007C"/>
                </a:solidFill>
                <a:latin typeface="Trebuchet MS"/>
              </a:rPr>
              <a:t> </a:t>
            </a:r>
            <a:r>
              <a:rPr lang="ru-RU" sz="4000" b="1" strike="noStrike" spc="-12">
                <a:solidFill>
                  <a:srgbClr val="7C007C"/>
                </a:solidFill>
                <a:latin typeface="Trebuchet MS"/>
              </a:rPr>
              <a:t>«няньки»)</a:t>
            </a:r>
            <a:endParaRPr lang="ru-RU" sz="4000" b="1" strike="noStrike" spc="-1">
              <a:solidFill>
                <a:srgbClr val="7C007C"/>
              </a:solidFill>
              <a:latin typeface="Calibri"/>
            </a:endParaRPr>
          </a:p>
        </p:txBody>
      </p:sp>
      <p:sp>
        <p:nvSpPr>
          <p:cNvPr id="991" name="CustomShape 2"/>
          <p:cNvSpPr/>
          <p:nvPr/>
        </p:nvSpPr>
        <p:spPr>
          <a:xfrm>
            <a:off x="682200" y="1638360"/>
            <a:ext cx="5194800" cy="505944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2" name="TextShape 1"/>
          <p:cNvSpPr txBox="1"/>
          <p:nvPr/>
        </p:nvSpPr>
        <p:spPr>
          <a:xfrm>
            <a:off x="1561320" y="351000"/>
            <a:ext cx="7294680" cy="1353600"/>
          </a:xfrm>
          <a:prstGeom prst="rect">
            <a:avLst/>
          </a:prstGeom>
          <a:noFill/>
          <a:ln>
            <a:noFill/>
          </a:ln>
        </p:spPr>
        <p:txBody>
          <a:bodyPr lIns="0" tIns="12600" rIns="0" bIns="0">
            <a:spAutoFit/>
          </a:bodyPr>
          <a:lstStyle/>
          <a:p>
            <a:pPr marL="12600">
              <a:lnSpc>
                <a:spcPct val="100000"/>
              </a:lnSpc>
              <a:spcBef>
                <a:spcPts val="99"/>
              </a:spcBef>
            </a:pPr>
            <a:r>
              <a:rPr lang="ru-RU" sz="4400" b="1" strike="noStrike" spc="-7">
                <a:solidFill>
                  <a:srgbClr val="CA00CA"/>
                </a:solidFill>
                <a:latin typeface="Trebuchet MS"/>
              </a:rPr>
              <a:t>Метод </a:t>
            </a:r>
            <a:r>
              <a:rPr lang="ru-RU" sz="4400" b="1" strike="noStrike" spc="-1">
                <a:solidFill>
                  <a:srgbClr val="CA00CA"/>
                </a:solidFill>
                <a:latin typeface="Trebuchet MS"/>
              </a:rPr>
              <a:t>шару, що</a:t>
            </a:r>
            <a:r>
              <a:rPr lang="ru-RU" sz="4400" b="1" strike="noStrike" spc="-60">
                <a:solidFill>
                  <a:srgbClr val="CA00CA"/>
                </a:solidFill>
                <a:latin typeface="Trebuchet MS"/>
              </a:rPr>
              <a:t> </a:t>
            </a:r>
            <a:r>
              <a:rPr lang="ru-RU" sz="4400" b="1" strike="noStrike" spc="-7">
                <a:solidFill>
                  <a:srgbClr val="CA00CA"/>
                </a:solidFill>
                <a:latin typeface="Trebuchet MS"/>
              </a:rPr>
              <a:t>годує</a:t>
            </a:r>
            <a:endParaRPr lang="ru-RU" sz="4400" b="1" strike="noStrike" spc="-1">
              <a:solidFill>
                <a:srgbClr val="CA00CA"/>
              </a:solidFill>
              <a:latin typeface="Calibri"/>
            </a:endParaRPr>
          </a:p>
        </p:txBody>
      </p:sp>
      <p:sp>
        <p:nvSpPr>
          <p:cNvPr id="993" name="CustomShape 2"/>
          <p:cNvSpPr/>
          <p:nvPr/>
        </p:nvSpPr>
        <p:spPr>
          <a:xfrm>
            <a:off x="4176000" y="1224000"/>
            <a:ext cx="4824000" cy="45586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5680" indent="-342720">
              <a:lnSpc>
                <a:spcPct val="100000"/>
              </a:lnSpc>
              <a:spcBef>
                <a:spcPts val="99"/>
              </a:spcBef>
            </a:pPr>
            <a:r>
              <a:rPr lang="ru-RU" sz="1450" b="0" strike="noStrike" spc="233" dirty="0">
                <a:solidFill>
                  <a:srgbClr val="90C225"/>
                </a:solidFill>
                <a:latin typeface="Arial"/>
              </a:rPr>
              <a:t>	</a:t>
            </a:r>
            <a:r>
              <a:rPr lang="ru-RU" sz="1800" b="1" strike="noStrike" spc="-7" dirty="0">
                <a:solidFill>
                  <a:srgbClr val="404040"/>
                </a:solidFill>
                <a:latin typeface="Trebuchet MS"/>
              </a:rPr>
              <a:t>РИС. </a:t>
            </a:r>
            <a:r>
              <a:rPr lang="ru-RU" sz="1800" b="1" strike="noStrike" spc="-7" dirty="0" err="1">
                <a:solidFill>
                  <a:srgbClr val="404040"/>
                </a:solidFill>
                <a:latin typeface="Trebuchet MS"/>
              </a:rPr>
              <a:t>Використання</a:t>
            </a:r>
            <a:r>
              <a:rPr lang="ru-RU" sz="1800" b="1" strike="noStrike" spc="-7" dirty="0">
                <a:solidFill>
                  <a:srgbClr val="404040"/>
                </a:solidFill>
                <a:latin typeface="Trebuchet MS"/>
              </a:rPr>
              <a:t> </a:t>
            </a:r>
            <a:r>
              <a:rPr lang="ru-RU" sz="1800" b="1" strike="noStrike" spc="-1" dirty="0">
                <a:solidFill>
                  <a:srgbClr val="404040"/>
                </a:solidFill>
                <a:latin typeface="Trebuchet MS"/>
              </a:rPr>
              <a:t>«шару, </a:t>
            </a:r>
            <a:r>
              <a:rPr lang="ru-RU" sz="1800" b="1" strike="noStrike" spc="-1" dirty="0" err="1">
                <a:solidFill>
                  <a:srgbClr val="404040"/>
                </a:solidFill>
                <a:latin typeface="Trebuchet MS"/>
              </a:rPr>
              <a:t>що</a:t>
            </a:r>
            <a:r>
              <a:rPr lang="ru-RU" sz="1800" b="1" strike="noStrike" spc="-1" dirty="0">
                <a:solidFill>
                  <a:srgbClr val="404040"/>
                </a:solidFill>
                <a:latin typeface="Trebuchet MS"/>
              </a:rPr>
              <a:t> </a:t>
            </a:r>
            <a:r>
              <a:rPr lang="ru-RU" sz="1800" b="1" strike="noStrike" spc="-1" dirty="0" err="1">
                <a:solidFill>
                  <a:srgbClr val="404040"/>
                </a:solidFill>
                <a:latin typeface="Trebuchet MS"/>
              </a:rPr>
              <a:t>годує</a:t>
            </a:r>
            <a:r>
              <a:rPr lang="ru-RU" sz="1800" b="1" strike="noStrike" spc="-1" dirty="0">
                <a:solidFill>
                  <a:srgbClr val="404040"/>
                </a:solidFill>
                <a:latin typeface="Trebuchet MS"/>
              </a:rPr>
              <a:t>»  </a:t>
            </a:r>
            <a:r>
              <a:rPr lang="ru-RU" sz="1800" b="1" strike="noStrike" spc="-7" dirty="0">
                <a:solidFill>
                  <a:srgbClr val="404040"/>
                </a:solidFill>
                <a:latin typeface="Trebuchet MS"/>
              </a:rPr>
              <a:t>(</a:t>
            </a:r>
            <a:r>
              <a:rPr lang="ru-RU" sz="1800" b="1" strike="noStrike" spc="-7" dirty="0" err="1">
                <a:solidFill>
                  <a:srgbClr val="404040"/>
                </a:solidFill>
                <a:latin typeface="Trebuchet MS"/>
              </a:rPr>
              <a:t>суспензійна</a:t>
            </a:r>
            <a:r>
              <a:rPr lang="ru-RU" sz="1800" b="1" strike="noStrike" spc="-7" dirty="0">
                <a:solidFill>
                  <a:srgbClr val="404040"/>
                </a:solidFill>
                <a:latin typeface="Trebuchet MS"/>
              </a:rPr>
              <a:t> культура) </a:t>
            </a:r>
            <a:r>
              <a:rPr lang="ru-RU" sz="1800" b="1" strike="noStrike" spc="-1" dirty="0">
                <a:solidFill>
                  <a:srgbClr val="404040"/>
                </a:solidFill>
                <a:latin typeface="Trebuchet MS"/>
              </a:rPr>
              <a:t>при </a:t>
            </a:r>
            <a:r>
              <a:rPr lang="ru-RU" sz="1800" b="1" strike="noStrike" spc="-7" dirty="0" err="1">
                <a:solidFill>
                  <a:srgbClr val="404040"/>
                </a:solidFill>
                <a:latin typeface="Trebuchet MS"/>
              </a:rPr>
              <a:t>вирощуванні</a:t>
            </a:r>
            <a:r>
              <a:rPr lang="ru-RU" sz="1800" b="1" strike="noStrike" spc="-7" dirty="0">
                <a:solidFill>
                  <a:srgbClr val="404040"/>
                </a:solidFill>
                <a:latin typeface="Trebuchet MS"/>
              </a:rPr>
              <a:t>  </a:t>
            </a:r>
            <a:r>
              <a:rPr lang="ru-RU" sz="1800" b="1" strike="noStrike" spc="-7" dirty="0" err="1">
                <a:solidFill>
                  <a:srgbClr val="404040"/>
                </a:solidFill>
                <a:latin typeface="Trebuchet MS"/>
              </a:rPr>
              <a:t>колоній</a:t>
            </a:r>
            <a:r>
              <a:rPr lang="ru-RU" sz="1800" b="1" strike="noStrike" spc="-7" dirty="0">
                <a:solidFill>
                  <a:srgbClr val="404040"/>
                </a:solidFill>
                <a:latin typeface="Trebuchet MS"/>
              </a:rPr>
              <a:t> </a:t>
            </a:r>
            <a:r>
              <a:rPr lang="ru-RU" sz="1800" b="1" strike="noStrike" spc="-1" dirty="0">
                <a:solidFill>
                  <a:srgbClr val="404040"/>
                </a:solidFill>
                <a:latin typeface="Trebuchet MS"/>
              </a:rPr>
              <a:t>з </a:t>
            </a:r>
            <a:r>
              <a:rPr lang="ru-RU" sz="1800" b="1" strike="noStrike" spc="-7" dirty="0" err="1">
                <a:solidFill>
                  <a:srgbClr val="404040"/>
                </a:solidFill>
                <a:latin typeface="Trebuchet MS"/>
              </a:rPr>
              <a:t>поодиноких</a:t>
            </a:r>
            <a:r>
              <a:rPr lang="ru-RU" sz="1800" b="1" strike="noStrike" spc="-72" dirty="0">
                <a:solidFill>
                  <a:srgbClr val="404040"/>
                </a:solidFill>
                <a:latin typeface="Trebuchet MS"/>
              </a:rPr>
              <a:t> </a:t>
            </a:r>
            <a:r>
              <a:rPr lang="ru-RU" sz="1800" b="1" strike="noStrike" spc="-12" dirty="0" err="1">
                <a:solidFill>
                  <a:srgbClr val="404040"/>
                </a:solidFill>
                <a:latin typeface="Trebuchet MS"/>
              </a:rPr>
              <a:t>клітин</a:t>
            </a:r>
            <a:r>
              <a:rPr lang="ru-RU" sz="1800" b="1" strike="noStrike" spc="-12" dirty="0">
                <a:solidFill>
                  <a:srgbClr val="404040"/>
                </a:solidFill>
                <a:latin typeface="Trebuchet MS"/>
              </a:rPr>
              <a:t>:</a:t>
            </a:r>
            <a:endParaRPr lang="ru-RU" sz="1800" b="0" strike="noStrike" spc="-1" dirty="0">
              <a:latin typeface="Arial"/>
            </a:endParaRPr>
          </a:p>
          <a:p>
            <a:pPr marL="12600" indent="-342720">
              <a:lnSpc>
                <a:spcPct val="100000"/>
              </a:lnSpc>
              <a:spcBef>
                <a:spcPts val="1715"/>
              </a:spcBef>
            </a:pPr>
            <a:r>
              <a:rPr lang="ru-RU" sz="1450" b="1" strike="noStrike" spc="239" dirty="0">
                <a:solidFill>
                  <a:srgbClr val="90C225"/>
                </a:solidFill>
                <a:latin typeface="Arial"/>
              </a:rPr>
              <a:t>	</a:t>
            </a:r>
            <a:r>
              <a:rPr lang="ru-RU" sz="1800" b="1" strike="noStrike" spc="-1" dirty="0">
                <a:solidFill>
                  <a:srgbClr val="404040"/>
                </a:solidFill>
                <a:latin typeface="Trebuchet MS"/>
              </a:rPr>
              <a:t>1 -</a:t>
            </a:r>
            <a:r>
              <a:rPr lang="ru-RU" sz="1800" b="1" strike="noStrike" spc="-12" dirty="0">
                <a:solidFill>
                  <a:srgbClr val="404040"/>
                </a:solidFill>
                <a:latin typeface="Trebuchet MS"/>
              </a:rPr>
              <a:t> </a:t>
            </a:r>
            <a:r>
              <a:rPr lang="ru-RU" sz="1800" b="1" strike="noStrike" spc="-7" dirty="0">
                <a:solidFill>
                  <a:srgbClr val="404040"/>
                </a:solidFill>
                <a:latin typeface="Trebuchet MS"/>
              </a:rPr>
              <a:t>колба,</a:t>
            </a:r>
            <a:endParaRPr lang="ru-RU" sz="1800" b="0" strike="noStrike" spc="-1" dirty="0">
              <a:latin typeface="Arial"/>
            </a:endParaRPr>
          </a:p>
          <a:p>
            <a:pPr marL="12600" indent="-342720">
              <a:lnSpc>
                <a:spcPct val="100000"/>
              </a:lnSpc>
              <a:spcBef>
                <a:spcPts val="1009"/>
              </a:spcBef>
            </a:pPr>
            <a:r>
              <a:rPr lang="ru-RU" sz="1450" b="1" strike="noStrike" spc="233" dirty="0">
                <a:solidFill>
                  <a:srgbClr val="90C225"/>
                </a:solidFill>
                <a:latin typeface="Arial"/>
              </a:rPr>
              <a:t>	</a:t>
            </a:r>
            <a:r>
              <a:rPr lang="ru-RU" sz="1800" b="1" strike="noStrike" spc="-1" dirty="0">
                <a:solidFill>
                  <a:srgbClr val="404040"/>
                </a:solidFill>
                <a:latin typeface="Trebuchet MS"/>
              </a:rPr>
              <a:t>2 - </a:t>
            </a:r>
            <a:r>
              <a:rPr lang="ru-RU" sz="1800" b="1" strike="noStrike" spc="-7" dirty="0" err="1">
                <a:solidFill>
                  <a:srgbClr val="404040"/>
                </a:solidFill>
                <a:latin typeface="Trebuchet MS"/>
              </a:rPr>
              <a:t>колонія</a:t>
            </a:r>
            <a:r>
              <a:rPr lang="ru-RU" sz="1800" b="1" strike="noStrike" spc="-7" dirty="0">
                <a:solidFill>
                  <a:srgbClr val="404040"/>
                </a:solidFill>
                <a:latin typeface="Trebuchet MS"/>
              </a:rPr>
              <a:t>, </a:t>
            </a:r>
            <a:r>
              <a:rPr lang="ru-RU" sz="1800" b="1" strike="noStrike" spc="-1" dirty="0" err="1">
                <a:solidFill>
                  <a:srgbClr val="404040"/>
                </a:solidFill>
                <a:latin typeface="Trebuchet MS"/>
              </a:rPr>
              <a:t>що</a:t>
            </a:r>
            <a:r>
              <a:rPr lang="ru-RU" sz="1800" b="1" strike="noStrike" spc="-1" dirty="0">
                <a:solidFill>
                  <a:srgbClr val="404040"/>
                </a:solidFill>
                <a:latin typeface="Trebuchet MS"/>
              </a:rPr>
              <a:t> </a:t>
            </a:r>
            <a:r>
              <a:rPr lang="ru-RU" sz="1800" b="1" strike="noStrike" spc="-7" dirty="0" err="1">
                <a:solidFill>
                  <a:srgbClr val="404040"/>
                </a:solidFill>
                <a:latin typeface="Trebuchet MS"/>
              </a:rPr>
              <a:t>виникла</a:t>
            </a:r>
            <a:r>
              <a:rPr lang="ru-RU" sz="1800" b="1" strike="noStrike" spc="-7" dirty="0">
                <a:solidFill>
                  <a:srgbClr val="404040"/>
                </a:solidFill>
                <a:latin typeface="Trebuchet MS"/>
              </a:rPr>
              <a:t> </a:t>
            </a:r>
            <a:r>
              <a:rPr lang="ru-RU" sz="1800" b="1" strike="noStrike" spc="-1" dirty="0">
                <a:solidFill>
                  <a:srgbClr val="404040"/>
                </a:solidFill>
                <a:latin typeface="Trebuchet MS"/>
              </a:rPr>
              <a:t>з </a:t>
            </a:r>
            <a:r>
              <a:rPr lang="ru-RU" sz="1800" b="1" strike="noStrike" spc="-7" dirty="0" err="1">
                <a:solidFill>
                  <a:srgbClr val="404040"/>
                </a:solidFill>
                <a:latin typeface="Trebuchet MS"/>
              </a:rPr>
              <a:t>окремої</a:t>
            </a:r>
            <a:r>
              <a:rPr lang="ru-RU" sz="1800" b="1" strike="noStrike" spc="-111" dirty="0">
                <a:solidFill>
                  <a:srgbClr val="404040"/>
                </a:solidFill>
                <a:latin typeface="Trebuchet MS"/>
              </a:rPr>
              <a:t> </a:t>
            </a:r>
            <a:r>
              <a:rPr lang="ru-RU" sz="1800" b="1" strike="noStrike" spc="-12" dirty="0" err="1">
                <a:solidFill>
                  <a:srgbClr val="404040"/>
                </a:solidFill>
                <a:latin typeface="Trebuchet MS"/>
              </a:rPr>
              <a:t>клітини</a:t>
            </a:r>
            <a:r>
              <a:rPr lang="ru-RU" sz="1800" b="1" strike="noStrike" spc="-12" dirty="0">
                <a:solidFill>
                  <a:srgbClr val="404040"/>
                </a:solidFill>
                <a:latin typeface="Trebuchet MS"/>
              </a:rPr>
              <a:t>,</a:t>
            </a:r>
            <a:endParaRPr lang="ru-RU" sz="1800" b="0" strike="noStrike" spc="-1" dirty="0">
              <a:latin typeface="Arial"/>
            </a:endParaRPr>
          </a:p>
          <a:p>
            <a:pPr marL="12600" indent="-342720">
              <a:lnSpc>
                <a:spcPct val="100000"/>
              </a:lnSpc>
              <a:spcBef>
                <a:spcPts val="995"/>
              </a:spcBef>
            </a:pPr>
            <a:r>
              <a:rPr lang="ru-RU" sz="1450" b="1" strike="noStrike" spc="233" dirty="0">
                <a:solidFill>
                  <a:srgbClr val="90C225"/>
                </a:solidFill>
                <a:latin typeface="Arial"/>
              </a:rPr>
              <a:t>	</a:t>
            </a:r>
            <a:r>
              <a:rPr lang="ru-RU" sz="1800" b="1" strike="noStrike" spc="-1" dirty="0">
                <a:solidFill>
                  <a:srgbClr val="404040"/>
                </a:solidFill>
                <a:latin typeface="Trebuchet MS"/>
              </a:rPr>
              <a:t>3 - </a:t>
            </a:r>
            <a:r>
              <a:rPr lang="ru-RU" sz="1800" b="1" strike="noStrike" spc="-7" dirty="0" err="1">
                <a:solidFill>
                  <a:srgbClr val="404040"/>
                </a:solidFill>
                <a:latin typeface="Trebuchet MS"/>
              </a:rPr>
              <a:t>фільтрувальний</a:t>
            </a:r>
            <a:r>
              <a:rPr lang="ru-RU" sz="1800" b="1" strike="noStrike" spc="-32" dirty="0">
                <a:solidFill>
                  <a:srgbClr val="404040"/>
                </a:solidFill>
                <a:latin typeface="Trebuchet MS"/>
              </a:rPr>
              <a:t> </a:t>
            </a:r>
            <a:r>
              <a:rPr lang="ru-RU" sz="1800" b="1" strike="noStrike" spc="-1" dirty="0" err="1">
                <a:solidFill>
                  <a:srgbClr val="404040"/>
                </a:solidFill>
                <a:latin typeface="Trebuchet MS"/>
              </a:rPr>
              <a:t>папір</a:t>
            </a:r>
            <a:r>
              <a:rPr lang="ru-RU" sz="1800" b="1" strike="noStrike" spc="-1" dirty="0">
                <a:solidFill>
                  <a:srgbClr val="404040"/>
                </a:solidFill>
                <a:latin typeface="Trebuchet MS"/>
              </a:rPr>
              <a:t>,</a:t>
            </a:r>
            <a:endParaRPr lang="ru-RU" sz="1800" b="0" strike="noStrike" spc="-1" dirty="0">
              <a:latin typeface="Arial"/>
            </a:endParaRPr>
          </a:p>
          <a:p>
            <a:pPr marL="12600" indent="-342720">
              <a:lnSpc>
                <a:spcPct val="100000"/>
              </a:lnSpc>
              <a:spcBef>
                <a:spcPts val="995"/>
              </a:spcBef>
            </a:pPr>
            <a:r>
              <a:rPr lang="ru-RU" sz="1450" b="1" strike="noStrike" spc="239" dirty="0">
                <a:solidFill>
                  <a:srgbClr val="90C225"/>
                </a:solidFill>
                <a:latin typeface="Arial"/>
              </a:rPr>
              <a:t>	</a:t>
            </a:r>
            <a:r>
              <a:rPr lang="ru-RU" sz="1800" b="1" strike="noStrike" spc="-1" dirty="0">
                <a:solidFill>
                  <a:srgbClr val="404040"/>
                </a:solidFill>
                <a:latin typeface="Trebuchet MS"/>
              </a:rPr>
              <a:t>4 - </a:t>
            </a:r>
            <a:r>
              <a:rPr lang="ru-RU" sz="1800" b="1" strike="noStrike" spc="-7" dirty="0" err="1">
                <a:solidFill>
                  <a:srgbClr val="404040"/>
                </a:solidFill>
                <a:latin typeface="Trebuchet MS"/>
              </a:rPr>
              <a:t>металева</a:t>
            </a:r>
            <a:r>
              <a:rPr lang="ru-RU" sz="1800" b="1" strike="noStrike" spc="-12" dirty="0">
                <a:solidFill>
                  <a:srgbClr val="404040"/>
                </a:solidFill>
                <a:latin typeface="Trebuchet MS"/>
              </a:rPr>
              <a:t> </a:t>
            </a:r>
            <a:r>
              <a:rPr lang="ru-RU" sz="1800" b="1" strike="noStrike" spc="-7" dirty="0" err="1">
                <a:solidFill>
                  <a:srgbClr val="404040"/>
                </a:solidFill>
                <a:latin typeface="Trebuchet MS"/>
              </a:rPr>
              <a:t>сітка</a:t>
            </a:r>
            <a:r>
              <a:rPr lang="ru-RU" sz="1800" b="1" strike="noStrike" spc="-7" dirty="0">
                <a:solidFill>
                  <a:srgbClr val="404040"/>
                </a:solidFill>
                <a:latin typeface="Trebuchet MS"/>
              </a:rPr>
              <a:t>,</a:t>
            </a:r>
            <a:endParaRPr lang="ru-RU" sz="1800" b="0" strike="noStrike" spc="-1" dirty="0">
              <a:latin typeface="Arial"/>
            </a:endParaRPr>
          </a:p>
          <a:p>
            <a:pPr marL="12600" indent="-342720">
              <a:lnSpc>
                <a:spcPct val="100000"/>
              </a:lnSpc>
              <a:spcBef>
                <a:spcPts val="1009"/>
              </a:spcBef>
            </a:pPr>
            <a:r>
              <a:rPr lang="ru-RU" sz="1450" b="1" strike="noStrike" spc="233" dirty="0">
                <a:solidFill>
                  <a:srgbClr val="90C225"/>
                </a:solidFill>
                <a:latin typeface="Arial"/>
              </a:rPr>
              <a:t>	</a:t>
            </a:r>
            <a:r>
              <a:rPr lang="ru-RU" sz="1800" b="1" strike="noStrike" spc="-1" dirty="0">
                <a:solidFill>
                  <a:srgbClr val="404040"/>
                </a:solidFill>
                <a:latin typeface="Trebuchet MS"/>
              </a:rPr>
              <a:t>5 - </a:t>
            </a:r>
            <a:r>
              <a:rPr lang="ru-RU" sz="1800" b="1" strike="noStrike" spc="-1" dirty="0" err="1">
                <a:solidFill>
                  <a:srgbClr val="404040"/>
                </a:solidFill>
                <a:latin typeface="Trebuchet MS"/>
              </a:rPr>
              <a:t>суспензія</a:t>
            </a:r>
            <a:r>
              <a:rPr lang="ru-RU" sz="1800" b="1" strike="noStrike" spc="-1" dirty="0">
                <a:solidFill>
                  <a:srgbClr val="404040"/>
                </a:solidFill>
                <a:latin typeface="Trebuchet MS"/>
              </a:rPr>
              <a:t> </a:t>
            </a:r>
            <a:r>
              <a:rPr lang="ru-RU" sz="1800" b="1" strike="noStrike" spc="-12" dirty="0" err="1">
                <a:solidFill>
                  <a:srgbClr val="404040"/>
                </a:solidFill>
                <a:latin typeface="Trebuchet MS"/>
              </a:rPr>
              <a:t>клітин</a:t>
            </a:r>
            <a:r>
              <a:rPr lang="ru-RU" sz="1800" b="1" strike="noStrike" spc="-12" dirty="0">
                <a:solidFill>
                  <a:srgbClr val="404040"/>
                </a:solidFill>
                <a:latin typeface="Trebuchet MS"/>
              </a:rPr>
              <a:t> </a:t>
            </a:r>
            <a:r>
              <a:rPr lang="ru-RU" sz="1800" b="1" strike="noStrike" spc="-7" dirty="0">
                <a:solidFill>
                  <a:srgbClr val="404040"/>
                </a:solidFill>
                <a:latin typeface="Trebuchet MS"/>
              </a:rPr>
              <a:t>«шару, </a:t>
            </a:r>
            <a:r>
              <a:rPr lang="ru-RU" sz="1800" b="1" strike="noStrike" spc="-1" dirty="0" err="1">
                <a:solidFill>
                  <a:srgbClr val="404040"/>
                </a:solidFill>
                <a:latin typeface="Trebuchet MS"/>
              </a:rPr>
              <a:t>що</a:t>
            </a:r>
            <a:r>
              <a:rPr lang="ru-RU" sz="1800" b="1" strike="noStrike" spc="-41" dirty="0">
                <a:solidFill>
                  <a:srgbClr val="404040"/>
                </a:solidFill>
                <a:latin typeface="Trebuchet MS"/>
              </a:rPr>
              <a:t> </a:t>
            </a:r>
            <a:r>
              <a:rPr lang="ru-RU" sz="1800" b="1" strike="noStrike" spc="-1" dirty="0" err="1">
                <a:solidFill>
                  <a:srgbClr val="404040"/>
                </a:solidFill>
                <a:latin typeface="Trebuchet MS"/>
              </a:rPr>
              <a:t>годує</a:t>
            </a:r>
            <a:r>
              <a:rPr lang="ru-RU" sz="1800" b="1" strike="noStrike" spc="-1" dirty="0">
                <a:solidFill>
                  <a:srgbClr val="404040"/>
                </a:solidFill>
                <a:latin typeface="Trebuchet MS"/>
              </a:rPr>
              <a:t>»,</a:t>
            </a:r>
            <a:endParaRPr lang="ru-RU" sz="1800" b="0" strike="noStrike" spc="-1" dirty="0">
              <a:latin typeface="Arial"/>
            </a:endParaRPr>
          </a:p>
          <a:p>
            <a:pPr marL="12600" indent="-342720">
              <a:lnSpc>
                <a:spcPct val="100000"/>
              </a:lnSpc>
              <a:spcBef>
                <a:spcPts val="1001"/>
              </a:spcBef>
            </a:pPr>
            <a:r>
              <a:rPr lang="ru-RU" sz="1450" b="1" strike="noStrike" spc="233" dirty="0">
                <a:solidFill>
                  <a:srgbClr val="90C225"/>
                </a:solidFill>
                <a:latin typeface="Arial"/>
              </a:rPr>
              <a:t>	</a:t>
            </a:r>
            <a:r>
              <a:rPr lang="ru-RU" sz="1800" b="1" strike="noStrike" spc="-1" dirty="0">
                <a:solidFill>
                  <a:srgbClr val="404040"/>
                </a:solidFill>
                <a:latin typeface="Trebuchet MS"/>
              </a:rPr>
              <a:t>6 - </a:t>
            </a:r>
            <a:r>
              <a:rPr lang="ru-RU" sz="1800" b="1" strike="noStrike" spc="-7" dirty="0" err="1">
                <a:solidFill>
                  <a:srgbClr val="404040"/>
                </a:solidFill>
                <a:latin typeface="Trebuchet MS"/>
              </a:rPr>
              <a:t>підкладка</a:t>
            </a:r>
            <a:r>
              <a:rPr lang="ru-RU" sz="1800" b="1" strike="noStrike" spc="-15" dirty="0">
                <a:solidFill>
                  <a:srgbClr val="404040"/>
                </a:solidFill>
                <a:latin typeface="Trebuchet MS"/>
              </a:rPr>
              <a:t> </a:t>
            </a:r>
            <a:r>
              <a:rPr lang="ru-RU" sz="1800" b="1" strike="noStrike" spc="-7" dirty="0">
                <a:solidFill>
                  <a:srgbClr val="404040"/>
                </a:solidFill>
                <a:latin typeface="Trebuchet MS"/>
              </a:rPr>
              <a:t>(</a:t>
            </a:r>
            <a:r>
              <a:rPr lang="ru-RU" sz="1800" b="1" strike="noStrike" spc="-7" dirty="0" err="1">
                <a:solidFill>
                  <a:srgbClr val="404040"/>
                </a:solidFill>
                <a:latin typeface="Trebuchet MS"/>
              </a:rPr>
              <a:t>пінополіуретан</a:t>
            </a:r>
            <a:r>
              <a:rPr lang="ru-RU" sz="1800" b="1" strike="noStrike" spc="-7" dirty="0">
                <a:solidFill>
                  <a:srgbClr val="404040"/>
                </a:solidFill>
                <a:latin typeface="Trebuchet MS"/>
              </a:rPr>
              <a:t>),</a:t>
            </a:r>
            <a:endParaRPr lang="ru-RU" sz="1800" b="0" strike="noStrike" spc="-1" dirty="0">
              <a:latin typeface="Arial"/>
            </a:endParaRPr>
          </a:p>
          <a:p>
            <a:pPr marL="12600" indent="-342720">
              <a:lnSpc>
                <a:spcPct val="100000"/>
              </a:lnSpc>
              <a:spcBef>
                <a:spcPts val="995"/>
              </a:spcBef>
            </a:pPr>
            <a:r>
              <a:rPr lang="ru-RU" sz="1450" b="1" strike="noStrike" spc="239" dirty="0">
                <a:solidFill>
                  <a:srgbClr val="90C225"/>
                </a:solidFill>
                <a:latin typeface="Arial"/>
              </a:rPr>
              <a:t>	</a:t>
            </a:r>
            <a:r>
              <a:rPr lang="ru-RU" sz="1800" b="1" strike="noStrike" spc="-1" dirty="0">
                <a:solidFill>
                  <a:srgbClr val="404040"/>
                </a:solidFill>
                <a:latin typeface="Trebuchet MS"/>
              </a:rPr>
              <a:t>7 - </a:t>
            </a:r>
            <a:r>
              <a:rPr lang="ru-RU" sz="1800" b="1" strike="noStrike" spc="-7" dirty="0" err="1">
                <a:solidFill>
                  <a:srgbClr val="404040"/>
                </a:solidFill>
                <a:latin typeface="Trebuchet MS"/>
              </a:rPr>
              <a:t>живильне</a:t>
            </a:r>
            <a:r>
              <a:rPr lang="ru-RU" sz="1800" b="1" strike="noStrike" spc="-35" dirty="0">
                <a:solidFill>
                  <a:srgbClr val="404040"/>
                </a:solidFill>
                <a:latin typeface="Trebuchet MS"/>
              </a:rPr>
              <a:t> </a:t>
            </a:r>
            <a:r>
              <a:rPr lang="ru-RU" sz="1800" b="1" strike="noStrike" spc="-1" dirty="0" err="1">
                <a:solidFill>
                  <a:srgbClr val="404040"/>
                </a:solidFill>
                <a:latin typeface="Trebuchet MS"/>
              </a:rPr>
              <a:t>середовище</a:t>
            </a:r>
            <a:endParaRPr lang="ru-RU" sz="1800" b="0" strike="noStrike" spc="-1" dirty="0">
              <a:latin typeface="Arial"/>
            </a:endParaRPr>
          </a:p>
        </p:txBody>
      </p:sp>
      <p:sp>
        <p:nvSpPr>
          <p:cNvPr id="994" name="CustomShape 3"/>
          <p:cNvSpPr/>
          <p:nvPr/>
        </p:nvSpPr>
        <p:spPr>
          <a:xfrm>
            <a:off x="507600" y="1748160"/>
            <a:ext cx="3497040" cy="49147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 name="TextShape 1"/>
          <p:cNvSpPr txBox="1"/>
          <p:nvPr/>
        </p:nvSpPr>
        <p:spPr>
          <a:xfrm>
            <a:off x="3097080" y="150480"/>
            <a:ext cx="5470920" cy="1157760"/>
          </a:xfrm>
          <a:prstGeom prst="rect">
            <a:avLst/>
          </a:prstGeom>
          <a:noFill/>
          <a:ln>
            <a:noFill/>
          </a:ln>
        </p:spPr>
        <p:txBody>
          <a:bodyPr lIns="0" tIns="12600" rIns="0" bIns="0">
            <a:spAutoFit/>
          </a:bodyPr>
          <a:lstStyle/>
          <a:p>
            <a:pPr marL="12600">
              <a:lnSpc>
                <a:spcPct val="100000"/>
              </a:lnSpc>
              <a:spcBef>
                <a:spcPts val="99"/>
              </a:spcBef>
            </a:pPr>
            <a:r>
              <a:rPr lang="ru-RU" sz="3600" b="1" strike="noStrike" spc="-7">
                <a:solidFill>
                  <a:srgbClr val="9C009C"/>
                </a:solidFill>
                <a:latin typeface="Trebuchet MS"/>
              </a:rPr>
              <a:t>Метод</a:t>
            </a:r>
            <a:r>
              <a:rPr lang="ru-RU" sz="3600" b="1" strike="noStrike" spc="-60">
                <a:solidFill>
                  <a:srgbClr val="9C009C"/>
                </a:solidFill>
                <a:latin typeface="Trebuchet MS"/>
              </a:rPr>
              <a:t> </a:t>
            </a:r>
            <a:r>
              <a:rPr lang="ru-RU" sz="3600" b="1" strike="noStrike" spc="-1">
                <a:solidFill>
                  <a:srgbClr val="9C009C"/>
                </a:solidFill>
                <a:latin typeface="Trebuchet MS"/>
              </a:rPr>
              <a:t>Плейтинга</a:t>
            </a:r>
            <a:endParaRPr lang="ru-RU" sz="3600" b="1" strike="noStrike" spc="-1">
              <a:solidFill>
                <a:srgbClr val="9C009C"/>
              </a:solidFill>
              <a:latin typeface="Calibri"/>
            </a:endParaRPr>
          </a:p>
        </p:txBody>
      </p:sp>
      <p:sp>
        <p:nvSpPr>
          <p:cNvPr id="996" name="CustomShape 2"/>
          <p:cNvSpPr/>
          <p:nvPr/>
        </p:nvSpPr>
        <p:spPr>
          <a:xfrm>
            <a:off x="72000" y="802440"/>
            <a:ext cx="5760000" cy="589212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7000"/>
              </a:lnSpc>
              <a:spcBef>
                <a:spcPts val="96"/>
              </a:spcBef>
            </a:pPr>
            <a:r>
              <a:rPr lang="ru-RU" sz="1800" b="1" strike="noStrike" spc="-32">
                <a:solidFill>
                  <a:srgbClr val="333333"/>
                </a:solidFill>
                <a:latin typeface="Arial"/>
              </a:rPr>
              <a:t>Метод </a:t>
            </a:r>
            <a:r>
              <a:rPr lang="ru-RU" sz="1800" b="1" strike="noStrike" spc="-12">
                <a:solidFill>
                  <a:srgbClr val="333333"/>
                </a:solidFill>
                <a:latin typeface="Arial"/>
              </a:rPr>
              <a:t>Плейтінга </a:t>
            </a:r>
            <a:r>
              <a:rPr lang="ru-RU" sz="1800" b="1" strike="noStrike" spc="-15">
                <a:solidFill>
                  <a:srgbClr val="333333"/>
                </a:solidFill>
                <a:latin typeface="Arial"/>
              </a:rPr>
              <a:t>був розроблений </a:t>
            </a:r>
            <a:r>
              <a:rPr lang="ru-RU" sz="1800" b="1" strike="noStrike" spc="-7">
                <a:solidFill>
                  <a:srgbClr val="333333"/>
                </a:solidFill>
                <a:latin typeface="Arial"/>
              </a:rPr>
              <a:t>для масового  </a:t>
            </a:r>
            <a:r>
              <a:rPr lang="ru-RU" sz="1800" b="1" strike="noStrike" spc="-26">
                <a:solidFill>
                  <a:srgbClr val="333333"/>
                </a:solidFill>
                <a:latin typeface="Arial"/>
              </a:rPr>
              <a:t>культивування </a:t>
            </a:r>
            <a:r>
              <a:rPr lang="ru-RU" sz="1800" b="1" strike="noStrike" spc="-7">
                <a:solidFill>
                  <a:srgbClr val="333333"/>
                </a:solidFill>
                <a:latin typeface="Arial"/>
              </a:rPr>
              <a:t>окремих </a:t>
            </a:r>
            <a:r>
              <a:rPr lang="ru-RU" sz="1800" b="1" strike="noStrike" spc="-12">
                <a:solidFill>
                  <a:srgbClr val="333333"/>
                </a:solidFill>
                <a:latin typeface="Arial"/>
              </a:rPr>
              <a:t>ізольованих </a:t>
            </a:r>
            <a:r>
              <a:rPr lang="ru-RU" sz="1800" b="1" strike="noStrike" spc="-1">
                <a:solidFill>
                  <a:srgbClr val="333333"/>
                </a:solidFill>
                <a:latin typeface="Arial"/>
              </a:rPr>
              <a:t>клітин. У </a:t>
            </a:r>
            <a:r>
              <a:rPr lang="ru-RU" sz="1800" b="1" strike="noStrike" spc="-7">
                <a:solidFill>
                  <a:srgbClr val="333333"/>
                </a:solidFill>
                <a:latin typeface="Arial"/>
              </a:rPr>
              <a:t>1959 </a:t>
            </a:r>
            <a:r>
              <a:rPr lang="ru-RU" sz="1800" b="1" strike="noStrike" spc="-1">
                <a:solidFill>
                  <a:srgbClr val="333333"/>
                </a:solidFill>
                <a:latin typeface="Arial"/>
              </a:rPr>
              <a:t>р  </a:t>
            </a:r>
            <a:r>
              <a:rPr lang="ru-RU" sz="1800" b="1" strike="noStrike" spc="-7">
                <a:solidFill>
                  <a:srgbClr val="333333"/>
                </a:solidFill>
                <a:latin typeface="Arial"/>
              </a:rPr>
              <a:t>він запропонував </a:t>
            </a:r>
            <a:r>
              <a:rPr lang="ru-RU" sz="1800" b="1" strike="noStrike" spc="-1">
                <a:solidFill>
                  <a:srgbClr val="333333"/>
                </a:solidFill>
                <a:latin typeface="Arial"/>
              </a:rPr>
              <a:t>наступну</a:t>
            </a:r>
            <a:r>
              <a:rPr lang="ru-RU" sz="1800" b="1" strike="noStrike" spc="-52">
                <a:solidFill>
                  <a:srgbClr val="333333"/>
                </a:solidFill>
                <a:latin typeface="Arial"/>
              </a:rPr>
              <a:t> </a:t>
            </a:r>
            <a:r>
              <a:rPr lang="ru-RU" sz="1800" b="1" strike="noStrike" spc="-7">
                <a:solidFill>
                  <a:srgbClr val="333333"/>
                </a:solidFill>
                <a:latin typeface="Arial"/>
              </a:rPr>
              <a:t>схему:</a:t>
            </a:r>
            <a:endParaRPr lang="ru-RU" sz="1800" b="1" strike="noStrike" spc="-1">
              <a:latin typeface="Arial"/>
            </a:endParaRPr>
          </a:p>
          <a:p>
            <a:pPr marL="354960" indent="-342720">
              <a:lnSpc>
                <a:spcPct val="107000"/>
              </a:lnSpc>
              <a:spcBef>
                <a:spcPts val="791"/>
              </a:spcBef>
              <a:buClr>
                <a:srgbClr val="333333"/>
              </a:buClr>
              <a:buFont typeface="StarSymbol"/>
              <a:buChar char="-"/>
            </a:pPr>
            <a:r>
              <a:rPr lang="ru-RU" sz="1800" b="1" strike="noStrike" spc="-21">
                <a:solidFill>
                  <a:srgbClr val="333333"/>
                </a:solidFill>
                <a:latin typeface="Arial"/>
              </a:rPr>
              <a:t>Профільтрувати </a:t>
            </a:r>
            <a:r>
              <a:rPr lang="ru-RU" sz="1800" b="1" strike="noStrike" spc="-7">
                <a:solidFill>
                  <a:srgbClr val="333333"/>
                </a:solidFill>
                <a:latin typeface="Arial"/>
              </a:rPr>
              <a:t>суспензійну </a:t>
            </a:r>
            <a:r>
              <a:rPr lang="ru-RU" sz="1800" b="1" strike="noStrike" spc="-32">
                <a:solidFill>
                  <a:srgbClr val="333333"/>
                </a:solidFill>
                <a:latin typeface="Arial"/>
              </a:rPr>
              <a:t>культуру </a:t>
            </a:r>
            <a:r>
              <a:rPr lang="ru-RU" sz="1800" b="1" strike="noStrike" spc="-1">
                <a:solidFill>
                  <a:srgbClr val="333333"/>
                </a:solidFill>
                <a:latin typeface="Arial"/>
              </a:rPr>
              <a:t>(в </a:t>
            </a:r>
            <a:r>
              <a:rPr lang="ru-RU" sz="1800" b="1" strike="noStrike" spc="-15">
                <a:solidFill>
                  <a:srgbClr val="333333"/>
                </a:solidFill>
                <a:latin typeface="Arial"/>
              </a:rPr>
              <a:t>його  </a:t>
            </a:r>
            <a:r>
              <a:rPr lang="ru-RU" sz="1800" b="1" strike="noStrike" spc="-1">
                <a:solidFill>
                  <a:srgbClr val="333333"/>
                </a:solidFill>
                <a:latin typeface="Arial"/>
              </a:rPr>
              <a:t>експериментах </a:t>
            </a:r>
            <a:r>
              <a:rPr lang="ru-RU" sz="1800" b="1" strike="noStrike" spc="-12">
                <a:solidFill>
                  <a:srgbClr val="333333"/>
                </a:solidFill>
                <a:latin typeface="Arial"/>
              </a:rPr>
              <a:t>це </a:t>
            </a:r>
            <a:r>
              <a:rPr lang="ru-RU" sz="1800" b="1" strike="noStrike" spc="-32">
                <a:solidFill>
                  <a:srgbClr val="333333"/>
                </a:solidFill>
                <a:latin typeface="Arial"/>
              </a:rPr>
              <a:t>були </a:t>
            </a:r>
            <a:r>
              <a:rPr lang="ru-RU" sz="1800" b="1" strike="noStrike" spc="-15">
                <a:solidFill>
                  <a:srgbClr val="333333"/>
                </a:solidFill>
                <a:latin typeface="Arial"/>
              </a:rPr>
              <a:t>тютюн </a:t>
            </a:r>
            <a:r>
              <a:rPr lang="ru-RU" sz="1800" b="1" strike="noStrike" spc="-1">
                <a:solidFill>
                  <a:srgbClr val="333333"/>
                </a:solidFill>
                <a:latin typeface="Arial"/>
              </a:rPr>
              <a:t>і </a:t>
            </a:r>
            <a:r>
              <a:rPr lang="ru-RU" sz="1800" b="1" strike="noStrike" spc="-12">
                <a:solidFill>
                  <a:srgbClr val="333333"/>
                </a:solidFill>
                <a:latin typeface="Arial"/>
              </a:rPr>
              <a:t>квасоля)  </a:t>
            </a:r>
            <a:r>
              <a:rPr lang="ru-RU" sz="1800" b="1" strike="noStrike" spc="-7">
                <a:solidFill>
                  <a:srgbClr val="333333"/>
                </a:solidFill>
                <a:latin typeface="Arial"/>
              </a:rPr>
              <a:t>стерильно </a:t>
            </a:r>
            <a:r>
              <a:rPr lang="ru-RU" sz="1800" b="1" strike="noStrike" spc="-12">
                <a:solidFill>
                  <a:srgbClr val="333333"/>
                </a:solidFill>
                <a:latin typeface="Arial"/>
              </a:rPr>
              <a:t>через </a:t>
            </a:r>
            <a:r>
              <a:rPr lang="ru-RU" sz="1800" b="1" strike="noStrike" spc="-15">
                <a:solidFill>
                  <a:srgbClr val="333333"/>
                </a:solidFill>
                <a:latin typeface="Arial"/>
              </a:rPr>
              <a:t>один </a:t>
            </a:r>
            <a:r>
              <a:rPr lang="ru-RU" sz="1800" b="1" strike="noStrike" spc="-7">
                <a:solidFill>
                  <a:srgbClr val="333333"/>
                </a:solidFill>
                <a:latin typeface="Arial"/>
              </a:rPr>
              <a:t>шар </a:t>
            </a:r>
            <a:r>
              <a:rPr lang="ru-RU" sz="1800" b="1" strike="noStrike" spc="-15">
                <a:solidFill>
                  <a:srgbClr val="333333"/>
                </a:solidFill>
                <a:latin typeface="Arial"/>
              </a:rPr>
              <a:t>батисту </a:t>
            </a:r>
            <a:r>
              <a:rPr lang="ru-RU" sz="1800" b="1" strike="noStrike" spc="-7">
                <a:solidFill>
                  <a:srgbClr val="333333"/>
                </a:solidFill>
                <a:latin typeface="Arial"/>
              </a:rPr>
              <a:t>(осередки  0,3х0,1 </a:t>
            </a:r>
            <a:r>
              <a:rPr lang="ru-RU" sz="1800" b="1" strike="noStrike" spc="-1">
                <a:solidFill>
                  <a:srgbClr val="333333"/>
                </a:solidFill>
                <a:latin typeface="Arial"/>
              </a:rPr>
              <a:t>мм). В </a:t>
            </a:r>
            <a:r>
              <a:rPr lang="ru-RU" sz="1800" b="1" strike="noStrike" spc="-41">
                <a:solidFill>
                  <a:srgbClr val="333333"/>
                </a:solidFill>
                <a:latin typeface="Arial"/>
              </a:rPr>
              <a:t>результаті </a:t>
            </a:r>
            <a:r>
              <a:rPr lang="ru-RU" sz="1800" b="1" strike="noStrike" spc="-12">
                <a:solidFill>
                  <a:srgbClr val="333333"/>
                </a:solidFill>
                <a:latin typeface="Arial"/>
              </a:rPr>
              <a:t>отримували </a:t>
            </a:r>
            <a:r>
              <a:rPr lang="ru-RU" sz="1800" b="1" strike="noStrike" spc="-7">
                <a:solidFill>
                  <a:srgbClr val="333333"/>
                </a:solidFill>
                <a:latin typeface="Arial"/>
              </a:rPr>
              <a:t>суспензію,  на 90% </a:t>
            </a:r>
            <a:r>
              <a:rPr lang="ru-RU" sz="1800" b="1" strike="noStrike" spc="-1">
                <a:solidFill>
                  <a:srgbClr val="333333"/>
                </a:solidFill>
                <a:latin typeface="Arial"/>
              </a:rPr>
              <a:t>складається з </a:t>
            </a:r>
            <a:r>
              <a:rPr lang="ru-RU" sz="1800" b="1" strike="noStrike" spc="-7">
                <a:solidFill>
                  <a:srgbClr val="333333"/>
                </a:solidFill>
                <a:latin typeface="Arial"/>
              </a:rPr>
              <a:t>окремих</a:t>
            </a:r>
            <a:r>
              <a:rPr lang="ru-RU" sz="1800" b="1" strike="noStrike" spc="-106">
                <a:solidFill>
                  <a:srgbClr val="333333"/>
                </a:solidFill>
                <a:latin typeface="Arial"/>
              </a:rPr>
              <a:t> </a:t>
            </a:r>
            <a:r>
              <a:rPr lang="ru-RU" sz="1800" b="1" strike="noStrike" spc="-7">
                <a:solidFill>
                  <a:srgbClr val="333333"/>
                </a:solidFill>
                <a:latin typeface="Arial"/>
              </a:rPr>
              <a:t>клітин.</a:t>
            </a:r>
            <a:endParaRPr lang="ru-RU" sz="1800" b="1" strike="noStrike" spc="-1">
              <a:latin typeface="Arial"/>
            </a:endParaRPr>
          </a:p>
          <a:p>
            <a:pPr marL="354960" indent="-342720">
              <a:lnSpc>
                <a:spcPct val="107000"/>
              </a:lnSpc>
              <a:spcBef>
                <a:spcPts val="805"/>
              </a:spcBef>
              <a:buClr>
                <a:srgbClr val="333333"/>
              </a:buClr>
              <a:buFont typeface="StarSymbol"/>
              <a:buChar char="-"/>
            </a:pPr>
            <a:r>
              <a:rPr lang="ru-RU" sz="1800" b="1" strike="noStrike" spc="-1">
                <a:solidFill>
                  <a:srgbClr val="333333"/>
                </a:solidFill>
                <a:latin typeface="Arial"/>
              </a:rPr>
              <a:t>Цю </a:t>
            </a:r>
            <a:r>
              <a:rPr lang="ru-RU" sz="1800" b="1" strike="noStrike" spc="-7">
                <a:solidFill>
                  <a:srgbClr val="333333"/>
                </a:solidFill>
                <a:latin typeface="Arial"/>
              </a:rPr>
              <a:t>суспензію змішували </a:t>
            </a:r>
            <a:r>
              <a:rPr lang="ru-RU" sz="1800" b="1" strike="noStrike" spc="-1">
                <a:solidFill>
                  <a:srgbClr val="333333"/>
                </a:solidFill>
                <a:latin typeface="Arial"/>
              </a:rPr>
              <a:t>з </a:t>
            </a:r>
            <a:r>
              <a:rPr lang="ru-RU" sz="1800" b="1" strike="noStrike" spc="-7">
                <a:solidFill>
                  <a:srgbClr val="333333"/>
                </a:solidFill>
                <a:latin typeface="Arial"/>
              </a:rPr>
              <a:t>живильним  </a:t>
            </a:r>
            <a:r>
              <a:rPr lang="ru-RU" sz="1800" b="1" strike="noStrike" spc="-12">
                <a:solidFill>
                  <a:srgbClr val="333333"/>
                </a:solidFill>
                <a:latin typeface="Arial"/>
              </a:rPr>
              <a:t>середовищем </a:t>
            </a:r>
            <a:r>
              <a:rPr lang="ru-RU" sz="1800" b="1" strike="noStrike" spc="-26">
                <a:solidFill>
                  <a:srgbClr val="333333"/>
                </a:solidFill>
                <a:latin typeface="Arial"/>
              </a:rPr>
              <a:t>того </a:t>
            </a:r>
            <a:r>
              <a:rPr lang="ru-RU" sz="1800" b="1" strike="noStrike" spc="-1">
                <a:solidFill>
                  <a:srgbClr val="333333"/>
                </a:solidFill>
                <a:latin typeface="Arial"/>
              </a:rPr>
              <a:t>ж </a:t>
            </a:r>
            <a:r>
              <a:rPr lang="ru-RU" sz="1800" b="1" strike="noStrike" spc="-32">
                <a:solidFill>
                  <a:srgbClr val="333333"/>
                </a:solidFill>
                <a:latin typeface="Arial"/>
              </a:rPr>
              <a:t>складу, </a:t>
            </a:r>
            <a:r>
              <a:rPr lang="ru-RU" sz="1800" b="1" strike="noStrike" spc="-15">
                <a:solidFill>
                  <a:srgbClr val="333333"/>
                </a:solidFill>
                <a:latin typeface="Arial"/>
              </a:rPr>
              <a:t>що </a:t>
            </a:r>
            <a:r>
              <a:rPr lang="ru-RU" sz="1800" b="1" strike="noStrike" spc="-12">
                <a:solidFill>
                  <a:srgbClr val="333333"/>
                </a:solidFill>
                <a:latin typeface="Arial"/>
              </a:rPr>
              <a:t>використовувався  </a:t>
            </a:r>
            <a:r>
              <a:rPr lang="ru-RU" sz="1800" b="1" strike="noStrike" spc="-7">
                <a:solidFill>
                  <a:srgbClr val="333333"/>
                </a:solidFill>
                <a:latin typeface="Arial"/>
              </a:rPr>
              <a:t>при </a:t>
            </a:r>
            <a:r>
              <a:rPr lang="ru-RU" sz="1800" b="1" strike="noStrike" spc="-26">
                <a:solidFill>
                  <a:srgbClr val="333333"/>
                </a:solidFill>
                <a:latin typeface="Arial"/>
              </a:rPr>
              <a:t>культивуванні </a:t>
            </a:r>
            <a:r>
              <a:rPr lang="ru-RU" sz="1800" b="1" strike="noStrike" spc="-7">
                <a:solidFill>
                  <a:srgbClr val="333333"/>
                </a:solidFill>
                <a:latin typeface="Arial"/>
              </a:rPr>
              <a:t>суспензії </a:t>
            </a:r>
            <a:r>
              <a:rPr lang="ru-RU" sz="1800" b="1" strike="noStrike" spc="-12">
                <a:solidFill>
                  <a:srgbClr val="333333"/>
                </a:solidFill>
                <a:latin typeface="Arial"/>
              </a:rPr>
              <a:t>(середовище </a:t>
            </a:r>
            <a:r>
              <a:rPr lang="ru-RU" sz="1800" b="1" strike="noStrike" spc="-1">
                <a:solidFill>
                  <a:srgbClr val="333333"/>
                </a:solidFill>
                <a:latin typeface="Arial"/>
              </a:rPr>
              <a:t>містило  </a:t>
            </a:r>
            <a:r>
              <a:rPr lang="ru-RU" sz="1800" b="1" strike="noStrike" spc="-7">
                <a:solidFill>
                  <a:srgbClr val="333333"/>
                </a:solidFill>
                <a:latin typeface="Arial"/>
              </a:rPr>
              <a:t>0,6%</a:t>
            </a:r>
            <a:r>
              <a:rPr lang="ru-RU" sz="1800" b="1" strike="noStrike" spc="-32">
                <a:solidFill>
                  <a:srgbClr val="333333"/>
                </a:solidFill>
                <a:latin typeface="Arial"/>
              </a:rPr>
              <a:t> </a:t>
            </a:r>
            <a:r>
              <a:rPr lang="ru-RU" sz="1800" b="1" strike="noStrike" spc="-15">
                <a:solidFill>
                  <a:srgbClr val="333333"/>
                </a:solidFill>
                <a:latin typeface="Arial"/>
              </a:rPr>
              <a:t>агару).</a:t>
            </a:r>
            <a:endParaRPr lang="ru-RU" sz="1800" b="1" strike="noStrike" spc="-1">
              <a:latin typeface="Arial"/>
            </a:endParaRPr>
          </a:p>
          <a:p>
            <a:pPr marL="354960" indent="-342720">
              <a:lnSpc>
                <a:spcPct val="107000"/>
              </a:lnSpc>
              <a:spcBef>
                <a:spcPts val="805"/>
              </a:spcBef>
              <a:buClr>
                <a:srgbClr val="333333"/>
              </a:buClr>
              <a:buFont typeface="StarSymbol"/>
              <a:buChar char="-"/>
            </a:pPr>
            <a:r>
              <a:rPr lang="ru-RU" sz="1800" b="1" strike="noStrike" spc="-7">
                <a:solidFill>
                  <a:srgbClr val="333333"/>
                </a:solidFill>
                <a:latin typeface="Arial"/>
              </a:rPr>
              <a:t>Суміш </a:t>
            </a:r>
            <a:r>
              <a:rPr lang="ru-RU" sz="1800" b="1" strike="noStrike" spc="-12">
                <a:solidFill>
                  <a:srgbClr val="333333"/>
                </a:solidFill>
                <a:latin typeface="Arial"/>
              </a:rPr>
              <a:t>розливали тонким </a:t>
            </a:r>
            <a:r>
              <a:rPr lang="ru-RU" sz="1800" b="1" strike="noStrike" spc="-7">
                <a:solidFill>
                  <a:srgbClr val="333333"/>
                </a:solidFill>
                <a:latin typeface="Arial"/>
              </a:rPr>
              <a:t>шаром </a:t>
            </a:r>
            <a:r>
              <a:rPr lang="ru-RU" sz="1800" b="1" strike="noStrike" spc="-1">
                <a:solidFill>
                  <a:srgbClr val="333333"/>
                </a:solidFill>
                <a:latin typeface="Arial"/>
              </a:rPr>
              <a:t>(1 мм) в чашки  </a:t>
            </a:r>
            <a:r>
              <a:rPr lang="ru-RU" sz="1800" b="1" strike="noStrike" spc="-12">
                <a:solidFill>
                  <a:srgbClr val="333333"/>
                </a:solidFill>
                <a:latin typeface="Arial"/>
              </a:rPr>
              <a:t>Петрі. </a:t>
            </a:r>
            <a:r>
              <a:rPr lang="ru-RU" sz="1800" b="1" strike="noStrike" spc="-15">
                <a:solidFill>
                  <a:srgbClr val="333333"/>
                </a:solidFill>
                <a:latin typeface="Arial"/>
              </a:rPr>
              <a:t>Агар </a:t>
            </a:r>
            <a:r>
              <a:rPr lang="ru-RU" sz="1800" b="1" strike="noStrike" spc="-12">
                <a:solidFill>
                  <a:srgbClr val="333333"/>
                </a:solidFill>
                <a:latin typeface="Arial"/>
              </a:rPr>
              <a:t>розподіляв </a:t>
            </a:r>
            <a:r>
              <a:rPr lang="ru-RU" sz="1800" b="1" strike="noStrike" spc="-7">
                <a:solidFill>
                  <a:srgbClr val="333333"/>
                </a:solidFill>
                <a:latin typeface="Arial"/>
              </a:rPr>
              <a:t>клітини, але не  перешкоджав </a:t>
            </a:r>
            <a:r>
              <a:rPr lang="ru-RU" sz="1800" b="1" strike="noStrike" spc="-12">
                <a:solidFill>
                  <a:srgbClr val="333333"/>
                </a:solidFill>
                <a:latin typeface="Arial"/>
              </a:rPr>
              <a:t>обміну </a:t>
            </a:r>
            <a:r>
              <a:rPr lang="ru-RU" sz="1800" b="1" strike="noStrike" spc="-7">
                <a:solidFill>
                  <a:srgbClr val="333333"/>
                </a:solidFill>
                <a:latin typeface="Arial"/>
              </a:rPr>
              <a:t>хімічними </a:t>
            </a:r>
            <a:r>
              <a:rPr lang="ru-RU" sz="1800" b="1" strike="noStrike" spc="-1">
                <a:solidFill>
                  <a:srgbClr val="333333"/>
                </a:solidFill>
                <a:latin typeface="Arial"/>
              </a:rPr>
              <a:t>сигналами між  </a:t>
            </a:r>
            <a:r>
              <a:rPr lang="ru-RU" sz="1800" b="1" strike="noStrike" spc="-7">
                <a:solidFill>
                  <a:srgbClr val="333333"/>
                </a:solidFill>
                <a:latin typeface="Arial"/>
              </a:rPr>
              <a:t>ними, </a:t>
            </a:r>
            <a:r>
              <a:rPr lang="ru-RU" sz="1800" b="1" strike="noStrike" spc="-1">
                <a:solidFill>
                  <a:srgbClr val="333333"/>
                </a:solidFill>
                <a:latin typeface="Arial"/>
              </a:rPr>
              <a:t>а </a:t>
            </a:r>
            <a:r>
              <a:rPr lang="ru-RU" sz="1800" b="1" strike="noStrike" spc="-12">
                <a:solidFill>
                  <a:srgbClr val="333333"/>
                </a:solidFill>
                <a:latin typeface="Arial"/>
              </a:rPr>
              <a:t>товщина </a:t>
            </a:r>
            <a:r>
              <a:rPr lang="ru-RU" sz="1800" b="1" strike="noStrike" spc="-7">
                <a:solidFill>
                  <a:srgbClr val="333333"/>
                </a:solidFill>
                <a:latin typeface="Arial"/>
              </a:rPr>
              <a:t>шару </a:t>
            </a:r>
            <a:r>
              <a:rPr lang="ru-RU" sz="1800" b="1" strike="noStrike" spc="-15">
                <a:solidFill>
                  <a:srgbClr val="333333"/>
                </a:solidFill>
                <a:latin typeface="Arial"/>
              </a:rPr>
              <a:t>дозволяла </a:t>
            </a:r>
            <a:r>
              <a:rPr lang="ru-RU" sz="1800" b="1" strike="noStrike" spc="-12">
                <a:solidFill>
                  <a:srgbClr val="333333"/>
                </a:solidFill>
                <a:latin typeface="Arial"/>
              </a:rPr>
              <a:t>спостерігати </a:t>
            </a:r>
            <a:r>
              <a:rPr lang="ru-RU" sz="1800" b="1" strike="noStrike" spc="-7">
                <a:solidFill>
                  <a:srgbClr val="333333"/>
                </a:solidFill>
                <a:latin typeface="Arial"/>
              </a:rPr>
              <a:t>за  </a:t>
            </a:r>
            <a:r>
              <a:rPr lang="ru-RU" sz="1800" b="1" strike="noStrike" spc="-12">
                <a:solidFill>
                  <a:srgbClr val="333333"/>
                </a:solidFill>
                <a:latin typeface="Arial"/>
              </a:rPr>
              <a:t>їх поведінкою </a:t>
            </a:r>
            <a:r>
              <a:rPr lang="ru-RU" sz="1800" b="1" strike="noStrike" spc="-7">
                <a:solidFill>
                  <a:srgbClr val="333333"/>
                </a:solidFill>
                <a:latin typeface="Arial"/>
              </a:rPr>
              <a:t>під </a:t>
            </a:r>
            <a:r>
              <a:rPr lang="ru-RU" sz="1800" b="1" strike="noStrike" spc="-1">
                <a:solidFill>
                  <a:srgbClr val="333333"/>
                </a:solidFill>
                <a:latin typeface="Arial"/>
              </a:rPr>
              <a:t>мікроскопом.</a:t>
            </a:r>
            <a:endParaRPr lang="ru-RU" sz="1800" b="1" strike="noStrike" spc="-1">
              <a:latin typeface="Arial"/>
            </a:endParaRPr>
          </a:p>
        </p:txBody>
      </p:sp>
      <p:sp>
        <p:nvSpPr>
          <p:cNvPr id="997" name="CustomShape 3"/>
          <p:cNvSpPr/>
          <p:nvPr/>
        </p:nvSpPr>
        <p:spPr>
          <a:xfrm>
            <a:off x="5760000" y="1296000"/>
            <a:ext cx="3456000" cy="36720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 name="TextShape 1"/>
          <p:cNvSpPr txBox="1"/>
          <p:nvPr/>
        </p:nvSpPr>
        <p:spPr>
          <a:xfrm>
            <a:off x="941040" y="216000"/>
            <a:ext cx="7698960" cy="1353600"/>
          </a:xfrm>
          <a:prstGeom prst="rect">
            <a:avLst/>
          </a:prstGeom>
          <a:noFill/>
          <a:ln>
            <a:noFill/>
          </a:ln>
        </p:spPr>
        <p:txBody>
          <a:bodyPr lIns="0" tIns="12600" rIns="0" bIns="0">
            <a:spAutoFit/>
          </a:bodyPr>
          <a:lstStyle/>
          <a:p>
            <a:pPr marL="12600" algn="ctr">
              <a:lnSpc>
                <a:spcPct val="100000"/>
              </a:lnSpc>
              <a:spcBef>
                <a:spcPts val="99"/>
              </a:spcBef>
            </a:pPr>
            <a:r>
              <a:rPr lang="ru-RU" sz="4000" b="1" strike="noStrike" spc="-7">
                <a:solidFill>
                  <a:srgbClr val="B400B4"/>
                </a:solidFill>
                <a:latin typeface="Trebuchet MS"/>
              </a:rPr>
              <a:t>Метод мікрокраплі </a:t>
            </a:r>
            <a:r>
              <a:t/>
            </a:r>
            <a:br/>
            <a:r>
              <a:rPr lang="ru-RU" sz="4000" b="1" strike="noStrike" spc="-7">
                <a:solidFill>
                  <a:srgbClr val="B400B4"/>
                </a:solidFill>
                <a:latin typeface="Trebuchet MS"/>
              </a:rPr>
              <a:t>(Ю.Ю.</a:t>
            </a:r>
            <a:r>
              <a:rPr lang="ru-RU" sz="4000" b="1" strike="noStrike" spc="-26">
                <a:solidFill>
                  <a:srgbClr val="B400B4"/>
                </a:solidFill>
                <a:latin typeface="Trebuchet MS"/>
              </a:rPr>
              <a:t> </a:t>
            </a:r>
            <a:r>
              <a:rPr lang="ru-RU" sz="4000" b="1" strike="noStrike" spc="-7">
                <a:solidFill>
                  <a:srgbClr val="B400B4"/>
                </a:solidFill>
                <a:latin typeface="Trebuchet MS"/>
              </a:rPr>
              <a:t>Гліба)</a:t>
            </a:r>
            <a:endParaRPr lang="ru-RU" sz="4000" b="1" strike="noStrike" spc="-1">
              <a:solidFill>
                <a:srgbClr val="B400B4"/>
              </a:solidFill>
              <a:latin typeface="Calibri"/>
            </a:endParaRPr>
          </a:p>
        </p:txBody>
      </p:sp>
      <p:sp>
        <p:nvSpPr>
          <p:cNvPr id="999" name="CustomShape 2"/>
          <p:cNvSpPr/>
          <p:nvPr/>
        </p:nvSpPr>
        <p:spPr>
          <a:xfrm>
            <a:off x="567000" y="1607400"/>
            <a:ext cx="8001000" cy="50223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5680" indent="-342720">
              <a:lnSpc>
                <a:spcPct val="100000"/>
              </a:lnSpc>
              <a:spcBef>
                <a:spcPts val="99"/>
              </a:spcBef>
            </a:pPr>
            <a:r>
              <a:rPr lang="ru-RU" sz="1900" b="0" strike="noStrike" spc="347">
                <a:solidFill>
                  <a:srgbClr val="90C225"/>
                </a:solidFill>
                <a:latin typeface="Arial"/>
              </a:rPr>
              <a:t>	</a:t>
            </a:r>
            <a:r>
              <a:rPr lang="ru-RU" sz="2400" b="1" strike="noStrike" spc="-7">
                <a:solidFill>
                  <a:srgbClr val="000000"/>
                </a:solidFill>
                <a:latin typeface="Trebuchet MS"/>
              </a:rPr>
              <a:t>Метод </a:t>
            </a:r>
            <a:r>
              <a:rPr lang="ru-RU" sz="2400" b="1" strike="noStrike" spc="-12">
                <a:solidFill>
                  <a:srgbClr val="000000"/>
                </a:solidFill>
                <a:latin typeface="Trebuchet MS"/>
              </a:rPr>
              <a:t>мікрокультури (мікрокрапель) </a:t>
            </a:r>
            <a:r>
              <a:rPr lang="ru-RU" sz="2400" b="1" strike="noStrike" spc="-7">
                <a:solidFill>
                  <a:srgbClr val="000000"/>
                </a:solidFill>
                <a:latin typeface="Trebuchet MS"/>
              </a:rPr>
              <a:t>базується на  використанні дуже малих обсягів дуже </a:t>
            </a:r>
            <a:r>
              <a:rPr lang="ru-RU" sz="2400" b="1" strike="noStrike" spc="-1">
                <a:solidFill>
                  <a:srgbClr val="000000"/>
                </a:solidFill>
                <a:latin typeface="Trebuchet MS"/>
              </a:rPr>
              <a:t>багатою  </a:t>
            </a:r>
            <a:r>
              <a:rPr lang="ru-RU" sz="2400" b="1" strike="noStrike" spc="-7">
                <a:solidFill>
                  <a:srgbClr val="000000"/>
                </a:solidFill>
                <a:latin typeface="Trebuchet MS"/>
              </a:rPr>
              <a:t>живильного середовища, наприклад, </a:t>
            </a:r>
            <a:r>
              <a:rPr lang="ru-RU" sz="2400" b="1" strike="noStrike" spc="-12">
                <a:solidFill>
                  <a:srgbClr val="000000"/>
                </a:solidFill>
                <a:latin typeface="Trebuchet MS"/>
              </a:rPr>
              <a:t>середовища </a:t>
            </a:r>
            <a:r>
              <a:rPr lang="ru-RU" sz="2400" b="1" strike="noStrike" spc="-7">
                <a:solidFill>
                  <a:srgbClr val="000000"/>
                </a:solidFill>
                <a:latin typeface="Trebuchet MS"/>
              </a:rPr>
              <a:t>Као-Михайлюк.</a:t>
            </a:r>
            <a:endParaRPr lang="ru-RU" sz="2400" b="0" strike="noStrike" spc="-1">
              <a:latin typeface="Arial"/>
            </a:endParaRPr>
          </a:p>
          <a:p>
            <a:pPr marL="355680" indent="-342720">
              <a:lnSpc>
                <a:spcPct val="100000"/>
              </a:lnSpc>
              <a:spcBef>
                <a:spcPts val="995"/>
              </a:spcBef>
            </a:pPr>
            <a:r>
              <a:rPr lang="ru-RU" sz="1900" b="1" strike="noStrike" spc="347">
                <a:solidFill>
                  <a:srgbClr val="000000"/>
                </a:solidFill>
                <a:latin typeface="Arial"/>
              </a:rPr>
              <a:t>	</a:t>
            </a:r>
            <a:r>
              <a:rPr lang="ru-RU" sz="2400" b="1" strike="noStrike" spc="-7">
                <a:solidFill>
                  <a:srgbClr val="000000"/>
                </a:solidFill>
                <a:latin typeface="Trebuchet MS"/>
              </a:rPr>
              <a:t>При цьому обсяг </a:t>
            </a:r>
            <a:r>
              <a:rPr lang="ru-RU" sz="2400" b="1" strike="noStrike" spc="-12">
                <a:solidFill>
                  <a:srgbClr val="000000"/>
                </a:solidFill>
                <a:latin typeface="Trebuchet MS"/>
              </a:rPr>
              <a:t>середовища, </a:t>
            </a:r>
            <a:r>
              <a:rPr lang="ru-RU" sz="2400" b="1" strike="noStrike" spc="-1">
                <a:solidFill>
                  <a:srgbClr val="000000"/>
                </a:solidFill>
                <a:latin typeface="Trebuchet MS"/>
              </a:rPr>
              <a:t>в яку </a:t>
            </a:r>
            <a:r>
              <a:rPr lang="ru-RU" sz="2400" b="1" strike="noStrike" spc="-7">
                <a:solidFill>
                  <a:srgbClr val="000000"/>
                </a:solidFill>
                <a:latin typeface="Trebuchet MS"/>
              </a:rPr>
              <a:t>поміщаються  клітини, повинен </a:t>
            </a:r>
            <a:r>
              <a:rPr lang="ru-RU" sz="2400" b="1" strike="noStrike" spc="-1">
                <a:solidFill>
                  <a:srgbClr val="000000"/>
                </a:solidFill>
                <a:latin typeface="Trebuchet MS"/>
              </a:rPr>
              <a:t>був </a:t>
            </a:r>
            <a:r>
              <a:rPr lang="ru-RU" sz="2400" b="1" strike="noStrike" spc="-7">
                <a:solidFill>
                  <a:srgbClr val="000000"/>
                </a:solidFill>
                <a:latin typeface="Trebuchet MS"/>
              </a:rPr>
              <a:t>мінімальним (мікрокраплі об'ємом  до 20</a:t>
            </a:r>
            <a:r>
              <a:rPr lang="ru-RU" sz="2400" b="1" strike="noStrike" spc="4">
                <a:solidFill>
                  <a:srgbClr val="000000"/>
                </a:solidFill>
                <a:latin typeface="Trebuchet MS"/>
              </a:rPr>
              <a:t> </a:t>
            </a:r>
            <a:r>
              <a:rPr lang="ru-RU" sz="2400" b="1" strike="noStrike" spc="-7">
                <a:solidFill>
                  <a:srgbClr val="000000"/>
                </a:solidFill>
                <a:latin typeface="Trebuchet MS"/>
              </a:rPr>
              <a:t>мкл).</a:t>
            </a:r>
            <a:endParaRPr lang="ru-RU" sz="2400" b="0" strike="noStrike" spc="-1">
              <a:latin typeface="Arial"/>
            </a:endParaRPr>
          </a:p>
          <a:p>
            <a:pPr marL="355680" indent="-342720">
              <a:lnSpc>
                <a:spcPct val="100000"/>
              </a:lnSpc>
              <a:spcBef>
                <a:spcPts val="1015"/>
              </a:spcBef>
            </a:pPr>
            <a:r>
              <a:rPr lang="ru-RU" sz="1900" b="1" strike="noStrike" spc="347">
                <a:solidFill>
                  <a:srgbClr val="000000"/>
                </a:solidFill>
                <a:latin typeface="Arial"/>
              </a:rPr>
              <a:t>	</a:t>
            </a:r>
            <a:r>
              <a:rPr lang="ru-RU" sz="2400" b="1" strike="noStrike" spc="-1">
                <a:solidFill>
                  <a:srgbClr val="000000"/>
                </a:solidFill>
                <a:latin typeface="Trebuchet MS"/>
              </a:rPr>
              <a:t>Однак </a:t>
            </a:r>
            <a:r>
              <a:rPr lang="ru-RU" sz="2400" b="1" strike="noStrike" spc="-7">
                <a:solidFill>
                  <a:srgbClr val="000000"/>
                </a:solidFill>
                <a:latin typeface="Trebuchet MS"/>
              </a:rPr>
              <a:t>навіть при дотриманні </a:t>
            </a:r>
            <a:r>
              <a:rPr lang="ru-RU" sz="2400" b="1" strike="noStrike" spc="-12">
                <a:solidFill>
                  <a:srgbClr val="000000"/>
                </a:solidFill>
                <a:latin typeface="Trebuchet MS"/>
              </a:rPr>
              <a:t>всіх </a:t>
            </a:r>
            <a:r>
              <a:rPr lang="ru-RU" sz="2400" b="1" strike="noStrike" spc="-7">
                <a:solidFill>
                  <a:srgbClr val="000000"/>
                </a:solidFill>
                <a:latin typeface="Trebuchet MS"/>
              </a:rPr>
              <a:t>цих умов </a:t>
            </a:r>
            <a:r>
              <a:rPr lang="ru-RU" sz="2400" b="1" strike="noStrike" spc="-12">
                <a:solidFill>
                  <a:srgbClr val="000000"/>
                </a:solidFill>
                <a:latin typeface="Trebuchet MS"/>
              </a:rPr>
              <a:t>відсоток  </a:t>
            </a:r>
            <a:r>
              <a:rPr lang="ru-RU" sz="2400" b="1" strike="noStrike" spc="-7">
                <a:solidFill>
                  <a:srgbClr val="000000"/>
                </a:solidFill>
                <a:latin typeface="Trebuchet MS"/>
              </a:rPr>
              <a:t>клітин, </a:t>
            </a:r>
            <a:r>
              <a:rPr lang="ru-RU" sz="2400" b="1" strike="noStrike" spc="-1">
                <a:solidFill>
                  <a:srgbClr val="000000"/>
                </a:solidFill>
                <a:latin typeface="Trebuchet MS"/>
              </a:rPr>
              <a:t>що </a:t>
            </a:r>
            <a:r>
              <a:rPr lang="ru-RU" sz="2400" b="1" strike="noStrike" spc="-7">
                <a:solidFill>
                  <a:srgbClr val="000000"/>
                </a:solidFill>
                <a:latin typeface="Trebuchet MS"/>
              </a:rPr>
              <a:t>активно проліферують залишається </a:t>
            </a:r>
            <a:r>
              <a:rPr lang="ru-RU" sz="2400" b="1" strike="noStrike" spc="-12">
                <a:solidFill>
                  <a:srgbClr val="000000"/>
                </a:solidFill>
                <a:latin typeface="Trebuchet MS"/>
              </a:rPr>
              <a:t>низьким.  </a:t>
            </a:r>
            <a:r>
              <a:rPr lang="ru-RU" sz="2400" b="1" strike="noStrike" spc="-7">
                <a:solidFill>
                  <a:srgbClr val="000000"/>
                </a:solidFill>
                <a:latin typeface="Trebuchet MS"/>
              </a:rPr>
              <a:t>Метод запропонував академік </a:t>
            </a:r>
            <a:r>
              <a:rPr lang="ru-RU" sz="2400" b="1" strike="noStrike" spc="-1">
                <a:solidFill>
                  <a:srgbClr val="000000"/>
                </a:solidFill>
                <a:latin typeface="Trebuchet MS"/>
              </a:rPr>
              <a:t>Ю.Ю. </a:t>
            </a:r>
            <a:r>
              <a:rPr lang="ru-RU" sz="2400" b="1" strike="noStrike" spc="-7">
                <a:solidFill>
                  <a:srgbClr val="000000"/>
                </a:solidFill>
                <a:latin typeface="Trebuchet MS"/>
              </a:rPr>
              <a:t>Гліба. </a:t>
            </a:r>
            <a:r>
              <a:rPr lang="ru-RU" sz="2400" b="1" strike="noStrike" spc="-1">
                <a:solidFill>
                  <a:srgbClr val="000000"/>
                </a:solidFill>
                <a:latin typeface="Trebuchet MS"/>
              </a:rPr>
              <a:t>У  </a:t>
            </a:r>
            <a:r>
              <a:rPr lang="ru-RU" sz="2400" b="1" strike="noStrike" spc="-12">
                <a:solidFill>
                  <a:srgbClr val="000000"/>
                </a:solidFill>
                <a:latin typeface="Trebuchet MS"/>
              </a:rPr>
              <a:t>мікрокраплі </a:t>
            </a:r>
            <a:r>
              <a:rPr lang="ru-RU" sz="2400" b="1" strike="noStrike" spc="-7">
                <a:solidFill>
                  <a:srgbClr val="000000"/>
                </a:solidFill>
                <a:latin typeface="Trebuchet MS"/>
              </a:rPr>
              <a:t>зручно спостерігати за отриманням </a:t>
            </a:r>
            <a:r>
              <a:rPr lang="ru-RU" sz="2400" b="1" strike="noStrike" spc="-1">
                <a:solidFill>
                  <a:srgbClr val="000000"/>
                </a:solidFill>
                <a:latin typeface="Trebuchet MS"/>
              </a:rPr>
              <a:t>і  </a:t>
            </a:r>
            <a:r>
              <a:rPr lang="ru-RU" sz="2400" b="1" strike="noStrike" spc="-7">
                <a:solidFill>
                  <a:srgbClr val="000000"/>
                </a:solidFill>
                <a:latin typeface="Trebuchet MS"/>
              </a:rPr>
              <a:t>поділом клітин за соматичної гібридизації.</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 name="TextShape 1"/>
          <p:cNvSpPr txBox="1"/>
          <p:nvPr/>
        </p:nvSpPr>
        <p:spPr>
          <a:xfrm>
            <a:off x="648000" y="216000"/>
            <a:ext cx="8136000" cy="1354320"/>
          </a:xfrm>
          <a:prstGeom prst="rect">
            <a:avLst/>
          </a:prstGeom>
          <a:noFill/>
          <a:ln>
            <a:noFill/>
          </a:ln>
        </p:spPr>
        <p:txBody>
          <a:bodyPr lIns="0" tIns="13320" rIns="0" bIns="0">
            <a:spAutoFit/>
          </a:bodyPr>
          <a:lstStyle/>
          <a:p>
            <a:pPr marL="12600">
              <a:lnSpc>
                <a:spcPct val="100000"/>
              </a:lnSpc>
              <a:spcBef>
                <a:spcPts val="105"/>
              </a:spcBef>
            </a:pPr>
            <a:r>
              <a:rPr lang="ru-RU" sz="4400" b="1" strike="noStrike" spc="-1">
                <a:solidFill>
                  <a:srgbClr val="0000DC"/>
                </a:solidFill>
                <a:latin typeface="Trebuchet MS"/>
              </a:rPr>
              <a:t>Фактор</a:t>
            </a:r>
            <a:r>
              <a:rPr lang="ru-RU" sz="4400" b="1" strike="noStrike" spc="-60">
                <a:solidFill>
                  <a:srgbClr val="0000DC"/>
                </a:solidFill>
                <a:latin typeface="Trebuchet MS"/>
              </a:rPr>
              <a:t> </a:t>
            </a:r>
            <a:r>
              <a:rPr lang="ru-RU" sz="4400" b="1" strike="noStrike" spc="-7">
                <a:solidFill>
                  <a:srgbClr val="0000DC"/>
                </a:solidFill>
                <a:latin typeface="Trebuchet MS"/>
              </a:rPr>
              <a:t>«кондиціонування»</a:t>
            </a:r>
            <a:endParaRPr lang="ru-RU" sz="4400" b="1" strike="noStrike" spc="-1">
              <a:solidFill>
                <a:srgbClr val="0000DC"/>
              </a:solidFill>
              <a:latin typeface="Calibri"/>
            </a:endParaRPr>
          </a:p>
        </p:txBody>
      </p:sp>
      <p:sp>
        <p:nvSpPr>
          <p:cNvPr id="1001" name="CustomShape 2"/>
          <p:cNvSpPr/>
          <p:nvPr/>
        </p:nvSpPr>
        <p:spPr>
          <a:xfrm>
            <a:off x="576000" y="936000"/>
            <a:ext cx="8568000" cy="4428360"/>
          </a:xfrm>
          <a:prstGeom prst="rect">
            <a:avLst/>
          </a:prstGeom>
          <a:noFill/>
          <a:ln>
            <a:noFill/>
          </a:ln>
        </p:spPr>
        <p:style>
          <a:lnRef idx="0">
            <a:scrgbClr r="0" g="0" b="0"/>
          </a:lnRef>
          <a:fillRef idx="0">
            <a:scrgbClr r="0" g="0" b="0"/>
          </a:fillRef>
          <a:effectRef idx="0">
            <a:scrgbClr r="0" g="0" b="0"/>
          </a:effectRef>
          <a:fontRef idx="minor"/>
        </p:style>
        <p:txBody>
          <a:bodyPr lIns="0" tIns="138960" rIns="0" bIns="0">
            <a:spAutoFit/>
          </a:bodyPr>
          <a:lstStyle/>
          <a:p>
            <a:pPr marL="12600">
              <a:lnSpc>
                <a:spcPct val="100000"/>
              </a:lnSpc>
              <a:spcBef>
                <a:spcPts val="1094"/>
              </a:spcBef>
            </a:pPr>
            <a:r>
              <a:rPr lang="ru-RU" sz="2550" b="0" strike="noStrike" spc="443">
                <a:solidFill>
                  <a:srgbClr val="90C225"/>
                </a:solidFill>
                <a:latin typeface="Arial"/>
              </a:rPr>
              <a:t></a:t>
            </a:r>
            <a:r>
              <a:rPr lang="ru-RU" sz="2550" b="0" strike="noStrike" spc="-296">
                <a:solidFill>
                  <a:srgbClr val="90C225"/>
                </a:solidFill>
                <a:latin typeface="Arial"/>
              </a:rPr>
              <a:t> </a:t>
            </a:r>
            <a:r>
              <a:rPr lang="ru-RU" sz="2800" b="1" strike="noStrike" spc="-7">
                <a:solidFill>
                  <a:srgbClr val="000000"/>
                </a:solidFill>
                <a:latin typeface="Trebuchet MS"/>
              </a:rPr>
              <a:t>Поодинокі клітини можна «змусити» </a:t>
            </a:r>
            <a:r>
              <a:rPr lang="ru-RU" sz="2800" b="1" strike="noStrike" spc="-72">
                <a:solidFill>
                  <a:srgbClr val="000000"/>
                </a:solidFill>
                <a:latin typeface="Trebuchet MS"/>
              </a:rPr>
              <a:t>ділитися:</a:t>
            </a:r>
            <a:endParaRPr lang="ru-RU" sz="2800" b="0" strike="noStrike" spc="-1">
              <a:latin typeface="Arial"/>
            </a:endParaRPr>
          </a:p>
          <a:p>
            <a:pPr marL="12600">
              <a:lnSpc>
                <a:spcPts val="4839"/>
              </a:lnSpc>
              <a:spcBef>
                <a:spcPts val="326"/>
              </a:spcBef>
            </a:pPr>
            <a:r>
              <a:rPr lang="ru-RU" sz="2400" b="1" strike="noStrike" spc="443">
                <a:solidFill>
                  <a:srgbClr val="000000"/>
                </a:solidFill>
                <a:latin typeface="Arial"/>
              </a:rPr>
              <a:t></a:t>
            </a:r>
            <a:r>
              <a:rPr lang="ru-RU" sz="2400" b="1" strike="noStrike" spc="-290">
                <a:solidFill>
                  <a:srgbClr val="000000"/>
                </a:solidFill>
                <a:latin typeface="Arial"/>
              </a:rPr>
              <a:t> </a:t>
            </a:r>
            <a:r>
              <a:rPr lang="ru-RU" sz="2800" b="1" strike="noStrike" spc="-7">
                <a:solidFill>
                  <a:srgbClr val="000000"/>
                </a:solidFill>
                <a:latin typeface="Trebuchet MS"/>
              </a:rPr>
              <a:t>1) збільшуючи </a:t>
            </a:r>
            <a:r>
              <a:rPr lang="ru-RU" sz="2800" b="1" strike="noStrike" spc="-1">
                <a:solidFill>
                  <a:srgbClr val="000000"/>
                </a:solidFill>
                <a:latin typeface="Trebuchet MS"/>
              </a:rPr>
              <a:t>число </a:t>
            </a:r>
            <a:r>
              <a:rPr lang="ru-RU" sz="2800" b="1" strike="noStrike" spc="-7">
                <a:solidFill>
                  <a:srgbClr val="000000"/>
                </a:solidFill>
                <a:latin typeface="Trebuchet MS"/>
              </a:rPr>
              <a:t>клітин, </a:t>
            </a:r>
            <a:r>
              <a:rPr lang="ru-RU" sz="2800" b="1" strike="noStrike" spc="-1">
                <a:solidFill>
                  <a:srgbClr val="000000"/>
                </a:solidFill>
                <a:latin typeface="Trebuchet MS"/>
              </a:rPr>
              <a:t>що </a:t>
            </a:r>
            <a:r>
              <a:rPr lang="ru-RU" sz="2800" b="1" strike="noStrike" spc="-75">
                <a:solidFill>
                  <a:srgbClr val="000000"/>
                </a:solidFill>
                <a:latin typeface="Trebuchet MS"/>
              </a:rPr>
              <a:t>виробляють  </a:t>
            </a:r>
            <a:r>
              <a:rPr lang="ru-RU" sz="2800" b="1" strike="noStrike" spc="-1">
                <a:solidFill>
                  <a:srgbClr val="000000"/>
                </a:solidFill>
                <a:latin typeface="Trebuchet MS"/>
              </a:rPr>
              <a:t>фактор </a:t>
            </a:r>
            <a:r>
              <a:rPr lang="ru-RU" sz="2800" b="1" strike="noStrike" spc="-7">
                <a:solidFill>
                  <a:srgbClr val="000000"/>
                </a:solidFill>
                <a:latin typeface="Trebuchet MS"/>
              </a:rPr>
              <a:t>кондиціонування, </a:t>
            </a:r>
            <a:r>
              <a:rPr lang="ru-RU" sz="2800" b="1" strike="noStrike" spc="-1">
                <a:solidFill>
                  <a:srgbClr val="000000"/>
                </a:solidFill>
                <a:latin typeface="Trebuchet MS"/>
              </a:rPr>
              <a:t>щоб </a:t>
            </a:r>
            <a:r>
              <a:rPr lang="ru-RU" sz="2800" b="1" strike="noStrike" spc="-7">
                <a:solidFill>
                  <a:srgbClr val="000000"/>
                </a:solidFill>
                <a:latin typeface="Trebuchet MS"/>
              </a:rPr>
              <a:t>він</a:t>
            </a:r>
            <a:r>
              <a:rPr lang="ru-RU" sz="2800" b="1" strike="noStrike" spc="-41">
                <a:solidFill>
                  <a:srgbClr val="000000"/>
                </a:solidFill>
                <a:latin typeface="Trebuchet MS"/>
              </a:rPr>
              <a:t> </a:t>
            </a:r>
            <a:r>
              <a:rPr lang="ru-RU" sz="2800" b="1" strike="noStrike" spc="-7">
                <a:solidFill>
                  <a:srgbClr val="000000"/>
                </a:solidFill>
                <a:latin typeface="Trebuchet MS"/>
              </a:rPr>
              <a:t>не розсіювався </a:t>
            </a:r>
            <a:r>
              <a:rPr lang="ru-RU" sz="2800" b="1" strike="noStrike" spc="-1">
                <a:solidFill>
                  <a:srgbClr val="000000"/>
                </a:solidFill>
                <a:latin typeface="Trebuchet MS"/>
              </a:rPr>
              <a:t>в </a:t>
            </a:r>
            <a:r>
              <a:rPr lang="ru-RU" sz="2800" b="1" strike="noStrike" spc="-7">
                <a:solidFill>
                  <a:srgbClr val="000000"/>
                </a:solidFill>
                <a:latin typeface="Trebuchet MS"/>
              </a:rPr>
              <a:t>великих обсягах </a:t>
            </a:r>
            <a:r>
              <a:rPr lang="ru-RU" sz="2800" b="1" strike="noStrike" spc="-1">
                <a:solidFill>
                  <a:srgbClr val="000000"/>
                </a:solidFill>
                <a:latin typeface="Trebuchet MS"/>
              </a:rPr>
              <a:t>живильного  </a:t>
            </a:r>
            <a:r>
              <a:rPr lang="ru-RU" sz="2800" b="1" strike="noStrike" spc="-7">
                <a:solidFill>
                  <a:srgbClr val="000000"/>
                </a:solidFill>
                <a:latin typeface="Trebuchet MS"/>
              </a:rPr>
              <a:t>середовища;</a:t>
            </a:r>
            <a:endParaRPr lang="ru-RU" sz="2800" b="0" strike="noStrike" spc="-1">
              <a:latin typeface="Arial"/>
            </a:endParaRPr>
          </a:p>
          <a:p>
            <a:pPr marL="12600">
              <a:lnSpc>
                <a:spcPct val="100000"/>
              </a:lnSpc>
              <a:spcBef>
                <a:spcPts val="666"/>
              </a:spcBef>
            </a:pPr>
            <a:r>
              <a:rPr lang="ru-RU" sz="2400" b="1" strike="noStrike" spc="443">
                <a:solidFill>
                  <a:srgbClr val="000000"/>
                </a:solidFill>
                <a:latin typeface="Arial"/>
              </a:rPr>
              <a:t></a:t>
            </a:r>
            <a:r>
              <a:rPr lang="ru-RU" sz="2400" b="1" strike="noStrike" spc="-301">
                <a:solidFill>
                  <a:srgbClr val="000000"/>
                </a:solidFill>
                <a:latin typeface="Arial"/>
              </a:rPr>
              <a:t> </a:t>
            </a:r>
            <a:r>
              <a:rPr lang="ru-RU" sz="2800" b="1" strike="noStrike" spc="-7">
                <a:solidFill>
                  <a:srgbClr val="000000"/>
                </a:solidFill>
                <a:latin typeface="Trebuchet MS"/>
              </a:rPr>
              <a:t>2) зменшуючи обсяг середовища, </a:t>
            </a:r>
            <a:r>
              <a:rPr lang="ru-RU" sz="2800" b="1" strike="noStrike" spc="-1">
                <a:solidFill>
                  <a:srgbClr val="000000"/>
                </a:solidFill>
                <a:latin typeface="Trebuchet MS"/>
              </a:rPr>
              <a:t>що </a:t>
            </a:r>
            <a:r>
              <a:rPr lang="ru-RU" sz="2800" b="1" strike="noStrike" spc="-7">
                <a:solidFill>
                  <a:srgbClr val="000000"/>
                </a:solidFill>
                <a:latin typeface="Trebuchet MS"/>
              </a:rPr>
              <a:t>містить </a:t>
            </a:r>
            <a:r>
              <a:rPr lang="ru-RU" sz="2800" b="1" strike="noStrike" spc="-1">
                <a:solidFill>
                  <a:srgbClr val="000000"/>
                </a:solidFill>
                <a:latin typeface="Trebuchet MS"/>
              </a:rPr>
              <a:t>фактор </a:t>
            </a:r>
            <a:r>
              <a:rPr lang="ru-RU" sz="2800" b="1" strike="noStrike" spc="-7">
                <a:solidFill>
                  <a:srgbClr val="000000"/>
                </a:solidFill>
                <a:latin typeface="Trebuchet MS"/>
              </a:rPr>
              <a:t>кондиціонування, </a:t>
            </a:r>
            <a:r>
              <a:rPr lang="ru-RU" sz="2800" b="1" strike="noStrike" spc="-1">
                <a:solidFill>
                  <a:srgbClr val="000000"/>
                </a:solidFill>
                <a:latin typeface="Trebuchet MS"/>
              </a:rPr>
              <a:t>в якому</a:t>
            </a:r>
            <a:r>
              <a:rPr lang="ru-RU" sz="2800" b="1" strike="noStrike" spc="-97">
                <a:solidFill>
                  <a:srgbClr val="000000"/>
                </a:solidFill>
                <a:latin typeface="Trebuchet MS"/>
              </a:rPr>
              <a:t> </a:t>
            </a:r>
            <a:r>
              <a:rPr lang="ru-RU" sz="2800" b="1" strike="noStrike" spc="-1">
                <a:solidFill>
                  <a:srgbClr val="000000"/>
                </a:solidFill>
                <a:latin typeface="Trebuchet MS"/>
              </a:rPr>
              <a:t>буде  </a:t>
            </a:r>
            <a:r>
              <a:rPr lang="ru-RU" sz="2800" b="1" strike="noStrike" spc="-7">
                <a:solidFill>
                  <a:srgbClr val="000000"/>
                </a:solidFill>
                <a:latin typeface="Trebuchet MS"/>
              </a:rPr>
              <a:t>вирощуватися</a:t>
            </a:r>
            <a:r>
              <a:rPr lang="ru-RU" sz="2800" b="1" strike="noStrike" spc="-55">
                <a:solidFill>
                  <a:srgbClr val="000000"/>
                </a:solidFill>
                <a:latin typeface="Trebuchet MS"/>
              </a:rPr>
              <a:t> </a:t>
            </a:r>
            <a:r>
              <a:rPr lang="ru-RU" sz="2800" b="1" strike="noStrike" spc="-7">
                <a:solidFill>
                  <a:srgbClr val="000000"/>
                </a:solidFill>
                <a:latin typeface="Trebuchet MS"/>
              </a:rPr>
              <a:t>клітина</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2" name="Рисунок 841"/>
          <p:cNvPicPr/>
          <p:nvPr/>
        </p:nvPicPr>
        <p:blipFill>
          <a:blip r:embed="rId2"/>
          <a:srcRect r="4934"/>
          <a:stretch/>
        </p:blipFill>
        <p:spPr>
          <a:xfrm>
            <a:off x="614880" y="1016280"/>
            <a:ext cx="8024760" cy="474336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TextShape 1"/>
          <p:cNvSpPr txBox="1"/>
          <p:nvPr/>
        </p:nvSpPr>
        <p:spPr>
          <a:xfrm>
            <a:off x="817920" y="340560"/>
            <a:ext cx="7966080" cy="1354320"/>
          </a:xfrm>
          <a:prstGeom prst="rect">
            <a:avLst/>
          </a:prstGeom>
          <a:noFill/>
          <a:ln>
            <a:noFill/>
          </a:ln>
        </p:spPr>
        <p:txBody>
          <a:bodyPr lIns="0" tIns="13320" rIns="0" bIns="0">
            <a:spAutoFit/>
          </a:bodyPr>
          <a:lstStyle/>
          <a:p>
            <a:pPr marL="12600">
              <a:lnSpc>
                <a:spcPct val="100000"/>
              </a:lnSpc>
              <a:spcBef>
                <a:spcPts val="105"/>
              </a:spcBef>
            </a:pPr>
            <a:r>
              <a:rPr lang="ru-RU" sz="4400" b="1" strike="noStrike" spc="-7">
                <a:solidFill>
                  <a:srgbClr val="0000B0"/>
                </a:solidFill>
                <a:latin typeface="Trebuchet MS"/>
              </a:rPr>
              <a:t>«Фактор</a:t>
            </a:r>
            <a:r>
              <a:rPr lang="ru-RU" sz="4400" b="1" strike="noStrike" spc="-12">
                <a:solidFill>
                  <a:srgbClr val="0000B0"/>
                </a:solidFill>
                <a:latin typeface="Trebuchet MS"/>
              </a:rPr>
              <a:t> </a:t>
            </a:r>
            <a:r>
              <a:rPr lang="ru-RU" sz="4400" b="1" strike="noStrike" spc="-7">
                <a:solidFill>
                  <a:srgbClr val="0000B0"/>
                </a:solidFill>
                <a:latin typeface="Trebuchet MS"/>
              </a:rPr>
              <a:t>кондиціонування»</a:t>
            </a:r>
            <a:endParaRPr lang="ru-RU" sz="4400" b="1" strike="noStrike" spc="-1">
              <a:solidFill>
                <a:srgbClr val="0000B0"/>
              </a:solidFill>
              <a:latin typeface="Calibri"/>
            </a:endParaRPr>
          </a:p>
        </p:txBody>
      </p:sp>
      <p:sp>
        <p:nvSpPr>
          <p:cNvPr id="1003" name="CustomShape 2"/>
          <p:cNvSpPr/>
          <p:nvPr/>
        </p:nvSpPr>
        <p:spPr>
          <a:xfrm>
            <a:off x="626040" y="1373040"/>
            <a:ext cx="8301960" cy="4060440"/>
          </a:xfrm>
          <a:prstGeom prst="rect">
            <a:avLst/>
          </a:prstGeom>
          <a:noFill/>
          <a:ln>
            <a:noFill/>
          </a:ln>
        </p:spPr>
        <p:style>
          <a:lnRef idx="0">
            <a:scrgbClr r="0" g="0" b="0"/>
          </a:lnRef>
          <a:fillRef idx="0">
            <a:scrgbClr r="0" g="0" b="0"/>
          </a:fillRef>
          <a:effectRef idx="0">
            <a:scrgbClr r="0" g="0" b="0"/>
          </a:effectRef>
          <a:fontRef idx="minor"/>
        </p:style>
        <p:txBody>
          <a:bodyPr lIns="0" tIns="93960" rIns="0" bIns="0">
            <a:spAutoFit/>
          </a:bodyPr>
          <a:lstStyle/>
          <a:p>
            <a:pPr marL="355680" indent="-342720">
              <a:lnSpc>
                <a:spcPts val="2690"/>
              </a:lnSpc>
              <a:spcBef>
                <a:spcPts val="740"/>
              </a:spcBef>
            </a:pPr>
            <a:r>
              <a:rPr lang="ru-RU" sz="2250" b="0" strike="noStrike" spc="378">
                <a:solidFill>
                  <a:srgbClr val="90C225"/>
                </a:solidFill>
                <a:latin typeface="Arial"/>
              </a:rPr>
              <a:t> </a:t>
            </a:r>
            <a:r>
              <a:rPr lang="ru-RU" sz="2800" b="1" strike="noStrike" spc="-12">
                <a:solidFill>
                  <a:srgbClr val="000000"/>
                </a:solidFill>
                <a:latin typeface="Trebuchet MS"/>
              </a:rPr>
              <a:t>Речовина, </a:t>
            </a:r>
            <a:r>
              <a:rPr lang="ru-RU" sz="2800" b="1" strike="noStrike" spc="-7">
                <a:solidFill>
                  <a:srgbClr val="000000"/>
                </a:solidFill>
                <a:latin typeface="Trebuchet MS"/>
              </a:rPr>
              <a:t>що </a:t>
            </a:r>
            <a:r>
              <a:rPr lang="ru-RU" sz="2800" b="1" strike="noStrike" spc="-12">
                <a:solidFill>
                  <a:srgbClr val="000000"/>
                </a:solidFill>
                <a:latin typeface="Trebuchet MS"/>
              </a:rPr>
              <a:t>стимулюють </a:t>
            </a:r>
            <a:r>
              <a:rPr lang="ru-RU" sz="2800" b="1" strike="noStrike" spc="-7">
                <a:solidFill>
                  <a:srgbClr val="000000"/>
                </a:solidFill>
                <a:latin typeface="Trebuchet MS"/>
              </a:rPr>
              <a:t>поділ </a:t>
            </a:r>
            <a:r>
              <a:rPr lang="ru-RU" sz="2800" b="1" strike="noStrike" spc="-12">
                <a:solidFill>
                  <a:srgbClr val="000000"/>
                </a:solidFill>
                <a:latin typeface="Trebuchet MS"/>
              </a:rPr>
              <a:t>окремих  </a:t>
            </a:r>
            <a:r>
              <a:rPr lang="ru-RU" sz="2800" b="1" strike="noStrike" spc="-7">
                <a:solidFill>
                  <a:srgbClr val="000000"/>
                </a:solidFill>
                <a:latin typeface="Trebuchet MS"/>
              </a:rPr>
              <a:t>клітин - природа і механізм дії </a:t>
            </a:r>
            <a:r>
              <a:rPr lang="ru-RU" sz="2800" b="1" strike="noStrike" spc="-12">
                <a:solidFill>
                  <a:srgbClr val="000000"/>
                </a:solidFill>
                <a:latin typeface="Trebuchet MS"/>
              </a:rPr>
              <a:t>невідомі</a:t>
            </a:r>
            <a:r>
              <a:rPr lang="ru-RU" sz="2800" b="1" strike="noStrike" spc="52">
                <a:solidFill>
                  <a:srgbClr val="000000"/>
                </a:solidFill>
                <a:latin typeface="Trebuchet MS"/>
              </a:rPr>
              <a:t> </a:t>
            </a:r>
            <a:r>
              <a:rPr lang="ru-RU" sz="2800" b="1" strike="noStrike" spc="-7">
                <a:solidFill>
                  <a:srgbClr val="000000"/>
                </a:solidFill>
                <a:latin typeface="Trebuchet MS"/>
              </a:rPr>
              <a:t>!!!</a:t>
            </a:r>
            <a:endParaRPr lang="ru-RU" sz="2800" b="0" strike="noStrike" spc="-1">
              <a:latin typeface="Arial"/>
            </a:endParaRPr>
          </a:p>
          <a:p>
            <a:pPr marL="12600" indent="-342720">
              <a:lnSpc>
                <a:spcPct val="100000"/>
              </a:lnSpc>
              <a:spcBef>
                <a:spcPts val="360"/>
              </a:spcBef>
            </a:pPr>
            <a:r>
              <a:rPr lang="ru-RU" sz="2250" b="1" strike="noStrike" spc="378">
                <a:solidFill>
                  <a:srgbClr val="000000"/>
                </a:solidFill>
                <a:latin typeface="Arial"/>
              </a:rPr>
              <a:t></a:t>
            </a:r>
            <a:r>
              <a:rPr lang="ru-RU" sz="2250" b="1" strike="noStrike" spc="94">
                <a:solidFill>
                  <a:srgbClr val="000000"/>
                </a:solidFill>
                <a:latin typeface="Arial"/>
              </a:rPr>
              <a:t> </a:t>
            </a:r>
            <a:r>
              <a:rPr lang="ru-RU" sz="2800" b="1" strike="noStrike" spc="-12">
                <a:solidFill>
                  <a:srgbClr val="000000"/>
                </a:solidFill>
                <a:latin typeface="Trebuchet MS"/>
              </a:rPr>
              <a:t>Характеристики:</a:t>
            </a:r>
            <a:endParaRPr lang="ru-RU" sz="2800" b="0" strike="noStrike" spc="-1">
              <a:latin typeface="Arial"/>
            </a:endParaRPr>
          </a:p>
          <a:p>
            <a:pPr marL="12600" indent="-342720">
              <a:lnSpc>
                <a:spcPct val="100000"/>
              </a:lnSpc>
              <a:spcBef>
                <a:spcPts val="326"/>
              </a:spcBef>
            </a:pPr>
            <a:r>
              <a:rPr lang="ru-RU" sz="2250" b="1" strike="noStrike" spc="378">
                <a:solidFill>
                  <a:srgbClr val="000000"/>
                </a:solidFill>
                <a:latin typeface="Arial"/>
              </a:rPr>
              <a:t>	</a:t>
            </a:r>
            <a:r>
              <a:rPr lang="ru-RU" sz="2800" b="1" strike="noStrike" spc="-7">
                <a:solidFill>
                  <a:srgbClr val="000000"/>
                </a:solidFill>
                <a:latin typeface="Trebuchet MS"/>
              </a:rPr>
              <a:t>- </a:t>
            </a:r>
            <a:r>
              <a:rPr lang="ru-RU" sz="2800" b="1" strike="noStrike" spc="-12">
                <a:solidFill>
                  <a:srgbClr val="000000"/>
                </a:solidFill>
                <a:latin typeface="Trebuchet MS"/>
              </a:rPr>
              <a:t>мол.маса </a:t>
            </a:r>
            <a:r>
              <a:rPr lang="ru-RU" sz="2800" b="1" strike="noStrike" spc="-7">
                <a:solidFill>
                  <a:srgbClr val="000000"/>
                </a:solidFill>
                <a:latin typeface="Trebuchet MS"/>
              </a:rPr>
              <a:t>- </a:t>
            </a:r>
            <a:r>
              <a:rPr lang="ru-RU" sz="2800" b="1" strike="noStrike" spc="-12">
                <a:solidFill>
                  <a:srgbClr val="000000"/>
                </a:solidFill>
                <a:latin typeface="Trebuchet MS"/>
              </a:rPr>
              <a:t>700</a:t>
            </a:r>
            <a:r>
              <a:rPr lang="ru-RU" sz="2800" b="1" strike="noStrike" spc="-46">
                <a:solidFill>
                  <a:srgbClr val="000000"/>
                </a:solidFill>
                <a:latin typeface="Trebuchet MS"/>
              </a:rPr>
              <a:t> </a:t>
            </a:r>
            <a:r>
              <a:rPr lang="ru-RU" sz="2800" b="1" strike="noStrike" spc="-7">
                <a:solidFill>
                  <a:srgbClr val="000000"/>
                </a:solidFill>
                <a:latin typeface="Trebuchet MS"/>
              </a:rPr>
              <a:t>Д</a:t>
            </a:r>
            <a:endParaRPr lang="ru-RU" sz="2800" b="0" strike="noStrike" spc="-1">
              <a:latin typeface="Arial"/>
            </a:endParaRPr>
          </a:p>
          <a:p>
            <a:pPr marL="12600" indent="-342720">
              <a:lnSpc>
                <a:spcPct val="100000"/>
              </a:lnSpc>
              <a:spcBef>
                <a:spcPts val="326"/>
              </a:spcBef>
            </a:pPr>
            <a:r>
              <a:rPr lang="ru-RU" sz="2250" b="1" strike="noStrike" spc="378">
                <a:solidFill>
                  <a:srgbClr val="000000"/>
                </a:solidFill>
                <a:latin typeface="Arial"/>
              </a:rPr>
              <a:t>	</a:t>
            </a:r>
            <a:r>
              <a:rPr lang="ru-RU" sz="2800" b="1" strike="noStrike" spc="-7">
                <a:solidFill>
                  <a:srgbClr val="000000"/>
                </a:solidFill>
                <a:latin typeface="Trebuchet MS"/>
              </a:rPr>
              <a:t>-</a:t>
            </a:r>
            <a:r>
              <a:rPr lang="ru-RU" sz="2800" b="1" strike="noStrike" spc="-21">
                <a:solidFill>
                  <a:srgbClr val="000000"/>
                </a:solidFill>
                <a:latin typeface="Trebuchet MS"/>
              </a:rPr>
              <a:t> </a:t>
            </a:r>
            <a:r>
              <a:rPr lang="ru-RU" sz="2800" b="1" strike="noStrike" spc="-12">
                <a:solidFill>
                  <a:srgbClr val="000000"/>
                </a:solidFill>
                <a:latin typeface="Trebuchet MS"/>
              </a:rPr>
              <a:t>термолабилен</a:t>
            </a:r>
            <a:endParaRPr lang="ru-RU" sz="2800" b="0" strike="noStrike" spc="-1">
              <a:latin typeface="Arial"/>
            </a:endParaRPr>
          </a:p>
          <a:p>
            <a:pPr marL="12600" indent="-342720">
              <a:lnSpc>
                <a:spcPct val="100000"/>
              </a:lnSpc>
              <a:spcBef>
                <a:spcPts val="334"/>
              </a:spcBef>
            </a:pPr>
            <a:r>
              <a:rPr lang="ru-RU" sz="2250" b="1" strike="noStrike" spc="378">
                <a:solidFill>
                  <a:srgbClr val="000000"/>
                </a:solidFill>
                <a:latin typeface="Arial"/>
              </a:rPr>
              <a:t>	</a:t>
            </a:r>
            <a:r>
              <a:rPr lang="ru-RU" sz="2800" b="1" strike="noStrike" spc="-7">
                <a:solidFill>
                  <a:srgbClr val="000000"/>
                </a:solidFill>
                <a:latin typeface="Trebuchet MS"/>
              </a:rPr>
              <a:t>-</a:t>
            </a:r>
            <a:r>
              <a:rPr lang="ru-RU" sz="2800" b="1" strike="noStrike" spc="-21">
                <a:solidFill>
                  <a:srgbClr val="000000"/>
                </a:solidFill>
                <a:latin typeface="Trebuchet MS"/>
              </a:rPr>
              <a:t> </a:t>
            </a:r>
            <a:r>
              <a:rPr lang="ru-RU" sz="2800" b="1" strike="noStrike" spc="-12">
                <a:solidFill>
                  <a:srgbClr val="000000"/>
                </a:solidFill>
                <a:latin typeface="Trebuchet MS"/>
              </a:rPr>
              <a:t>водорозчинний</a:t>
            </a:r>
            <a:endParaRPr lang="ru-RU" sz="2800" b="0" strike="noStrike" spc="-1">
              <a:latin typeface="Arial"/>
            </a:endParaRPr>
          </a:p>
          <a:p>
            <a:pPr marL="12600" indent="-342720">
              <a:lnSpc>
                <a:spcPct val="100000"/>
              </a:lnSpc>
              <a:spcBef>
                <a:spcPts val="326"/>
              </a:spcBef>
            </a:pPr>
            <a:r>
              <a:rPr lang="ru-RU" sz="2250" b="1" strike="noStrike" spc="378">
                <a:solidFill>
                  <a:srgbClr val="000000"/>
                </a:solidFill>
                <a:latin typeface="Arial"/>
              </a:rPr>
              <a:t>	</a:t>
            </a:r>
            <a:r>
              <a:rPr lang="ru-RU" sz="2800" b="1" strike="noStrike" spc="-7">
                <a:solidFill>
                  <a:srgbClr val="000000"/>
                </a:solidFill>
                <a:latin typeface="Trebuchet MS"/>
              </a:rPr>
              <a:t>-</a:t>
            </a:r>
            <a:r>
              <a:rPr lang="ru-RU" sz="2800" b="1" strike="noStrike" spc="-21">
                <a:solidFill>
                  <a:srgbClr val="000000"/>
                </a:solidFill>
                <a:latin typeface="Trebuchet MS"/>
              </a:rPr>
              <a:t> </a:t>
            </a:r>
            <a:r>
              <a:rPr lang="ru-RU" sz="2800" b="1" strike="noStrike" spc="-12">
                <a:solidFill>
                  <a:srgbClr val="000000"/>
                </a:solidFill>
                <a:latin typeface="Trebuchet MS"/>
              </a:rPr>
              <a:t>низкомолекулярний</a:t>
            </a:r>
            <a:endParaRPr lang="ru-RU" sz="2800" b="0" strike="noStrike" spc="-1">
              <a:latin typeface="Arial"/>
            </a:endParaRPr>
          </a:p>
          <a:p>
            <a:pPr marL="12600" indent="-342720">
              <a:lnSpc>
                <a:spcPct val="100000"/>
              </a:lnSpc>
              <a:spcBef>
                <a:spcPts val="329"/>
              </a:spcBef>
            </a:pPr>
            <a:r>
              <a:rPr lang="ru-RU" sz="2250" b="1" strike="noStrike" spc="378">
                <a:solidFill>
                  <a:srgbClr val="000000"/>
                </a:solidFill>
                <a:latin typeface="Arial"/>
              </a:rPr>
              <a:t>	</a:t>
            </a:r>
            <a:r>
              <a:rPr lang="ru-RU" sz="2800" b="1" strike="noStrike" spc="-7">
                <a:solidFill>
                  <a:srgbClr val="000000"/>
                </a:solidFill>
                <a:latin typeface="Trebuchet MS"/>
              </a:rPr>
              <a:t>-</a:t>
            </a:r>
            <a:r>
              <a:rPr lang="ru-RU" sz="2800" b="1" strike="noStrike" spc="-21">
                <a:solidFill>
                  <a:srgbClr val="000000"/>
                </a:solidFill>
                <a:latin typeface="Trebuchet MS"/>
              </a:rPr>
              <a:t> </a:t>
            </a:r>
            <a:r>
              <a:rPr lang="ru-RU" sz="2800" b="1" strike="noStrike" spc="-7">
                <a:solidFill>
                  <a:srgbClr val="000000"/>
                </a:solidFill>
                <a:latin typeface="Trebuchet MS"/>
              </a:rPr>
              <a:t>видоспецифічний</a:t>
            </a:r>
            <a:endParaRPr lang="ru-RU" sz="2800" b="0" strike="noStrike" spc="-1">
              <a:latin typeface="Arial"/>
            </a:endParaRPr>
          </a:p>
          <a:p>
            <a:pPr marL="12600" indent="-342720">
              <a:lnSpc>
                <a:spcPct val="100000"/>
              </a:lnSpc>
              <a:spcBef>
                <a:spcPts val="334"/>
              </a:spcBef>
            </a:pPr>
            <a:r>
              <a:rPr lang="ru-RU" sz="2250" b="1" strike="noStrike" spc="378">
                <a:solidFill>
                  <a:srgbClr val="000000"/>
                </a:solidFill>
                <a:latin typeface="Arial"/>
              </a:rPr>
              <a:t>	</a:t>
            </a:r>
            <a:r>
              <a:rPr lang="ru-RU" sz="2800" b="1" strike="noStrike" spc="-7">
                <a:solidFill>
                  <a:srgbClr val="000000"/>
                </a:solidFill>
                <a:latin typeface="Trebuchet MS"/>
              </a:rPr>
              <a:t>- не замінюється </a:t>
            </a:r>
            <a:r>
              <a:rPr lang="ru-RU" sz="2800" b="1" strike="noStrike" spc="-12">
                <a:solidFill>
                  <a:srgbClr val="000000"/>
                </a:solidFill>
                <a:latin typeface="Trebuchet MS"/>
              </a:rPr>
              <a:t>відомими</a:t>
            </a:r>
            <a:r>
              <a:rPr lang="ru-RU" sz="2800" b="1" strike="noStrike" spc="9">
                <a:solidFill>
                  <a:srgbClr val="000000"/>
                </a:solidFill>
                <a:latin typeface="Trebuchet MS"/>
              </a:rPr>
              <a:t> </a:t>
            </a:r>
            <a:r>
              <a:rPr lang="ru-RU" sz="2800" b="1" strike="noStrike" spc="-12">
                <a:solidFill>
                  <a:srgbClr val="000000"/>
                </a:solidFill>
                <a:latin typeface="Trebuchet MS"/>
              </a:rPr>
              <a:t>фітогормонами</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TextShape 1"/>
          <p:cNvSpPr txBox="1"/>
          <p:nvPr/>
        </p:nvSpPr>
        <p:spPr>
          <a:xfrm>
            <a:off x="144000" y="74880"/>
            <a:ext cx="8712000" cy="2301120"/>
          </a:xfrm>
          <a:prstGeom prst="rect">
            <a:avLst/>
          </a:prstGeom>
          <a:noFill/>
          <a:ln>
            <a:noFill/>
          </a:ln>
        </p:spPr>
        <p:txBody>
          <a:bodyPr lIns="0" tIns="472320" rIns="0" bIns="0">
            <a:spAutoFit/>
          </a:bodyPr>
          <a:lstStyle/>
          <a:p>
            <a:pPr marL="3961800" indent="-3481200">
              <a:lnSpc>
                <a:spcPct val="100000"/>
              </a:lnSpc>
              <a:spcBef>
                <a:spcPts val="96"/>
              </a:spcBef>
            </a:pPr>
            <a:r>
              <a:rPr lang="ru-RU" sz="3600" b="1" strike="noStrike" spc="-7">
                <a:solidFill>
                  <a:srgbClr val="5D005D"/>
                </a:solidFill>
                <a:latin typeface="Trebuchet MS"/>
              </a:rPr>
              <a:t>Використання культури поодиноких  </a:t>
            </a:r>
            <a:r>
              <a:rPr lang="ru-RU" sz="3600" b="1" strike="noStrike" spc="-12">
                <a:solidFill>
                  <a:srgbClr val="5D005D"/>
                </a:solidFill>
                <a:latin typeface="Trebuchet MS"/>
              </a:rPr>
              <a:t>клітин</a:t>
            </a:r>
            <a:endParaRPr lang="ru-RU" sz="3600" b="1" strike="noStrike" spc="-1">
              <a:solidFill>
                <a:srgbClr val="5D005D"/>
              </a:solidFill>
              <a:latin typeface="Calibri"/>
            </a:endParaRPr>
          </a:p>
        </p:txBody>
      </p:sp>
      <p:sp>
        <p:nvSpPr>
          <p:cNvPr id="1005" name="CustomShape 2"/>
          <p:cNvSpPr/>
          <p:nvPr/>
        </p:nvSpPr>
        <p:spPr>
          <a:xfrm>
            <a:off x="292320" y="1809000"/>
            <a:ext cx="8203680" cy="38070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354960" indent="-342720" algn="just">
              <a:lnSpc>
                <a:spcPct val="100000"/>
              </a:lnSpc>
              <a:spcBef>
                <a:spcPts val="96"/>
              </a:spcBef>
            </a:pPr>
            <a:r>
              <a:rPr lang="ru-RU" sz="2250" b="0" strike="noStrike" spc="378">
                <a:solidFill>
                  <a:srgbClr val="90C225"/>
                </a:solidFill>
                <a:latin typeface="Arial"/>
              </a:rPr>
              <a:t> </a:t>
            </a:r>
            <a:r>
              <a:rPr lang="ru-RU" sz="2800" b="1" strike="noStrike" spc="-7">
                <a:solidFill>
                  <a:srgbClr val="000000"/>
                </a:solidFill>
                <a:latin typeface="Trebuchet MS"/>
              </a:rPr>
              <a:t>Для </a:t>
            </a:r>
            <a:r>
              <a:rPr lang="ru-RU" sz="2800" b="1" strike="noStrike" spc="-12">
                <a:solidFill>
                  <a:srgbClr val="000000"/>
                </a:solidFill>
                <a:latin typeface="Trebuchet MS"/>
              </a:rPr>
              <a:t>вивчення </a:t>
            </a:r>
            <a:r>
              <a:rPr lang="ru-RU" sz="2800" b="1" strike="noStrike" spc="-7">
                <a:solidFill>
                  <a:srgbClr val="000000"/>
                </a:solidFill>
                <a:latin typeface="Trebuchet MS"/>
              </a:rPr>
              <a:t>фізіологічної і</a:t>
            </a:r>
            <a:r>
              <a:rPr lang="ru-RU" sz="2800" b="1" strike="noStrike" spc="-225">
                <a:solidFill>
                  <a:srgbClr val="000000"/>
                </a:solidFill>
                <a:latin typeface="Trebuchet MS"/>
              </a:rPr>
              <a:t> </a:t>
            </a:r>
            <a:r>
              <a:rPr lang="ru-RU" sz="2800" b="1" strike="noStrike" spc="-72">
                <a:solidFill>
                  <a:srgbClr val="000000"/>
                </a:solidFill>
                <a:latin typeface="Trebuchet MS"/>
              </a:rPr>
              <a:t>генетичної  </a:t>
            </a:r>
            <a:r>
              <a:rPr lang="ru-RU" sz="2800" b="1" strike="noStrike" spc="-7">
                <a:solidFill>
                  <a:srgbClr val="000000"/>
                </a:solidFill>
                <a:latin typeface="Trebuchet MS"/>
              </a:rPr>
              <a:t>стабільності і / або</a:t>
            </a:r>
            <a:r>
              <a:rPr lang="ru-RU" sz="2800" b="1" strike="noStrike" spc="-41">
                <a:solidFill>
                  <a:srgbClr val="000000"/>
                </a:solidFill>
                <a:latin typeface="Trebuchet MS"/>
              </a:rPr>
              <a:t> </a:t>
            </a:r>
            <a:r>
              <a:rPr lang="ru-RU" sz="2800" b="1" strike="noStrike" spc="-12">
                <a:solidFill>
                  <a:srgbClr val="000000"/>
                </a:solidFill>
                <a:latin typeface="Trebuchet MS"/>
              </a:rPr>
              <a:t>мінливості</a:t>
            </a:r>
            <a:endParaRPr lang="ru-RU" sz="2800" b="0" strike="noStrike" spc="-1">
              <a:latin typeface="Arial"/>
            </a:endParaRPr>
          </a:p>
          <a:p>
            <a:pPr marL="354960" indent="-342720" algn="just">
              <a:lnSpc>
                <a:spcPct val="100000"/>
              </a:lnSpc>
              <a:spcBef>
                <a:spcPts val="1009"/>
              </a:spcBef>
            </a:pPr>
            <a:r>
              <a:rPr lang="ru-RU" sz="2250" b="1" strike="noStrike" spc="378">
                <a:solidFill>
                  <a:srgbClr val="000000"/>
                </a:solidFill>
                <a:latin typeface="Arial"/>
              </a:rPr>
              <a:t> </a:t>
            </a:r>
            <a:r>
              <a:rPr lang="ru-RU" sz="2800" b="1" strike="noStrike" spc="-7">
                <a:solidFill>
                  <a:srgbClr val="000000"/>
                </a:solidFill>
                <a:latin typeface="Trebuchet MS"/>
              </a:rPr>
              <a:t>Клітинна </a:t>
            </a:r>
            <a:r>
              <a:rPr lang="ru-RU" sz="2800" b="1" strike="noStrike" spc="-12">
                <a:solidFill>
                  <a:srgbClr val="000000"/>
                </a:solidFill>
                <a:latin typeface="Trebuchet MS"/>
              </a:rPr>
              <a:t>(клонової) селекція</a:t>
            </a:r>
            <a:r>
              <a:rPr lang="ru-RU" sz="2800" b="1" strike="noStrike" spc="-250">
                <a:solidFill>
                  <a:srgbClr val="000000"/>
                </a:solidFill>
                <a:latin typeface="Trebuchet MS"/>
              </a:rPr>
              <a:t> </a:t>
            </a:r>
            <a:r>
              <a:rPr lang="ru-RU" sz="2800" b="1" strike="noStrike" spc="-66">
                <a:solidFill>
                  <a:srgbClr val="000000"/>
                </a:solidFill>
                <a:latin typeface="Trebuchet MS"/>
              </a:rPr>
              <a:t>мутантних,  </a:t>
            </a:r>
            <a:r>
              <a:rPr lang="ru-RU" sz="2800" b="1" strike="noStrike" spc="-12">
                <a:solidFill>
                  <a:srgbClr val="000000"/>
                </a:solidFill>
                <a:latin typeface="Trebuchet MS"/>
              </a:rPr>
              <a:t>гібридних </a:t>
            </a:r>
            <a:r>
              <a:rPr lang="ru-RU" sz="2800" b="1" strike="noStrike" spc="-7">
                <a:solidFill>
                  <a:srgbClr val="000000"/>
                </a:solidFill>
                <a:latin typeface="Trebuchet MS"/>
              </a:rPr>
              <a:t>і трансформованих</a:t>
            </a:r>
            <a:r>
              <a:rPr lang="ru-RU" sz="2800" b="1" strike="noStrike" spc="29">
                <a:solidFill>
                  <a:srgbClr val="000000"/>
                </a:solidFill>
                <a:latin typeface="Trebuchet MS"/>
              </a:rPr>
              <a:t> </a:t>
            </a:r>
            <a:r>
              <a:rPr lang="ru-RU" sz="2800" b="1" strike="noStrike" spc="-7">
                <a:solidFill>
                  <a:srgbClr val="000000"/>
                </a:solidFill>
                <a:latin typeface="Trebuchet MS"/>
              </a:rPr>
              <a:t>ліній</a:t>
            </a:r>
            <a:endParaRPr lang="ru-RU" sz="2800" b="0" strike="noStrike" spc="-1">
              <a:latin typeface="Arial"/>
            </a:endParaRPr>
          </a:p>
          <a:p>
            <a:pPr marL="354960" indent="-342720" algn="just">
              <a:lnSpc>
                <a:spcPct val="100000"/>
              </a:lnSpc>
              <a:spcBef>
                <a:spcPts val="995"/>
              </a:spcBef>
            </a:pPr>
            <a:r>
              <a:rPr lang="ru-RU" sz="2250" b="1" strike="noStrike" spc="378">
                <a:solidFill>
                  <a:srgbClr val="000000"/>
                </a:solidFill>
                <a:latin typeface="Arial"/>
              </a:rPr>
              <a:t> </a:t>
            </a:r>
            <a:r>
              <a:rPr lang="ru-RU" sz="2800" b="1" strike="noStrike" spc="-12">
                <a:solidFill>
                  <a:srgbClr val="000000"/>
                </a:solidFill>
                <a:latin typeface="Trebuchet MS"/>
              </a:rPr>
              <a:t>Модель для </a:t>
            </a:r>
            <a:r>
              <a:rPr lang="ru-RU" sz="2800" b="1" strike="noStrike" spc="-7">
                <a:solidFill>
                  <a:srgbClr val="000000"/>
                </a:solidFill>
                <a:latin typeface="Trebuchet MS"/>
              </a:rPr>
              <a:t>порівняння процесів в тканини</a:t>
            </a:r>
            <a:r>
              <a:rPr lang="ru-RU" sz="2800" b="1" strike="noStrike" spc="-225">
                <a:solidFill>
                  <a:srgbClr val="000000"/>
                </a:solidFill>
                <a:latin typeface="Trebuchet MS"/>
              </a:rPr>
              <a:t> </a:t>
            </a:r>
            <a:r>
              <a:rPr lang="ru-RU" sz="2800" b="1" strike="noStrike" spc="-596">
                <a:solidFill>
                  <a:srgbClr val="000000"/>
                </a:solidFill>
                <a:latin typeface="Trebuchet MS"/>
              </a:rPr>
              <a:t>і  </a:t>
            </a:r>
            <a:r>
              <a:rPr lang="ru-RU" sz="2800" b="1" strike="noStrike" spc="-7">
                <a:solidFill>
                  <a:srgbClr val="000000"/>
                </a:solidFill>
                <a:latin typeface="Trebuchet MS"/>
              </a:rPr>
              <a:t>ізольованій</a:t>
            </a:r>
            <a:r>
              <a:rPr lang="ru-RU" sz="2800" b="1" strike="noStrike" spc="-12">
                <a:solidFill>
                  <a:srgbClr val="000000"/>
                </a:solidFill>
                <a:latin typeface="Trebuchet MS"/>
              </a:rPr>
              <a:t> </a:t>
            </a:r>
            <a:r>
              <a:rPr lang="ru-RU" sz="2800" b="1" strike="noStrike" spc="-7">
                <a:solidFill>
                  <a:srgbClr val="000000"/>
                </a:solidFill>
                <a:latin typeface="Trebuchet MS"/>
              </a:rPr>
              <a:t>клітині</a:t>
            </a:r>
            <a:endParaRPr lang="ru-RU" sz="2800" b="0" strike="noStrike" spc="-1">
              <a:latin typeface="Arial"/>
            </a:endParaRPr>
          </a:p>
          <a:p>
            <a:pPr marL="354960" indent="-342720" algn="just">
              <a:lnSpc>
                <a:spcPct val="100000"/>
              </a:lnSpc>
              <a:spcBef>
                <a:spcPts val="1001"/>
              </a:spcBef>
            </a:pPr>
            <a:r>
              <a:rPr lang="ru-RU" sz="2250" b="1" strike="noStrike" spc="378">
                <a:solidFill>
                  <a:srgbClr val="000000"/>
                </a:solidFill>
                <a:latin typeface="Arial"/>
              </a:rPr>
              <a:t> </a:t>
            </a:r>
            <a:r>
              <a:rPr lang="ru-RU" sz="2800" b="1" strike="noStrike" spc="-7">
                <a:solidFill>
                  <a:srgbClr val="000000"/>
                </a:solidFill>
                <a:latin typeface="Trebuchet MS"/>
              </a:rPr>
              <a:t>Для </a:t>
            </a:r>
            <a:r>
              <a:rPr lang="ru-RU" sz="2800" b="1" strike="noStrike" spc="-12">
                <a:solidFill>
                  <a:srgbClr val="000000"/>
                </a:solidFill>
                <a:latin typeface="Trebuchet MS"/>
              </a:rPr>
              <a:t>вивчення </a:t>
            </a:r>
            <a:r>
              <a:rPr lang="ru-RU" sz="2800" b="1" strike="noStrike" spc="-7">
                <a:solidFill>
                  <a:srgbClr val="000000"/>
                </a:solidFill>
                <a:latin typeface="Trebuchet MS"/>
              </a:rPr>
              <a:t>стимулів до поділу -</a:t>
            </a:r>
            <a:r>
              <a:rPr lang="ru-RU" sz="2800" b="1" strike="noStrike" spc="-236">
                <a:solidFill>
                  <a:srgbClr val="000000"/>
                </a:solidFill>
                <a:latin typeface="Trebuchet MS"/>
              </a:rPr>
              <a:t> </a:t>
            </a:r>
            <a:r>
              <a:rPr lang="ru-RU" sz="2800" b="1" strike="noStrike" spc="-86">
                <a:solidFill>
                  <a:srgbClr val="000000"/>
                </a:solidFill>
                <a:latin typeface="Trebuchet MS"/>
              </a:rPr>
              <a:t>«фактора  </a:t>
            </a:r>
            <a:r>
              <a:rPr lang="ru-RU" sz="2800" b="1" strike="noStrike" spc="-12">
                <a:solidFill>
                  <a:srgbClr val="000000"/>
                </a:solidFill>
                <a:latin typeface="Trebuchet MS"/>
              </a:rPr>
              <a:t>кондиціонування»</a:t>
            </a:r>
            <a:endParaRPr lang="ru-RU" sz="2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92" y="156303"/>
            <a:ext cx="7972189" cy="67016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 name="CustomShape 1"/>
          <p:cNvSpPr/>
          <p:nvPr/>
        </p:nvSpPr>
        <p:spPr>
          <a:xfrm>
            <a:off x="72000" y="136800"/>
            <a:ext cx="8783280" cy="881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457200" indent="-455760" algn="just">
              <a:lnSpc>
                <a:spcPct val="100000"/>
              </a:lnSpc>
              <a:buClr>
                <a:srgbClr val="FF0000"/>
              </a:buClr>
              <a:buFont typeface="Wingdings" charset="2"/>
              <a:buChar char=""/>
            </a:pPr>
            <a:r>
              <a:rPr lang="ru-RU" sz="2600" b="1" strike="noStrike" spc="-1">
                <a:solidFill>
                  <a:srgbClr val="FF0000"/>
                </a:solidFill>
                <a:latin typeface="Arial"/>
                <a:ea typeface="DejaVu Sans"/>
              </a:rPr>
              <a:t>2. Ізольовані протопласти, їх одержання та культивування. </a:t>
            </a:r>
            <a:endParaRPr lang="ru-RU" sz="2600" b="0" strike="noStrike" spc="-1">
              <a:latin typeface="Arial"/>
            </a:endParaRPr>
          </a:p>
        </p:txBody>
      </p:sp>
      <p:sp>
        <p:nvSpPr>
          <p:cNvPr id="1008" name="CustomShape 2"/>
          <p:cNvSpPr/>
          <p:nvPr/>
        </p:nvSpPr>
        <p:spPr>
          <a:xfrm>
            <a:off x="72360" y="1008000"/>
            <a:ext cx="8926920" cy="5606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C9211E"/>
                </a:solidFill>
                <a:latin typeface="Times New Roman"/>
                <a:ea typeface="Times New Roman"/>
              </a:rPr>
              <a:t>Ізольований протопласт </a:t>
            </a:r>
            <a:r>
              <a:rPr lang="ru-RU" sz="1800" b="1" strike="noStrike" spc="-1">
                <a:solidFill>
                  <a:srgbClr val="000000"/>
                </a:solidFill>
                <a:latin typeface="Times New Roman"/>
                <a:ea typeface="Times New Roman"/>
              </a:rPr>
              <a:t>– це вміст рослинної клітини, який обмежений плазмолемою. Целюлозна стінка у нього відсутня. У цілій клітині протопласт можна спостерігати під час плазмолізу. </a:t>
            </a:r>
            <a:endParaRPr lang="ru-RU" sz="1800" b="0" strike="noStrike" spc="-1">
              <a:latin typeface="Arial"/>
            </a:endParaRPr>
          </a:p>
          <a:p>
            <a:pPr algn="just">
              <a:lnSpc>
                <a:spcPct val="100000"/>
              </a:lnSpc>
            </a:pPr>
            <a:r>
              <a:rPr lang="ru-RU" sz="1800" b="1" strike="noStrike" spc="-1">
                <a:solidFill>
                  <a:srgbClr val="0000B0"/>
                </a:solidFill>
                <a:latin typeface="Times New Roman"/>
                <a:ea typeface="Times New Roman"/>
              </a:rPr>
              <a:t>Ізольовані протопласти – одні з найбільш цінних об’єктів у біотехнології, тому що дозволяють досліджувати різні властивості мембран та транспорт речовин крізь плазмолему; до них легко вводити генетичну інформацію з органел, клітин інших рослин, прокаріотичних організмів, тварин; вони можуть легко зливатися з утворенням гібридних клітин.</a:t>
            </a:r>
            <a:r>
              <a:rPr lang="ru-RU" sz="1800" b="1" strike="noStrike" spc="-1">
                <a:solidFill>
                  <a:srgbClr val="000000"/>
                </a:solidFill>
                <a:latin typeface="Times New Roman"/>
                <a:ea typeface="Times New Roman"/>
              </a:rPr>
              <a:t> Для одержання ізольованих протопластів використовують </a:t>
            </a:r>
            <a:r>
              <a:rPr lang="ru-RU" sz="1800" b="1" strike="noStrike" spc="-1">
                <a:solidFill>
                  <a:srgbClr val="FF0000"/>
                </a:solidFill>
                <a:latin typeface="Times New Roman"/>
                <a:ea typeface="Times New Roman"/>
              </a:rPr>
              <a:t>механічний</a:t>
            </a:r>
            <a:r>
              <a:rPr lang="ru-RU" sz="1800" b="1" strike="noStrike" spc="-1">
                <a:solidFill>
                  <a:srgbClr val="000000"/>
                </a:solidFill>
                <a:latin typeface="Times New Roman"/>
                <a:ea typeface="Times New Roman"/>
              </a:rPr>
              <a:t> (довгий, трудомісткийкий) та</a:t>
            </a:r>
            <a:r>
              <a:rPr lang="ru-RU" sz="1800" b="1" strike="noStrike" spc="-1">
                <a:solidFill>
                  <a:srgbClr val="FF0000"/>
                </a:solidFill>
                <a:latin typeface="Times New Roman"/>
                <a:ea typeface="Times New Roman"/>
              </a:rPr>
              <a:t> ферментативний з використанням целюлази, геміцеллюлази, пектинази</a:t>
            </a:r>
            <a:r>
              <a:rPr lang="ru-RU" sz="1800" b="1" strike="noStrike" spc="-1">
                <a:solidFill>
                  <a:srgbClr val="000000"/>
                </a:solidFill>
                <a:latin typeface="Times New Roman"/>
                <a:ea typeface="Times New Roman"/>
              </a:rPr>
              <a:t> (більш перспективний). Ізольовані протопласти можна одержати з клітин рослинних тканин, культури калусів і суспензійної культури. Отримані умови для ізоляції протопластів для різних об’єктів індивідуальні.</a:t>
            </a:r>
            <a:r>
              <a:rPr lang="ru-RU" sz="1800" b="1" u="sng" strike="noStrike" spc="-1">
                <a:solidFill>
                  <a:srgbClr val="000000"/>
                </a:solidFill>
                <a:uFillTx/>
                <a:latin typeface="Times New Roman"/>
                <a:ea typeface="Times New Roman"/>
              </a:rPr>
              <a:t> Важливим фактором при цьому є підбір осмотичного стабілізатора, у якості якого використовують цукри, іонні осмолітики (розчини CaCl2, Na2HPO4, KCl). </a:t>
            </a:r>
            <a:r>
              <a:rPr lang="ru-RU" sz="1800" b="1" strike="noStrike" spc="-1">
                <a:solidFill>
                  <a:srgbClr val="000000"/>
                </a:solidFill>
                <a:latin typeface="Times New Roman"/>
                <a:ea typeface="Times New Roman"/>
              </a:rPr>
              <a:t>Концентрація осмолітиків повинна бути дещо гіпертонічна, що призводить до стану слабкого плазмолізу й гальмує метаболізм і регенерацію клітинної стінки. Ізольовані протопласти можна культивувати на середовищах для росту ізольованих клітин та тканин. </a:t>
            </a:r>
            <a:r>
              <a:rPr lang="ru-RU" sz="1800" b="1" u="sng" strike="noStrike" spc="-1">
                <a:solidFill>
                  <a:srgbClr val="000000"/>
                </a:solidFill>
                <a:uFillTx/>
                <a:latin typeface="Times New Roman"/>
                <a:ea typeface="Times New Roman"/>
              </a:rPr>
              <a:t>Після видалення ферментів у протопластів у культурі розпочинається формування клітинної стінки – утворюється ізольована клітина, яка здатна до поділу і формування клону</a:t>
            </a:r>
            <a:r>
              <a:rPr lang="ru-RU" sz="1800" b="1" strike="noStrike" spc="-1">
                <a:solidFill>
                  <a:srgbClr val="000000"/>
                </a:solidFill>
                <a:latin typeface="Times New Roman"/>
                <a:ea typeface="Times New Roman"/>
              </a:rPr>
              <a:t>.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 name="CustomShape 1"/>
          <p:cNvSpPr/>
          <p:nvPr/>
        </p:nvSpPr>
        <p:spPr>
          <a:xfrm>
            <a:off x="360000" y="325800"/>
            <a:ext cx="8422920" cy="618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FF"/>
                </a:solidFill>
                <a:latin typeface="Times New Roman"/>
                <a:ea typeface="DejaVu Sans"/>
              </a:rPr>
              <a:t>Регенерація цілих рослин з ізольованих протопластів</a:t>
            </a:r>
            <a:r>
              <a:rPr lang="ru-RU" sz="2000" b="1" strike="noStrike" spc="-1">
                <a:solidFill>
                  <a:srgbClr val="000000"/>
                </a:solidFill>
                <a:latin typeface="Times New Roman"/>
                <a:ea typeface="DejaVu Sans"/>
              </a:rPr>
              <a:t> має багато труднощів і вдалася, на сьогодні, тільки в рослин моркви, при поетапній стимуляції у тютюну, петунії та ще окремих рослин. </a:t>
            </a:r>
            <a:r>
              <a:rPr lang="ru-RU" sz="2000" b="1" strike="noStrike" spc="-1">
                <a:solidFill>
                  <a:srgbClr val="DC0000"/>
                </a:solidFill>
                <a:latin typeface="Times New Roman"/>
                <a:ea typeface="DejaVu Sans"/>
              </a:rPr>
              <a:t>Клональним мікророзмноженням</a:t>
            </a:r>
            <a:r>
              <a:rPr lang="ru-RU" sz="2000" b="1" strike="noStrike" spc="-1">
                <a:solidFill>
                  <a:srgbClr val="000000"/>
                </a:solidFill>
                <a:latin typeface="Times New Roman"/>
                <a:ea typeface="DejaVu Sans"/>
              </a:rPr>
              <a:t> </a:t>
            </a:r>
            <a:r>
              <a:rPr lang="ru-RU" sz="2000" b="1" u="sng" strike="noStrike" spc="-1">
                <a:solidFill>
                  <a:srgbClr val="000000"/>
                </a:solidFill>
                <a:uFillTx/>
                <a:latin typeface="Times New Roman"/>
                <a:ea typeface="DejaVu Sans"/>
              </a:rPr>
              <a:t>називають нестатеве розмноження рослин за допомогою методу культури тканин, який дозволяє отримувати рослини, ідентичні вихідній</a:t>
            </a:r>
            <a:r>
              <a:rPr lang="ru-RU" sz="2000" b="1" strike="noStrike" spc="-1">
                <a:solidFill>
                  <a:srgbClr val="000000"/>
                </a:solidFill>
                <a:latin typeface="Times New Roman"/>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DejaVu Sans"/>
              </a:rPr>
              <a:t>В основі одержання таких рослин міститься </a:t>
            </a:r>
            <a:r>
              <a:rPr lang="ru-RU" sz="2000" b="1" u="sng" strike="noStrike" spc="-1">
                <a:solidFill>
                  <a:srgbClr val="000000"/>
                </a:solidFill>
                <a:uFillTx/>
                <a:latin typeface="Times New Roman"/>
                <a:ea typeface="DejaVu Sans"/>
              </a:rPr>
              <a:t>здатність соматичних клітин рослин повністю реалізовувати свій потенціал розвитку, тобто властивість тотипотентності</a:t>
            </a:r>
            <a:r>
              <a:rPr lang="ru-RU" sz="2000" b="1" strike="noStrike" spc="-1">
                <a:solidFill>
                  <a:srgbClr val="000000"/>
                </a:solidFill>
                <a:latin typeface="Times New Roman"/>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DejaVu Sans"/>
              </a:rPr>
              <a:t>Метод клонального мікророзмноження набуває все більш широкого поширення в усьому світі, а також становить </a:t>
            </a:r>
            <a:r>
              <a:rPr lang="ru-RU" sz="2000" b="1" u="sng" strike="noStrike" spc="-1">
                <a:solidFill>
                  <a:srgbClr val="000000"/>
                </a:solidFill>
                <a:uFillTx/>
                <a:latin typeface="Times New Roman"/>
                <a:ea typeface="DejaVu Sans"/>
              </a:rPr>
              <a:t>комерційний характер</a:t>
            </a:r>
            <a:r>
              <a:rPr lang="ru-RU" sz="2000" b="1" strike="noStrike" spc="-1">
                <a:solidFill>
                  <a:srgbClr val="000000"/>
                </a:solidFill>
                <a:latin typeface="Times New Roman"/>
                <a:ea typeface="DejaVu Sans"/>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DejaVu Sans"/>
              </a:rPr>
              <a:t>У Росії перші роботи з клонального мікророзмноження було здійснено в 60-х роках XX ст. у лабораторії Р. Бутенка (Інститут фізіології рослин ім. К. Тімірязєва). </a:t>
            </a:r>
            <a:endParaRPr lang="ru-RU" sz="2000" b="0" strike="noStrike" spc="-1">
              <a:latin typeface="Arial"/>
            </a:endParaRPr>
          </a:p>
          <a:p>
            <a:pPr algn="just">
              <a:lnSpc>
                <a:spcPct val="100000"/>
              </a:lnSpc>
            </a:pPr>
            <a:r>
              <a:rPr lang="ru-RU" sz="2000" b="1" u="sng" strike="noStrike" spc="-1">
                <a:solidFill>
                  <a:srgbClr val="000000"/>
                </a:solidFill>
                <a:uFillTx/>
                <a:latin typeface="Times New Roman"/>
                <a:ea typeface="DejaVu Sans"/>
              </a:rPr>
              <a:t>Сьогодні створені і розвиваються лабораторії клонального мікророзмноження, які</a:t>
            </a:r>
            <a:r>
              <a:rPr lang="ru-RU" sz="2000" b="1" u="sng" strike="noStrike" spc="-1">
                <a:solidFill>
                  <a:srgbClr val="000000"/>
                </a:solidFill>
                <a:uFillTx/>
                <a:latin typeface="Times New Roman"/>
                <a:ea typeface="Times New Roman"/>
              </a:rPr>
              <a:t> реалізують потреби селекції, розмноження декоративних, лікарських та інших рослин, для розмноження кращих екземплярів, збереження рідкісних і зникаючих видів рослин</a:t>
            </a:r>
            <a:r>
              <a:rPr lang="ru-RU" sz="2000" b="1" strike="noStrike" spc="-1">
                <a:solidFill>
                  <a:srgbClr val="000000"/>
                </a:solidFill>
                <a:latin typeface="Times New Roman"/>
                <a:ea typeface="Times New Roman"/>
              </a:rPr>
              <a:t>. Свою назву ця технологія розмноження отримала від терміна „</a:t>
            </a:r>
            <a:r>
              <a:rPr lang="ru-RU" sz="2000" b="1" strike="noStrike" spc="-1">
                <a:solidFill>
                  <a:srgbClr val="C9211E"/>
                </a:solidFill>
                <a:latin typeface="Times New Roman"/>
                <a:ea typeface="Times New Roman"/>
              </a:rPr>
              <a:t>клон” (з грец. сlon – нащадок), який запропонував Веббер у 1903 році.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 name="CustomShape 1"/>
          <p:cNvSpPr/>
          <p:nvPr/>
        </p:nvSpPr>
        <p:spPr>
          <a:xfrm>
            <a:off x="323640" y="144000"/>
            <a:ext cx="8566560" cy="6259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i="1" strike="noStrike" spc="-1">
                <a:solidFill>
                  <a:srgbClr val="6200C4"/>
                </a:solidFill>
                <a:latin typeface="Times New Roman"/>
                <a:ea typeface="Times New Roman"/>
              </a:rPr>
              <a:t>К</a:t>
            </a:r>
            <a:r>
              <a:rPr lang="ru-RU" sz="2200" b="1" i="1" strike="noStrike" spc="-1">
                <a:solidFill>
                  <a:srgbClr val="6200C4"/>
                </a:solidFill>
                <a:latin typeface="Times New Roman"/>
                <a:ea typeface="Times New Roman"/>
              </a:rPr>
              <a:t>лональне мікророзмноження має суттєві переваги перед традиційними способами розмноження, а саме: </a:t>
            </a:r>
            <a:endParaRPr lang="ru-RU" sz="22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1. Має високий коефіцієнт розмноження. </a:t>
            </a:r>
            <a:r>
              <a:rPr lang="ru-RU" sz="1900" b="1" strike="noStrike" spc="-1">
                <a:solidFill>
                  <a:srgbClr val="000000"/>
                </a:solidFill>
                <a:latin typeface="Times New Roman"/>
                <a:ea typeface="Times New Roman"/>
              </a:rPr>
              <a:t>Так, одна рослина за рік при мікроклональному розмноженні може дати до 1 млн. нових рослин, тоді як при звичайних способах розмноження – тільки близько 50–100 рослин. </a:t>
            </a:r>
            <a:endParaRPr lang="ru-RU" sz="19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2. Забезпечує отримання генетично однорідного посадкового матеріалу. </a:t>
            </a:r>
            <a:endParaRPr lang="ru-RU" sz="19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3. Дає можливість оздоровлення рослин, звільнення їх від вірусів завдяки клонуванню меристематичних тканин. </a:t>
            </a:r>
            <a:endParaRPr lang="ru-RU" sz="19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4. Підвищує можливість розмноження рослин, які в природних умовах репродукують з великими труднощами. </a:t>
            </a:r>
            <a:endParaRPr lang="ru-RU" sz="19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5. Відтворення посадкового матеріалу круглий рік, що значно економить площі, які займають маткові насадження. </a:t>
            </a:r>
            <a:endParaRPr lang="ru-RU" sz="1900" b="0" strike="noStrike" spc="-1">
              <a:latin typeface="Arial"/>
            </a:endParaRPr>
          </a:p>
          <a:p>
            <a:pPr marL="216000" indent="-214920" algn="just">
              <a:lnSpc>
                <a:spcPct val="100000"/>
              </a:lnSpc>
              <a:buClr>
                <a:srgbClr val="000000"/>
              </a:buClr>
              <a:buSzPct val="45000"/>
              <a:buFont typeface="Wingdings" charset="2"/>
              <a:buChar char=""/>
            </a:pPr>
            <a:r>
              <a:rPr lang="ru-RU" sz="1900" b="1" strike="noStrike" spc="-1">
                <a:solidFill>
                  <a:srgbClr val="C9211E"/>
                </a:solidFill>
                <a:latin typeface="Times New Roman"/>
                <a:ea typeface="Times New Roman"/>
              </a:rPr>
              <a:t>6. Скорочення тривалості селекційного періоду завдяки ускореному переходу рослин від ювенільної фази розвитку до репродуктивної. </a:t>
            </a:r>
            <a:endParaRPr lang="ru-RU" sz="1900" b="0" strike="noStrike" spc="-1">
              <a:latin typeface="Arial"/>
            </a:endParaRPr>
          </a:p>
          <a:p>
            <a:pPr algn="just">
              <a:lnSpc>
                <a:spcPct val="100000"/>
              </a:lnSpc>
            </a:pPr>
            <a:r>
              <a:rPr lang="ru-RU" sz="1900" b="1" strike="noStrike" spc="-1">
                <a:solidFill>
                  <a:srgbClr val="191919"/>
                </a:solidFill>
                <a:latin typeface="Times New Roman"/>
                <a:ea typeface="Times New Roman"/>
              </a:rPr>
              <a:t>Обов’язковою умовою клонального мікророзмноження є </a:t>
            </a:r>
            <a:r>
              <a:rPr lang="ru-RU" sz="1900" b="1" u="sng" strike="noStrike" spc="-1">
                <a:solidFill>
                  <a:srgbClr val="191919"/>
                </a:solidFill>
                <a:uFillTx/>
                <a:latin typeface="Times New Roman"/>
                <a:ea typeface="Times New Roman"/>
              </a:rPr>
              <a:t>використання об’єктів, які повністю зберігають генетичну стабільність на всіх етапах процесу, від експлантів до рослин у полі</a:t>
            </a:r>
            <a:r>
              <a:rPr lang="ru-RU" sz="1900" b="1" strike="noStrike" spc="-1">
                <a:solidFill>
                  <a:srgbClr val="191919"/>
                </a:solidFill>
                <a:latin typeface="Times New Roman"/>
                <a:ea typeface="Times New Roman"/>
              </a:rPr>
              <a:t>. Таким умовам відповідають </a:t>
            </a:r>
            <a:r>
              <a:rPr lang="ru-RU" sz="1900" b="1" strike="noStrike" spc="-1">
                <a:solidFill>
                  <a:srgbClr val="3B7600"/>
                </a:solidFill>
                <a:latin typeface="Times New Roman"/>
                <a:ea typeface="Times New Roman"/>
              </a:rPr>
              <a:t>клітини апексу й пазушні бруньки стеблевого походження, тобто меристематичні тканини</a:t>
            </a:r>
            <a:r>
              <a:rPr lang="ru-RU" sz="1900" b="1" strike="noStrike" spc="-1">
                <a:solidFill>
                  <a:srgbClr val="191919"/>
                </a:solidFill>
                <a:latin typeface="Times New Roman"/>
                <a:ea typeface="Times New Roman"/>
              </a:rPr>
              <a:t>. Їх стійкість до генетичних змін, можливо, пов’язана з високою активністю систем репарації ДНК, а також з негативною селекцією змінених клітин.</a:t>
            </a:r>
            <a:endParaRPr lang="ru-RU" sz="19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624" y="656110"/>
            <a:ext cx="7334958" cy="52392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CustomShape 1"/>
          <p:cNvSpPr/>
          <p:nvPr/>
        </p:nvSpPr>
        <p:spPr>
          <a:xfrm>
            <a:off x="288000" y="144000"/>
            <a:ext cx="8639280" cy="64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B400B4"/>
                </a:solidFill>
                <a:latin typeface="Times New Roman"/>
                <a:ea typeface="Times New Roman"/>
              </a:rPr>
              <a:t>Процес клонального мікророзмноження розподіляють на три етапи: </a:t>
            </a:r>
            <a:endParaRPr lang="ru-RU" sz="2000" b="0" strike="noStrike" spc="-1">
              <a:latin typeface="Arial"/>
            </a:endParaRPr>
          </a:p>
          <a:p>
            <a:pPr algn="just">
              <a:lnSpc>
                <a:spcPct val="100000"/>
              </a:lnSpc>
            </a:pPr>
            <a:r>
              <a:rPr lang="ru-RU" sz="1800" b="1" strike="noStrike" spc="-1">
                <a:solidFill>
                  <a:srgbClr val="C9211E"/>
                </a:solidFill>
                <a:latin typeface="Times New Roman"/>
                <a:ea typeface="Times New Roman"/>
              </a:rPr>
              <a:t>1. Отримання добре зростаючої стерильної культури. </a:t>
            </a:r>
            <a:r>
              <a:rPr lang="ru-RU" sz="1800" b="1" strike="noStrike" spc="-1">
                <a:solidFill>
                  <a:srgbClr val="000000"/>
                </a:solidFill>
                <a:latin typeface="Times New Roman"/>
                <a:ea typeface="Times New Roman"/>
              </a:rPr>
              <a:t>На цьому етапі необхідно правильно підібрати рослину-донор, отримати вільну від інфекції культуру, забезпечити її виживання і швидке зростання на живильному середовищі. </a:t>
            </a:r>
            <a:endParaRPr lang="ru-RU" sz="1800" b="0" strike="noStrike" spc="-1">
              <a:latin typeface="Arial"/>
            </a:endParaRPr>
          </a:p>
          <a:p>
            <a:pPr algn="just">
              <a:lnSpc>
                <a:spcPct val="100000"/>
              </a:lnSpc>
            </a:pPr>
            <a:r>
              <a:rPr lang="ru-RU" sz="1800" b="1" strike="noStrike" spc="-1">
                <a:solidFill>
                  <a:srgbClr val="C9211E"/>
                </a:solidFill>
                <a:latin typeface="Times New Roman"/>
                <a:ea typeface="Times New Roman"/>
              </a:rPr>
              <a:t>2. Власне розмноження може здійснюватися кількома способами: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 активізацією пазушних меристем;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 індукцією утворення адвентивних бруньок тканинами листа, стебла, лусочками й донцем цибулин, кореневищем, зачатками суцвіть;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 мікрочеренкуванням зі збереженням апікального домінування;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 стимуляцією утворення мікробульб і мікроцибулинок;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 індукцією соматичного ембріогенезу. </a:t>
            </a:r>
            <a:endParaRPr lang="ru-RU" sz="1800" b="0" strike="noStrike" spc="-1">
              <a:latin typeface="Arial"/>
            </a:endParaRPr>
          </a:p>
          <a:p>
            <a:pPr algn="just">
              <a:lnSpc>
                <a:spcPct val="100000"/>
              </a:lnSpc>
            </a:pPr>
            <a:r>
              <a:rPr lang="ru-RU" sz="1800" b="1" strike="noStrike" spc="-1">
                <a:solidFill>
                  <a:srgbClr val="C9211E"/>
                </a:solidFill>
                <a:latin typeface="Times New Roman"/>
                <a:ea typeface="Times New Roman"/>
              </a:rPr>
              <a:t>3. Підготовка до висадки в поле або до реалізації. </a:t>
            </a:r>
            <a:r>
              <a:rPr lang="ru-RU" sz="1800" b="1" strike="noStrike" spc="-1">
                <a:solidFill>
                  <a:srgbClr val="000000"/>
                </a:solidFill>
                <a:latin typeface="Times New Roman"/>
                <a:ea typeface="Times New Roman"/>
              </a:rPr>
              <a:t>Це дуже важливий етап, під час якого в теплиці вкорінені рослини, які були отримані in vitro, адаптують до нових умов зовнішнього середовища, а саме: </a:t>
            </a:r>
            <a:r>
              <a:rPr lang="ru-RU" sz="1800" b="1" u="sng" strike="noStrike" spc="-1">
                <a:solidFill>
                  <a:srgbClr val="000000"/>
                </a:solidFill>
                <a:uFillTx/>
                <a:latin typeface="Times New Roman"/>
                <a:ea typeface="Times New Roman"/>
              </a:rPr>
              <a:t>проводять закалювання рослин, підвищують їх стійкість до патогенних мікроорганізмів і різних несприятливих факторів зовнішнього середовища</a:t>
            </a:r>
            <a:r>
              <a:rPr lang="ru-RU" sz="1800" b="1" strike="noStrike" spc="-1">
                <a:solidFill>
                  <a:srgbClr val="000000"/>
                </a:solidFill>
                <a:latin typeface="Times New Roman"/>
                <a:ea typeface="Times New Roman"/>
              </a:rPr>
              <a:t>. Існує багато різних </a:t>
            </a:r>
            <a:r>
              <a:rPr lang="ru-RU" sz="1800" b="1" strike="noStrike" spc="-1">
                <a:solidFill>
                  <a:srgbClr val="008400"/>
                </a:solidFill>
                <a:latin typeface="Times New Roman"/>
                <a:ea typeface="Times New Roman"/>
              </a:rPr>
              <a:t>способів адаптування</a:t>
            </a:r>
            <a:r>
              <a:rPr lang="ru-RU" sz="1800" b="1" strike="noStrike" spc="-1">
                <a:solidFill>
                  <a:srgbClr val="000000"/>
                </a:solidFill>
                <a:latin typeface="Times New Roman"/>
                <a:ea typeface="Times New Roman"/>
              </a:rPr>
              <a:t> рослин до пересадки in vivo. </a:t>
            </a:r>
            <a:r>
              <a:rPr lang="ru-RU" sz="1800" b="1" u="sng" strike="noStrike" spc="-1">
                <a:solidFill>
                  <a:srgbClr val="000000"/>
                </a:solidFill>
                <a:uFillTx/>
                <a:latin typeface="Times New Roman"/>
                <a:ea typeface="Times New Roman"/>
              </a:rPr>
              <a:t>Це підбір ґрунтового субстрату, створення певної вологості, обробка хімічними речовинами (гліцерин, парафін) для запобігання зневоднювання листя тощо</a:t>
            </a:r>
            <a:r>
              <a:rPr lang="ru-RU" sz="1800" b="1" strike="noStrike" spc="-1">
                <a:solidFill>
                  <a:srgbClr val="000000"/>
                </a:solidFill>
                <a:latin typeface="Times New Roman"/>
                <a:ea typeface="Times New Roman"/>
              </a:rPr>
              <a:t>. Для запобігання механічних пошкоджень кореневої системи рослину пересаджують </a:t>
            </a:r>
            <a:r>
              <a:rPr lang="ru-RU" sz="1800" b="1" u="sng" strike="noStrike" spc="-1">
                <a:solidFill>
                  <a:srgbClr val="000000"/>
                </a:solidFill>
                <a:uFillTx/>
                <a:latin typeface="Times New Roman"/>
                <a:ea typeface="Times New Roman"/>
              </a:rPr>
              <a:t>у ґрунт разом з агаром, заглиблюючи так, що над поверхнею ґрунту залишаються тільки два розвинені листки, які виросли у пробірці й уже адаптувалися до зовнішніх умов</a:t>
            </a:r>
            <a:r>
              <a:rPr lang="ru-RU" sz="1800" b="1" strike="noStrike" spc="-1">
                <a:solidFill>
                  <a:srgbClr val="000000"/>
                </a:solidFill>
                <a:latin typeface="Times New Roman"/>
                <a:ea typeface="Times New Roman"/>
              </a:rPr>
              <a:t>. Така методика дозволяє значно спростити, прискорити та здешевити етап акліматизації рослин.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 name="CustomShape 1"/>
          <p:cNvSpPr/>
          <p:nvPr/>
        </p:nvSpPr>
        <p:spPr>
          <a:xfrm>
            <a:off x="288000" y="230040"/>
            <a:ext cx="8711280" cy="600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C9211E"/>
                </a:solidFill>
                <a:latin typeface="Times New Roman"/>
                <a:ea typeface="Times New Roman"/>
              </a:rPr>
              <a:t>Клональне мікророзмноження рослин здійснюють різними способами: </a:t>
            </a:r>
            <a:endParaRPr lang="ru-RU" sz="2400" b="0" strike="noStrike" spc="-1">
              <a:latin typeface="Arial"/>
            </a:endParaRPr>
          </a:p>
          <a:p>
            <a:pPr algn="just">
              <a:lnSpc>
                <a:spcPct val="100000"/>
              </a:lnSpc>
            </a:pPr>
            <a:r>
              <a:rPr lang="ru-RU" sz="2000" b="1" i="1" strike="noStrike" spc="-1">
                <a:solidFill>
                  <a:srgbClr val="C9211E"/>
                </a:solidFill>
                <a:latin typeface="Times New Roman"/>
                <a:ea typeface="Times New Roman"/>
              </a:rPr>
              <a:t>1. Спосіб активізації пазушних меристем є основним способом.</a:t>
            </a:r>
            <a:r>
              <a:rPr lang="ru-RU" sz="2000" b="1" strike="noStrike" spc="-1">
                <a:solidFill>
                  <a:srgbClr val="C9211E"/>
                </a:solidFill>
                <a:latin typeface="Times New Roman"/>
                <a:ea typeface="Times New Roman"/>
              </a:rPr>
              <a:t> </a:t>
            </a:r>
            <a:r>
              <a:rPr lang="ru-RU" sz="2000" b="1" u="sng" strike="noStrike" spc="-1">
                <a:solidFill>
                  <a:srgbClr val="000000"/>
                </a:solidFill>
                <a:uFillTx/>
                <a:latin typeface="Times New Roman"/>
                <a:ea typeface="Times New Roman"/>
              </a:rPr>
              <a:t>Він полягає в знятті апікального домінування та активізації розвитку меристем, які існують у рослині. Цей спосіб є основою звичайного вегетативного розмноження.</a:t>
            </a:r>
            <a:r>
              <a:rPr lang="ru-RU" sz="2000" b="1" strike="noStrike" spc="-1">
                <a:solidFill>
                  <a:srgbClr val="000000"/>
                </a:solidFill>
                <a:latin typeface="Times New Roman"/>
                <a:ea typeface="Times New Roman"/>
              </a:rPr>
              <a:t> На інтактній рослині зняття апікального домінування досягається видаленням апікальної меристеми пагона або завдяки дії цитокінінів. При клонуванні цитокініни додають у живильне середовище, що призводить до розвитку численних пазушних пагонів. Ці пагони відділяють від первинного експланту й культивують на свіжому поживному середовищі. Активізацію пазушних меристем широко використовують у промисловому розмноженні овочевих сільськогосподарських культур (картопля, томати, огірки), квітів (гвоздика, троянда, гербера), плодових та ягідних культур (яблуня, вишня, малина, аґрус), дерев’янистих рослин (туя, ялівець). Однак нескінчено розмножуватися таким способом рослини не можуть, оскільки тривалий вплив цитокінінів, що належать до складу живильних середовищ, викликає аномалії в морфології стебла, втрату здатності пагонів до вкорінення, загибель рослин. </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CustomShape 1"/>
          <p:cNvSpPr/>
          <p:nvPr/>
        </p:nvSpPr>
        <p:spPr>
          <a:xfrm>
            <a:off x="288000" y="230040"/>
            <a:ext cx="8711280" cy="615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1800" b="0" strike="noStrike" spc="-1">
              <a:latin typeface="Arial"/>
            </a:endParaRPr>
          </a:p>
          <a:p>
            <a:pPr algn="just">
              <a:lnSpc>
                <a:spcPct val="100000"/>
              </a:lnSpc>
            </a:pPr>
            <a:r>
              <a:rPr lang="ru-RU" sz="2400" b="1" i="1" strike="noStrike" spc="-1">
                <a:solidFill>
                  <a:srgbClr val="C9211E"/>
                </a:solidFill>
                <a:latin typeface="Times New Roman"/>
                <a:ea typeface="Times New Roman"/>
              </a:rPr>
              <a:t>2. Спосіб індукції розвитку адвентивних бруньок, що виникають з рослинних клітин і тканин, які їх зазвичай не утворюють.</a:t>
            </a:r>
            <a:r>
              <a:rPr lang="ru-RU" sz="2200" b="1" strike="noStrike" spc="-1">
                <a:solidFill>
                  <a:srgbClr val="000000"/>
                </a:solidFill>
                <a:latin typeface="Times New Roman"/>
                <a:ea typeface="Times New Roman"/>
              </a:rPr>
              <a:t> </a:t>
            </a:r>
            <a:endParaRPr lang="ru-RU" sz="2200" b="0" strike="noStrike" spc="-1">
              <a:latin typeface="Arial"/>
            </a:endParaRPr>
          </a:p>
          <a:p>
            <a:pPr algn="just">
              <a:lnSpc>
                <a:spcPct val="100000"/>
              </a:lnSpc>
            </a:pPr>
            <a:r>
              <a:rPr lang="ru-RU" sz="2200" b="1" strike="noStrike" spc="-1">
                <a:solidFill>
                  <a:srgbClr val="000000"/>
                </a:solidFill>
                <a:latin typeface="Times New Roman"/>
                <a:ea typeface="Times New Roman"/>
              </a:rPr>
              <a:t>Цей метод значною мірою зумовлений тотипотентністю клітин. Будь-який орган або тканина рослини, які є вільними від інфекції, можуть бути використані як експланти і, запевних умов, утворюють адвентивні бруньки. Цей процес викликають унесенням у поживне середовище певних концентрацій цитокінінів і ауксинів, причому цитокінінів повинно бути набагато більше, ніж ауксинів. </a:t>
            </a:r>
            <a:endParaRPr lang="ru-RU" sz="2200" b="0" strike="noStrike" spc="-1">
              <a:latin typeface="Arial"/>
            </a:endParaRPr>
          </a:p>
          <a:p>
            <a:pPr algn="just">
              <a:lnSpc>
                <a:spcPct val="100000"/>
              </a:lnSpc>
            </a:pPr>
            <a:r>
              <a:rPr lang="ru-RU" sz="2200" b="1" strike="noStrike" spc="-1">
                <a:solidFill>
                  <a:srgbClr val="000000"/>
                </a:solidFill>
                <a:latin typeface="Times New Roman"/>
                <a:ea typeface="Times New Roman"/>
              </a:rPr>
              <a:t>Цей спосіб є найбільш поширеним способом мікророзмноження вищих рослин. </a:t>
            </a:r>
            <a:endParaRPr lang="ru-RU" sz="2200" b="0" strike="noStrike" spc="-1">
              <a:latin typeface="Arial"/>
            </a:endParaRPr>
          </a:p>
          <a:p>
            <a:pPr marL="216000" indent="-215640" algn="just">
              <a:lnSpc>
                <a:spcPct val="100000"/>
              </a:lnSpc>
              <a:buClr>
                <a:srgbClr val="C9211E"/>
              </a:buClr>
              <a:buFont typeface="Wingdings" charset="2"/>
              <a:buChar char=""/>
            </a:pPr>
            <a:r>
              <a:rPr lang="ru-RU" sz="2200" b="1" strike="noStrike" spc="-1">
                <a:solidFill>
                  <a:srgbClr val="000000"/>
                </a:solidFill>
                <a:latin typeface="Times New Roman"/>
                <a:ea typeface="Times New Roman"/>
              </a:rPr>
              <a:t>Розвиваючи адвентивні бруньки на апікальних і пазушних меристемах, розмножують рослини томата, цибулі, часнику; </a:t>
            </a:r>
            <a:endParaRPr lang="ru-RU" sz="2200" b="0" strike="noStrike" spc="-1">
              <a:latin typeface="Arial"/>
            </a:endParaRPr>
          </a:p>
          <a:p>
            <a:pPr marL="216000" indent="-215640" algn="just">
              <a:lnSpc>
                <a:spcPct val="100000"/>
              </a:lnSpc>
              <a:buClr>
                <a:srgbClr val="C9211E"/>
              </a:buClr>
              <a:buFont typeface="Wingdings" charset="2"/>
              <a:buChar char=""/>
            </a:pPr>
            <a:r>
              <a:rPr lang="ru-RU" sz="2200" b="1" strike="noStrike" spc="-1">
                <a:solidFill>
                  <a:srgbClr val="000000"/>
                </a:solidFill>
                <a:latin typeface="Times New Roman"/>
                <a:ea typeface="Times New Roman"/>
              </a:rPr>
              <a:t>на сегментах листових пластинок – салат, фіалка; </a:t>
            </a:r>
            <a:endParaRPr lang="ru-RU" sz="2200" b="0" strike="noStrike" spc="-1">
              <a:latin typeface="Arial"/>
            </a:endParaRPr>
          </a:p>
          <a:p>
            <a:pPr marL="216000" indent="-215640" algn="just">
              <a:lnSpc>
                <a:spcPct val="100000"/>
              </a:lnSpc>
              <a:buClr>
                <a:srgbClr val="C9211E"/>
              </a:buClr>
              <a:buFont typeface="Wingdings" charset="2"/>
              <a:buChar char=""/>
            </a:pPr>
            <a:r>
              <a:rPr lang="ru-RU" sz="2200" b="1" strike="noStrike" spc="-1">
                <a:solidFill>
                  <a:srgbClr val="000000"/>
                </a:solidFill>
                <a:latin typeface="Times New Roman"/>
                <a:ea typeface="Times New Roman"/>
              </a:rPr>
              <a:t>на тканинах донця цибулин – цибуля, часник, гладіолуси, тюльпани тощо.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CustomShape 1"/>
          <p:cNvSpPr/>
          <p:nvPr/>
        </p:nvSpPr>
        <p:spPr>
          <a:xfrm>
            <a:off x="648000" y="157680"/>
            <a:ext cx="4848840" cy="135396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4400" b="0" strike="noStrike" spc="-1">
                <a:solidFill>
                  <a:srgbClr val="000000"/>
                </a:solidFill>
                <a:latin typeface="Trebuchet MS"/>
              </a:rPr>
              <a:t>Калус - </a:t>
            </a:r>
            <a:r>
              <a:rPr lang="ru-RU" sz="4400" b="0" i="1" strike="noStrike" spc="-1">
                <a:solidFill>
                  <a:srgbClr val="000000"/>
                </a:solidFill>
                <a:latin typeface="Trebuchet MS"/>
              </a:rPr>
              <a:t>in vivo </a:t>
            </a:r>
            <a:r>
              <a:rPr lang="ru-RU" sz="4400" b="0" strike="noStrike" spc="-7">
                <a:solidFill>
                  <a:srgbClr val="000000"/>
                </a:solidFill>
                <a:latin typeface="Trebuchet MS"/>
              </a:rPr>
              <a:t>та </a:t>
            </a:r>
            <a:r>
              <a:rPr lang="ru-RU" sz="4400" b="0" i="1" strike="noStrike" spc="-1">
                <a:solidFill>
                  <a:srgbClr val="000000"/>
                </a:solidFill>
                <a:latin typeface="Trebuchet MS"/>
              </a:rPr>
              <a:t>in</a:t>
            </a:r>
            <a:r>
              <a:rPr lang="ru-RU" sz="4400" b="0" i="1" strike="noStrike" spc="-111">
                <a:solidFill>
                  <a:srgbClr val="000000"/>
                </a:solidFill>
                <a:latin typeface="Trebuchet MS"/>
              </a:rPr>
              <a:t> </a:t>
            </a:r>
            <a:r>
              <a:rPr lang="ru-RU" sz="4400" b="0" i="1" strike="noStrike" spc="-1">
                <a:solidFill>
                  <a:srgbClr val="000000"/>
                </a:solidFill>
                <a:latin typeface="Trebuchet MS"/>
              </a:rPr>
              <a:t>vitro</a:t>
            </a:r>
            <a:endParaRPr lang="ru-RU" sz="4400" b="0" strike="noStrike" spc="-1">
              <a:latin typeface="Arial"/>
            </a:endParaRPr>
          </a:p>
        </p:txBody>
      </p:sp>
      <p:sp>
        <p:nvSpPr>
          <p:cNvPr id="844" name="CustomShape 2"/>
          <p:cNvSpPr/>
          <p:nvPr/>
        </p:nvSpPr>
        <p:spPr>
          <a:xfrm>
            <a:off x="360360" y="1630080"/>
            <a:ext cx="5243760" cy="397872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354960" indent="-342360">
              <a:lnSpc>
                <a:spcPct val="100000"/>
              </a:lnSpc>
              <a:spcBef>
                <a:spcPts val="99"/>
              </a:spcBef>
            </a:pPr>
            <a:r>
              <a:rPr lang="ru-RU" sz="2600" b="0" strike="noStrike" spc="219">
                <a:solidFill>
                  <a:srgbClr val="90C225"/>
                </a:solidFill>
                <a:latin typeface="Arial"/>
                <a:ea typeface="DejaVu Sans"/>
              </a:rPr>
              <a:t></a:t>
            </a:r>
            <a:r>
              <a:rPr lang="ru-RU" sz="2800" b="0" strike="noStrike" spc="219">
                <a:solidFill>
                  <a:srgbClr val="404040"/>
                </a:solidFill>
                <a:latin typeface="Trebuchet MS"/>
                <a:ea typeface="DejaVu Sans"/>
              </a:rPr>
              <a:t>in </a:t>
            </a:r>
            <a:r>
              <a:rPr lang="ru-RU" sz="2800" b="0" strike="noStrike" spc="-1">
                <a:solidFill>
                  <a:srgbClr val="404040"/>
                </a:solidFill>
                <a:latin typeface="Trebuchet MS"/>
                <a:ea typeface="DejaVu Sans"/>
              </a:rPr>
              <a:t>vivo - </a:t>
            </a:r>
            <a:r>
              <a:rPr lang="ru-RU" sz="2800" b="0" strike="noStrike" spc="-7">
                <a:solidFill>
                  <a:srgbClr val="404040"/>
                </a:solidFill>
                <a:latin typeface="Trebuchet MS"/>
                <a:ea typeface="DejaVu Sans"/>
              </a:rPr>
              <a:t>група клітин, </a:t>
            </a:r>
            <a:r>
              <a:rPr lang="ru-RU" sz="2800" b="0" strike="noStrike" spc="-1">
                <a:solidFill>
                  <a:srgbClr val="404040"/>
                </a:solidFill>
                <a:latin typeface="Trebuchet MS"/>
                <a:ea typeface="DejaVu Sans"/>
              </a:rPr>
              <a:t>що  </a:t>
            </a:r>
            <a:r>
              <a:rPr lang="ru-RU" sz="2800" b="0" strike="noStrike" spc="-7">
                <a:solidFill>
                  <a:srgbClr val="404040"/>
                </a:solidFill>
                <a:latin typeface="Trebuchet MS"/>
                <a:ea typeface="DejaVu Sans"/>
              </a:rPr>
              <a:t>виникає </a:t>
            </a:r>
            <a:r>
              <a:rPr lang="ru-RU" sz="2800" b="0" strike="noStrike" spc="-1">
                <a:solidFill>
                  <a:srgbClr val="404040"/>
                </a:solidFill>
                <a:latin typeface="Trebuchet MS"/>
                <a:ea typeface="DejaVu Sans"/>
              </a:rPr>
              <a:t>при </a:t>
            </a:r>
            <a:r>
              <a:rPr lang="ru-RU" sz="2800" b="0" strike="noStrike" spc="-7">
                <a:solidFill>
                  <a:srgbClr val="404040"/>
                </a:solidFill>
                <a:latin typeface="Trebuchet MS"/>
                <a:ea typeface="DejaVu Sans"/>
              </a:rPr>
              <a:t>травмах </a:t>
            </a:r>
            <a:r>
              <a:rPr lang="ru-RU" sz="2800" b="0" strike="noStrike" spc="-1">
                <a:solidFill>
                  <a:srgbClr val="404040"/>
                </a:solidFill>
                <a:latin typeface="Trebuchet MS"/>
                <a:ea typeface="DejaVu Sans"/>
              </a:rPr>
              <a:t>і </a:t>
            </a:r>
            <a:r>
              <a:rPr lang="ru-RU" sz="2800" b="0" strike="noStrike" spc="-7">
                <a:solidFill>
                  <a:srgbClr val="404040"/>
                </a:solidFill>
                <a:latin typeface="Trebuchet MS"/>
                <a:ea typeface="DejaVu Sans"/>
              </a:rPr>
              <a:t>захищає  місце</a:t>
            </a:r>
            <a:r>
              <a:rPr lang="ru-RU" sz="2800" b="0" strike="noStrike" spc="-12">
                <a:solidFill>
                  <a:srgbClr val="404040"/>
                </a:solidFill>
                <a:latin typeface="Trebuchet MS"/>
                <a:ea typeface="DejaVu Sans"/>
              </a:rPr>
              <a:t> </a:t>
            </a:r>
            <a:r>
              <a:rPr lang="ru-RU" sz="2800" b="0" strike="noStrike" spc="-1">
                <a:solidFill>
                  <a:srgbClr val="404040"/>
                </a:solidFill>
                <a:latin typeface="Trebuchet MS"/>
                <a:ea typeface="DejaVu Sans"/>
              </a:rPr>
              <a:t>поранення</a:t>
            </a:r>
            <a:endParaRPr lang="ru-RU" sz="2800" b="0" strike="noStrike" spc="-1">
              <a:latin typeface="Arial"/>
            </a:endParaRPr>
          </a:p>
          <a:p>
            <a:pPr marL="354960" indent="-342360">
              <a:lnSpc>
                <a:spcPct val="100000"/>
              </a:lnSpc>
              <a:spcBef>
                <a:spcPts val="995"/>
              </a:spcBef>
            </a:pPr>
            <a:r>
              <a:rPr lang="ru-RU" sz="2600" b="0" strike="noStrike" spc="219">
                <a:solidFill>
                  <a:srgbClr val="90C225"/>
                </a:solidFill>
                <a:latin typeface="Arial"/>
                <a:ea typeface="DejaVu Sans"/>
              </a:rPr>
              <a:t></a:t>
            </a:r>
            <a:r>
              <a:rPr lang="ru-RU" sz="2800" b="0" strike="noStrike" spc="219">
                <a:solidFill>
                  <a:srgbClr val="404040"/>
                </a:solidFill>
                <a:latin typeface="Trebuchet MS"/>
                <a:ea typeface="DejaVu Sans"/>
              </a:rPr>
              <a:t>in </a:t>
            </a:r>
            <a:r>
              <a:rPr lang="ru-RU" sz="2800" b="0" strike="noStrike" spc="-1">
                <a:solidFill>
                  <a:srgbClr val="404040"/>
                </a:solidFill>
                <a:latin typeface="Trebuchet MS"/>
                <a:ea typeface="DejaVu Sans"/>
              </a:rPr>
              <a:t>vitro - </a:t>
            </a:r>
            <a:r>
              <a:rPr lang="ru-RU" sz="2800" b="0" strike="noStrike" spc="-7">
                <a:solidFill>
                  <a:srgbClr val="404040"/>
                </a:solidFill>
                <a:latin typeface="Trebuchet MS"/>
                <a:ea typeface="DejaVu Sans"/>
              </a:rPr>
              <a:t>тканина, </a:t>
            </a:r>
            <a:r>
              <a:rPr lang="ru-RU" sz="2800" b="0" strike="noStrike" spc="-1">
                <a:solidFill>
                  <a:srgbClr val="404040"/>
                </a:solidFill>
                <a:latin typeface="Trebuchet MS"/>
                <a:ea typeface="DejaVu Sans"/>
              </a:rPr>
              <a:t>що  </a:t>
            </a:r>
            <a:r>
              <a:rPr lang="ru-RU" sz="2800" b="0" strike="noStrike" spc="-7">
                <a:solidFill>
                  <a:srgbClr val="404040"/>
                </a:solidFill>
                <a:latin typeface="Trebuchet MS"/>
                <a:ea typeface="DejaVu Sans"/>
              </a:rPr>
              <a:t>складається </a:t>
            </a:r>
            <a:r>
              <a:rPr lang="ru-RU" sz="2800" b="0" strike="noStrike" spc="-1">
                <a:solidFill>
                  <a:srgbClr val="404040"/>
                </a:solidFill>
                <a:latin typeface="Trebuchet MS"/>
                <a:ea typeface="DejaVu Sans"/>
              </a:rPr>
              <a:t>з  </a:t>
            </a:r>
            <a:r>
              <a:rPr lang="ru-RU" sz="2800" b="0" strike="noStrike" spc="-7">
                <a:solidFill>
                  <a:srgbClr val="404040"/>
                </a:solidFill>
                <a:latin typeface="Trebuchet MS"/>
                <a:ea typeface="DejaVu Sans"/>
              </a:rPr>
              <a:t>дедиференційованих  клітин, </a:t>
            </a:r>
            <a:r>
              <a:rPr lang="ru-RU" sz="2800" b="0" strike="noStrike" spc="-1">
                <a:solidFill>
                  <a:srgbClr val="404040"/>
                </a:solidFill>
                <a:latin typeface="Trebuchet MS"/>
                <a:ea typeface="DejaVu Sans"/>
              </a:rPr>
              <a:t>що</a:t>
            </a:r>
            <a:r>
              <a:rPr lang="ru-RU" sz="2800" b="0" strike="noStrike" spc="-72">
                <a:solidFill>
                  <a:srgbClr val="404040"/>
                </a:solidFill>
                <a:latin typeface="Trebuchet MS"/>
                <a:ea typeface="DejaVu Sans"/>
              </a:rPr>
              <a:t> </a:t>
            </a:r>
            <a:r>
              <a:rPr lang="ru-RU" sz="2800" b="0" strike="noStrike" spc="-1">
                <a:solidFill>
                  <a:srgbClr val="404040"/>
                </a:solidFill>
                <a:latin typeface="Trebuchet MS"/>
                <a:ea typeface="DejaVu Sans"/>
              </a:rPr>
              <a:t>характеризується  постійним </a:t>
            </a:r>
            <a:r>
              <a:rPr lang="ru-RU" sz="2800" b="0" strike="noStrike" spc="-7">
                <a:solidFill>
                  <a:srgbClr val="404040"/>
                </a:solidFill>
                <a:latin typeface="Trebuchet MS"/>
                <a:ea typeface="DejaVu Sans"/>
              </a:rPr>
              <a:t>неорганізованим  ростом </a:t>
            </a:r>
            <a:r>
              <a:rPr lang="ru-RU" sz="2800" b="0" strike="noStrike" spc="-1">
                <a:solidFill>
                  <a:srgbClr val="404040"/>
                </a:solidFill>
                <a:latin typeface="Trebuchet MS"/>
                <a:ea typeface="DejaVu Sans"/>
              </a:rPr>
              <a:t>і</a:t>
            </a:r>
            <a:r>
              <a:rPr lang="ru-RU" sz="2800" b="0" strike="noStrike" spc="-21">
                <a:solidFill>
                  <a:srgbClr val="404040"/>
                </a:solidFill>
                <a:latin typeface="Trebuchet MS"/>
                <a:ea typeface="DejaVu Sans"/>
              </a:rPr>
              <a:t> </a:t>
            </a:r>
            <a:r>
              <a:rPr lang="ru-RU" sz="2800" b="0" strike="noStrike" spc="-1">
                <a:solidFill>
                  <a:srgbClr val="404040"/>
                </a:solidFill>
                <a:latin typeface="Trebuchet MS"/>
                <a:ea typeface="DejaVu Sans"/>
              </a:rPr>
              <a:t>проліферацією</a:t>
            </a:r>
            <a:endParaRPr lang="ru-RU" sz="2800" b="0" strike="noStrike" spc="-1">
              <a:latin typeface="Arial"/>
            </a:endParaRPr>
          </a:p>
        </p:txBody>
      </p:sp>
      <p:sp>
        <p:nvSpPr>
          <p:cNvPr id="845" name="CustomShape 3"/>
          <p:cNvSpPr/>
          <p:nvPr/>
        </p:nvSpPr>
        <p:spPr>
          <a:xfrm>
            <a:off x="5904000" y="144000"/>
            <a:ext cx="3116160" cy="311580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846" name="CustomShape 4"/>
          <p:cNvSpPr/>
          <p:nvPr/>
        </p:nvSpPr>
        <p:spPr>
          <a:xfrm>
            <a:off x="5832000" y="3418560"/>
            <a:ext cx="3125160" cy="306108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 name="CustomShape 1"/>
          <p:cNvSpPr/>
          <p:nvPr/>
        </p:nvSpPr>
        <p:spPr>
          <a:xfrm>
            <a:off x="216000" y="573840"/>
            <a:ext cx="8423640" cy="5576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i="1" strike="noStrike" spc="-1">
                <a:solidFill>
                  <a:srgbClr val="C9211E"/>
                </a:solidFill>
                <a:latin typeface="Times New Roman"/>
                <a:ea typeface="Times New Roman"/>
              </a:rPr>
              <a:t>3. Спосіб мікрочеренкування пагона, який зберігає апікальне домінування.</a:t>
            </a:r>
            <a:r>
              <a:rPr lang="ru-RU" sz="2400" b="1" strike="noStrike" spc="-1">
                <a:solidFill>
                  <a:srgbClr val="C9211E"/>
                </a:solidFill>
                <a:latin typeface="Times New Roman"/>
                <a:ea typeface="Times New Roman"/>
              </a:rPr>
              <a:t> </a:t>
            </a:r>
            <a:r>
              <a:rPr lang="ru-RU" sz="2400" b="1" strike="noStrike" spc="-1">
                <a:solidFill>
                  <a:srgbClr val="000000"/>
                </a:solidFill>
                <a:latin typeface="Times New Roman"/>
                <a:ea typeface="Times New Roman"/>
              </a:rPr>
              <a:t>Рослини-регенеранти можна черенкувати в стерильних умовах, висаджувати на свіже поживне середовище, укорінювати і адаптувати до польових умов або знову піддавати мікрочеренкуванню для того, щоб збільшити кількість посадкового матеріалу. </a:t>
            </a: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endParaRPr lang="ru-RU" sz="2400" b="0" strike="noStrike" spc="-1">
              <a:latin typeface="Arial"/>
            </a:endParaRPr>
          </a:p>
          <a:p>
            <a:pPr algn="just">
              <a:lnSpc>
                <a:spcPct val="100000"/>
              </a:lnSpc>
            </a:pPr>
            <a:r>
              <a:rPr lang="ru-RU" sz="2400" b="1" i="1" strike="noStrike" spc="-1">
                <a:solidFill>
                  <a:srgbClr val="C9211E"/>
                </a:solidFill>
                <a:latin typeface="Times New Roman"/>
                <a:ea typeface="Times New Roman"/>
              </a:rPr>
              <a:t>4. Спосіб розмноження мікроклубнямі в біореакторах. </a:t>
            </a:r>
            <a:r>
              <a:rPr lang="ru-RU" sz="2400" b="1" strike="noStrike" spc="-1">
                <a:solidFill>
                  <a:srgbClr val="000000"/>
                </a:solidFill>
                <a:latin typeface="Times New Roman"/>
                <a:ea typeface="Times New Roman"/>
              </a:rPr>
              <a:t>Це один із способів прискореного розмноження оздоровленого матеріалу. Технології клонального мікробульбами в біореакторах розроблено для сільськогосподарських та декоративних рослин, але створені реактори мають лабораторний характер. </a:t>
            </a:r>
            <a:endParaRPr lang="ru-RU" sz="2400" b="0" strike="noStrike" spc="-1">
              <a:latin typeface="Arial"/>
            </a:endParaRPr>
          </a:p>
          <a:p>
            <a:pPr algn="just">
              <a:lnSpc>
                <a:spcPct val="100000"/>
              </a:lnSpc>
            </a:pP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 name="CustomShape 1"/>
          <p:cNvSpPr/>
          <p:nvPr/>
        </p:nvSpPr>
        <p:spPr>
          <a:xfrm>
            <a:off x="432000" y="144000"/>
            <a:ext cx="8495640" cy="639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endParaRPr lang="ru-RU" sz="1800" b="0" strike="noStrike" spc="-1">
              <a:latin typeface="Arial"/>
            </a:endParaRPr>
          </a:p>
          <a:p>
            <a:pPr algn="just">
              <a:lnSpc>
                <a:spcPct val="100000"/>
              </a:lnSpc>
            </a:pPr>
            <a:r>
              <a:rPr lang="ru-RU" sz="2200" b="1" i="1" strike="noStrike" spc="-1">
                <a:solidFill>
                  <a:srgbClr val="C9211E"/>
                </a:solidFill>
                <a:latin typeface="Times New Roman"/>
                <a:ea typeface="Times New Roman"/>
              </a:rPr>
              <a:t>5. Спосіб розмноження з утворенням соматичних зародків, який засновано на морфогенних змінах, тобто соматичному ембріогенезі.</a:t>
            </a:r>
            <a:r>
              <a:rPr lang="ru-RU" sz="2200" b="1" strike="noStrike" spc="-1">
                <a:solidFill>
                  <a:srgbClr val="C9211E"/>
                </a:solidFill>
                <a:latin typeface="Times New Roman"/>
                <a:ea typeface="Times New Roman"/>
              </a:rPr>
              <a:t> </a:t>
            </a:r>
            <a:r>
              <a:rPr lang="ru-RU" sz="2200" b="1" strike="noStrike" spc="-1">
                <a:solidFill>
                  <a:srgbClr val="000000"/>
                </a:solidFill>
                <a:latin typeface="Times New Roman"/>
                <a:ea typeface="Times New Roman"/>
              </a:rPr>
              <a:t>Уперше це явище було відзначено в культурі клітин моркви де формування ембріоїдів у культурі здійснюється у два етапи: </a:t>
            </a:r>
            <a:endParaRPr lang="ru-RU" sz="2200" b="0" strike="noStrike" spc="-1">
              <a:latin typeface="Arial"/>
            </a:endParaRPr>
          </a:p>
          <a:p>
            <a:pPr marL="216000" indent="-215640" algn="just">
              <a:lnSpc>
                <a:spcPct val="100000"/>
              </a:lnSpc>
              <a:buClr>
                <a:srgbClr val="000000"/>
              </a:buClr>
              <a:buFont typeface="Wingdings" charset="2"/>
              <a:buChar char=""/>
            </a:pPr>
            <a:r>
              <a:rPr lang="ru-RU" sz="2200" b="1" strike="noStrike" spc="-1">
                <a:solidFill>
                  <a:srgbClr val="000000"/>
                </a:solidFill>
                <a:latin typeface="Times New Roman"/>
                <a:ea typeface="Times New Roman"/>
              </a:rPr>
              <a:t>– по-перше соматичні клітини диференціюються в ембріональні за наявності в поживному середовищі ауксинів; </a:t>
            </a:r>
            <a:endParaRPr lang="ru-RU" sz="2200" b="0" strike="noStrike" spc="-1">
              <a:latin typeface="Arial"/>
            </a:endParaRPr>
          </a:p>
          <a:p>
            <a:pPr marL="216000" indent="-215640" algn="just">
              <a:lnSpc>
                <a:spcPct val="100000"/>
              </a:lnSpc>
              <a:buClr>
                <a:srgbClr val="000000"/>
              </a:buClr>
              <a:buFont typeface="Wingdings" charset="2"/>
              <a:buChar char=""/>
            </a:pPr>
            <a:r>
              <a:rPr lang="ru-RU" sz="2200" b="1" strike="noStrike" spc="-1">
                <a:solidFill>
                  <a:srgbClr val="000000"/>
                </a:solidFill>
                <a:latin typeface="Times New Roman"/>
                <a:ea typeface="Times New Roman"/>
              </a:rPr>
              <a:t>– потім розвиваються ембріоїди, цей процес здійснюється тільки при значному зниженні концентрації ауксину або повній відсутності його у поживному середовищі. </a:t>
            </a:r>
            <a:endParaRPr lang="ru-RU" sz="2200" b="0" strike="noStrike" spc="-1">
              <a:latin typeface="Arial"/>
            </a:endParaRPr>
          </a:p>
          <a:p>
            <a:pPr algn="just">
              <a:lnSpc>
                <a:spcPct val="100000"/>
              </a:lnSpc>
            </a:pPr>
            <a:r>
              <a:rPr lang="ru-RU" sz="2200" b="1" strike="noStrike" spc="-1">
                <a:solidFill>
                  <a:srgbClr val="005800"/>
                </a:solidFill>
                <a:latin typeface="Times New Roman"/>
                <a:ea typeface="Times New Roman"/>
              </a:rPr>
              <a:t>Соматичний ембріогенез</a:t>
            </a:r>
            <a:r>
              <a:rPr lang="ru-RU" sz="2200" b="1" strike="noStrike" spc="-1">
                <a:solidFill>
                  <a:srgbClr val="000000"/>
                </a:solidFill>
                <a:latin typeface="Times New Roman"/>
                <a:ea typeface="Times New Roman"/>
              </a:rPr>
              <a:t> може здійснюватися в тканинах первинного експланту, у калусній і суспензійній культурах. Оскільки соматичні зародки становлять собою повністю сформовані рослини, цей метод дозволяє скоротити витрати, пов’язані з підбором умов укорінення й адаптації рослин регенерантів. Крім того, переваги одержання соматичних ембріоїдів полягають у тому, що при використанні відповідної техніки капсулювання з них можна отримувати штучні насіння.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 name="CustomShape 1"/>
          <p:cNvSpPr/>
          <p:nvPr/>
        </p:nvSpPr>
        <p:spPr>
          <a:xfrm>
            <a:off x="266400" y="215640"/>
            <a:ext cx="8495280" cy="652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8400"/>
                </a:solidFill>
                <a:latin typeface="Times New Roman"/>
                <a:ea typeface="Times New Roman"/>
              </a:rPr>
              <a:t>Соматичний ембріогенез</a:t>
            </a:r>
            <a:r>
              <a:rPr lang="ru-RU" sz="2000" b="1" strike="noStrike" spc="-1">
                <a:solidFill>
                  <a:srgbClr val="000000"/>
                </a:solidFill>
                <a:latin typeface="Times New Roman"/>
                <a:ea typeface="Times New Roman"/>
              </a:rPr>
              <a:t> у наш час застосовують для розмноження </a:t>
            </a:r>
            <a:r>
              <a:rPr lang="ru-RU" sz="2000" b="1" u="sng" strike="noStrike" spc="-1">
                <a:solidFill>
                  <a:srgbClr val="000000"/>
                </a:solidFill>
                <a:uFillTx/>
                <a:latin typeface="Times New Roman"/>
                <a:ea typeface="Times New Roman"/>
              </a:rPr>
              <a:t>пшениці, ячменю, моркви, винограду, дубу, евкаліпту</a:t>
            </a:r>
            <a:r>
              <a:rPr lang="ru-RU" sz="2000" b="1" strike="noStrike" spc="-1">
                <a:solidFill>
                  <a:srgbClr val="000000"/>
                </a:solidFill>
                <a:latin typeface="Times New Roman"/>
                <a:ea typeface="Times New Roman"/>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Велике значення для успішного клонального розмноження мають фізичні фактори, а саме: </a:t>
            </a:r>
            <a:r>
              <a:rPr lang="ru-RU" sz="2000" b="1" strike="noStrike" spc="-1">
                <a:solidFill>
                  <a:srgbClr val="DC0000"/>
                </a:solidFill>
                <a:latin typeface="Times New Roman"/>
                <a:ea typeface="Times New Roman"/>
              </a:rPr>
              <a:t>температура, умови освітлення, якість світла, вологість.</a:t>
            </a:r>
            <a:r>
              <a:rPr lang="ru-RU" sz="2000" b="1" strike="noStrike" spc="-1">
                <a:solidFill>
                  <a:srgbClr val="000000"/>
                </a:solidFill>
                <a:latin typeface="Times New Roman"/>
                <a:ea typeface="Times New Roman"/>
              </a:rPr>
              <a:t> Для поліпшення клонального мікророзмноження фізичні фактори необхідно підбирати з урахуванням природного ареалу рослини, яку культивуємо.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Так, для тропічних рослин оптимальна температура культивування приблизно становлить 27</a:t>
            </a:r>
            <a:r>
              <a:rPr lang="ru-RU" sz="2200" b="1" strike="noStrike" spc="-1" baseline="33000">
                <a:solidFill>
                  <a:srgbClr val="000000"/>
                </a:solidFill>
                <a:latin typeface="Times New Roman"/>
                <a:ea typeface="Times New Roman"/>
              </a:rPr>
              <a:t>о</a:t>
            </a:r>
            <a:r>
              <a:rPr lang="ru-RU" sz="2000" b="1" strike="noStrike" spc="-1">
                <a:solidFill>
                  <a:srgbClr val="000000"/>
                </a:solidFill>
                <a:latin typeface="Times New Roman"/>
                <a:ea typeface="Times New Roman"/>
              </a:rPr>
              <a:t>С,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для рослин альпійських лугів – 18–20</a:t>
            </a:r>
            <a:r>
              <a:rPr lang="ru-RU" sz="2000" b="1" strike="noStrike" spc="-1" baseline="33000">
                <a:solidFill>
                  <a:srgbClr val="000000"/>
                </a:solidFill>
                <a:latin typeface="Times New Roman"/>
                <a:ea typeface="Times New Roman"/>
              </a:rPr>
              <a:t>о</a:t>
            </a:r>
            <a:r>
              <a:rPr lang="ru-RU" sz="2000" b="1" strike="noStrike" spc="-1">
                <a:solidFill>
                  <a:srgbClr val="000000"/>
                </a:solidFill>
                <a:latin typeface="Times New Roman"/>
                <a:ea typeface="Times New Roman"/>
              </a:rPr>
              <a:t>С, </a:t>
            </a:r>
            <a:endParaRPr lang="ru-RU" sz="2000" b="0" strike="noStrike" spc="-1">
              <a:latin typeface="Arial"/>
            </a:endParaRPr>
          </a:p>
          <a:p>
            <a:pPr marL="216000" indent="-215640" algn="just">
              <a:lnSpc>
                <a:spcPct val="100000"/>
              </a:lnSpc>
              <a:buClr>
                <a:srgbClr val="000000"/>
              </a:buClr>
              <a:buFont typeface="Wingdings" charset="2"/>
              <a:buChar char=""/>
            </a:pPr>
            <a:r>
              <a:rPr lang="ru-RU" sz="2000" b="1" strike="noStrike" spc="-1">
                <a:solidFill>
                  <a:srgbClr val="000000"/>
                </a:solidFill>
                <a:latin typeface="Times New Roman"/>
                <a:ea typeface="Times New Roman"/>
              </a:rPr>
              <a:t>для більшості рослин – близько 25</a:t>
            </a:r>
            <a:r>
              <a:rPr lang="ru-RU" sz="2000" b="1" strike="noStrike" spc="-1" baseline="33000">
                <a:solidFill>
                  <a:srgbClr val="000000"/>
                </a:solidFill>
                <a:latin typeface="Times New Roman"/>
                <a:ea typeface="Times New Roman"/>
              </a:rPr>
              <a:t>о</a:t>
            </a:r>
            <a:r>
              <a:rPr lang="ru-RU" sz="2000" b="1" strike="noStrike" spc="-1">
                <a:solidFill>
                  <a:srgbClr val="000000"/>
                </a:solidFill>
                <a:latin typeface="Times New Roman"/>
                <a:ea typeface="Times New Roman"/>
              </a:rPr>
              <a:t>С. </a:t>
            </a:r>
            <a:endParaRPr lang="ru-RU" sz="2000" b="0" strike="noStrike" spc="-1">
              <a:latin typeface="Arial"/>
            </a:endParaRPr>
          </a:p>
          <a:p>
            <a:pPr algn="just">
              <a:lnSpc>
                <a:spcPct val="100000"/>
              </a:lnSpc>
            </a:pPr>
            <a:r>
              <a:rPr lang="ru-RU" sz="2000" b="1" u="sng" strike="noStrike" spc="-1">
                <a:solidFill>
                  <a:srgbClr val="000000"/>
                </a:solidFill>
                <a:uFillTx/>
                <a:latin typeface="Times New Roman"/>
                <a:ea typeface="Times New Roman"/>
              </a:rPr>
              <a:t>Життєздатність експлантів збільшується, якщо на початку вирощування підтримувати більш низькі температури.</a:t>
            </a:r>
            <a:r>
              <a:rPr lang="ru-RU" sz="2000" b="1" strike="noStrike" spc="-1">
                <a:solidFill>
                  <a:srgbClr val="000000"/>
                </a:solidFill>
                <a:latin typeface="Times New Roman"/>
                <a:ea typeface="Times New Roman"/>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Оптимальною є інтенсивність освітлення для більшості рослин – </a:t>
            </a:r>
            <a:r>
              <a:rPr lang="ru-RU" sz="2000" b="1" strike="noStrike" spc="-1">
                <a:solidFill>
                  <a:srgbClr val="008400"/>
                </a:solidFill>
                <a:latin typeface="Times New Roman"/>
                <a:ea typeface="Times New Roman"/>
              </a:rPr>
              <a:t>1000–3000 лк протягом 14–16 год. на добу</a:t>
            </a:r>
            <a:r>
              <a:rPr lang="ru-RU" sz="2000" b="1" strike="noStrike" spc="-1">
                <a:solidFill>
                  <a:srgbClr val="000000"/>
                </a:solidFill>
                <a:latin typeface="Times New Roman"/>
                <a:ea typeface="Times New Roman"/>
              </a:rPr>
              <a:t>. </a:t>
            </a:r>
            <a:endParaRPr lang="ru-RU" sz="2000" b="0" strike="noStrike" spc="-1">
              <a:latin typeface="Arial"/>
            </a:endParaRPr>
          </a:p>
          <a:p>
            <a:pPr algn="just">
              <a:lnSpc>
                <a:spcPct val="100000"/>
              </a:lnSpc>
            </a:pPr>
            <a:r>
              <a:rPr lang="ru-RU" sz="2000" b="1" strike="noStrike" spc="-1">
                <a:solidFill>
                  <a:srgbClr val="000000"/>
                </a:solidFill>
                <a:latin typeface="Times New Roman"/>
                <a:ea typeface="Times New Roman"/>
              </a:rPr>
              <a:t>Істотне значення для регуляції морфогенезу має якість світла. Так, у мікрочеренків берези червоне світло сприяло 100 %-му вкоріненню. </a:t>
            </a:r>
            <a:r>
              <a:rPr lang="ru-RU" sz="2000" b="1" strike="noStrike" spc="-1">
                <a:solidFill>
                  <a:srgbClr val="3B0076"/>
                </a:solidFill>
                <a:latin typeface="Times New Roman"/>
                <a:ea typeface="Times New Roman"/>
              </a:rPr>
              <a:t>Відносна вологість</a:t>
            </a:r>
            <a:r>
              <a:rPr lang="ru-RU" sz="2000" b="1" strike="noStrike" spc="-1">
                <a:solidFill>
                  <a:srgbClr val="000000"/>
                </a:solidFill>
                <a:latin typeface="Times New Roman"/>
                <a:ea typeface="Times New Roman"/>
              </a:rPr>
              <a:t> у камерах, де ростуть рослини у пробірках, підтримується на рівні </a:t>
            </a:r>
            <a:r>
              <a:rPr lang="ru-RU" sz="2000" b="1" strike="noStrike" spc="-1">
                <a:solidFill>
                  <a:srgbClr val="4F009E"/>
                </a:solidFill>
                <a:latin typeface="Times New Roman"/>
                <a:ea typeface="Times New Roman"/>
              </a:rPr>
              <a:t>65–75%</a:t>
            </a:r>
            <a:r>
              <a:rPr lang="ru-RU" sz="2000" b="1" strike="noStrike" spc="-1">
                <a:solidFill>
                  <a:srgbClr val="000000"/>
                </a:solidFill>
                <a:latin typeface="Times New Roman"/>
                <a:ea typeface="Times New Roman"/>
              </a:rPr>
              <a:t>. При пересадці в ґрунт ці рослини потребують підвищеної вологості, що при вирощуванні в камерах досягається створенням </a:t>
            </a:r>
            <a:r>
              <a:rPr lang="ru-RU" sz="2000" b="1" strike="noStrike" spc="-1">
                <a:solidFill>
                  <a:srgbClr val="C40062"/>
                </a:solidFill>
                <a:latin typeface="Times New Roman"/>
                <a:ea typeface="Times New Roman"/>
              </a:rPr>
              <a:t>атмосфери „туману”</a:t>
            </a:r>
            <a:r>
              <a:rPr lang="ru-RU" sz="2000" b="1" strike="noStrike" spc="-1">
                <a:solidFill>
                  <a:srgbClr val="000000"/>
                </a:solidFill>
                <a:latin typeface="Times New Roman"/>
                <a:ea typeface="Times New Roman"/>
              </a:rPr>
              <a:t>.</a:t>
            </a:r>
            <a:endParaRPr lang="ru-RU" sz="20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 name="CustomShape 1"/>
          <p:cNvSpPr/>
          <p:nvPr/>
        </p:nvSpPr>
        <p:spPr>
          <a:xfrm>
            <a:off x="288000" y="122760"/>
            <a:ext cx="8639640" cy="6429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1" strike="noStrike" spc="-1">
                <a:solidFill>
                  <a:srgbClr val="000084"/>
                </a:solidFill>
                <a:latin typeface="Times New Roman"/>
                <a:ea typeface="Times New Roman"/>
              </a:rPr>
              <a:t>Оздоровлення посадкового матеріалу</a:t>
            </a:r>
            <a:r>
              <a:rPr lang="ru-RU" sz="1800" b="1" strike="noStrike" spc="-1">
                <a:solidFill>
                  <a:srgbClr val="000000"/>
                </a:solidFill>
                <a:latin typeface="Times New Roman"/>
                <a:ea typeface="Times New Roman"/>
              </a:rPr>
              <a:t> розпочинається з моменту </a:t>
            </a:r>
            <a:r>
              <a:rPr lang="ru-RU" sz="1800" b="1" u="sng" strike="noStrike" spc="-1">
                <a:solidFill>
                  <a:srgbClr val="000000"/>
                </a:solidFill>
                <a:uFillTx/>
                <a:latin typeface="Times New Roman"/>
                <a:ea typeface="Times New Roman"/>
              </a:rPr>
              <a:t>стерилізації експлантів в асептичних умовах боксу, з оброблення тканини антибіотиками.</a:t>
            </a:r>
            <a:r>
              <a:rPr lang="ru-RU" sz="1800" b="1" strike="noStrike" spc="-1">
                <a:solidFill>
                  <a:srgbClr val="000000"/>
                </a:solidFill>
                <a:latin typeface="Times New Roman"/>
                <a:ea typeface="Times New Roman"/>
              </a:rPr>
              <a:t> Проте таким чином вдається видалити головним чином бактерії, гриби, нематоди, а віруси, віроїди, мікоплазми залишаються в тканинах рослин. Саме через вірусні хвороби гине від 10 до 50% урожаю сільськогосподарських культур, що розмножуються вегетативно. Окремі бобові рослини (соя) можуть передавати віруси навіть при насіннєвому розмноженні.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У </a:t>
            </a:r>
            <a:r>
              <a:rPr lang="ru-RU" sz="1800" b="1" strike="noStrike" spc="-1">
                <a:solidFill>
                  <a:srgbClr val="FF0000"/>
                </a:solidFill>
                <a:latin typeface="Times New Roman"/>
                <a:ea typeface="Times New Roman"/>
              </a:rPr>
              <a:t>1949 р</a:t>
            </a:r>
            <a:r>
              <a:rPr lang="ru-RU" sz="1800" b="1" strike="noStrike" spc="-1">
                <a:solidFill>
                  <a:srgbClr val="000000"/>
                </a:solidFill>
                <a:latin typeface="Times New Roman"/>
                <a:ea typeface="Times New Roman"/>
              </a:rPr>
              <a:t>. було з’ясовано, що клітини меристематичних тканин рослин зазвичай не містять вірусів.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У </a:t>
            </a:r>
            <a:r>
              <a:rPr lang="ru-RU" sz="1800" b="1" strike="noStrike" spc="-1">
                <a:solidFill>
                  <a:srgbClr val="FF0000"/>
                </a:solidFill>
                <a:latin typeface="Times New Roman"/>
                <a:ea typeface="Times New Roman"/>
              </a:rPr>
              <a:t>1952 році </a:t>
            </a:r>
            <a:r>
              <a:rPr lang="ru-RU" sz="1800" b="1" strike="noStrike" spc="-1">
                <a:solidFill>
                  <a:srgbClr val="000000"/>
                </a:solidFill>
                <a:latin typeface="Times New Roman"/>
                <a:ea typeface="Times New Roman"/>
              </a:rPr>
              <a:t>Дж. Морель і Г. Mapтін запропонували отримувати здорові, вільні від вірусної інфекції рослини, культивуючи меристеми. Вони з’ясували, що при вирощуванні верхівки пагона, що складається з конуса наростання і 2–3 листових зачатків, на ньому утворюються сферичні утворення. Ці утворення поділяються й утворюють генетично однорідні безвірусні рослини.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strike="noStrike" spc="-1">
                <a:solidFill>
                  <a:srgbClr val="000000"/>
                </a:solidFill>
                <a:latin typeface="Times New Roman"/>
                <a:ea typeface="Times New Roman"/>
              </a:rPr>
              <a:t>На цей момент </a:t>
            </a:r>
            <a:r>
              <a:rPr lang="ru-RU" sz="1800" b="1" strike="noStrike" spc="-1">
                <a:solidFill>
                  <a:srgbClr val="DC0000"/>
                </a:solidFill>
                <a:latin typeface="Times New Roman"/>
                <a:ea typeface="Times New Roman"/>
              </a:rPr>
              <a:t>культивування меристем пагона</a:t>
            </a:r>
            <a:r>
              <a:rPr lang="ru-RU" sz="1800" b="1" strike="noStrike" spc="-1">
                <a:solidFill>
                  <a:srgbClr val="000000"/>
                </a:solidFill>
                <a:latin typeface="Times New Roman"/>
                <a:ea typeface="Times New Roman"/>
              </a:rPr>
              <a:t> – найбільш ефективний спосіб оздоровлення рослинного матеріалу від вірусів, віроїдів та мікоплазм. Однак при цьому способі потрібно дотримуватися особливих правил, причому, чим менше розмір меристемних експлантів, тим важче викликати в ньому морфогенез. </a:t>
            </a:r>
            <a:endParaRPr lang="ru-RU" sz="1800" b="0" strike="noStrike" spc="-1">
              <a:latin typeface="Arial"/>
            </a:endParaRPr>
          </a:p>
          <a:p>
            <a:pPr marL="216000" indent="-215640" algn="just">
              <a:lnSpc>
                <a:spcPct val="100000"/>
              </a:lnSpc>
              <a:buClr>
                <a:srgbClr val="000000"/>
              </a:buClr>
              <a:buFont typeface="Wingdings" charset="2"/>
              <a:buChar char=""/>
            </a:pPr>
            <a:r>
              <a:rPr lang="ru-RU" sz="1800" b="1" u="sng" strike="noStrike" spc="-1">
                <a:solidFill>
                  <a:srgbClr val="000000"/>
                </a:solidFill>
                <a:uFillTx/>
                <a:latin typeface="Times New Roman"/>
                <a:ea typeface="Times New Roman"/>
              </a:rPr>
              <a:t>Чим більший розмір експлантів, тим легше здійснюється морфогенез й утворюється ціла рослина, але тим більша можливість наявності вірусів в експланті.</a:t>
            </a:r>
            <a:r>
              <a:rPr lang="ru-RU" sz="1800" b="1" strike="noStrike" spc="-1">
                <a:solidFill>
                  <a:srgbClr val="000000"/>
                </a:solidFill>
                <a:latin typeface="Times New Roman"/>
                <a:ea typeface="Times New Roman"/>
              </a:rPr>
              <a:t> У видів і сортів рослин зона, яка є вільною від вірусних частинок, неоднакова.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CustomShape 1"/>
          <p:cNvSpPr/>
          <p:nvPr/>
        </p:nvSpPr>
        <p:spPr>
          <a:xfrm>
            <a:off x="216000" y="108360"/>
            <a:ext cx="8711640" cy="6673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0" strike="noStrike" spc="-1">
                <a:solidFill>
                  <a:srgbClr val="000000"/>
                </a:solidFill>
                <a:latin typeface="Times New Roman"/>
                <a:ea typeface="DejaVu Sans"/>
              </a:rPr>
              <a:t> </a:t>
            </a:r>
            <a:r>
              <a:rPr lang="ru-RU" sz="1800" b="1" strike="noStrike" spc="-1">
                <a:solidFill>
                  <a:srgbClr val="000000"/>
                </a:solidFill>
                <a:latin typeface="Times New Roman"/>
                <a:ea typeface="Times New Roman"/>
              </a:rPr>
              <a:t>На практиці часто не вдається знайти оптимальне співвідношення між розміром меристематичного експланту й морфогенезом у ньому, одночасно позбавившись від інфекції. </a:t>
            </a:r>
            <a:r>
              <a:rPr lang="ru-RU" sz="1800" b="1" strike="noStrike" spc="-1">
                <a:solidFill>
                  <a:srgbClr val="7C007C"/>
                </a:solidFill>
                <a:latin typeface="Times New Roman"/>
                <a:ea typeface="Times New Roman"/>
              </a:rPr>
              <a:t>Тому доводиться доповнювати метод культури меристем термо- або (і) хеміотерапією, але цей прийом може викликати відставання рослин у зростанні, деформацію органів, збільшення прихованих інфекцій.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Сьогодні для діагностики вірусовмісних рослин застосовують</a:t>
            </a:r>
            <a:r>
              <a:rPr lang="ru-RU" sz="1800" b="1" strike="noStrike" spc="-1">
                <a:solidFill>
                  <a:srgbClr val="DC0000"/>
                </a:solidFill>
                <a:latin typeface="Times New Roman"/>
                <a:ea typeface="Times New Roman"/>
              </a:rPr>
              <a:t> імуноферментну техніку, моноклональні антитіла, методи молекулярної гібридизації</a:t>
            </a:r>
            <a:r>
              <a:rPr lang="ru-RU" sz="1800" b="1" strike="noStrike" spc="-1">
                <a:solidFill>
                  <a:srgbClr val="000000"/>
                </a:solidFill>
                <a:latin typeface="Times New Roman"/>
                <a:ea typeface="Times New Roman"/>
              </a:rPr>
              <a:t> тощо. Ці методи дуже чутливі, але трудомісткі й дорогі. </a:t>
            </a:r>
            <a:endParaRPr lang="ru-RU" sz="1800" b="0" strike="noStrike" spc="-1">
              <a:latin typeface="Arial"/>
            </a:endParaRPr>
          </a:p>
          <a:p>
            <a:pPr algn="just">
              <a:lnSpc>
                <a:spcPct val="100000"/>
              </a:lnSpc>
            </a:pPr>
            <a:r>
              <a:rPr lang="ru-RU" sz="1800" b="1" u="sng" strike="noStrike" spc="-1">
                <a:solidFill>
                  <a:srgbClr val="000000"/>
                </a:solidFill>
                <a:uFillTx/>
                <a:latin typeface="Times New Roman"/>
                <a:ea typeface="Times New Roman"/>
              </a:rPr>
              <a:t>Після оздоровлення за допомогою перерахованих вище технологій нормальні рослини-регенеранти розмножують звичайними методами клонального мікророзмноження</a:t>
            </a:r>
            <a:r>
              <a:rPr lang="ru-RU" sz="1800" b="1" strike="noStrike" spc="-1">
                <a:solidFill>
                  <a:srgbClr val="000000"/>
                </a:solidFill>
                <a:latin typeface="Times New Roman"/>
                <a:ea typeface="Times New Roman"/>
              </a:rPr>
              <a:t>. Для окремих рослин, наприклад, цитрусових, провести морфогенез з меристем малого розміру не вдається, тому розробляються оригінальні методи.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Збереження різноманітності форм життя є найважливішою проблемою, з якою зіткнулася сучасна наука, тому що </a:t>
            </a:r>
            <a:r>
              <a:rPr lang="ru-RU" sz="1800" b="1" strike="noStrike" spc="-1">
                <a:solidFill>
                  <a:srgbClr val="000084"/>
                </a:solidFill>
                <a:latin typeface="Times New Roman"/>
                <a:ea typeface="Times New Roman"/>
              </a:rPr>
              <a:t>збереження біоразноманіття</a:t>
            </a:r>
            <a:r>
              <a:rPr lang="ru-RU" sz="1800" b="1" strike="noStrike" spc="-1">
                <a:solidFill>
                  <a:srgbClr val="000000"/>
                </a:solidFill>
                <a:latin typeface="Times New Roman"/>
                <a:ea typeface="Times New Roman"/>
              </a:rPr>
              <a:t> – єдиний механізм стабілізації життя на Землі. Людству необхідне виведення нових сортів, а для успішної селекції важливим є постійнє поповнення генами з нових джерел. Традиційним джерелом генетичного матеріалу є </a:t>
            </a:r>
            <a:r>
              <a:rPr lang="ru-RU" sz="1800" b="1" u="sng" strike="noStrike" spc="-1">
                <a:solidFill>
                  <a:srgbClr val="000000"/>
                </a:solidFill>
                <a:uFillTx/>
                <a:latin typeface="Times New Roman"/>
                <a:ea typeface="Times New Roman"/>
              </a:rPr>
              <a:t>дикорослі види рослин</a:t>
            </a:r>
            <a:r>
              <a:rPr lang="ru-RU" sz="1800" b="1" strike="noStrike" spc="-1">
                <a:solidFill>
                  <a:srgbClr val="000000"/>
                </a:solidFill>
                <a:latin typeface="Times New Roman"/>
                <a:ea typeface="Times New Roman"/>
              </a:rPr>
              <a:t>. Однак ці види поступово витісняються, а багато з них перебувають на межі вимирання, тому їх необхідно зберегти. Існує кілька способів збереження генофонду вищих рослин – створення заповідників, національних парків, банків насіння. </a:t>
            </a:r>
            <a:endParaRPr lang="ru-RU" sz="1800" b="0" strike="noStrike" spc="-1">
              <a:latin typeface="Arial"/>
            </a:endParaRPr>
          </a:p>
          <a:p>
            <a:pPr algn="just">
              <a:lnSpc>
                <a:spcPct val="100000"/>
              </a:lnSpc>
            </a:pPr>
            <a:r>
              <a:rPr lang="ru-RU" sz="1800" b="1" strike="noStrike" spc="-1">
                <a:solidFill>
                  <a:srgbClr val="000000"/>
                </a:solidFill>
                <a:latin typeface="Times New Roman"/>
                <a:ea typeface="Times New Roman"/>
              </a:rPr>
              <a:t>Останнім часом велика увага приділяється створенню і розвитку нових способів: </a:t>
            </a:r>
            <a:r>
              <a:rPr lang="ru-RU" sz="1800" b="1" strike="noStrike" spc="-1">
                <a:solidFill>
                  <a:srgbClr val="DC0000"/>
                </a:solidFill>
                <a:latin typeface="Times New Roman"/>
                <a:ea typeface="Times New Roman"/>
              </a:rPr>
              <a:t>пересаджувальних колекцій калусних клітин, депонуванне культур клітин і кріозбереження. </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CustomShape 1"/>
          <p:cNvSpPr/>
          <p:nvPr/>
        </p:nvSpPr>
        <p:spPr>
          <a:xfrm>
            <a:off x="2165400" y="2143080"/>
            <a:ext cx="4554000" cy="7599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ru-RU" sz="4400" b="1" strike="noStrike" spc="-1">
                <a:solidFill>
                  <a:srgbClr val="7030A0"/>
                </a:solidFill>
                <a:latin typeface="Arial"/>
                <a:ea typeface="DejaVu Sans"/>
              </a:rPr>
              <a:t>Дякую за увагу!</a:t>
            </a:r>
            <a:endParaRPr lang="ru-RU" sz="4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CustomShape 1"/>
          <p:cNvSpPr/>
          <p:nvPr/>
        </p:nvSpPr>
        <p:spPr>
          <a:xfrm>
            <a:off x="1318680" y="85680"/>
            <a:ext cx="7032960" cy="684000"/>
          </a:xfrm>
          <a:prstGeom prst="rect">
            <a:avLst/>
          </a:prstGeom>
          <a:noFill/>
          <a:ln>
            <a:noFill/>
          </a:ln>
        </p:spPr>
        <p:style>
          <a:lnRef idx="0">
            <a:scrgbClr r="0" g="0" b="0"/>
          </a:lnRef>
          <a:fillRef idx="0">
            <a:scrgbClr r="0" g="0" b="0"/>
          </a:fillRef>
          <a:effectRef idx="0">
            <a:scrgbClr r="0" g="0" b="0"/>
          </a:effectRef>
          <a:fontRef idx="minor"/>
        </p:style>
        <p:txBody>
          <a:bodyPr lIns="0" tIns="13320" rIns="0" bIns="0">
            <a:spAutoFit/>
          </a:bodyPr>
          <a:lstStyle/>
          <a:p>
            <a:pPr marL="12600">
              <a:lnSpc>
                <a:spcPct val="100000"/>
              </a:lnSpc>
              <a:spcBef>
                <a:spcPts val="105"/>
              </a:spcBef>
            </a:pPr>
            <a:r>
              <a:rPr lang="ru-RU" sz="4400" b="1" strike="noStrike" spc="-1">
                <a:solidFill>
                  <a:srgbClr val="000000"/>
                </a:solidFill>
                <a:latin typeface="Trebuchet MS"/>
              </a:rPr>
              <a:t>Індукція</a:t>
            </a:r>
            <a:r>
              <a:rPr lang="ru-RU" sz="4400" b="1" strike="noStrike" spc="-80">
                <a:solidFill>
                  <a:srgbClr val="000000"/>
                </a:solidFill>
                <a:latin typeface="Trebuchet MS"/>
              </a:rPr>
              <a:t> </a:t>
            </a:r>
            <a:r>
              <a:rPr lang="ru-RU" sz="4400" b="1" strike="noStrike" spc="-1">
                <a:solidFill>
                  <a:srgbClr val="000000"/>
                </a:solidFill>
                <a:latin typeface="Trebuchet MS"/>
              </a:rPr>
              <a:t>калусогенезу</a:t>
            </a:r>
            <a:endParaRPr lang="ru-RU" sz="4400" b="0" strike="noStrike" spc="-1">
              <a:latin typeface="Arial"/>
            </a:endParaRPr>
          </a:p>
        </p:txBody>
      </p:sp>
      <p:sp>
        <p:nvSpPr>
          <p:cNvPr id="848" name="CustomShape 2"/>
          <p:cNvSpPr/>
          <p:nvPr/>
        </p:nvSpPr>
        <p:spPr>
          <a:xfrm>
            <a:off x="360000" y="741240"/>
            <a:ext cx="8148960" cy="2716200"/>
          </a:xfrm>
          <a:prstGeom prst="rect">
            <a:avLst/>
          </a:prstGeom>
          <a:noFill/>
          <a:ln>
            <a:noFill/>
          </a:ln>
        </p:spPr>
        <p:style>
          <a:lnRef idx="0">
            <a:scrgbClr r="0" g="0" b="0"/>
          </a:lnRef>
          <a:fillRef idx="0">
            <a:scrgbClr r="0" g="0" b="0"/>
          </a:fillRef>
          <a:effectRef idx="0">
            <a:scrgbClr r="0" g="0" b="0"/>
          </a:effectRef>
          <a:fontRef idx="minor"/>
        </p:style>
        <p:txBody>
          <a:bodyPr lIns="0" tIns="140400" rIns="0" bIns="0">
            <a:spAutoFit/>
          </a:bodyPr>
          <a:lstStyle/>
          <a:p>
            <a:pPr marL="12600">
              <a:lnSpc>
                <a:spcPct val="100000"/>
              </a:lnSpc>
              <a:spcBef>
                <a:spcPts val="1106"/>
              </a:spcBef>
            </a:pPr>
            <a:r>
              <a:rPr lang="ru-RU" sz="2250" b="0" strike="noStrike" spc="375">
                <a:solidFill>
                  <a:srgbClr val="90C225"/>
                </a:solidFill>
                <a:latin typeface="Arial"/>
                <a:ea typeface="DejaVu Sans"/>
              </a:rPr>
              <a:t> </a:t>
            </a:r>
            <a:r>
              <a:rPr lang="ru-RU" sz="2400" b="0" strike="noStrike" spc="-7">
                <a:solidFill>
                  <a:srgbClr val="404040"/>
                </a:solidFill>
                <a:latin typeface="Trebuchet MS"/>
                <a:ea typeface="DejaVu Sans"/>
              </a:rPr>
              <a:t>Експлант - будь-який </a:t>
            </a:r>
            <a:r>
              <a:rPr lang="ru-RU" sz="2400" b="0" strike="noStrike" spc="-12">
                <a:solidFill>
                  <a:srgbClr val="404040"/>
                </a:solidFill>
                <a:latin typeface="Trebuchet MS"/>
                <a:ea typeface="DejaVu Sans"/>
              </a:rPr>
              <a:t>орган</a:t>
            </a:r>
            <a:r>
              <a:rPr lang="ru-RU" sz="2400" b="0" strike="noStrike" spc="-282">
                <a:solidFill>
                  <a:srgbClr val="404040"/>
                </a:solidFill>
                <a:latin typeface="Trebuchet MS"/>
                <a:ea typeface="DejaVu Sans"/>
              </a:rPr>
              <a:t> </a:t>
            </a:r>
            <a:r>
              <a:rPr lang="ru-RU" sz="2400" b="0" strike="noStrike" spc="-12">
                <a:solidFill>
                  <a:srgbClr val="404040"/>
                </a:solidFill>
                <a:latin typeface="Trebuchet MS"/>
                <a:ea typeface="DejaVu Sans"/>
              </a:rPr>
              <a:t>рослини</a:t>
            </a:r>
            <a:endParaRPr lang="ru-RU" sz="2400" b="0" strike="noStrike" spc="-1">
              <a:latin typeface="Arial"/>
            </a:endParaRPr>
          </a:p>
          <a:p>
            <a:pPr marL="12600">
              <a:lnSpc>
                <a:spcPct val="100000"/>
              </a:lnSpc>
              <a:spcBef>
                <a:spcPts val="1009"/>
              </a:spcBef>
            </a:pPr>
            <a:r>
              <a:rPr lang="ru-RU" sz="2400" b="0" strike="noStrike" spc="-12">
                <a:solidFill>
                  <a:srgbClr val="404040"/>
                </a:solidFill>
                <a:latin typeface="Trebuchet MS"/>
                <a:ea typeface="DejaVu Sans"/>
              </a:rPr>
              <a:t>(Тип тканини, </a:t>
            </a:r>
            <a:r>
              <a:rPr lang="ru-RU" sz="2400" b="0" strike="noStrike" spc="-7">
                <a:solidFill>
                  <a:srgbClr val="404040"/>
                </a:solidFill>
                <a:latin typeface="Trebuchet MS"/>
                <a:ea typeface="DejaVu Sans"/>
              </a:rPr>
              <a:t>розмір, фізіологічна полярність і</a:t>
            </a:r>
            <a:r>
              <a:rPr lang="ru-RU" sz="2400" b="0" strike="noStrike" spc="29">
                <a:solidFill>
                  <a:srgbClr val="404040"/>
                </a:solidFill>
                <a:latin typeface="Trebuchet MS"/>
                <a:ea typeface="DejaVu Sans"/>
              </a:rPr>
              <a:t> </a:t>
            </a:r>
            <a:r>
              <a:rPr lang="ru-RU" sz="2400" b="0" strike="noStrike" spc="-1">
                <a:solidFill>
                  <a:srgbClr val="404040"/>
                </a:solidFill>
                <a:latin typeface="Trebuchet MS"/>
                <a:ea typeface="DejaVu Sans"/>
              </a:rPr>
              <a:t>т.д.)</a:t>
            </a:r>
            <a:endParaRPr lang="ru-RU" sz="2400" b="0" strike="noStrike" spc="-1">
              <a:latin typeface="Arial"/>
            </a:endParaRPr>
          </a:p>
          <a:p>
            <a:pPr marL="355680" indent="-342360">
              <a:lnSpc>
                <a:spcPct val="100000"/>
              </a:lnSpc>
              <a:spcBef>
                <a:spcPts val="995"/>
              </a:spcBef>
            </a:pPr>
            <a:r>
              <a:rPr lang="ru-RU" sz="2000" b="0" strike="noStrike" spc="375">
                <a:solidFill>
                  <a:srgbClr val="90C225"/>
                </a:solidFill>
                <a:latin typeface="Arial"/>
                <a:ea typeface="DejaVu Sans"/>
              </a:rPr>
              <a:t> </a:t>
            </a:r>
            <a:r>
              <a:rPr lang="ru-RU" sz="2400" b="0" strike="noStrike" spc="-12">
                <a:solidFill>
                  <a:srgbClr val="404040"/>
                </a:solidFill>
                <a:latin typeface="Trebuchet MS"/>
                <a:ea typeface="DejaVu Sans"/>
              </a:rPr>
              <a:t>Живильне середовище культивування </a:t>
            </a:r>
            <a:r>
              <a:rPr lang="ru-RU" sz="2400" b="0" strike="noStrike" spc="-7">
                <a:solidFill>
                  <a:srgbClr val="404040"/>
                </a:solidFill>
                <a:latin typeface="Trebuchet MS"/>
                <a:ea typeface="DejaVu Sans"/>
              </a:rPr>
              <a:t>- </a:t>
            </a:r>
            <a:r>
              <a:rPr lang="ru-RU" sz="2400" b="0" strike="noStrike" spc="-12">
                <a:solidFill>
                  <a:srgbClr val="404040"/>
                </a:solidFill>
                <a:latin typeface="Trebuchet MS"/>
                <a:ea typeface="DejaVu Sans"/>
              </a:rPr>
              <a:t>високий </a:t>
            </a:r>
            <a:r>
              <a:rPr lang="ru-RU" sz="2400" b="0" strike="noStrike" spc="-7">
                <a:solidFill>
                  <a:srgbClr val="404040"/>
                </a:solidFill>
                <a:latin typeface="Trebuchet MS"/>
                <a:ea typeface="DejaVu Sans"/>
              </a:rPr>
              <a:t>вміст </a:t>
            </a:r>
            <a:r>
              <a:rPr lang="ru-RU" sz="2400" b="0" strike="noStrike" spc="-75">
                <a:solidFill>
                  <a:srgbClr val="404040"/>
                </a:solidFill>
                <a:latin typeface="Trebuchet MS"/>
                <a:ea typeface="DejaVu Sans"/>
              </a:rPr>
              <a:t>ауксинів  </a:t>
            </a:r>
            <a:r>
              <a:rPr lang="ru-RU" sz="2400" b="0" strike="noStrike" spc="-12">
                <a:solidFill>
                  <a:srgbClr val="404040"/>
                </a:solidFill>
                <a:latin typeface="Trebuchet MS"/>
                <a:ea typeface="DejaVu Sans"/>
              </a:rPr>
              <a:t>(природних або</a:t>
            </a:r>
            <a:r>
              <a:rPr lang="ru-RU" sz="2400" b="0" strike="noStrike" spc="-7">
                <a:solidFill>
                  <a:srgbClr val="404040"/>
                </a:solidFill>
                <a:latin typeface="Trebuchet MS"/>
                <a:ea typeface="DejaVu Sans"/>
              </a:rPr>
              <a:t> </a:t>
            </a:r>
            <a:r>
              <a:rPr lang="ru-RU" sz="2400" b="0" strike="noStrike" spc="-12">
                <a:solidFill>
                  <a:srgbClr val="404040"/>
                </a:solidFill>
                <a:latin typeface="Trebuchet MS"/>
                <a:ea typeface="DejaVu Sans"/>
              </a:rPr>
              <a:t>синтетичних)</a:t>
            </a:r>
            <a:endParaRPr lang="ru-RU" sz="2400" b="0" strike="noStrike" spc="-1">
              <a:latin typeface="Arial"/>
            </a:endParaRPr>
          </a:p>
          <a:p>
            <a:pPr marL="355680" indent="-342360">
              <a:lnSpc>
                <a:spcPct val="100000"/>
              </a:lnSpc>
              <a:spcBef>
                <a:spcPts val="1001"/>
              </a:spcBef>
            </a:pPr>
            <a:r>
              <a:rPr lang="ru-RU" sz="2000" b="0" strike="noStrike" spc="375">
                <a:solidFill>
                  <a:srgbClr val="90C225"/>
                </a:solidFill>
                <a:latin typeface="Arial"/>
                <a:ea typeface="DejaVu Sans"/>
              </a:rPr>
              <a:t> </a:t>
            </a:r>
            <a:r>
              <a:rPr lang="ru-RU" sz="2400" b="0" strike="noStrike" spc="-7">
                <a:solidFill>
                  <a:srgbClr val="404040"/>
                </a:solidFill>
                <a:latin typeface="Trebuchet MS"/>
                <a:ea typeface="DejaVu Sans"/>
              </a:rPr>
              <a:t>Культивування - </a:t>
            </a:r>
            <a:r>
              <a:rPr lang="ru-RU" sz="2400" b="0" strike="noStrike" spc="-12">
                <a:solidFill>
                  <a:srgbClr val="404040"/>
                </a:solidFill>
                <a:latin typeface="Trebuchet MS"/>
                <a:ea typeface="DejaVu Sans"/>
              </a:rPr>
              <a:t>поверхневе </a:t>
            </a:r>
            <a:r>
              <a:rPr lang="ru-RU" sz="2400" b="0" strike="noStrike" spc="-7">
                <a:solidFill>
                  <a:srgbClr val="404040"/>
                </a:solidFill>
                <a:latin typeface="Trebuchet MS"/>
                <a:ea typeface="DejaVu Sans"/>
              </a:rPr>
              <a:t>на </a:t>
            </a:r>
            <a:r>
              <a:rPr lang="ru-RU" sz="2400" b="0" strike="noStrike" spc="-12">
                <a:solidFill>
                  <a:srgbClr val="404040"/>
                </a:solidFill>
                <a:latin typeface="Trebuchet MS"/>
                <a:ea typeface="DejaVu Sans"/>
              </a:rPr>
              <a:t>агаризованому</a:t>
            </a:r>
            <a:r>
              <a:rPr lang="ru-RU" sz="2400" b="0" strike="noStrike" spc="-140">
                <a:solidFill>
                  <a:srgbClr val="404040"/>
                </a:solidFill>
                <a:latin typeface="Trebuchet MS"/>
                <a:ea typeface="DejaVu Sans"/>
              </a:rPr>
              <a:t> </a:t>
            </a:r>
            <a:r>
              <a:rPr lang="ru-RU" sz="2400" b="0" strike="noStrike" spc="-66">
                <a:solidFill>
                  <a:srgbClr val="404040"/>
                </a:solidFill>
                <a:latin typeface="Trebuchet MS"/>
                <a:ea typeface="DejaVu Sans"/>
              </a:rPr>
              <a:t>середовищі  </a:t>
            </a:r>
            <a:r>
              <a:rPr lang="ru-RU" sz="2400" b="0" strike="noStrike" spc="-12">
                <a:solidFill>
                  <a:srgbClr val="404040"/>
                </a:solidFill>
                <a:latin typeface="Trebuchet MS"/>
                <a:ea typeface="DejaVu Sans"/>
              </a:rPr>
              <a:t>(періодичне </a:t>
            </a:r>
            <a:r>
              <a:rPr lang="ru-RU" sz="2400" b="0" strike="noStrike" spc="-7">
                <a:solidFill>
                  <a:srgbClr val="404040"/>
                </a:solidFill>
                <a:latin typeface="Trebuchet MS"/>
                <a:ea typeface="DejaVu Sans"/>
              </a:rPr>
              <a:t>пасивування </a:t>
            </a:r>
            <a:r>
              <a:rPr lang="ru-RU" sz="2400" b="0" strike="noStrike" spc="-1">
                <a:solidFill>
                  <a:srgbClr val="404040"/>
                </a:solidFill>
                <a:latin typeface="Trebuchet MS"/>
                <a:ea typeface="DejaVu Sans"/>
              </a:rPr>
              <a:t>28-36</a:t>
            </a:r>
            <a:r>
              <a:rPr lang="ru-RU" sz="2400" b="0" strike="noStrike" spc="-12">
                <a:solidFill>
                  <a:srgbClr val="404040"/>
                </a:solidFill>
                <a:latin typeface="Trebuchet MS"/>
                <a:ea typeface="DejaVu Sans"/>
              </a:rPr>
              <a:t> діб)</a:t>
            </a:r>
            <a:endParaRPr lang="ru-RU" sz="2400" b="0" strike="noStrike" spc="-1">
              <a:latin typeface="Arial"/>
            </a:endParaRPr>
          </a:p>
        </p:txBody>
      </p:sp>
      <p:sp>
        <p:nvSpPr>
          <p:cNvPr id="849" name="CustomShape 3"/>
          <p:cNvSpPr/>
          <p:nvPr/>
        </p:nvSpPr>
        <p:spPr>
          <a:xfrm>
            <a:off x="1656000" y="3793320"/>
            <a:ext cx="5648040" cy="26143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0" name="Group 1"/>
          <p:cNvGrpSpPr/>
          <p:nvPr/>
        </p:nvGrpSpPr>
        <p:grpSpPr>
          <a:xfrm>
            <a:off x="317160" y="4764960"/>
            <a:ext cx="1968840" cy="1258560"/>
            <a:chOff x="317160" y="4764960"/>
            <a:chExt cx="1968840" cy="1258560"/>
          </a:xfrm>
        </p:grpSpPr>
        <p:sp>
          <p:nvSpPr>
            <p:cNvPr id="851" name="CustomShape 2"/>
            <p:cNvSpPr/>
            <p:nvPr/>
          </p:nvSpPr>
          <p:spPr>
            <a:xfrm>
              <a:off x="317160" y="4764960"/>
              <a:ext cx="1968840" cy="1258560"/>
            </a:xfrm>
            <a:custGeom>
              <a:avLst/>
              <a:gdLst/>
              <a:ahLst/>
              <a:cxnLst/>
              <a:rect l="l" t="t" r="r" b="b"/>
              <a:pathLst>
                <a:path w="2626360" h="1259204">
                  <a:moveTo>
                    <a:pt x="1312926" y="0"/>
                  </a:moveTo>
                  <a:lnTo>
                    <a:pt x="1249313" y="725"/>
                  </a:lnTo>
                  <a:lnTo>
                    <a:pt x="1186482" y="2881"/>
                  </a:lnTo>
                  <a:lnTo>
                    <a:pt x="1124502" y="6433"/>
                  </a:lnTo>
                  <a:lnTo>
                    <a:pt x="1063440" y="11349"/>
                  </a:lnTo>
                  <a:lnTo>
                    <a:pt x="1003365" y="17596"/>
                  </a:lnTo>
                  <a:lnTo>
                    <a:pt x="944348" y="25141"/>
                  </a:lnTo>
                  <a:lnTo>
                    <a:pt x="886455" y="33950"/>
                  </a:lnTo>
                  <a:lnTo>
                    <a:pt x="829757" y="43992"/>
                  </a:lnTo>
                  <a:lnTo>
                    <a:pt x="774321" y="55232"/>
                  </a:lnTo>
                  <a:lnTo>
                    <a:pt x="720217" y="67638"/>
                  </a:lnTo>
                  <a:lnTo>
                    <a:pt x="667513" y="81177"/>
                  </a:lnTo>
                  <a:lnTo>
                    <a:pt x="616278" y="95816"/>
                  </a:lnTo>
                  <a:lnTo>
                    <a:pt x="566581" y="111522"/>
                  </a:lnTo>
                  <a:lnTo>
                    <a:pt x="518491" y="128262"/>
                  </a:lnTo>
                  <a:lnTo>
                    <a:pt x="472076" y="146003"/>
                  </a:lnTo>
                  <a:lnTo>
                    <a:pt x="427405" y="164712"/>
                  </a:lnTo>
                  <a:lnTo>
                    <a:pt x="384548" y="184356"/>
                  </a:lnTo>
                  <a:lnTo>
                    <a:pt x="343572" y="204902"/>
                  </a:lnTo>
                  <a:lnTo>
                    <a:pt x="304546" y="226317"/>
                  </a:lnTo>
                  <a:lnTo>
                    <a:pt x="267540" y="248568"/>
                  </a:lnTo>
                  <a:lnTo>
                    <a:pt x="232622" y="271623"/>
                  </a:lnTo>
                  <a:lnTo>
                    <a:pt x="199861" y="295448"/>
                  </a:lnTo>
                  <a:lnTo>
                    <a:pt x="169326" y="320009"/>
                  </a:lnTo>
                  <a:lnTo>
                    <a:pt x="115207" y="371213"/>
                  </a:lnTo>
                  <a:lnTo>
                    <a:pt x="70816" y="424969"/>
                  </a:lnTo>
                  <a:lnTo>
                    <a:pt x="36704" y="481014"/>
                  </a:lnTo>
                  <a:lnTo>
                    <a:pt x="13419" y="539085"/>
                  </a:lnTo>
                  <a:lnTo>
                    <a:pt x="1514" y="598917"/>
                  </a:lnTo>
                  <a:lnTo>
                    <a:pt x="0" y="629411"/>
                  </a:lnTo>
                  <a:lnTo>
                    <a:pt x="1514" y="659907"/>
                  </a:lnTo>
                  <a:lnTo>
                    <a:pt x="13419" y="719741"/>
                  </a:lnTo>
                  <a:lnTo>
                    <a:pt x="36704" y="777813"/>
                  </a:lnTo>
                  <a:lnTo>
                    <a:pt x="70816" y="833859"/>
                  </a:lnTo>
                  <a:lnTo>
                    <a:pt x="115207" y="887616"/>
                  </a:lnTo>
                  <a:lnTo>
                    <a:pt x="169326" y="938819"/>
                  </a:lnTo>
                  <a:lnTo>
                    <a:pt x="199861" y="963381"/>
                  </a:lnTo>
                  <a:lnTo>
                    <a:pt x="232622" y="987206"/>
                  </a:lnTo>
                  <a:lnTo>
                    <a:pt x="267540" y="1010260"/>
                  </a:lnTo>
                  <a:lnTo>
                    <a:pt x="304546" y="1032511"/>
                  </a:lnTo>
                  <a:lnTo>
                    <a:pt x="343572" y="1053926"/>
                  </a:lnTo>
                  <a:lnTo>
                    <a:pt x="384548" y="1074472"/>
                  </a:lnTo>
                  <a:lnTo>
                    <a:pt x="427405" y="1094116"/>
                  </a:lnTo>
                  <a:lnTo>
                    <a:pt x="472076" y="1112824"/>
                  </a:lnTo>
                  <a:lnTo>
                    <a:pt x="518491" y="1130565"/>
                  </a:lnTo>
                  <a:lnTo>
                    <a:pt x="566581" y="1147304"/>
                  </a:lnTo>
                  <a:lnTo>
                    <a:pt x="616278" y="1163010"/>
                  </a:lnTo>
                  <a:lnTo>
                    <a:pt x="667513" y="1177649"/>
                  </a:lnTo>
                  <a:lnTo>
                    <a:pt x="720217" y="1191187"/>
                  </a:lnTo>
                  <a:lnTo>
                    <a:pt x="774321" y="1203593"/>
                  </a:lnTo>
                  <a:lnTo>
                    <a:pt x="829757" y="1214833"/>
                  </a:lnTo>
                  <a:lnTo>
                    <a:pt x="886455" y="1224874"/>
                  </a:lnTo>
                  <a:lnTo>
                    <a:pt x="944348" y="1233683"/>
                  </a:lnTo>
                  <a:lnTo>
                    <a:pt x="1003365" y="1241228"/>
                  </a:lnTo>
                  <a:lnTo>
                    <a:pt x="1063440" y="1247474"/>
                  </a:lnTo>
                  <a:lnTo>
                    <a:pt x="1124502" y="1252390"/>
                  </a:lnTo>
                  <a:lnTo>
                    <a:pt x="1186482" y="1255942"/>
                  </a:lnTo>
                  <a:lnTo>
                    <a:pt x="1249313" y="1258098"/>
                  </a:lnTo>
                  <a:lnTo>
                    <a:pt x="1312926" y="1258823"/>
                  </a:lnTo>
                  <a:lnTo>
                    <a:pt x="1376543" y="1258098"/>
                  </a:lnTo>
                  <a:lnTo>
                    <a:pt x="1439379" y="1255942"/>
                  </a:lnTo>
                  <a:lnTo>
                    <a:pt x="1501363" y="1252390"/>
                  </a:lnTo>
                  <a:lnTo>
                    <a:pt x="1562429" y="1247474"/>
                  </a:lnTo>
                  <a:lnTo>
                    <a:pt x="1622506" y="1241228"/>
                  </a:lnTo>
                  <a:lnTo>
                    <a:pt x="1681526" y="1233683"/>
                  </a:lnTo>
                  <a:lnTo>
                    <a:pt x="1739421" y="1224874"/>
                  </a:lnTo>
                  <a:lnTo>
                    <a:pt x="1796121" y="1214833"/>
                  </a:lnTo>
                  <a:lnTo>
                    <a:pt x="1851558" y="1203593"/>
                  </a:lnTo>
                  <a:lnTo>
                    <a:pt x="1905662" y="1191187"/>
                  </a:lnTo>
                  <a:lnTo>
                    <a:pt x="1958367" y="1177649"/>
                  </a:lnTo>
                  <a:lnTo>
                    <a:pt x="2009601" y="1163010"/>
                  </a:lnTo>
                  <a:lnTo>
                    <a:pt x="2059298" y="1147304"/>
                  </a:lnTo>
                  <a:lnTo>
                    <a:pt x="2107388" y="1130565"/>
                  </a:lnTo>
                  <a:lnTo>
                    <a:pt x="2153801" y="1112824"/>
                  </a:lnTo>
                  <a:lnTo>
                    <a:pt x="2198471" y="1094116"/>
                  </a:lnTo>
                  <a:lnTo>
                    <a:pt x="2241327" y="1074472"/>
                  </a:lnTo>
                  <a:lnTo>
                    <a:pt x="2282302" y="1053926"/>
                  </a:lnTo>
                  <a:lnTo>
                    <a:pt x="2321325" y="1032511"/>
                  </a:lnTo>
                  <a:lnTo>
                    <a:pt x="2358330" y="1010260"/>
                  </a:lnTo>
                  <a:lnTo>
                    <a:pt x="2393246" y="987206"/>
                  </a:lnTo>
                  <a:lnTo>
                    <a:pt x="2426005" y="963381"/>
                  </a:lnTo>
                  <a:lnTo>
                    <a:pt x="2456538" y="938819"/>
                  </a:lnTo>
                  <a:lnTo>
                    <a:pt x="2510654" y="887616"/>
                  </a:lnTo>
                  <a:lnTo>
                    <a:pt x="2555041" y="833859"/>
                  </a:lnTo>
                  <a:lnTo>
                    <a:pt x="2589151" y="777813"/>
                  </a:lnTo>
                  <a:lnTo>
                    <a:pt x="2612433" y="719741"/>
                  </a:lnTo>
                  <a:lnTo>
                    <a:pt x="2624338" y="659907"/>
                  </a:lnTo>
                  <a:lnTo>
                    <a:pt x="2625852" y="629411"/>
                  </a:lnTo>
                  <a:lnTo>
                    <a:pt x="2624338" y="598917"/>
                  </a:lnTo>
                  <a:lnTo>
                    <a:pt x="2612433" y="539085"/>
                  </a:lnTo>
                  <a:lnTo>
                    <a:pt x="2589151" y="481014"/>
                  </a:lnTo>
                  <a:lnTo>
                    <a:pt x="2555041" y="424969"/>
                  </a:lnTo>
                  <a:lnTo>
                    <a:pt x="2510654" y="371213"/>
                  </a:lnTo>
                  <a:lnTo>
                    <a:pt x="2456538" y="320009"/>
                  </a:lnTo>
                  <a:lnTo>
                    <a:pt x="2426005" y="295448"/>
                  </a:lnTo>
                  <a:lnTo>
                    <a:pt x="2393246" y="271623"/>
                  </a:lnTo>
                  <a:lnTo>
                    <a:pt x="2358330" y="248568"/>
                  </a:lnTo>
                  <a:lnTo>
                    <a:pt x="2321325" y="226317"/>
                  </a:lnTo>
                  <a:lnTo>
                    <a:pt x="2282302" y="204902"/>
                  </a:lnTo>
                  <a:lnTo>
                    <a:pt x="2241327" y="184356"/>
                  </a:lnTo>
                  <a:lnTo>
                    <a:pt x="2198471" y="164712"/>
                  </a:lnTo>
                  <a:lnTo>
                    <a:pt x="2153801" y="146003"/>
                  </a:lnTo>
                  <a:lnTo>
                    <a:pt x="2107388" y="128262"/>
                  </a:lnTo>
                  <a:lnTo>
                    <a:pt x="2059298" y="111522"/>
                  </a:lnTo>
                  <a:lnTo>
                    <a:pt x="2009601" y="95816"/>
                  </a:lnTo>
                  <a:lnTo>
                    <a:pt x="1958367" y="81177"/>
                  </a:lnTo>
                  <a:lnTo>
                    <a:pt x="1905662" y="67638"/>
                  </a:lnTo>
                  <a:lnTo>
                    <a:pt x="1851558" y="55232"/>
                  </a:lnTo>
                  <a:lnTo>
                    <a:pt x="1796121" y="43992"/>
                  </a:lnTo>
                  <a:lnTo>
                    <a:pt x="1739421" y="33950"/>
                  </a:lnTo>
                  <a:lnTo>
                    <a:pt x="1681526" y="25141"/>
                  </a:lnTo>
                  <a:lnTo>
                    <a:pt x="1622506" y="17596"/>
                  </a:lnTo>
                  <a:lnTo>
                    <a:pt x="1562429" y="11349"/>
                  </a:lnTo>
                  <a:lnTo>
                    <a:pt x="1501363" y="6433"/>
                  </a:lnTo>
                  <a:lnTo>
                    <a:pt x="1439379" y="2881"/>
                  </a:lnTo>
                  <a:lnTo>
                    <a:pt x="1376543" y="725"/>
                  </a:lnTo>
                  <a:lnTo>
                    <a:pt x="1312926"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52" name="CustomShape 3"/>
            <p:cNvSpPr/>
            <p:nvPr/>
          </p:nvSpPr>
          <p:spPr>
            <a:xfrm>
              <a:off x="317160" y="4764960"/>
              <a:ext cx="1968840" cy="1258560"/>
            </a:xfrm>
            <a:custGeom>
              <a:avLst/>
              <a:gdLst/>
              <a:ahLst/>
              <a:cxnLst/>
              <a:rect l="l" t="t" r="r" b="b"/>
              <a:pathLst>
                <a:path w="2626360" h="1259204">
                  <a:moveTo>
                    <a:pt x="0" y="629411"/>
                  </a:moveTo>
                  <a:lnTo>
                    <a:pt x="6010" y="568797"/>
                  </a:lnTo>
                  <a:lnTo>
                    <a:pt x="23674" y="509813"/>
                  </a:lnTo>
                  <a:lnTo>
                    <a:pt x="52441" y="452722"/>
                  </a:lnTo>
                  <a:lnTo>
                    <a:pt x="91761" y="397788"/>
                  </a:lnTo>
                  <a:lnTo>
                    <a:pt x="141085" y="345275"/>
                  </a:lnTo>
                  <a:lnTo>
                    <a:pt x="199861" y="295448"/>
                  </a:lnTo>
                  <a:lnTo>
                    <a:pt x="232622" y="271623"/>
                  </a:lnTo>
                  <a:lnTo>
                    <a:pt x="267540" y="248568"/>
                  </a:lnTo>
                  <a:lnTo>
                    <a:pt x="304546" y="226317"/>
                  </a:lnTo>
                  <a:lnTo>
                    <a:pt x="343572" y="204902"/>
                  </a:lnTo>
                  <a:lnTo>
                    <a:pt x="384548" y="184356"/>
                  </a:lnTo>
                  <a:lnTo>
                    <a:pt x="427405" y="164712"/>
                  </a:lnTo>
                  <a:lnTo>
                    <a:pt x="472076" y="146003"/>
                  </a:lnTo>
                  <a:lnTo>
                    <a:pt x="518491" y="128262"/>
                  </a:lnTo>
                  <a:lnTo>
                    <a:pt x="566581" y="111522"/>
                  </a:lnTo>
                  <a:lnTo>
                    <a:pt x="616278" y="95816"/>
                  </a:lnTo>
                  <a:lnTo>
                    <a:pt x="667513" y="81177"/>
                  </a:lnTo>
                  <a:lnTo>
                    <a:pt x="720217" y="67638"/>
                  </a:lnTo>
                  <a:lnTo>
                    <a:pt x="774321" y="55232"/>
                  </a:lnTo>
                  <a:lnTo>
                    <a:pt x="829757" y="43992"/>
                  </a:lnTo>
                  <a:lnTo>
                    <a:pt x="886455" y="33950"/>
                  </a:lnTo>
                  <a:lnTo>
                    <a:pt x="944348" y="25141"/>
                  </a:lnTo>
                  <a:lnTo>
                    <a:pt x="1003365" y="17596"/>
                  </a:lnTo>
                  <a:lnTo>
                    <a:pt x="1063440" y="11349"/>
                  </a:lnTo>
                  <a:lnTo>
                    <a:pt x="1124502" y="6433"/>
                  </a:lnTo>
                  <a:lnTo>
                    <a:pt x="1186482" y="2881"/>
                  </a:lnTo>
                  <a:lnTo>
                    <a:pt x="1249313" y="725"/>
                  </a:lnTo>
                  <a:lnTo>
                    <a:pt x="1312926" y="0"/>
                  </a:lnTo>
                  <a:lnTo>
                    <a:pt x="1376543" y="725"/>
                  </a:lnTo>
                  <a:lnTo>
                    <a:pt x="1439379" y="2881"/>
                  </a:lnTo>
                  <a:lnTo>
                    <a:pt x="1501363" y="6433"/>
                  </a:lnTo>
                  <a:lnTo>
                    <a:pt x="1562429" y="11349"/>
                  </a:lnTo>
                  <a:lnTo>
                    <a:pt x="1622506" y="17596"/>
                  </a:lnTo>
                  <a:lnTo>
                    <a:pt x="1681526" y="25141"/>
                  </a:lnTo>
                  <a:lnTo>
                    <a:pt x="1739421" y="33950"/>
                  </a:lnTo>
                  <a:lnTo>
                    <a:pt x="1796121" y="43992"/>
                  </a:lnTo>
                  <a:lnTo>
                    <a:pt x="1851558" y="55232"/>
                  </a:lnTo>
                  <a:lnTo>
                    <a:pt x="1905662" y="67638"/>
                  </a:lnTo>
                  <a:lnTo>
                    <a:pt x="1958367" y="81177"/>
                  </a:lnTo>
                  <a:lnTo>
                    <a:pt x="2009601" y="95816"/>
                  </a:lnTo>
                  <a:lnTo>
                    <a:pt x="2059298" y="111522"/>
                  </a:lnTo>
                  <a:lnTo>
                    <a:pt x="2107388" y="128262"/>
                  </a:lnTo>
                  <a:lnTo>
                    <a:pt x="2153801" y="146003"/>
                  </a:lnTo>
                  <a:lnTo>
                    <a:pt x="2198471" y="164712"/>
                  </a:lnTo>
                  <a:lnTo>
                    <a:pt x="2241327" y="184356"/>
                  </a:lnTo>
                  <a:lnTo>
                    <a:pt x="2282302" y="204902"/>
                  </a:lnTo>
                  <a:lnTo>
                    <a:pt x="2321325" y="226317"/>
                  </a:lnTo>
                  <a:lnTo>
                    <a:pt x="2358330" y="248568"/>
                  </a:lnTo>
                  <a:lnTo>
                    <a:pt x="2393246" y="271623"/>
                  </a:lnTo>
                  <a:lnTo>
                    <a:pt x="2426005" y="295448"/>
                  </a:lnTo>
                  <a:lnTo>
                    <a:pt x="2456538" y="320009"/>
                  </a:lnTo>
                  <a:lnTo>
                    <a:pt x="2510654" y="371213"/>
                  </a:lnTo>
                  <a:lnTo>
                    <a:pt x="2555041" y="424969"/>
                  </a:lnTo>
                  <a:lnTo>
                    <a:pt x="2589151" y="481014"/>
                  </a:lnTo>
                  <a:lnTo>
                    <a:pt x="2612433" y="539085"/>
                  </a:lnTo>
                  <a:lnTo>
                    <a:pt x="2624338" y="598917"/>
                  </a:lnTo>
                  <a:lnTo>
                    <a:pt x="2625852" y="629411"/>
                  </a:lnTo>
                  <a:lnTo>
                    <a:pt x="2624338" y="659907"/>
                  </a:lnTo>
                  <a:lnTo>
                    <a:pt x="2612433" y="719741"/>
                  </a:lnTo>
                  <a:lnTo>
                    <a:pt x="2589151" y="777813"/>
                  </a:lnTo>
                  <a:lnTo>
                    <a:pt x="2555041" y="833859"/>
                  </a:lnTo>
                  <a:lnTo>
                    <a:pt x="2510654" y="887616"/>
                  </a:lnTo>
                  <a:lnTo>
                    <a:pt x="2456538" y="938819"/>
                  </a:lnTo>
                  <a:lnTo>
                    <a:pt x="2426005" y="963381"/>
                  </a:lnTo>
                  <a:lnTo>
                    <a:pt x="2393246" y="987206"/>
                  </a:lnTo>
                  <a:lnTo>
                    <a:pt x="2358330" y="1010260"/>
                  </a:lnTo>
                  <a:lnTo>
                    <a:pt x="2321325" y="1032511"/>
                  </a:lnTo>
                  <a:lnTo>
                    <a:pt x="2282302" y="1053926"/>
                  </a:lnTo>
                  <a:lnTo>
                    <a:pt x="2241327" y="1074472"/>
                  </a:lnTo>
                  <a:lnTo>
                    <a:pt x="2198471" y="1094116"/>
                  </a:lnTo>
                  <a:lnTo>
                    <a:pt x="2153801" y="1112824"/>
                  </a:lnTo>
                  <a:lnTo>
                    <a:pt x="2107388" y="1130565"/>
                  </a:lnTo>
                  <a:lnTo>
                    <a:pt x="2059298" y="1147304"/>
                  </a:lnTo>
                  <a:lnTo>
                    <a:pt x="2009601" y="1163010"/>
                  </a:lnTo>
                  <a:lnTo>
                    <a:pt x="1958367" y="1177649"/>
                  </a:lnTo>
                  <a:lnTo>
                    <a:pt x="1905662" y="1191187"/>
                  </a:lnTo>
                  <a:lnTo>
                    <a:pt x="1851558" y="1203593"/>
                  </a:lnTo>
                  <a:lnTo>
                    <a:pt x="1796121" y="1214833"/>
                  </a:lnTo>
                  <a:lnTo>
                    <a:pt x="1739421" y="1224874"/>
                  </a:lnTo>
                  <a:lnTo>
                    <a:pt x="1681526" y="1233683"/>
                  </a:lnTo>
                  <a:lnTo>
                    <a:pt x="1622506" y="1241228"/>
                  </a:lnTo>
                  <a:lnTo>
                    <a:pt x="1562429" y="1247474"/>
                  </a:lnTo>
                  <a:lnTo>
                    <a:pt x="1501363" y="1252390"/>
                  </a:lnTo>
                  <a:lnTo>
                    <a:pt x="1439379" y="1255942"/>
                  </a:lnTo>
                  <a:lnTo>
                    <a:pt x="1376543" y="1258098"/>
                  </a:lnTo>
                  <a:lnTo>
                    <a:pt x="1312926" y="1258823"/>
                  </a:lnTo>
                  <a:lnTo>
                    <a:pt x="1249313" y="1258098"/>
                  </a:lnTo>
                  <a:lnTo>
                    <a:pt x="1186482" y="1255942"/>
                  </a:lnTo>
                  <a:lnTo>
                    <a:pt x="1124502" y="1252390"/>
                  </a:lnTo>
                  <a:lnTo>
                    <a:pt x="1063440" y="1247474"/>
                  </a:lnTo>
                  <a:lnTo>
                    <a:pt x="1003365" y="1241228"/>
                  </a:lnTo>
                  <a:lnTo>
                    <a:pt x="944348" y="1233683"/>
                  </a:lnTo>
                  <a:lnTo>
                    <a:pt x="886455" y="1224874"/>
                  </a:lnTo>
                  <a:lnTo>
                    <a:pt x="829757" y="1214833"/>
                  </a:lnTo>
                  <a:lnTo>
                    <a:pt x="774321" y="1203593"/>
                  </a:lnTo>
                  <a:lnTo>
                    <a:pt x="720217" y="1191187"/>
                  </a:lnTo>
                  <a:lnTo>
                    <a:pt x="667513" y="1177649"/>
                  </a:lnTo>
                  <a:lnTo>
                    <a:pt x="616278" y="1163010"/>
                  </a:lnTo>
                  <a:lnTo>
                    <a:pt x="566581" y="1147304"/>
                  </a:lnTo>
                  <a:lnTo>
                    <a:pt x="518491" y="1130565"/>
                  </a:lnTo>
                  <a:lnTo>
                    <a:pt x="472076" y="1112824"/>
                  </a:lnTo>
                  <a:lnTo>
                    <a:pt x="427405" y="1094116"/>
                  </a:lnTo>
                  <a:lnTo>
                    <a:pt x="384548" y="1074472"/>
                  </a:lnTo>
                  <a:lnTo>
                    <a:pt x="343572" y="1053926"/>
                  </a:lnTo>
                  <a:lnTo>
                    <a:pt x="304546" y="1032511"/>
                  </a:lnTo>
                  <a:lnTo>
                    <a:pt x="267540" y="1010260"/>
                  </a:lnTo>
                  <a:lnTo>
                    <a:pt x="232622" y="987206"/>
                  </a:lnTo>
                  <a:lnTo>
                    <a:pt x="199861" y="963381"/>
                  </a:lnTo>
                  <a:lnTo>
                    <a:pt x="169326" y="938819"/>
                  </a:lnTo>
                  <a:lnTo>
                    <a:pt x="115207" y="887616"/>
                  </a:lnTo>
                  <a:lnTo>
                    <a:pt x="70816" y="833859"/>
                  </a:lnTo>
                  <a:lnTo>
                    <a:pt x="36704" y="777813"/>
                  </a:lnTo>
                  <a:lnTo>
                    <a:pt x="13419" y="719741"/>
                  </a:lnTo>
                  <a:lnTo>
                    <a:pt x="1514" y="659907"/>
                  </a:lnTo>
                  <a:lnTo>
                    <a:pt x="0" y="629411"/>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53" name="CustomShape 4"/>
          <p:cNvSpPr/>
          <p:nvPr/>
        </p:nvSpPr>
        <p:spPr>
          <a:xfrm>
            <a:off x="763200" y="186840"/>
            <a:ext cx="8236440" cy="11102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107080" indent="-2094120">
              <a:lnSpc>
                <a:spcPct val="100000"/>
              </a:lnSpc>
              <a:spcBef>
                <a:spcPts val="99"/>
              </a:spcBef>
            </a:pPr>
            <a:r>
              <a:rPr lang="ru-RU" sz="3600" b="1" strike="noStrike" spc="-7">
                <a:solidFill>
                  <a:srgbClr val="000000"/>
                </a:solidFill>
                <a:latin typeface="Trebuchet MS"/>
              </a:rPr>
              <a:t>Загальна схема </a:t>
            </a:r>
            <a:r>
              <a:rPr lang="ru-RU" sz="3600" b="1" strike="noStrike" spc="-12">
                <a:solidFill>
                  <a:srgbClr val="000000"/>
                </a:solidFill>
                <a:latin typeface="Trebuchet MS"/>
              </a:rPr>
              <a:t>утворення </a:t>
            </a:r>
            <a:r>
              <a:rPr lang="ru-RU" sz="3600" b="1" strike="noStrike" spc="-7">
                <a:solidFill>
                  <a:srgbClr val="000000"/>
                </a:solidFill>
                <a:latin typeface="Trebuchet MS"/>
              </a:rPr>
              <a:t>калусної культури </a:t>
            </a:r>
            <a:r>
              <a:rPr lang="ru-RU" sz="3600" b="1" i="1" strike="noStrike" spc="-1">
                <a:solidFill>
                  <a:srgbClr val="000000"/>
                </a:solidFill>
                <a:latin typeface="Trebuchet MS"/>
              </a:rPr>
              <a:t>in</a:t>
            </a:r>
            <a:r>
              <a:rPr lang="ru-RU" sz="3600" b="1" i="1" strike="noStrike" spc="7">
                <a:solidFill>
                  <a:srgbClr val="000000"/>
                </a:solidFill>
                <a:latin typeface="Trebuchet MS"/>
              </a:rPr>
              <a:t> </a:t>
            </a:r>
            <a:r>
              <a:rPr lang="ru-RU" sz="3600" b="1" i="1" strike="noStrike" spc="-7">
                <a:solidFill>
                  <a:srgbClr val="000000"/>
                </a:solidFill>
                <a:latin typeface="Trebuchet MS"/>
              </a:rPr>
              <a:t>vitro</a:t>
            </a:r>
            <a:endParaRPr lang="ru-RU" sz="3600" b="0" strike="noStrike" spc="-1">
              <a:latin typeface="Arial"/>
            </a:endParaRPr>
          </a:p>
        </p:txBody>
      </p:sp>
      <p:grpSp>
        <p:nvGrpSpPr>
          <p:cNvPr id="854" name="Group 5"/>
          <p:cNvGrpSpPr/>
          <p:nvPr/>
        </p:nvGrpSpPr>
        <p:grpSpPr>
          <a:xfrm>
            <a:off x="250560" y="1515600"/>
            <a:ext cx="2249280" cy="949320"/>
            <a:chOff x="250560" y="1515600"/>
            <a:chExt cx="2249280" cy="949320"/>
          </a:xfrm>
        </p:grpSpPr>
        <p:sp>
          <p:nvSpPr>
            <p:cNvPr id="855" name="CustomShape 6"/>
            <p:cNvSpPr/>
            <p:nvPr/>
          </p:nvSpPr>
          <p:spPr>
            <a:xfrm>
              <a:off x="250560" y="1515600"/>
              <a:ext cx="2249280" cy="949320"/>
            </a:xfrm>
            <a:custGeom>
              <a:avLst/>
              <a:gdLst/>
              <a:ahLst/>
              <a:cxnLst/>
              <a:rect l="l" t="t" r="r" b="b"/>
              <a:pathLst>
                <a:path w="2999740" h="949960">
                  <a:moveTo>
                    <a:pt x="1499615" y="0"/>
                  </a:moveTo>
                  <a:lnTo>
                    <a:pt x="1429021" y="516"/>
                  </a:lnTo>
                  <a:lnTo>
                    <a:pt x="1359268" y="2052"/>
                  </a:lnTo>
                  <a:lnTo>
                    <a:pt x="1290426" y="4583"/>
                  </a:lnTo>
                  <a:lnTo>
                    <a:pt x="1222568" y="8086"/>
                  </a:lnTo>
                  <a:lnTo>
                    <a:pt x="1155766" y="12540"/>
                  </a:lnTo>
                  <a:lnTo>
                    <a:pt x="1090093" y="17921"/>
                  </a:lnTo>
                  <a:lnTo>
                    <a:pt x="1025620" y="24207"/>
                  </a:lnTo>
                  <a:lnTo>
                    <a:pt x="962419" y="31374"/>
                  </a:lnTo>
                  <a:lnTo>
                    <a:pt x="900562" y="39399"/>
                  </a:lnTo>
                  <a:lnTo>
                    <a:pt x="840121" y="48261"/>
                  </a:lnTo>
                  <a:lnTo>
                    <a:pt x="781169" y="57936"/>
                  </a:lnTo>
                  <a:lnTo>
                    <a:pt x="723776" y="68401"/>
                  </a:lnTo>
                  <a:lnTo>
                    <a:pt x="668016" y="79633"/>
                  </a:lnTo>
                  <a:lnTo>
                    <a:pt x="613961" y="91610"/>
                  </a:lnTo>
                  <a:lnTo>
                    <a:pt x="561681" y="104309"/>
                  </a:lnTo>
                  <a:lnTo>
                    <a:pt x="511250" y="117707"/>
                  </a:lnTo>
                  <a:lnTo>
                    <a:pt x="462739" y="131781"/>
                  </a:lnTo>
                  <a:lnTo>
                    <a:pt x="416220" y="146508"/>
                  </a:lnTo>
                  <a:lnTo>
                    <a:pt x="371766" y="161866"/>
                  </a:lnTo>
                  <a:lnTo>
                    <a:pt x="329447" y="177832"/>
                  </a:lnTo>
                  <a:lnTo>
                    <a:pt x="289338" y="194383"/>
                  </a:lnTo>
                  <a:lnTo>
                    <a:pt x="251508" y="211495"/>
                  </a:lnTo>
                  <a:lnTo>
                    <a:pt x="216031" y="229147"/>
                  </a:lnTo>
                  <a:lnTo>
                    <a:pt x="152422" y="265977"/>
                  </a:lnTo>
                  <a:lnTo>
                    <a:pt x="99086" y="304691"/>
                  </a:lnTo>
                  <a:lnTo>
                    <a:pt x="56600" y="345105"/>
                  </a:lnTo>
                  <a:lnTo>
                    <a:pt x="25539" y="387037"/>
                  </a:lnTo>
                  <a:lnTo>
                    <a:pt x="6480" y="430305"/>
                  </a:lnTo>
                  <a:lnTo>
                    <a:pt x="0" y="474726"/>
                  </a:lnTo>
                  <a:lnTo>
                    <a:pt x="1632" y="497069"/>
                  </a:lnTo>
                  <a:lnTo>
                    <a:pt x="14474" y="540935"/>
                  </a:lnTo>
                  <a:lnTo>
                    <a:pt x="39605" y="583558"/>
                  </a:lnTo>
                  <a:lnTo>
                    <a:pt x="76451" y="624754"/>
                  </a:lnTo>
                  <a:lnTo>
                    <a:pt x="124434" y="664341"/>
                  </a:lnTo>
                  <a:lnTo>
                    <a:pt x="182978" y="702135"/>
                  </a:lnTo>
                  <a:lnTo>
                    <a:pt x="251508" y="737956"/>
                  </a:lnTo>
                  <a:lnTo>
                    <a:pt x="289338" y="755068"/>
                  </a:lnTo>
                  <a:lnTo>
                    <a:pt x="329447" y="771619"/>
                  </a:lnTo>
                  <a:lnTo>
                    <a:pt x="371766" y="787585"/>
                  </a:lnTo>
                  <a:lnTo>
                    <a:pt x="416220" y="802943"/>
                  </a:lnTo>
                  <a:lnTo>
                    <a:pt x="462739" y="817670"/>
                  </a:lnTo>
                  <a:lnTo>
                    <a:pt x="511250" y="831744"/>
                  </a:lnTo>
                  <a:lnTo>
                    <a:pt x="561681" y="845142"/>
                  </a:lnTo>
                  <a:lnTo>
                    <a:pt x="613961" y="857841"/>
                  </a:lnTo>
                  <a:lnTo>
                    <a:pt x="668016" y="869818"/>
                  </a:lnTo>
                  <a:lnTo>
                    <a:pt x="723776" y="881050"/>
                  </a:lnTo>
                  <a:lnTo>
                    <a:pt x="781169" y="891515"/>
                  </a:lnTo>
                  <a:lnTo>
                    <a:pt x="840121" y="901190"/>
                  </a:lnTo>
                  <a:lnTo>
                    <a:pt x="900562" y="910052"/>
                  </a:lnTo>
                  <a:lnTo>
                    <a:pt x="962419" y="918077"/>
                  </a:lnTo>
                  <a:lnTo>
                    <a:pt x="1025620" y="925244"/>
                  </a:lnTo>
                  <a:lnTo>
                    <a:pt x="1090093" y="931530"/>
                  </a:lnTo>
                  <a:lnTo>
                    <a:pt x="1155766" y="936911"/>
                  </a:lnTo>
                  <a:lnTo>
                    <a:pt x="1222568" y="941365"/>
                  </a:lnTo>
                  <a:lnTo>
                    <a:pt x="1290426" y="944868"/>
                  </a:lnTo>
                  <a:lnTo>
                    <a:pt x="1359268" y="947399"/>
                  </a:lnTo>
                  <a:lnTo>
                    <a:pt x="1429021" y="948935"/>
                  </a:lnTo>
                  <a:lnTo>
                    <a:pt x="1499615" y="949452"/>
                  </a:lnTo>
                  <a:lnTo>
                    <a:pt x="1570205" y="948935"/>
                  </a:lnTo>
                  <a:lnTo>
                    <a:pt x="1639956" y="947399"/>
                  </a:lnTo>
                  <a:lnTo>
                    <a:pt x="1708794" y="944868"/>
                  </a:lnTo>
                  <a:lnTo>
                    <a:pt x="1776649" y="941365"/>
                  </a:lnTo>
                  <a:lnTo>
                    <a:pt x="1843449" y="936911"/>
                  </a:lnTo>
                  <a:lnTo>
                    <a:pt x="1909120" y="931530"/>
                  </a:lnTo>
                  <a:lnTo>
                    <a:pt x="1973592" y="925244"/>
                  </a:lnTo>
                  <a:lnTo>
                    <a:pt x="2036792" y="918077"/>
                  </a:lnTo>
                  <a:lnTo>
                    <a:pt x="2098648" y="910052"/>
                  </a:lnTo>
                  <a:lnTo>
                    <a:pt x="2159088" y="901190"/>
                  </a:lnTo>
                  <a:lnTo>
                    <a:pt x="2218040" y="891515"/>
                  </a:lnTo>
                  <a:lnTo>
                    <a:pt x="2275432" y="881050"/>
                  </a:lnTo>
                  <a:lnTo>
                    <a:pt x="2331192" y="869818"/>
                  </a:lnTo>
                  <a:lnTo>
                    <a:pt x="2385248" y="857841"/>
                  </a:lnTo>
                  <a:lnTo>
                    <a:pt x="2437529" y="845142"/>
                  </a:lnTo>
                  <a:lnTo>
                    <a:pt x="2487961" y="831744"/>
                  </a:lnTo>
                  <a:lnTo>
                    <a:pt x="2536473" y="817670"/>
                  </a:lnTo>
                  <a:lnTo>
                    <a:pt x="2582993" y="802943"/>
                  </a:lnTo>
                  <a:lnTo>
                    <a:pt x="2627448" y="787585"/>
                  </a:lnTo>
                  <a:lnTo>
                    <a:pt x="2669768" y="771619"/>
                  </a:lnTo>
                  <a:lnTo>
                    <a:pt x="2709879" y="755068"/>
                  </a:lnTo>
                  <a:lnTo>
                    <a:pt x="2747710" y="737956"/>
                  </a:lnTo>
                  <a:lnTo>
                    <a:pt x="2783188" y="720304"/>
                  </a:lnTo>
                  <a:lnTo>
                    <a:pt x="2846800" y="683474"/>
                  </a:lnTo>
                  <a:lnTo>
                    <a:pt x="2900139" y="644760"/>
                  </a:lnTo>
                  <a:lnTo>
                    <a:pt x="2942628" y="604346"/>
                  </a:lnTo>
                  <a:lnTo>
                    <a:pt x="2973690" y="562414"/>
                  </a:lnTo>
                  <a:lnTo>
                    <a:pt x="2992750" y="519146"/>
                  </a:lnTo>
                  <a:lnTo>
                    <a:pt x="2999232" y="474726"/>
                  </a:lnTo>
                  <a:lnTo>
                    <a:pt x="2997599" y="452382"/>
                  </a:lnTo>
                  <a:lnTo>
                    <a:pt x="2984756" y="408516"/>
                  </a:lnTo>
                  <a:lnTo>
                    <a:pt x="2959623" y="365893"/>
                  </a:lnTo>
                  <a:lnTo>
                    <a:pt x="2922775" y="324697"/>
                  </a:lnTo>
                  <a:lnTo>
                    <a:pt x="2874790" y="285110"/>
                  </a:lnTo>
                  <a:lnTo>
                    <a:pt x="2816243" y="247316"/>
                  </a:lnTo>
                  <a:lnTo>
                    <a:pt x="2747710" y="211495"/>
                  </a:lnTo>
                  <a:lnTo>
                    <a:pt x="2709879" y="194383"/>
                  </a:lnTo>
                  <a:lnTo>
                    <a:pt x="2669768" y="177832"/>
                  </a:lnTo>
                  <a:lnTo>
                    <a:pt x="2627448" y="161866"/>
                  </a:lnTo>
                  <a:lnTo>
                    <a:pt x="2582993" y="146508"/>
                  </a:lnTo>
                  <a:lnTo>
                    <a:pt x="2536473" y="131781"/>
                  </a:lnTo>
                  <a:lnTo>
                    <a:pt x="2487961" y="117707"/>
                  </a:lnTo>
                  <a:lnTo>
                    <a:pt x="2437529" y="104309"/>
                  </a:lnTo>
                  <a:lnTo>
                    <a:pt x="2385248" y="91610"/>
                  </a:lnTo>
                  <a:lnTo>
                    <a:pt x="2331192" y="79633"/>
                  </a:lnTo>
                  <a:lnTo>
                    <a:pt x="2275432" y="68401"/>
                  </a:lnTo>
                  <a:lnTo>
                    <a:pt x="2218040" y="57936"/>
                  </a:lnTo>
                  <a:lnTo>
                    <a:pt x="2159088" y="48261"/>
                  </a:lnTo>
                  <a:lnTo>
                    <a:pt x="2098648" y="39399"/>
                  </a:lnTo>
                  <a:lnTo>
                    <a:pt x="2036792" y="31374"/>
                  </a:lnTo>
                  <a:lnTo>
                    <a:pt x="1973592" y="24207"/>
                  </a:lnTo>
                  <a:lnTo>
                    <a:pt x="1909120" y="17921"/>
                  </a:lnTo>
                  <a:lnTo>
                    <a:pt x="1843449" y="12540"/>
                  </a:lnTo>
                  <a:lnTo>
                    <a:pt x="1776649" y="8086"/>
                  </a:lnTo>
                  <a:lnTo>
                    <a:pt x="1708794" y="4583"/>
                  </a:lnTo>
                  <a:lnTo>
                    <a:pt x="1639956" y="2052"/>
                  </a:lnTo>
                  <a:lnTo>
                    <a:pt x="1570205" y="516"/>
                  </a:lnTo>
                  <a:lnTo>
                    <a:pt x="1499615"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56" name="CustomShape 7"/>
            <p:cNvSpPr/>
            <p:nvPr/>
          </p:nvSpPr>
          <p:spPr>
            <a:xfrm>
              <a:off x="250560" y="1515600"/>
              <a:ext cx="2249280" cy="949320"/>
            </a:xfrm>
            <a:custGeom>
              <a:avLst/>
              <a:gdLst/>
              <a:ahLst/>
              <a:cxnLst/>
              <a:rect l="l" t="t" r="r" b="b"/>
              <a:pathLst>
                <a:path w="2999740" h="949960">
                  <a:moveTo>
                    <a:pt x="0" y="474726"/>
                  </a:moveTo>
                  <a:lnTo>
                    <a:pt x="6480" y="430305"/>
                  </a:lnTo>
                  <a:lnTo>
                    <a:pt x="25539" y="387037"/>
                  </a:lnTo>
                  <a:lnTo>
                    <a:pt x="56600" y="345105"/>
                  </a:lnTo>
                  <a:lnTo>
                    <a:pt x="99086" y="304691"/>
                  </a:lnTo>
                  <a:lnTo>
                    <a:pt x="152422" y="265977"/>
                  </a:lnTo>
                  <a:lnTo>
                    <a:pt x="216031" y="229147"/>
                  </a:lnTo>
                  <a:lnTo>
                    <a:pt x="251508" y="211495"/>
                  </a:lnTo>
                  <a:lnTo>
                    <a:pt x="289338" y="194383"/>
                  </a:lnTo>
                  <a:lnTo>
                    <a:pt x="329447" y="177832"/>
                  </a:lnTo>
                  <a:lnTo>
                    <a:pt x="371766" y="161866"/>
                  </a:lnTo>
                  <a:lnTo>
                    <a:pt x="416220" y="146508"/>
                  </a:lnTo>
                  <a:lnTo>
                    <a:pt x="462739" y="131781"/>
                  </a:lnTo>
                  <a:lnTo>
                    <a:pt x="511250" y="117707"/>
                  </a:lnTo>
                  <a:lnTo>
                    <a:pt x="561681" y="104309"/>
                  </a:lnTo>
                  <a:lnTo>
                    <a:pt x="613961" y="91610"/>
                  </a:lnTo>
                  <a:lnTo>
                    <a:pt x="668016" y="79633"/>
                  </a:lnTo>
                  <a:lnTo>
                    <a:pt x="723776" y="68401"/>
                  </a:lnTo>
                  <a:lnTo>
                    <a:pt x="781169" y="57936"/>
                  </a:lnTo>
                  <a:lnTo>
                    <a:pt x="840121" y="48261"/>
                  </a:lnTo>
                  <a:lnTo>
                    <a:pt x="900562" y="39399"/>
                  </a:lnTo>
                  <a:lnTo>
                    <a:pt x="962419" y="31374"/>
                  </a:lnTo>
                  <a:lnTo>
                    <a:pt x="1025620" y="24207"/>
                  </a:lnTo>
                  <a:lnTo>
                    <a:pt x="1090093" y="17921"/>
                  </a:lnTo>
                  <a:lnTo>
                    <a:pt x="1155766" y="12540"/>
                  </a:lnTo>
                  <a:lnTo>
                    <a:pt x="1222568" y="8086"/>
                  </a:lnTo>
                  <a:lnTo>
                    <a:pt x="1290426" y="4583"/>
                  </a:lnTo>
                  <a:lnTo>
                    <a:pt x="1359268" y="2052"/>
                  </a:lnTo>
                  <a:lnTo>
                    <a:pt x="1429021" y="516"/>
                  </a:lnTo>
                  <a:lnTo>
                    <a:pt x="1499615" y="0"/>
                  </a:lnTo>
                  <a:lnTo>
                    <a:pt x="1570205" y="516"/>
                  </a:lnTo>
                  <a:lnTo>
                    <a:pt x="1639956" y="2052"/>
                  </a:lnTo>
                  <a:lnTo>
                    <a:pt x="1708794" y="4583"/>
                  </a:lnTo>
                  <a:lnTo>
                    <a:pt x="1776649" y="8086"/>
                  </a:lnTo>
                  <a:lnTo>
                    <a:pt x="1843449" y="12540"/>
                  </a:lnTo>
                  <a:lnTo>
                    <a:pt x="1909120" y="17921"/>
                  </a:lnTo>
                  <a:lnTo>
                    <a:pt x="1973592" y="24207"/>
                  </a:lnTo>
                  <a:lnTo>
                    <a:pt x="2036792" y="31374"/>
                  </a:lnTo>
                  <a:lnTo>
                    <a:pt x="2098648" y="39399"/>
                  </a:lnTo>
                  <a:lnTo>
                    <a:pt x="2159088" y="48261"/>
                  </a:lnTo>
                  <a:lnTo>
                    <a:pt x="2218040" y="57936"/>
                  </a:lnTo>
                  <a:lnTo>
                    <a:pt x="2275432" y="68401"/>
                  </a:lnTo>
                  <a:lnTo>
                    <a:pt x="2331192" y="79633"/>
                  </a:lnTo>
                  <a:lnTo>
                    <a:pt x="2385248" y="91610"/>
                  </a:lnTo>
                  <a:lnTo>
                    <a:pt x="2437529" y="104309"/>
                  </a:lnTo>
                  <a:lnTo>
                    <a:pt x="2487961" y="117707"/>
                  </a:lnTo>
                  <a:lnTo>
                    <a:pt x="2536473" y="131781"/>
                  </a:lnTo>
                  <a:lnTo>
                    <a:pt x="2582993" y="146508"/>
                  </a:lnTo>
                  <a:lnTo>
                    <a:pt x="2627448" y="161866"/>
                  </a:lnTo>
                  <a:lnTo>
                    <a:pt x="2669768" y="177832"/>
                  </a:lnTo>
                  <a:lnTo>
                    <a:pt x="2709879" y="194383"/>
                  </a:lnTo>
                  <a:lnTo>
                    <a:pt x="2747710" y="211495"/>
                  </a:lnTo>
                  <a:lnTo>
                    <a:pt x="2783188" y="229147"/>
                  </a:lnTo>
                  <a:lnTo>
                    <a:pt x="2846800" y="265977"/>
                  </a:lnTo>
                  <a:lnTo>
                    <a:pt x="2900139" y="304691"/>
                  </a:lnTo>
                  <a:lnTo>
                    <a:pt x="2942628" y="345105"/>
                  </a:lnTo>
                  <a:lnTo>
                    <a:pt x="2973690" y="387037"/>
                  </a:lnTo>
                  <a:lnTo>
                    <a:pt x="2992750" y="430305"/>
                  </a:lnTo>
                  <a:lnTo>
                    <a:pt x="2999232" y="474726"/>
                  </a:lnTo>
                  <a:lnTo>
                    <a:pt x="2997599" y="497069"/>
                  </a:lnTo>
                  <a:lnTo>
                    <a:pt x="2984756" y="540935"/>
                  </a:lnTo>
                  <a:lnTo>
                    <a:pt x="2959623" y="583558"/>
                  </a:lnTo>
                  <a:lnTo>
                    <a:pt x="2922775" y="624754"/>
                  </a:lnTo>
                  <a:lnTo>
                    <a:pt x="2874790" y="664341"/>
                  </a:lnTo>
                  <a:lnTo>
                    <a:pt x="2816243" y="702135"/>
                  </a:lnTo>
                  <a:lnTo>
                    <a:pt x="2747710" y="737956"/>
                  </a:lnTo>
                  <a:lnTo>
                    <a:pt x="2709879" y="755068"/>
                  </a:lnTo>
                  <a:lnTo>
                    <a:pt x="2669768" y="771619"/>
                  </a:lnTo>
                  <a:lnTo>
                    <a:pt x="2627448" y="787585"/>
                  </a:lnTo>
                  <a:lnTo>
                    <a:pt x="2582993" y="802943"/>
                  </a:lnTo>
                  <a:lnTo>
                    <a:pt x="2536473" y="817670"/>
                  </a:lnTo>
                  <a:lnTo>
                    <a:pt x="2487961" y="831744"/>
                  </a:lnTo>
                  <a:lnTo>
                    <a:pt x="2437529" y="845142"/>
                  </a:lnTo>
                  <a:lnTo>
                    <a:pt x="2385248" y="857841"/>
                  </a:lnTo>
                  <a:lnTo>
                    <a:pt x="2331192" y="869818"/>
                  </a:lnTo>
                  <a:lnTo>
                    <a:pt x="2275432" y="881050"/>
                  </a:lnTo>
                  <a:lnTo>
                    <a:pt x="2218040" y="891515"/>
                  </a:lnTo>
                  <a:lnTo>
                    <a:pt x="2159088" y="901190"/>
                  </a:lnTo>
                  <a:lnTo>
                    <a:pt x="2098648" y="910052"/>
                  </a:lnTo>
                  <a:lnTo>
                    <a:pt x="2036792" y="918077"/>
                  </a:lnTo>
                  <a:lnTo>
                    <a:pt x="1973592" y="925244"/>
                  </a:lnTo>
                  <a:lnTo>
                    <a:pt x="1909120" y="931530"/>
                  </a:lnTo>
                  <a:lnTo>
                    <a:pt x="1843449" y="936911"/>
                  </a:lnTo>
                  <a:lnTo>
                    <a:pt x="1776649" y="941365"/>
                  </a:lnTo>
                  <a:lnTo>
                    <a:pt x="1708794" y="944868"/>
                  </a:lnTo>
                  <a:lnTo>
                    <a:pt x="1639956" y="947399"/>
                  </a:lnTo>
                  <a:lnTo>
                    <a:pt x="1570205" y="948935"/>
                  </a:lnTo>
                  <a:lnTo>
                    <a:pt x="1499615" y="949452"/>
                  </a:lnTo>
                  <a:lnTo>
                    <a:pt x="1429021" y="948935"/>
                  </a:lnTo>
                  <a:lnTo>
                    <a:pt x="1359268" y="947399"/>
                  </a:lnTo>
                  <a:lnTo>
                    <a:pt x="1290426" y="944868"/>
                  </a:lnTo>
                  <a:lnTo>
                    <a:pt x="1222568" y="941365"/>
                  </a:lnTo>
                  <a:lnTo>
                    <a:pt x="1155766" y="936911"/>
                  </a:lnTo>
                  <a:lnTo>
                    <a:pt x="1090093" y="931530"/>
                  </a:lnTo>
                  <a:lnTo>
                    <a:pt x="1025620" y="925244"/>
                  </a:lnTo>
                  <a:lnTo>
                    <a:pt x="962419" y="918077"/>
                  </a:lnTo>
                  <a:lnTo>
                    <a:pt x="900562" y="910052"/>
                  </a:lnTo>
                  <a:lnTo>
                    <a:pt x="840121" y="901190"/>
                  </a:lnTo>
                  <a:lnTo>
                    <a:pt x="781169" y="891515"/>
                  </a:lnTo>
                  <a:lnTo>
                    <a:pt x="723776" y="881050"/>
                  </a:lnTo>
                  <a:lnTo>
                    <a:pt x="668016" y="869818"/>
                  </a:lnTo>
                  <a:lnTo>
                    <a:pt x="613961" y="857841"/>
                  </a:lnTo>
                  <a:lnTo>
                    <a:pt x="561681" y="845142"/>
                  </a:lnTo>
                  <a:lnTo>
                    <a:pt x="511250" y="831744"/>
                  </a:lnTo>
                  <a:lnTo>
                    <a:pt x="462739" y="817670"/>
                  </a:lnTo>
                  <a:lnTo>
                    <a:pt x="416220" y="802943"/>
                  </a:lnTo>
                  <a:lnTo>
                    <a:pt x="371766" y="787585"/>
                  </a:lnTo>
                  <a:lnTo>
                    <a:pt x="329447" y="771619"/>
                  </a:lnTo>
                  <a:lnTo>
                    <a:pt x="289338" y="755068"/>
                  </a:lnTo>
                  <a:lnTo>
                    <a:pt x="251508" y="737956"/>
                  </a:lnTo>
                  <a:lnTo>
                    <a:pt x="216031" y="720304"/>
                  </a:lnTo>
                  <a:lnTo>
                    <a:pt x="152422" y="683474"/>
                  </a:lnTo>
                  <a:lnTo>
                    <a:pt x="99086" y="644760"/>
                  </a:lnTo>
                  <a:lnTo>
                    <a:pt x="56600" y="604346"/>
                  </a:lnTo>
                  <a:lnTo>
                    <a:pt x="25539" y="562414"/>
                  </a:lnTo>
                  <a:lnTo>
                    <a:pt x="6480" y="519146"/>
                  </a:lnTo>
                  <a:lnTo>
                    <a:pt x="0" y="474726"/>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57" name="CustomShape 8"/>
          <p:cNvSpPr/>
          <p:nvPr/>
        </p:nvSpPr>
        <p:spPr>
          <a:xfrm>
            <a:off x="626040" y="1584000"/>
            <a:ext cx="1677600" cy="835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algn="ctr">
              <a:lnSpc>
                <a:spcPct val="100000"/>
              </a:lnSpc>
              <a:spcBef>
                <a:spcPts val="99"/>
              </a:spcBef>
            </a:pPr>
            <a:r>
              <a:rPr lang="ru-RU" sz="1800" b="0" strike="noStrike" spc="-7">
                <a:solidFill>
                  <a:srgbClr val="FFFFFF"/>
                </a:solidFill>
                <a:latin typeface="Trebuchet MS"/>
                <a:ea typeface="DejaVu Sans"/>
              </a:rPr>
              <a:t>Р</a:t>
            </a:r>
            <a:r>
              <a:rPr lang="ru-RU" sz="1800" b="0" strike="noStrike" spc="1">
                <a:solidFill>
                  <a:srgbClr val="FFFFFF"/>
                </a:solidFill>
                <a:latin typeface="Trebuchet MS"/>
                <a:ea typeface="DejaVu Sans"/>
              </a:rPr>
              <a:t>о</a:t>
            </a:r>
            <a:r>
              <a:rPr lang="ru-RU" sz="1800" b="0" strike="noStrike" spc="-7">
                <a:solidFill>
                  <a:srgbClr val="FFFFFF"/>
                </a:solidFill>
                <a:latin typeface="Trebuchet MS"/>
                <a:ea typeface="DejaVu Sans"/>
              </a:rPr>
              <a:t>слин</a:t>
            </a:r>
            <a:r>
              <a:rPr lang="ru-RU" sz="1800" b="0" strike="noStrike" spc="1">
                <a:solidFill>
                  <a:srgbClr val="FFFFFF"/>
                </a:solidFill>
                <a:latin typeface="Trebuchet MS"/>
                <a:ea typeface="DejaVu Sans"/>
              </a:rPr>
              <a:t>а</a:t>
            </a:r>
            <a:r>
              <a:rPr lang="ru-RU" sz="1800" b="0" strike="noStrike" spc="-7">
                <a:solidFill>
                  <a:srgbClr val="FFFFFF"/>
                </a:solidFill>
                <a:latin typeface="Trebuchet MS"/>
                <a:ea typeface="DejaVu Sans"/>
              </a:rPr>
              <a:t>-д</a:t>
            </a:r>
            <a:r>
              <a:rPr lang="ru-RU" sz="1800" b="0" strike="noStrike" spc="1">
                <a:solidFill>
                  <a:srgbClr val="FFFFFF"/>
                </a:solidFill>
                <a:latin typeface="Trebuchet MS"/>
                <a:ea typeface="DejaVu Sans"/>
              </a:rPr>
              <a:t>о</a:t>
            </a:r>
            <a:r>
              <a:rPr lang="ru-RU" sz="1800" b="0" strike="noStrike" spc="-7">
                <a:solidFill>
                  <a:srgbClr val="FFFFFF"/>
                </a:solidFill>
                <a:latin typeface="Trebuchet MS"/>
                <a:ea typeface="DejaVu Sans"/>
              </a:rPr>
              <a:t>н</a:t>
            </a:r>
            <a:r>
              <a:rPr lang="ru-RU" sz="1800" b="0" strike="noStrike" spc="1">
                <a:solidFill>
                  <a:srgbClr val="FFFFFF"/>
                </a:solidFill>
                <a:latin typeface="Trebuchet MS"/>
                <a:ea typeface="DejaVu Sans"/>
              </a:rPr>
              <a:t>о</a:t>
            </a:r>
            <a:r>
              <a:rPr lang="ru-RU" sz="1800" b="0" strike="noStrike" spc="-1">
                <a:solidFill>
                  <a:srgbClr val="FFFFFF"/>
                </a:solidFill>
                <a:latin typeface="Trebuchet MS"/>
                <a:ea typeface="DejaVu Sans"/>
              </a:rPr>
              <a:t>р  </a:t>
            </a:r>
            <a:r>
              <a:rPr lang="ru-RU" sz="1800" b="0" strike="noStrike" spc="-7">
                <a:solidFill>
                  <a:srgbClr val="FFFFFF"/>
                </a:solidFill>
                <a:latin typeface="Trebuchet MS"/>
                <a:ea typeface="DejaVu Sans"/>
              </a:rPr>
              <a:t>(асептичний  проросток)</a:t>
            </a:r>
            <a:endParaRPr lang="ru-RU" sz="1800" b="0" strike="noStrike" spc="-1">
              <a:latin typeface="Arial"/>
            </a:endParaRPr>
          </a:p>
        </p:txBody>
      </p:sp>
      <p:grpSp>
        <p:nvGrpSpPr>
          <p:cNvPr id="858" name="Group 9"/>
          <p:cNvGrpSpPr/>
          <p:nvPr/>
        </p:nvGrpSpPr>
        <p:grpSpPr>
          <a:xfrm>
            <a:off x="2586960" y="1794600"/>
            <a:ext cx="431640" cy="484560"/>
            <a:chOff x="2586960" y="1794600"/>
            <a:chExt cx="431640" cy="484560"/>
          </a:xfrm>
        </p:grpSpPr>
        <p:sp>
          <p:nvSpPr>
            <p:cNvPr id="859" name="CustomShape 10"/>
            <p:cNvSpPr/>
            <p:nvPr/>
          </p:nvSpPr>
          <p:spPr>
            <a:xfrm>
              <a:off x="2586960" y="1794600"/>
              <a:ext cx="431640" cy="484560"/>
            </a:xfrm>
            <a:custGeom>
              <a:avLst/>
              <a:gdLst/>
              <a:ahLst/>
              <a:cxnLst/>
              <a:rect l="l" t="t" r="r" b="b"/>
              <a:pathLst>
                <a:path w="576579" h="485139">
                  <a:moveTo>
                    <a:pt x="333755" y="0"/>
                  </a:moveTo>
                  <a:lnTo>
                    <a:pt x="333755" y="121157"/>
                  </a:lnTo>
                  <a:lnTo>
                    <a:pt x="0" y="121157"/>
                  </a:lnTo>
                  <a:lnTo>
                    <a:pt x="0" y="363474"/>
                  </a:lnTo>
                  <a:lnTo>
                    <a:pt x="333755" y="363474"/>
                  </a:lnTo>
                  <a:lnTo>
                    <a:pt x="333755" y="484631"/>
                  </a:lnTo>
                  <a:lnTo>
                    <a:pt x="576072" y="242315"/>
                  </a:lnTo>
                  <a:lnTo>
                    <a:pt x="333755"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60" name="CustomShape 11"/>
            <p:cNvSpPr/>
            <p:nvPr/>
          </p:nvSpPr>
          <p:spPr>
            <a:xfrm>
              <a:off x="2586960" y="1794600"/>
              <a:ext cx="431640" cy="484560"/>
            </a:xfrm>
            <a:custGeom>
              <a:avLst/>
              <a:gdLst/>
              <a:ahLst/>
              <a:cxnLst/>
              <a:rect l="l" t="t" r="r" b="b"/>
              <a:pathLst>
                <a:path w="576579" h="485139">
                  <a:moveTo>
                    <a:pt x="333755" y="484631"/>
                  </a:moveTo>
                  <a:lnTo>
                    <a:pt x="333755" y="363474"/>
                  </a:lnTo>
                  <a:lnTo>
                    <a:pt x="0" y="363474"/>
                  </a:lnTo>
                  <a:lnTo>
                    <a:pt x="0" y="121157"/>
                  </a:lnTo>
                  <a:lnTo>
                    <a:pt x="333755" y="121157"/>
                  </a:lnTo>
                  <a:lnTo>
                    <a:pt x="333755" y="0"/>
                  </a:lnTo>
                  <a:lnTo>
                    <a:pt x="576072" y="242315"/>
                  </a:lnTo>
                  <a:lnTo>
                    <a:pt x="333755" y="484631"/>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61" name="CustomShape 12"/>
          <p:cNvSpPr/>
          <p:nvPr/>
        </p:nvSpPr>
        <p:spPr>
          <a:xfrm>
            <a:off x="2997000" y="1647000"/>
            <a:ext cx="1438920" cy="440640"/>
          </a:xfrm>
          <a:prstGeom prst="rect">
            <a:avLst/>
          </a:prstGeom>
          <a:solidFill>
            <a:srgbClr val="90C225"/>
          </a:solidFill>
          <a:ln w="19800">
            <a:solidFill>
              <a:srgbClr val="688E18"/>
            </a:solidFill>
            <a:round/>
          </a:ln>
        </p:spPr>
        <p:style>
          <a:lnRef idx="0">
            <a:scrgbClr r="0" g="0" b="0"/>
          </a:lnRef>
          <a:fillRef idx="0">
            <a:scrgbClr r="0" g="0" b="0"/>
          </a:fillRef>
          <a:effectRef idx="0">
            <a:scrgbClr r="0" g="0" b="0"/>
          </a:effectRef>
          <a:fontRef idx="minor"/>
        </p:style>
        <p:txBody>
          <a:bodyPr lIns="0" tIns="166320" rIns="0" bIns="0">
            <a:spAutoFit/>
          </a:bodyPr>
          <a:lstStyle/>
          <a:p>
            <a:pPr marL="318600">
              <a:lnSpc>
                <a:spcPct val="100000"/>
              </a:lnSpc>
              <a:spcBef>
                <a:spcPts val="1310"/>
              </a:spcBef>
            </a:pPr>
            <a:r>
              <a:rPr lang="ru-RU" sz="1800" b="0" strike="noStrike" spc="-7">
                <a:solidFill>
                  <a:srgbClr val="FFFFFF"/>
                </a:solidFill>
                <a:latin typeface="Trebuchet MS"/>
                <a:ea typeface="DejaVu Sans"/>
              </a:rPr>
              <a:t>експлант</a:t>
            </a:r>
            <a:endParaRPr lang="ru-RU" sz="1800" b="0" strike="noStrike" spc="-1">
              <a:latin typeface="Arial"/>
            </a:endParaRPr>
          </a:p>
        </p:txBody>
      </p:sp>
      <p:grpSp>
        <p:nvGrpSpPr>
          <p:cNvPr id="862" name="Group 13"/>
          <p:cNvGrpSpPr/>
          <p:nvPr/>
        </p:nvGrpSpPr>
        <p:grpSpPr>
          <a:xfrm>
            <a:off x="4436280" y="1846440"/>
            <a:ext cx="440640" cy="484560"/>
            <a:chOff x="4436280" y="1846440"/>
            <a:chExt cx="440640" cy="484560"/>
          </a:xfrm>
        </p:grpSpPr>
        <p:sp>
          <p:nvSpPr>
            <p:cNvPr id="863" name="CustomShape 14"/>
            <p:cNvSpPr/>
            <p:nvPr/>
          </p:nvSpPr>
          <p:spPr>
            <a:xfrm>
              <a:off x="4436280" y="1846440"/>
              <a:ext cx="440640" cy="484560"/>
            </a:xfrm>
            <a:custGeom>
              <a:avLst/>
              <a:gdLst/>
              <a:ahLst/>
              <a:cxnLst/>
              <a:rect l="l" t="t" r="r" b="b"/>
              <a:pathLst>
                <a:path w="588645" h="485139">
                  <a:moveTo>
                    <a:pt x="345948" y="0"/>
                  </a:moveTo>
                  <a:lnTo>
                    <a:pt x="345948" y="121158"/>
                  </a:lnTo>
                  <a:lnTo>
                    <a:pt x="0" y="121158"/>
                  </a:lnTo>
                  <a:lnTo>
                    <a:pt x="0" y="363474"/>
                  </a:lnTo>
                  <a:lnTo>
                    <a:pt x="345948" y="363474"/>
                  </a:lnTo>
                  <a:lnTo>
                    <a:pt x="345948" y="484632"/>
                  </a:lnTo>
                  <a:lnTo>
                    <a:pt x="588264" y="242315"/>
                  </a:lnTo>
                  <a:lnTo>
                    <a:pt x="345948"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64" name="CustomShape 15"/>
            <p:cNvSpPr/>
            <p:nvPr/>
          </p:nvSpPr>
          <p:spPr>
            <a:xfrm>
              <a:off x="4436280" y="1846440"/>
              <a:ext cx="440640" cy="484560"/>
            </a:xfrm>
            <a:custGeom>
              <a:avLst/>
              <a:gdLst/>
              <a:ahLst/>
              <a:cxnLst/>
              <a:rect l="l" t="t" r="r" b="b"/>
              <a:pathLst>
                <a:path w="588645" h="485139">
                  <a:moveTo>
                    <a:pt x="345948" y="484632"/>
                  </a:moveTo>
                  <a:lnTo>
                    <a:pt x="345948" y="363474"/>
                  </a:lnTo>
                  <a:lnTo>
                    <a:pt x="0" y="363474"/>
                  </a:lnTo>
                  <a:lnTo>
                    <a:pt x="0" y="121158"/>
                  </a:lnTo>
                  <a:lnTo>
                    <a:pt x="345948" y="121158"/>
                  </a:lnTo>
                  <a:lnTo>
                    <a:pt x="345948" y="0"/>
                  </a:lnTo>
                  <a:lnTo>
                    <a:pt x="588264" y="242315"/>
                  </a:lnTo>
                  <a:lnTo>
                    <a:pt x="345948" y="484632"/>
                  </a:lnTo>
                </a:path>
              </a:pathLst>
            </a:custGeom>
            <a:noFill/>
            <a:ln w="19800">
              <a:solidFill>
                <a:srgbClr val="688E18"/>
              </a:solidFill>
              <a:round/>
            </a:ln>
          </p:spPr>
          <p:style>
            <a:lnRef idx="0">
              <a:scrgbClr r="0" g="0" b="0"/>
            </a:lnRef>
            <a:fillRef idx="0">
              <a:scrgbClr r="0" g="0" b="0"/>
            </a:fillRef>
            <a:effectRef idx="0">
              <a:scrgbClr r="0" g="0" b="0"/>
            </a:effectRef>
            <a:fontRef idx="minor"/>
          </p:style>
        </p:sp>
      </p:grpSp>
      <p:grpSp>
        <p:nvGrpSpPr>
          <p:cNvPr id="865" name="Group 16"/>
          <p:cNvGrpSpPr/>
          <p:nvPr/>
        </p:nvGrpSpPr>
        <p:grpSpPr>
          <a:xfrm>
            <a:off x="4955400" y="1441080"/>
            <a:ext cx="2604240" cy="1167480"/>
            <a:chOff x="4955400" y="1441080"/>
            <a:chExt cx="2604240" cy="1167480"/>
          </a:xfrm>
        </p:grpSpPr>
        <p:sp>
          <p:nvSpPr>
            <p:cNvPr id="866" name="CustomShape 17"/>
            <p:cNvSpPr/>
            <p:nvPr/>
          </p:nvSpPr>
          <p:spPr>
            <a:xfrm>
              <a:off x="4955400" y="1441080"/>
              <a:ext cx="2604240" cy="1167480"/>
            </a:xfrm>
            <a:custGeom>
              <a:avLst/>
              <a:gdLst/>
              <a:ahLst/>
              <a:cxnLst/>
              <a:rect l="l" t="t" r="r" b="b"/>
              <a:pathLst>
                <a:path w="2822575" h="1099185">
                  <a:moveTo>
                    <a:pt x="1411224" y="0"/>
                  </a:moveTo>
                  <a:lnTo>
                    <a:pt x="1344791" y="598"/>
                  </a:lnTo>
                  <a:lnTo>
                    <a:pt x="1279148" y="2374"/>
                  </a:lnTo>
                  <a:lnTo>
                    <a:pt x="1214364" y="5303"/>
                  </a:lnTo>
                  <a:lnTo>
                    <a:pt x="1150506" y="9357"/>
                  </a:lnTo>
                  <a:lnTo>
                    <a:pt x="1087642" y="14511"/>
                  </a:lnTo>
                  <a:lnTo>
                    <a:pt x="1025840" y="20737"/>
                  </a:lnTo>
                  <a:lnTo>
                    <a:pt x="965167" y="28011"/>
                  </a:lnTo>
                  <a:lnTo>
                    <a:pt x="905691" y="36304"/>
                  </a:lnTo>
                  <a:lnTo>
                    <a:pt x="847480" y="45591"/>
                  </a:lnTo>
                  <a:lnTo>
                    <a:pt x="790602" y="55845"/>
                  </a:lnTo>
                  <a:lnTo>
                    <a:pt x="735125" y="67041"/>
                  </a:lnTo>
                  <a:lnTo>
                    <a:pt x="681115" y="79151"/>
                  </a:lnTo>
                  <a:lnTo>
                    <a:pt x="628642" y="92149"/>
                  </a:lnTo>
                  <a:lnTo>
                    <a:pt x="577772" y="106009"/>
                  </a:lnTo>
                  <a:lnTo>
                    <a:pt x="528574" y="120704"/>
                  </a:lnTo>
                  <a:lnTo>
                    <a:pt x="481116" y="136209"/>
                  </a:lnTo>
                  <a:lnTo>
                    <a:pt x="435464" y="152496"/>
                  </a:lnTo>
                  <a:lnTo>
                    <a:pt x="391687" y="169539"/>
                  </a:lnTo>
                  <a:lnTo>
                    <a:pt x="349853" y="187312"/>
                  </a:lnTo>
                  <a:lnTo>
                    <a:pt x="310029" y="205788"/>
                  </a:lnTo>
                  <a:lnTo>
                    <a:pt x="272283" y="224942"/>
                  </a:lnTo>
                  <a:lnTo>
                    <a:pt x="236684" y="244746"/>
                  </a:lnTo>
                  <a:lnTo>
                    <a:pt x="203298" y="265175"/>
                  </a:lnTo>
                  <a:lnTo>
                    <a:pt x="143438" y="307799"/>
                  </a:lnTo>
                  <a:lnTo>
                    <a:pt x="93246" y="352603"/>
                  </a:lnTo>
                  <a:lnTo>
                    <a:pt x="53264" y="399377"/>
                  </a:lnTo>
                  <a:lnTo>
                    <a:pt x="24034" y="447908"/>
                  </a:lnTo>
                  <a:lnTo>
                    <a:pt x="6098" y="497987"/>
                  </a:lnTo>
                  <a:lnTo>
                    <a:pt x="0" y="549402"/>
                  </a:lnTo>
                  <a:lnTo>
                    <a:pt x="1536" y="575262"/>
                  </a:lnTo>
                  <a:lnTo>
                    <a:pt x="13620" y="626035"/>
                  </a:lnTo>
                  <a:lnTo>
                    <a:pt x="37271" y="675367"/>
                  </a:lnTo>
                  <a:lnTo>
                    <a:pt x="71944" y="723046"/>
                  </a:lnTo>
                  <a:lnTo>
                    <a:pt x="117099" y="768861"/>
                  </a:lnTo>
                  <a:lnTo>
                    <a:pt x="172193" y="812602"/>
                  </a:lnTo>
                  <a:lnTo>
                    <a:pt x="236684" y="854057"/>
                  </a:lnTo>
                  <a:lnTo>
                    <a:pt x="272283" y="873861"/>
                  </a:lnTo>
                  <a:lnTo>
                    <a:pt x="310029" y="893015"/>
                  </a:lnTo>
                  <a:lnTo>
                    <a:pt x="349853" y="911491"/>
                  </a:lnTo>
                  <a:lnTo>
                    <a:pt x="391687" y="929264"/>
                  </a:lnTo>
                  <a:lnTo>
                    <a:pt x="435464" y="946307"/>
                  </a:lnTo>
                  <a:lnTo>
                    <a:pt x="481116" y="962594"/>
                  </a:lnTo>
                  <a:lnTo>
                    <a:pt x="528574" y="978099"/>
                  </a:lnTo>
                  <a:lnTo>
                    <a:pt x="577772" y="992794"/>
                  </a:lnTo>
                  <a:lnTo>
                    <a:pt x="628642" y="1006654"/>
                  </a:lnTo>
                  <a:lnTo>
                    <a:pt x="681115" y="1019652"/>
                  </a:lnTo>
                  <a:lnTo>
                    <a:pt x="735125" y="1031762"/>
                  </a:lnTo>
                  <a:lnTo>
                    <a:pt x="790602" y="1042958"/>
                  </a:lnTo>
                  <a:lnTo>
                    <a:pt x="847480" y="1053212"/>
                  </a:lnTo>
                  <a:lnTo>
                    <a:pt x="905691" y="1062499"/>
                  </a:lnTo>
                  <a:lnTo>
                    <a:pt x="965167" y="1070792"/>
                  </a:lnTo>
                  <a:lnTo>
                    <a:pt x="1025840" y="1078066"/>
                  </a:lnTo>
                  <a:lnTo>
                    <a:pt x="1087642" y="1084292"/>
                  </a:lnTo>
                  <a:lnTo>
                    <a:pt x="1150506" y="1089446"/>
                  </a:lnTo>
                  <a:lnTo>
                    <a:pt x="1214364" y="1093500"/>
                  </a:lnTo>
                  <a:lnTo>
                    <a:pt x="1279148" y="1096429"/>
                  </a:lnTo>
                  <a:lnTo>
                    <a:pt x="1344791" y="1098205"/>
                  </a:lnTo>
                  <a:lnTo>
                    <a:pt x="1411224" y="1098804"/>
                  </a:lnTo>
                  <a:lnTo>
                    <a:pt x="1477656" y="1098205"/>
                  </a:lnTo>
                  <a:lnTo>
                    <a:pt x="1543299" y="1096429"/>
                  </a:lnTo>
                  <a:lnTo>
                    <a:pt x="1608083" y="1093500"/>
                  </a:lnTo>
                  <a:lnTo>
                    <a:pt x="1671941" y="1089446"/>
                  </a:lnTo>
                  <a:lnTo>
                    <a:pt x="1734805" y="1084292"/>
                  </a:lnTo>
                  <a:lnTo>
                    <a:pt x="1796607" y="1078066"/>
                  </a:lnTo>
                  <a:lnTo>
                    <a:pt x="1857280" y="1070792"/>
                  </a:lnTo>
                  <a:lnTo>
                    <a:pt x="1916756" y="1062499"/>
                  </a:lnTo>
                  <a:lnTo>
                    <a:pt x="1974967" y="1053212"/>
                  </a:lnTo>
                  <a:lnTo>
                    <a:pt x="2031845" y="1042958"/>
                  </a:lnTo>
                  <a:lnTo>
                    <a:pt x="2087322" y="1031762"/>
                  </a:lnTo>
                  <a:lnTo>
                    <a:pt x="2141332" y="1019652"/>
                  </a:lnTo>
                  <a:lnTo>
                    <a:pt x="2193805" y="1006654"/>
                  </a:lnTo>
                  <a:lnTo>
                    <a:pt x="2244675" y="992794"/>
                  </a:lnTo>
                  <a:lnTo>
                    <a:pt x="2293873" y="978099"/>
                  </a:lnTo>
                  <a:lnTo>
                    <a:pt x="2341331" y="962594"/>
                  </a:lnTo>
                  <a:lnTo>
                    <a:pt x="2386983" y="946307"/>
                  </a:lnTo>
                  <a:lnTo>
                    <a:pt x="2430760" y="929264"/>
                  </a:lnTo>
                  <a:lnTo>
                    <a:pt x="2472594" y="911491"/>
                  </a:lnTo>
                  <a:lnTo>
                    <a:pt x="2512418" y="893015"/>
                  </a:lnTo>
                  <a:lnTo>
                    <a:pt x="2550164" y="873861"/>
                  </a:lnTo>
                  <a:lnTo>
                    <a:pt x="2585763" y="854057"/>
                  </a:lnTo>
                  <a:lnTo>
                    <a:pt x="2619149" y="833628"/>
                  </a:lnTo>
                  <a:lnTo>
                    <a:pt x="2679009" y="791004"/>
                  </a:lnTo>
                  <a:lnTo>
                    <a:pt x="2729201" y="746200"/>
                  </a:lnTo>
                  <a:lnTo>
                    <a:pt x="2769183" y="699426"/>
                  </a:lnTo>
                  <a:lnTo>
                    <a:pt x="2798413" y="650895"/>
                  </a:lnTo>
                  <a:lnTo>
                    <a:pt x="2816349" y="600816"/>
                  </a:lnTo>
                  <a:lnTo>
                    <a:pt x="2822448" y="549402"/>
                  </a:lnTo>
                  <a:lnTo>
                    <a:pt x="2820911" y="523541"/>
                  </a:lnTo>
                  <a:lnTo>
                    <a:pt x="2808827" y="472768"/>
                  </a:lnTo>
                  <a:lnTo>
                    <a:pt x="2785176" y="423436"/>
                  </a:lnTo>
                  <a:lnTo>
                    <a:pt x="2750503" y="375757"/>
                  </a:lnTo>
                  <a:lnTo>
                    <a:pt x="2705348" y="329942"/>
                  </a:lnTo>
                  <a:lnTo>
                    <a:pt x="2650254" y="286201"/>
                  </a:lnTo>
                  <a:lnTo>
                    <a:pt x="2585763" y="244746"/>
                  </a:lnTo>
                  <a:lnTo>
                    <a:pt x="2550164" y="224942"/>
                  </a:lnTo>
                  <a:lnTo>
                    <a:pt x="2512418" y="205788"/>
                  </a:lnTo>
                  <a:lnTo>
                    <a:pt x="2472594" y="187312"/>
                  </a:lnTo>
                  <a:lnTo>
                    <a:pt x="2430760" y="169539"/>
                  </a:lnTo>
                  <a:lnTo>
                    <a:pt x="2386983" y="152496"/>
                  </a:lnTo>
                  <a:lnTo>
                    <a:pt x="2341331" y="136209"/>
                  </a:lnTo>
                  <a:lnTo>
                    <a:pt x="2293873" y="120704"/>
                  </a:lnTo>
                  <a:lnTo>
                    <a:pt x="2244675" y="106009"/>
                  </a:lnTo>
                  <a:lnTo>
                    <a:pt x="2193805" y="92149"/>
                  </a:lnTo>
                  <a:lnTo>
                    <a:pt x="2141332" y="79151"/>
                  </a:lnTo>
                  <a:lnTo>
                    <a:pt x="2087322" y="67041"/>
                  </a:lnTo>
                  <a:lnTo>
                    <a:pt x="2031845" y="55845"/>
                  </a:lnTo>
                  <a:lnTo>
                    <a:pt x="1974967" y="45591"/>
                  </a:lnTo>
                  <a:lnTo>
                    <a:pt x="1916756" y="36304"/>
                  </a:lnTo>
                  <a:lnTo>
                    <a:pt x="1857280" y="28011"/>
                  </a:lnTo>
                  <a:lnTo>
                    <a:pt x="1796607" y="20737"/>
                  </a:lnTo>
                  <a:lnTo>
                    <a:pt x="1734805" y="14511"/>
                  </a:lnTo>
                  <a:lnTo>
                    <a:pt x="1671941" y="9357"/>
                  </a:lnTo>
                  <a:lnTo>
                    <a:pt x="1608083" y="5303"/>
                  </a:lnTo>
                  <a:lnTo>
                    <a:pt x="1543299" y="2374"/>
                  </a:lnTo>
                  <a:lnTo>
                    <a:pt x="1477656" y="598"/>
                  </a:lnTo>
                  <a:lnTo>
                    <a:pt x="1411224"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67" name="CustomShape 18"/>
            <p:cNvSpPr/>
            <p:nvPr/>
          </p:nvSpPr>
          <p:spPr>
            <a:xfrm>
              <a:off x="4955400" y="1441080"/>
              <a:ext cx="2604240" cy="1167480"/>
            </a:xfrm>
            <a:custGeom>
              <a:avLst/>
              <a:gdLst/>
              <a:ahLst/>
              <a:cxnLst/>
              <a:rect l="l" t="t" r="r" b="b"/>
              <a:pathLst>
                <a:path w="2822575" h="1099185">
                  <a:moveTo>
                    <a:pt x="0" y="549402"/>
                  </a:moveTo>
                  <a:lnTo>
                    <a:pt x="6098" y="497987"/>
                  </a:lnTo>
                  <a:lnTo>
                    <a:pt x="24034" y="447908"/>
                  </a:lnTo>
                  <a:lnTo>
                    <a:pt x="53264" y="399377"/>
                  </a:lnTo>
                  <a:lnTo>
                    <a:pt x="93246" y="352603"/>
                  </a:lnTo>
                  <a:lnTo>
                    <a:pt x="143438" y="307799"/>
                  </a:lnTo>
                  <a:lnTo>
                    <a:pt x="203298" y="265175"/>
                  </a:lnTo>
                  <a:lnTo>
                    <a:pt x="236684" y="244746"/>
                  </a:lnTo>
                  <a:lnTo>
                    <a:pt x="272283" y="224942"/>
                  </a:lnTo>
                  <a:lnTo>
                    <a:pt x="310029" y="205788"/>
                  </a:lnTo>
                  <a:lnTo>
                    <a:pt x="349853" y="187312"/>
                  </a:lnTo>
                  <a:lnTo>
                    <a:pt x="391687" y="169539"/>
                  </a:lnTo>
                  <a:lnTo>
                    <a:pt x="435464" y="152496"/>
                  </a:lnTo>
                  <a:lnTo>
                    <a:pt x="481116" y="136209"/>
                  </a:lnTo>
                  <a:lnTo>
                    <a:pt x="528574" y="120704"/>
                  </a:lnTo>
                  <a:lnTo>
                    <a:pt x="577772" y="106009"/>
                  </a:lnTo>
                  <a:lnTo>
                    <a:pt x="628642" y="92149"/>
                  </a:lnTo>
                  <a:lnTo>
                    <a:pt x="681115" y="79151"/>
                  </a:lnTo>
                  <a:lnTo>
                    <a:pt x="735125" y="67041"/>
                  </a:lnTo>
                  <a:lnTo>
                    <a:pt x="790602" y="55845"/>
                  </a:lnTo>
                  <a:lnTo>
                    <a:pt x="847480" y="45591"/>
                  </a:lnTo>
                  <a:lnTo>
                    <a:pt x="905691" y="36304"/>
                  </a:lnTo>
                  <a:lnTo>
                    <a:pt x="965167" y="28011"/>
                  </a:lnTo>
                  <a:lnTo>
                    <a:pt x="1025840" y="20737"/>
                  </a:lnTo>
                  <a:lnTo>
                    <a:pt x="1087642" y="14511"/>
                  </a:lnTo>
                  <a:lnTo>
                    <a:pt x="1150506" y="9357"/>
                  </a:lnTo>
                  <a:lnTo>
                    <a:pt x="1214364" y="5303"/>
                  </a:lnTo>
                  <a:lnTo>
                    <a:pt x="1279148" y="2374"/>
                  </a:lnTo>
                  <a:lnTo>
                    <a:pt x="1344791" y="598"/>
                  </a:lnTo>
                  <a:lnTo>
                    <a:pt x="1411224" y="0"/>
                  </a:lnTo>
                  <a:lnTo>
                    <a:pt x="1477656" y="598"/>
                  </a:lnTo>
                  <a:lnTo>
                    <a:pt x="1543299" y="2374"/>
                  </a:lnTo>
                  <a:lnTo>
                    <a:pt x="1608083" y="5303"/>
                  </a:lnTo>
                  <a:lnTo>
                    <a:pt x="1671941" y="9357"/>
                  </a:lnTo>
                  <a:lnTo>
                    <a:pt x="1734805" y="14511"/>
                  </a:lnTo>
                  <a:lnTo>
                    <a:pt x="1796607" y="20737"/>
                  </a:lnTo>
                  <a:lnTo>
                    <a:pt x="1857280" y="28011"/>
                  </a:lnTo>
                  <a:lnTo>
                    <a:pt x="1916756" y="36304"/>
                  </a:lnTo>
                  <a:lnTo>
                    <a:pt x="1974967" y="45591"/>
                  </a:lnTo>
                  <a:lnTo>
                    <a:pt x="2031845" y="55845"/>
                  </a:lnTo>
                  <a:lnTo>
                    <a:pt x="2087322" y="67041"/>
                  </a:lnTo>
                  <a:lnTo>
                    <a:pt x="2141332" y="79151"/>
                  </a:lnTo>
                  <a:lnTo>
                    <a:pt x="2193805" y="92149"/>
                  </a:lnTo>
                  <a:lnTo>
                    <a:pt x="2244675" y="106009"/>
                  </a:lnTo>
                  <a:lnTo>
                    <a:pt x="2293873" y="120704"/>
                  </a:lnTo>
                  <a:lnTo>
                    <a:pt x="2341331" y="136209"/>
                  </a:lnTo>
                  <a:lnTo>
                    <a:pt x="2386983" y="152496"/>
                  </a:lnTo>
                  <a:lnTo>
                    <a:pt x="2430760" y="169539"/>
                  </a:lnTo>
                  <a:lnTo>
                    <a:pt x="2472594" y="187312"/>
                  </a:lnTo>
                  <a:lnTo>
                    <a:pt x="2512418" y="205788"/>
                  </a:lnTo>
                  <a:lnTo>
                    <a:pt x="2550164" y="224942"/>
                  </a:lnTo>
                  <a:lnTo>
                    <a:pt x="2585763" y="244746"/>
                  </a:lnTo>
                  <a:lnTo>
                    <a:pt x="2619149" y="265175"/>
                  </a:lnTo>
                  <a:lnTo>
                    <a:pt x="2679009" y="307799"/>
                  </a:lnTo>
                  <a:lnTo>
                    <a:pt x="2729201" y="352603"/>
                  </a:lnTo>
                  <a:lnTo>
                    <a:pt x="2769183" y="399377"/>
                  </a:lnTo>
                  <a:lnTo>
                    <a:pt x="2798413" y="447908"/>
                  </a:lnTo>
                  <a:lnTo>
                    <a:pt x="2816349" y="497987"/>
                  </a:lnTo>
                  <a:lnTo>
                    <a:pt x="2822448" y="549402"/>
                  </a:lnTo>
                  <a:lnTo>
                    <a:pt x="2820911" y="575262"/>
                  </a:lnTo>
                  <a:lnTo>
                    <a:pt x="2808827" y="626035"/>
                  </a:lnTo>
                  <a:lnTo>
                    <a:pt x="2785176" y="675367"/>
                  </a:lnTo>
                  <a:lnTo>
                    <a:pt x="2750503" y="723046"/>
                  </a:lnTo>
                  <a:lnTo>
                    <a:pt x="2705348" y="768861"/>
                  </a:lnTo>
                  <a:lnTo>
                    <a:pt x="2650254" y="812602"/>
                  </a:lnTo>
                  <a:lnTo>
                    <a:pt x="2585763" y="854057"/>
                  </a:lnTo>
                  <a:lnTo>
                    <a:pt x="2550164" y="873861"/>
                  </a:lnTo>
                  <a:lnTo>
                    <a:pt x="2512418" y="893015"/>
                  </a:lnTo>
                  <a:lnTo>
                    <a:pt x="2472594" y="911491"/>
                  </a:lnTo>
                  <a:lnTo>
                    <a:pt x="2430760" y="929264"/>
                  </a:lnTo>
                  <a:lnTo>
                    <a:pt x="2386983" y="946307"/>
                  </a:lnTo>
                  <a:lnTo>
                    <a:pt x="2341331" y="962594"/>
                  </a:lnTo>
                  <a:lnTo>
                    <a:pt x="2293873" y="978099"/>
                  </a:lnTo>
                  <a:lnTo>
                    <a:pt x="2244675" y="992794"/>
                  </a:lnTo>
                  <a:lnTo>
                    <a:pt x="2193805" y="1006654"/>
                  </a:lnTo>
                  <a:lnTo>
                    <a:pt x="2141332" y="1019652"/>
                  </a:lnTo>
                  <a:lnTo>
                    <a:pt x="2087322" y="1031762"/>
                  </a:lnTo>
                  <a:lnTo>
                    <a:pt x="2031845" y="1042958"/>
                  </a:lnTo>
                  <a:lnTo>
                    <a:pt x="1974967" y="1053212"/>
                  </a:lnTo>
                  <a:lnTo>
                    <a:pt x="1916756" y="1062499"/>
                  </a:lnTo>
                  <a:lnTo>
                    <a:pt x="1857280" y="1070792"/>
                  </a:lnTo>
                  <a:lnTo>
                    <a:pt x="1796607" y="1078066"/>
                  </a:lnTo>
                  <a:lnTo>
                    <a:pt x="1734805" y="1084292"/>
                  </a:lnTo>
                  <a:lnTo>
                    <a:pt x="1671941" y="1089446"/>
                  </a:lnTo>
                  <a:lnTo>
                    <a:pt x="1608083" y="1093500"/>
                  </a:lnTo>
                  <a:lnTo>
                    <a:pt x="1543299" y="1096429"/>
                  </a:lnTo>
                  <a:lnTo>
                    <a:pt x="1477656" y="1098205"/>
                  </a:lnTo>
                  <a:lnTo>
                    <a:pt x="1411224" y="1098804"/>
                  </a:lnTo>
                  <a:lnTo>
                    <a:pt x="1344791" y="1098205"/>
                  </a:lnTo>
                  <a:lnTo>
                    <a:pt x="1279148" y="1096429"/>
                  </a:lnTo>
                  <a:lnTo>
                    <a:pt x="1214364" y="1093500"/>
                  </a:lnTo>
                  <a:lnTo>
                    <a:pt x="1150506" y="1089446"/>
                  </a:lnTo>
                  <a:lnTo>
                    <a:pt x="1087642" y="1084292"/>
                  </a:lnTo>
                  <a:lnTo>
                    <a:pt x="1025840" y="1078066"/>
                  </a:lnTo>
                  <a:lnTo>
                    <a:pt x="965167" y="1070792"/>
                  </a:lnTo>
                  <a:lnTo>
                    <a:pt x="905691" y="1062499"/>
                  </a:lnTo>
                  <a:lnTo>
                    <a:pt x="847480" y="1053212"/>
                  </a:lnTo>
                  <a:lnTo>
                    <a:pt x="790602" y="1042958"/>
                  </a:lnTo>
                  <a:lnTo>
                    <a:pt x="735125" y="1031762"/>
                  </a:lnTo>
                  <a:lnTo>
                    <a:pt x="681115" y="1019652"/>
                  </a:lnTo>
                  <a:lnTo>
                    <a:pt x="628642" y="1006654"/>
                  </a:lnTo>
                  <a:lnTo>
                    <a:pt x="577772" y="992794"/>
                  </a:lnTo>
                  <a:lnTo>
                    <a:pt x="528574" y="978099"/>
                  </a:lnTo>
                  <a:lnTo>
                    <a:pt x="481116" y="962594"/>
                  </a:lnTo>
                  <a:lnTo>
                    <a:pt x="435464" y="946307"/>
                  </a:lnTo>
                  <a:lnTo>
                    <a:pt x="391687" y="929264"/>
                  </a:lnTo>
                  <a:lnTo>
                    <a:pt x="349853" y="911491"/>
                  </a:lnTo>
                  <a:lnTo>
                    <a:pt x="310029" y="893015"/>
                  </a:lnTo>
                  <a:lnTo>
                    <a:pt x="272283" y="873861"/>
                  </a:lnTo>
                  <a:lnTo>
                    <a:pt x="236684" y="854057"/>
                  </a:lnTo>
                  <a:lnTo>
                    <a:pt x="203298" y="833628"/>
                  </a:lnTo>
                  <a:lnTo>
                    <a:pt x="143438" y="791004"/>
                  </a:lnTo>
                  <a:lnTo>
                    <a:pt x="93246" y="746200"/>
                  </a:lnTo>
                  <a:lnTo>
                    <a:pt x="53264" y="699426"/>
                  </a:lnTo>
                  <a:lnTo>
                    <a:pt x="24034" y="650895"/>
                  </a:lnTo>
                  <a:lnTo>
                    <a:pt x="6098" y="600816"/>
                  </a:lnTo>
                  <a:lnTo>
                    <a:pt x="0" y="549402"/>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68" name="CustomShape 19"/>
          <p:cNvSpPr/>
          <p:nvPr/>
        </p:nvSpPr>
        <p:spPr>
          <a:xfrm>
            <a:off x="5460120" y="1559880"/>
            <a:ext cx="1595520" cy="83556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indent="720" algn="ctr">
              <a:lnSpc>
                <a:spcPct val="100000"/>
              </a:lnSpc>
              <a:spcBef>
                <a:spcPts val="99"/>
              </a:spcBef>
            </a:pPr>
            <a:r>
              <a:rPr lang="ru-RU" sz="1800" b="0" strike="noStrike" spc="-7">
                <a:solidFill>
                  <a:srgbClr val="FFFFFF"/>
                </a:solidFill>
                <a:latin typeface="Trebuchet MS"/>
                <a:ea typeface="DejaVu Sans"/>
              </a:rPr>
              <a:t>Живильне середовище  (МС </a:t>
            </a:r>
            <a:r>
              <a:rPr lang="ru-RU" sz="1800" b="0" strike="noStrike" spc="-1">
                <a:solidFill>
                  <a:srgbClr val="FFFFFF"/>
                </a:solidFill>
                <a:latin typeface="Trebuchet MS"/>
                <a:ea typeface="DejaVu Sans"/>
              </a:rPr>
              <a:t>+</a:t>
            </a:r>
            <a:r>
              <a:rPr lang="ru-RU" sz="1800" b="0" strike="noStrike" spc="-92">
                <a:solidFill>
                  <a:srgbClr val="FFFFFF"/>
                </a:solidFill>
                <a:latin typeface="Trebuchet MS"/>
                <a:ea typeface="DejaVu Sans"/>
              </a:rPr>
              <a:t> </a:t>
            </a:r>
            <a:r>
              <a:rPr lang="ru-RU" sz="1800" b="0" strike="noStrike" spc="-7">
                <a:solidFill>
                  <a:srgbClr val="FFFFFF"/>
                </a:solidFill>
                <a:latin typeface="Trebuchet MS"/>
                <a:ea typeface="DejaVu Sans"/>
              </a:rPr>
              <a:t>ауксин)</a:t>
            </a:r>
            <a:endParaRPr lang="ru-RU" sz="1800" b="0" strike="noStrike" spc="-1">
              <a:latin typeface="Arial"/>
            </a:endParaRPr>
          </a:p>
        </p:txBody>
      </p:sp>
      <p:sp>
        <p:nvSpPr>
          <p:cNvPr id="869" name="CustomShape 20"/>
          <p:cNvSpPr/>
          <p:nvPr/>
        </p:nvSpPr>
        <p:spPr>
          <a:xfrm>
            <a:off x="5812200" y="2608920"/>
            <a:ext cx="397080" cy="6163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870" name="CustomShape 21"/>
          <p:cNvSpPr/>
          <p:nvPr/>
        </p:nvSpPr>
        <p:spPr>
          <a:xfrm>
            <a:off x="5002200" y="3254760"/>
            <a:ext cx="2053440" cy="993240"/>
          </a:xfrm>
          <a:prstGeom prst="rect">
            <a:avLst/>
          </a:prstGeom>
          <a:solidFill>
            <a:srgbClr val="90C225"/>
          </a:solidFill>
          <a:ln w="19800">
            <a:solidFill>
              <a:srgbClr val="688E18"/>
            </a:solidFill>
            <a:round/>
          </a:ln>
        </p:spPr>
        <p:style>
          <a:lnRef idx="0">
            <a:scrgbClr r="0" g="0" b="0"/>
          </a:lnRef>
          <a:fillRef idx="0">
            <a:scrgbClr r="0" g="0" b="0"/>
          </a:fillRef>
          <a:effectRef idx="0">
            <a:scrgbClr r="0" g="0" b="0"/>
          </a:effectRef>
          <a:fontRef idx="minor"/>
        </p:style>
        <p:txBody>
          <a:bodyPr lIns="0" tIns="170640" rIns="0" bIns="0">
            <a:spAutoFit/>
          </a:bodyPr>
          <a:lstStyle/>
          <a:p>
            <a:pPr algn="ctr">
              <a:lnSpc>
                <a:spcPct val="100000"/>
              </a:lnSpc>
              <a:spcBef>
                <a:spcPts val="1344"/>
              </a:spcBef>
            </a:pPr>
            <a:r>
              <a:rPr lang="ru-RU" sz="1800" b="0" strike="noStrike" spc="-7">
                <a:solidFill>
                  <a:srgbClr val="FFFFFF"/>
                </a:solidFill>
                <a:latin typeface="Trebuchet MS"/>
                <a:ea typeface="DejaVu Sans"/>
              </a:rPr>
              <a:t>Умови</a:t>
            </a:r>
            <a:r>
              <a:rPr lang="ru-RU" sz="1800" b="0" strike="noStrike" spc="-55">
                <a:solidFill>
                  <a:srgbClr val="FFFFFF"/>
                </a:solidFill>
                <a:latin typeface="Trebuchet MS"/>
                <a:ea typeface="DejaVu Sans"/>
              </a:rPr>
              <a:t> </a:t>
            </a:r>
            <a:r>
              <a:rPr lang="ru-RU" sz="1800" b="0" strike="noStrike" spc="-7">
                <a:solidFill>
                  <a:srgbClr val="FFFFFF"/>
                </a:solidFill>
                <a:latin typeface="Trebuchet MS"/>
                <a:ea typeface="DejaVu Sans"/>
              </a:rPr>
              <a:t>культивування:</a:t>
            </a:r>
            <a:endParaRPr lang="ru-RU" sz="1800" b="0" strike="noStrike" spc="-1">
              <a:latin typeface="Arial"/>
            </a:endParaRPr>
          </a:p>
          <a:p>
            <a:pPr algn="ctr">
              <a:lnSpc>
                <a:spcPct val="100000"/>
              </a:lnSpc>
            </a:pPr>
            <a:r>
              <a:rPr lang="ru-RU" sz="1800" b="0" strike="noStrike" spc="-7">
                <a:solidFill>
                  <a:srgbClr val="FFFFFF"/>
                </a:solidFill>
                <a:latin typeface="Trebuchet MS"/>
                <a:ea typeface="DejaVu Sans"/>
              </a:rPr>
              <a:t>темрява,</a:t>
            </a:r>
            <a:r>
              <a:rPr lang="ru-RU" sz="1800" b="0" strike="noStrike" spc="-32">
                <a:solidFill>
                  <a:srgbClr val="FFFFFF"/>
                </a:solidFill>
                <a:latin typeface="Trebuchet MS"/>
                <a:ea typeface="DejaVu Sans"/>
              </a:rPr>
              <a:t> </a:t>
            </a:r>
            <a:r>
              <a:rPr lang="ru-RU" sz="1800" b="0" strike="noStrike" spc="-7">
                <a:solidFill>
                  <a:srgbClr val="FFFFFF"/>
                </a:solidFill>
                <a:latin typeface="Trebuchet MS"/>
                <a:ea typeface="DejaVu Sans"/>
              </a:rPr>
              <a:t>t=26°C</a:t>
            </a:r>
            <a:endParaRPr lang="ru-RU" sz="1800" b="0" strike="noStrike" spc="-1">
              <a:latin typeface="Arial"/>
            </a:endParaRPr>
          </a:p>
        </p:txBody>
      </p:sp>
      <p:grpSp>
        <p:nvGrpSpPr>
          <p:cNvPr id="871" name="Group 22"/>
          <p:cNvGrpSpPr/>
          <p:nvPr/>
        </p:nvGrpSpPr>
        <p:grpSpPr>
          <a:xfrm>
            <a:off x="5235480" y="4276440"/>
            <a:ext cx="1953720" cy="1574280"/>
            <a:chOff x="5235480" y="4276440"/>
            <a:chExt cx="1953720" cy="1574280"/>
          </a:xfrm>
        </p:grpSpPr>
        <p:sp>
          <p:nvSpPr>
            <p:cNvPr id="872" name="CustomShape 23"/>
            <p:cNvSpPr/>
            <p:nvPr/>
          </p:nvSpPr>
          <p:spPr>
            <a:xfrm>
              <a:off x="5812200" y="4276440"/>
              <a:ext cx="397080" cy="61488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
          <p:nvSpPr>
            <p:cNvPr id="873" name="CustomShape 24"/>
            <p:cNvSpPr/>
            <p:nvPr/>
          </p:nvSpPr>
          <p:spPr>
            <a:xfrm>
              <a:off x="5235480" y="4937040"/>
              <a:ext cx="1953720" cy="913680"/>
            </a:xfrm>
            <a:custGeom>
              <a:avLst/>
              <a:gdLst/>
              <a:ahLst/>
              <a:cxnLst/>
              <a:rect l="l" t="t" r="r" b="b"/>
              <a:pathLst>
                <a:path w="2606040" h="914400">
                  <a:moveTo>
                    <a:pt x="1303020" y="0"/>
                  </a:moveTo>
                  <a:lnTo>
                    <a:pt x="1233823" y="633"/>
                  </a:lnTo>
                  <a:lnTo>
                    <a:pt x="1165566" y="2514"/>
                  </a:lnTo>
                  <a:lnTo>
                    <a:pt x="1098339" y="5609"/>
                  </a:lnTo>
                  <a:lnTo>
                    <a:pt x="1032233" y="9888"/>
                  </a:lnTo>
                  <a:lnTo>
                    <a:pt x="967337" y="15318"/>
                  </a:lnTo>
                  <a:lnTo>
                    <a:pt x="903741" y="21869"/>
                  </a:lnTo>
                  <a:lnTo>
                    <a:pt x="841536" y="29508"/>
                  </a:lnTo>
                  <a:lnTo>
                    <a:pt x="780812" y="38204"/>
                  </a:lnTo>
                  <a:lnTo>
                    <a:pt x="721658" y="47925"/>
                  </a:lnTo>
                  <a:lnTo>
                    <a:pt x="664165" y="58640"/>
                  </a:lnTo>
                  <a:lnTo>
                    <a:pt x="608423" y="70317"/>
                  </a:lnTo>
                  <a:lnTo>
                    <a:pt x="554522" y="82924"/>
                  </a:lnTo>
                  <a:lnTo>
                    <a:pt x="502552" y="96431"/>
                  </a:lnTo>
                  <a:lnTo>
                    <a:pt x="452603" y="110804"/>
                  </a:lnTo>
                  <a:lnTo>
                    <a:pt x="404765" y="126013"/>
                  </a:lnTo>
                  <a:lnTo>
                    <a:pt x="359129" y="142026"/>
                  </a:lnTo>
                  <a:lnTo>
                    <a:pt x="315784" y="158811"/>
                  </a:lnTo>
                  <a:lnTo>
                    <a:pt x="274820" y="176337"/>
                  </a:lnTo>
                  <a:lnTo>
                    <a:pt x="236329" y="194573"/>
                  </a:lnTo>
                  <a:lnTo>
                    <a:pt x="200398" y="213485"/>
                  </a:lnTo>
                  <a:lnTo>
                    <a:pt x="167120" y="233044"/>
                  </a:lnTo>
                  <a:lnTo>
                    <a:pt x="108878" y="273972"/>
                  </a:lnTo>
                  <a:lnTo>
                    <a:pt x="62325" y="317105"/>
                  </a:lnTo>
                  <a:lnTo>
                    <a:pt x="28180" y="362189"/>
                  </a:lnTo>
                  <a:lnTo>
                    <a:pt x="7165" y="408972"/>
                  </a:lnTo>
                  <a:lnTo>
                    <a:pt x="0" y="457199"/>
                  </a:lnTo>
                  <a:lnTo>
                    <a:pt x="1806" y="481481"/>
                  </a:lnTo>
                  <a:lnTo>
                    <a:pt x="15986" y="529021"/>
                  </a:lnTo>
                  <a:lnTo>
                    <a:pt x="43656" y="574989"/>
                  </a:lnTo>
                  <a:lnTo>
                    <a:pt x="84096" y="619130"/>
                  </a:lnTo>
                  <a:lnTo>
                    <a:pt x="136583" y="661193"/>
                  </a:lnTo>
                  <a:lnTo>
                    <a:pt x="200398" y="700925"/>
                  </a:lnTo>
                  <a:lnTo>
                    <a:pt x="236329" y="719837"/>
                  </a:lnTo>
                  <a:lnTo>
                    <a:pt x="274820" y="738072"/>
                  </a:lnTo>
                  <a:lnTo>
                    <a:pt x="315784" y="755598"/>
                  </a:lnTo>
                  <a:lnTo>
                    <a:pt x="359129" y="772383"/>
                  </a:lnTo>
                  <a:lnTo>
                    <a:pt x="404765" y="788395"/>
                  </a:lnTo>
                  <a:lnTo>
                    <a:pt x="452603" y="803603"/>
                  </a:lnTo>
                  <a:lnTo>
                    <a:pt x="502552" y="817976"/>
                  </a:lnTo>
                  <a:lnTo>
                    <a:pt x="554522" y="831482"/>
                  </a:lnTo>
                  <a:lnTo>
                    <a:pt x="608423" y="844088"/>
                  </a:lnTo>
                  <a:lnTo>
                    <a:pt x="664165" y="855764"/>
                  </a:lnTo>
                  <a:lnTo>
                    <a:pt x="721658" y="866478"/>
                  </a:lnTo>
                  <a:lnTo>
                    <a:pt x="780812" y="876199"/>
                  </a:lnTo>
                  <a:lnTo>
                    <a:pt x="841536" y="884894"/>
                  </a:lnTo>
                  <a:lnTo>
                    <a:pt x="903741" y="892532"/>
                  </a:lnTo>
                  <a:lnTo>
                    <a:pt x="967337" y="899082"/>
                  </a:lnTo>
                  <a:lnTo>
                    <a:pt x="1032233" y="904512"/>
                  </a:lnTo>
                  <a:lnTo>
                    <a:pt x="1098339" y="908791"/>
                  </a:lnTo>
                  <a:lnTo>
                    <a:pt x="1165566" y="911886"/>
                  </a:lnTo>
                  <a:lnTo>
                    <a:pt x="1233823" y="913766"/>
                  </a:lnTo>
                  <a:lnTo>
                    <a:pt x="1303020" y="914399"/>
                  </a:lnTo>
                  <a:lnTo>
                    <a:pt x="1372216" y="913766"/>
                  </a:lnTo>
                  <a:lnTo>
                    <a:pt x="1440473" y="911886"/>
                  </a:lnTo>
                  <a:lnTo>
                    <a:pt x="1507700" y="908791"/>
                  </a:lnTo>
                  <a:lnTo>
                    <a:pt x="1573806" y="904512"/>
                  </a:lnTo>
                  <a:lnTo>
                    <a:pt x="1638702" y="899082"/>
                  </a:lnTo>
                  <a:lnTo>
                    <a:pt x="1702298" y="892532"/>
                  </a:lnTo>
                  <a:lnTo>
                    <a:pt x="1764503" y="884894"/>
                  </a:lnTo>
                  <a:lnTo>
                    <a:pt x="1825227" y="876199"/>
                  </a:lnTo>
                  <a:lnTo>
                    <a:pt x="1884381" y="866478"/>
                  </a:lnTo>
                  <a:lnTo>
                    <a:pt x="1941874" y="855764"/>
                  </a:lnTo>
                  <a:lnTo>
                    <a:pt x="1997616" y="844088"/>
                  </a:lnTo>
                  <a:lnTo>
                    <a:pt x="2051517" y="831482"/>
                  </a:lnTo>
                  <a:lnTo>
                    <a:pt x="2103487" y="817976"/>
                  </a:lnTo>
                  <a:lnTo>
                    <a:pt x="2153436" y="803603"/>
                  </a:lnTo>
                  <a:lnTo>
                    <a:pt x="2201274" y="788395"/>
                  </a:lnTo>
                  <a:lnTo>
                    <a:pt x="2246910" y="772383"/>
                  </a:lnTo>
                  <a:lnTo>
                    <a:pt x="2290255" y="755598"/>
                  </a:lnTo>
                  <a:lnTo>
                    <a:pt x="2331219" y="738072"/>
                  </a:lnTo>
                  <a:lnTo>
                    <a:pt x="2369710" y="719837"/>
                  </a:lnTo>
                  <a:lnTo>
                    <a:pt x="2405641" y="700925"/>
                  </a:lnTo>
                  <a:lnTo>
                    <a:pt x="2438919" y="681366"/>
                  </a:lnTo>
                  <a:lnTo>
                    <a:pt x="2497161" y="640437"/>
                  </a:lnTo>
                  <a:lnTo>
                    <a:pt x="2543714" y="597303"/>
                  </a:lnTo>
                  <a:lnTo>
                    <a:pt x="2577859" y="552217"/>
                  </a:lnTo>
                  <a:lnTo>
                    <a:pt x="2598874" y="505432"/>
                  </a:lnTo>
                  <a:lnTo>
                    <a:pt x="2606040" y="457199"/>
                  </a:lnTo>
                  <a:lnTo>
                    <a:pt x="2604233" y="432921"/>
                  </a:lnTo>
                  <a:lnTo>
                    <a:pt x="2590053" y="385384"/>
                  </a:lnTo>
                  <a:lnTo>
                    <a:pt x="2562383" y="339419"/>
                  </a:lnTo>
                  <a:lnTo>
                    <a:pt x="2521943" y="295279"/>
                  </a:lnTo>
                  <a:lnTo>
                    <a:pt x="2469456" y="253217"/>
                  </a:lnTo>
                  <a:lnTo>
                    <a:pt x="2405641" y="213485"/>
                  </a:lnTo>
                  <a:lnTo>
                    <a:pt x="2369710" y="194573"/>
                  </a:lnTo>
                  <a:lnTo>
                    <a:pt x="2331219" y="176337"/>
                  </a:lnTo>
                  <a:lnTo>
                    <a:pt x="2290255" y="158811"/>
                  </a:lnTo>
                  <a:lnTo>
                    <a:pt x="2246910" y="142026"/>
                  </a:lnTo>
                  <a:lnTo>
                    <a:pt x="2201274" y="126013"/>
                  </a:lnTo>
                  <a:lnTo>
                    <a:pt x="2153436" y="110804"/>
                  </a:lnTo>
                  <a:lnTo>
                    <a:pt x="2103487" y="96431"/>
                  </a:lnTo>
                  <a:lnTo>
                    <a:pt x="2051517" y="82924"/>
                  </a:lnTo>
                  <a:lnTo>
                    <a:pt x="1997616" y="70317"/>
                  </a:lnTo>
                  <a:lnTo>
                    <a:pt x="1941874" y="58640"/>
                  </a:lnTo>
                  <a:lnTo>
                    <a:pt x="1884381" y="47925"/>
                  </a:lnTo>
                  <a:lnTo>
                    <a:pt x="1825227" y="38204"/>
                  </a:lnTo>
                  <a:lnTo>
                    <a:pt x="1764503" y="29508"/>
                  </a:lnTo>
                  <a:lnTo>
                    <a:pt x="1702298" y="21869"/>
                  </a:lnTo>
                  <a:lnTo>
                    <a:pt x="1638702" y="15318"/>
                  </a:lnTo>
                  <a:lnTo>
                    <a:pt x="1573806" y="9888"/>
                  </a:lnTo>
                  <a:lnTo>
                    <a:pt x="1507700" y="5609"/>
                  </a:lnTo>
                  <a:lnTo>
                    <a:pt x="1440473" y="2514"/>
                  </a:lnTo>
                  <a:lnTo>
                    <a:pt x="1372216" y="633"/>
                  </a:lnTo>
                  <a:lnTo>
                    <a:pt x="1303020" y="0"/>
                  </a:lnTo>
                  <a:close/>
                </a:path>
              </a:pathLst>
            </a:custGeom>
            <a:solidFill>
              <a:srgbClr val="90C225"/>
            </a:solidFill>
            <a:ln>
              <a:noFill/>
            </a:ln>
          </p:spPr>
          <p:style>
            <a:lnRef idx="0">
              <a:scrgbClr r="0" g="0" b="0"/>
            </a:lnRef>
            <a:fillRef idx="0">
              <a:scrgbClr r="0" g="0" b="0"/>
            </a:fillRef>
            <a:effectRef idx="0">
              <a:scrgbClr r="0" g="0" b="0"/>
            </a:effectRef>
            <a:fontRef idx="minor"/>
          </p:style>
        </p:sp>
        <p:sp>
          <p:nvSpPr>
            <p:cNvPr id="874" name="CustomShape 25"/>
            <p:cNvSpPr/>
            <p:nvPr/>
          </p:nvSpPr>
          <p:spPr>
            <a:xfrm>
              <a:off x="5235480" y="4937040"/>
              <a:ext cx="1953720" cy="913680"/>
            </a:xfrm>
            <a:custGeom>
              <a:avLst/>
              <a:gdLst/>
              <a:ahLst/>
              <a:cxnLst/>
              <a:rect l="l" t="t" r="r" b="b"/>
              <a:pathLst>
                <a:path w="2606040" h="914400">
                  <a:moveTo>
                    <a:pt x="0" y="457199"/>
                  </a:moveTo>
                  <a:lnTo>
                    <a:pt x="7165" y="408972"/>
                  </a:lnTo>
                  <a:lnTo>
                    <a:pt x="28180" y="362189"/>
                  </a:lnTo>
                  <a:lnTo>
                    <a:pt x="62325" y="317105"/>
                  </a:lnTo>
                  <a:lnTo>
                    <a:pt x="108878" y="273972"/>
                  </a:lnTo>
                  <a:lnTo>
                    <a:pt x="167120" y="233044"/>
                  </a:lnTo>
                  <a:lnTo>
                    <a:pt x="200398" y="213485"/>
                  </a:lnTo>
                  <a:lnTo>
                    <a:pt x="236329" y="194573"/>
                  </a:lnTo>
                  <a:lnTo>
                    <a:pt x="274820" y="176337"/>
                  </a:lnTo>
                  <a:lnTo>
                    <a:pt x="315784" y="158811"/>
                  </a:lnTo>
                  <a:lnTo>
                    <a:pt x="359129" y="142026"/>
                  </a:lnTo>
                  <a:lnTo>
                    <a:pt x="404765" y="126013"/>
                  </a:lnTo>
                  <a:lnTo>
                    <a:pt x="452603" y="110804"/>
                  </a:lnTo>
                  <a:lnTo>
                    <a:pt x="502552" y="96431"/>
                  </a:lnTo>
                  <a:lnTo>
                    <a:pt x="554522" y="82924"/>
                  </a:lnTo>
                  <a:lnTo>
                    <a:pt x="608423" y="70317"/>
                  </a:lnTo>
                  <a:lnTo>
                    <a:pt x="664165" y="58640"/>
                  </a:lnTo>
                  <a:lnTo>
                    <a:pt x="721658" y="47925"/>
                  </a:lnTo>
                  <a:lnTo>
                    <a:pt x="780812" y="38204"/>
                  </a:lnTo>
                  <a:lnTo>
                    <a:pt x="841536" y="29508"/>
                  </a:lnTo>
                  <a:lnTo>
                    <a:pt x="903741" y="21869"/>
                  </a:lnTo>
                  <a:lnTo>
                    <a:pt x="967337" y="15318"/>
                  </a:lnTo>
                  <a:lnTo>
                    <a:pt x="1032233" y="9888"/>
                  </a:lnTo>
                  <a:lnTo>
                    <a:pt x="1098339" y="5609"/>
                  </a:lnTo>
                  <a:lnTo>
                    <a:pt x="1165566" y="2514"/>
                  </a:lnTo>
                  <a:lnTo>
                    <a:pt x="1233823" y="633"/>
                  </a:lnTo>
                  <a:lnTo>
                    <a:pt x="1303020" y="0"/>
                  </a:lnTo>
                  <a:lnTo>
                    <a:pt x="1372216" y="633"/>
                  </a:lnTo>
                  <a:lnTo>
                    <a:pt x="1440473" y="2514"/>
                  </a:lnTo>
                  <a:lnTo>
                    <a:pt x="1507700" y="5609"/>
                  </a:lnTo>
                  <a:lnTo>
                    <a:pt x="1573806" y="9888"/>
                  </a:lnTo>
                  <a:lnTo>
                    <a:pt x="1638702" y="15318"/>
                  </a:lnTo>
                  <a:lnTo>
                    <a:pt x="1702298" y="21869"/>
                  </a:lnTo>
                  <a:lnTo>
                    <a:pt x="1764503" y="29508"/>
                  </a:lnTo>
                  <a:lnTo>
                    <a:pt x="1825227" y="38204"/>
                  </a:lnTo>
                  <a:lnTo>
                    <a:pt x="1884381" y="47925"/>
                  </a:lnTo>
                  <a:lnTo>
                    <a:pt x="1941874" y="58640"/>
                  </a:lnTo>
                  <a:lnTo>
                    <a:pt x="1997616" y="70317"/>
                  </a:lnTo>
                  <a:lnTo>
                    <a:pt x="2051517" y="82924"/>
                  </a:lnTo>
                  <a:lnTo>
                    <a:pt x="2103487" y="96431"/>
                  </a:lnTo>
                  <a:lnTo>
                    <a:pt x="2153436" y="110804"/>
                  </a:lnTo>
                  <a:lnTo>
                    <a:pt x="2201274" y="126013"/>
                  </a:lnTo>
                  <a:lnTo>
                    <a:pt x="2246910" y="142026"/>
                  </a:lnTo>
                  <a:lnTo>
                    <a:pt x="2290255" y="158811"/>
                  </a:lnTo>
                  <a:lnTo>
                    <a:pt x="2331219" y="176337"/>
                  </a:lnTo>
                  <a:lnTo>
                    <a:pt x="2369710" y="194573"/>
                  </a:lnTo>
                  <a:lnTo>
                    <a:pt x="2405641" y="213485"/>
                  </a:lnTo>
                  <a:lnTo>
                    <a:pt x="2438919" y="233044"/>
                  </a:lnTo>
                  <a:lnTo>
                    <a:pt x="2497161" y="273972"/>
                  </a:lnTo>
                  <a:lnTo>
                    <a:pt x="2543714" y="317105"/>
                  </a:lnTo>
                  <a:lnTo>
                    <a:pt x="2577859" y="362189"/>
                  </a:lnTo>
                  <a:lnTo>
                    <a:pt x="2598874" y="408972"/>
                  </a:lnTo>
                  <a:lnTo>
                    <a:pt x="2606040" y="457199"/>
                  </a:lnTo>
                  <a:lnTo>
                    <a:pt x="2604233" y="481481"/>
                  </a:lnTo>
                  <a:lnTo>
                    <a:pt x="2590053" y="529021"/>
                  </a:lnTo>
                  <a:lnTo>
                    <a:pt x="2562383" y="574989"/>
                  </a:lnTo>
                  <a:lnTo>
                    <a:pt x="2521943" y="619130"/>
                  </a:lnTo>
                  <a:lnTo>
                    <a:pt x="2469456" y="661193"/>
                  </a:lnTo>
                  <a:lnTo>
                    <a:pt x="2405641" y="700925"/>
                  </a:lnTo>
                  <a:lnTo>
                    <a:pt x="2369710" y="719837"/>
                  </a:lnTo>
                  <a:lnTo>
                    <a:pt x="2331219" y="738072"/>
                  </a:lnTo>
                  <a:lnTo>
                    <a:pt x="2290255" y="755598"/>
                  </a:lnTo>
                  <a:lnTo>
                    <a:pt x="2246910" y="772383"/>
                  </a:lnTo>
                  <a:lnTo>
                    <a:pt x="2201274" y="788395"/>
                  </a:lnTo>
                  <a:lnTo>
                    <a:pt x="2153436" y="803603"/>
                  </a:lnTo>
                  <a:lnTo>
                    <a:pt x="2103487" y="817976"/>
                  </a:lnTo>
                  <a:lnTo>
                    <a:pt x="2051517" y="831482"/>
                  </a:lnTo>
                  <a:lnTo>
                    <a:pt x="1997616" y="844088"/>
                  </a:lnTo>
                  <a:lnTo>
                    <a:pt x="1941874" y="855764"/>
                  </a:lnTo>
                  <a:lnTo>
                    <a:pt x="1884381" y="866478"/>
                  </a:lnTo>
                  <a:lnTo>
                    <a:pt x="1825227" y="876199"/>
                  </a:lnTo>
                  <a:lnTo>
                    <a:pt x="1764503" y="884894"/>
                  </a:lnTo>
                  <a:lnTo>
                    <a:pt x="1702298" y="892532"/>
                  </a:lnTo>
                  <a:lnTo>
                    <a:pt x="1638702" y="899082"/>
                  </a:lnTo>
                  <a:lnTo>
                    <a:pt x="1573806" y="904512"/>
                  </a:lnTo>
                  <a:lnTo>
                    <a:pt x="1507700" y="908791"/>
                  </a:lnTo>
                  <a:lnTo>
                    <a:pt x="1440473" y="911886"/>
                  </a:lnTo>
                  <a:lnTo>
                    <a:pt x="1372216" y="913766"/>
                  </a:lnTo>
                  <a:lnTo>
                    <a:pt x="1303020" y="914399"/>
                  </a:lnTo>
                  <a:lnTo>
                    <a:pt x="1233823" y="913766"/>
                  </a:lnTo>
                  <a:lnTo>
                    <a:pt x="1165566" y="911886"/>
                  </a:lnTo>
                  <a:lnTo>
                    <a:pt x="1098339" y="908791"/>
                  </a:lnTo>
                  <a:lnTo>
                    <a:pt x="1032233" y="904512"/>
                  </a:lnTo>
                  <a:lnTo>
                    <a:pt x="967337" y="899082"/>
                  </a:lnTo>
                  <a:lnTo>
                    <a:pt x="903741" y="892532"/>
                  </a:lnTo>
                  <a:lnTo>
                    <a:pt x="841536" y="884894"/>
                  </a:lnTo>
                  <a:lnTo>
                    <a:pt x="780812" y="876199"/>
                  </a:lnTo>
                  <a:lnTo>
                    <a:pt x="721658" y="866478"/>
                  </a:lnTo>
                  <a:lnTo>
                    <a:pt x="664165" y="855764"/>
                  </a:lnTo>
                  <a:lnTo>
                    <a:pt x="608423" y="844088"/>
                  </a:lnTo>
                  <a:lnTo>
                    <a:pt x="554522" y="831482"/>
                  </a:lnTo>
                  <a:lnTo>
                    <a:pt x="502552" y="817976"/>
                  </a:lnTo>
                  <a:lnTo>
                    <a:pt x="452603" y="803603"/>
                  </a:lnTo>
                  <a:lnTo>
                    <a:pt x="404765" y="788395"/>
                  </a:lnTo>
                  <a:lnTo>
                    <a:pt x="359129" y="772383"/>
                  </a:lnTo>
                  <a:lnTo>
                    <a:pt x="315784" y="755598"/>
                  </a:lnTo>
                  <a:lnTo>
                    <a:pt x="274820" y="738072"/>
                  </a:lnTo>
                  <a:lnTo>
                    <a:pt x="236329" y="719837"/>
                  </a:lnTo>
                  <a:lnTo>
                    <a:pt x="200398" y="700925"/>
                  </a:lnTo>
                  <a:lnTo>
                    <a:pt x="167120" y="681366"/>
                  </a:lnTo>
                  <a:lnTo>
                    <a:pt x="108878" y="640437"/>
                  </a:lnTo>
                  <a:lnTo>
                    <a:pt x="62325" y="597303"/>
                  </a:lnTo>
                  <a:lnTo>
                    <a:pt x="28180" y="552217"/>
                  </a:lnTo>
                  <a:lnTo>
                    <a:pt x="7165" y="505432"/>
                  </a:lnTo>
                  <a:lnTo>
                    <a:pt x="0" y="457199"/>
                  </a:lnTo>
                  <a:close/>
                </a:path>
              </a:pathLst>
            </a:custGeom>
            <a:noFill/>
            <a:ln w="19800">
              <a:solidFill>
                <a:srgbClr val="688E18"/>
              </a:solidFill>
              <a:round/>
            </a:ln>
          </p:spPr>
          <p:style>
            <a:lnRef idx="0">
              <a:scrgbClr r="0" g="0" b="0"/>
            </a:lnRef>
            <a:fillRef idx="0">
              <a:scrgbClr r="0" g="0" b="0"/>
            </a:fillRef>
            <a:effectRef idx="0">
              <a:scrgbClr r="0" g="0" b="0"/>
            </a:effectRef>
            <a:fontRef idx="minor"/>
          </p:style>
        </p:sp>
      </p:grpSp>
      <p:sp>
        <p:nvSpPr>
          <p:cNvPr id="875" name="CustomShape 26"/>
          <p:cNvSpPr/>
          <p:nvPr/>
        </p:nvSpPr>
        <p:spPr>
          <a:xfrm>
            <a:off x="5550840" y="5126400"/>
            <a:ext cx="1504800" cy="56124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299160" indent="-286200">
              <a:lnSpc>
                <a:spcPct val="100000"/>
              </a:lnSpc>
              <a:spcBef>
                <a:spcPts val="99"/>
              </a:spcBef>
            </a:pPr>
            <a:r>
              <a:rPr lang="ru-RU" sz="1800" b="0" strike="noStrike" spc="-1">
                <a:solidFill>
                  <a:srgbClr val="FFFFFF"/>
                </a:solidFill>
                <a:latin typeface="Trebuchet MS"/>
                <a:ea typeface="DejaVu Sans"/>
              </a:rPr>
              <a:t>Первинний  </a:t>
            </a:r>
            <a:r>
              <a:rPr lang="ru-RU" sz="1800" b="0" strike="noStrike" spc="-12">
                <a:solidFill>
                  <a:srgbClr val="FFFFFF"/>
                </a:solidFill>
                <a:latin typeface="Trebuchet MS"/>
                <a:ea typeface="DejaVu Sans"/>
              </a:rPr>
              <a:t>калус</a:t>
            </a:r>
            <a:endParaRPr lang="ru-RU" sz="1800" b="0" strike="noStrike" spc="-1">
              <a:latin typeface="Arial"/>
            </a:endParaRPr>
          </a:p>
        </p:txBody>
      </p:sp>
      <p:sp>
        <p:nvSpPr>
          <p:cNvPr id="876" name="CustomShape 27"/>
          <p:cNvSpPr/>
          <p:nvPr/>
        </p:nvSpPr>
        <p:spPr>
          <a:xfrm>
            <a:off x="4656600" y="5125320"/>
            <a:ext cx="460800" cy="5295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877" name="CustomShape 28"/>
          <p:cNvSpPr/>
          <p:nvPr/>
        </p:nvSpPr>
        <p:spPr>
          <a:xfrm>
            <a:off x="2926440" y="4937040"/>
            <a:ext cx="1702440" cy="1136880"/>
          </a:xfrm>
          <a:prstGeom prst="rect">
            <a:avLst/>
          </a:prstGeom>
          <a:solidFill>
            <a:srgbClr val="90C225"/>
          </a:solidFill>
          <a:ln w="19800">
            <a:solidFill>
              <a:srgbClr val="688E18"/>
            </a:solidFill>
            <a:round/>
          </a:ln>
        </p:spPr>
        <p:style>
          <a:lnRef idx="0">
            <a:scrgbClr r="0" g="0" b="0"/>
          </a:lnRef>
          <a:fillRef idx="0">
            <a:scrgbClr r="0" g="0" b="0"/>
          </a:fillRef>
          <a:effectRef idx="0">
            <a:scrgbClr r="0" g="0" b="0"/>
          </a:effectRef>
          <a:fontRef idx="minor"/>
        </p:style>
        <p:txBody>
          <a:bodyPr lIns="0" tIns="39960" rIns="0" bIns="0">
            <a:spAutoFit/>
          </a:bodyPr>
          <a:lstStyle/>
          <a:p>
            <a:pPr marL="97200" indent="-1080" algn="ctr">
              <a:lnSpc>
                <a:spcPct val="100000"/>
              </a:lnSpc>
              <a:spcBef>
                <a:spcPts val="315"/>
              </a:spcBef>
            </a:pPr>
            <a:r>
              <a:rPr lang="ru-RU" sz="1800" b="0" strike="noStrike" spc="-7">
                <a:solidFill>
                  <a:srgbClr val="FFFFFF"/>
                </a:solidFill>
                <a:latin typeface="Trebuchet MS"/>
                <a:ea typeface="DejaVu Sans"/>
              </a:rPr>
              <a:t>Пасивування  (с</a:t>
            </a:r>
            <a:r>
              <a:rPr lang="ru-RU" sz="1800" b="0" strike="noStrike" spc="1">
                <a:solidFill>
                  <a:srgbClr val="FFFFFF"/>
                </a:solidFill>
                <a:latin typeface="Trebuchet MS"/>
                <a:ea typeface="DejaVu Sans"/>
              </a:rPr>
              <a:t>у</a:t>
            </a:r>
            <a:r>
              <a:rPr lang="ru-RU" sz="1800" b="0" strike="noStrike" spc="-1">
                <a:solidFill>
                  <a:srgbClr val="FFFFFF"/>
                </a:solidFill>
                <a:latin typeface="Trebuchet MS"/>
                <a:ea typeface="DejaVu Sans"/>
              </a:rPr>
              <a:t>бкультивуванн</a:t>
            </a:r>
            <a:r>
              <a:rPr lang="ru-RU" sz="1800" b="0" strike="noStrike" spc="1">
                <a:solidFill>
                  <a:srgbClr val="FFFFFF"/>
                </a:solidFill>
                <a:latin typeface="Trebuchet MS"/>
                <a:ea typeface="DejaVu Sans"/>
              </a:rPr>
              <a:t>я</a:t>
            </a:r>
            <a:r>
              <a:rPr lang="ru-RU" sz="1800" b="0" strike="noStrike" spc="-1">
                <a:solidFill>
                  <a:srgbClr val="FFFFFF"/>
                </a:solidFill>
                <a:latin typeface="Trebuchet MS"/>
                <a:ea typeface="DejaVu Sans"/>
              </a:rPr>
              <a:t>)  </a:t>
            </a:r>
            <a:r>
              <a:rPr lang="ru-RU" sz="1800" b="0" strike="noStrike" spc="-7">
                <a:solidFill>
                  <a:srgbClr val="FFFFFF"/>
                </a:solidFill>
                <a:latin typeface="Trebuchet MS"/>
                <a:ea typeface="DejaVu Sans"/>
              </a:rPr>
              <a:t>28-42</a:t>
            </a:r>
            <a:r>
              <a:rPr lang="ru-RU" sz="1800" b="0" strike="noStrike" spc="1">
                <a:solidFill>
                  <a:srgbClr val="FFFFFF"/>
                </a:solidFill>
                <a:latin typeface="Trebuchet MS"/>
                <a:ea typeface="DejaVu Sans"/>
              </a:rPr>
              <a:t> </a:t>
            </a:r>
            <a:r>
              <a:rPr lang="ru-RU" sz="1800" b="0" strike="noStrike" spc="-7">
                <a:solidFill>
                  <a:srgbClr val="FFFFFF"/>
                </a:solidFill>
                <a:latin typeface="Trebuchet MS"/>
                <a:ea typeface="DejaVu Sans"/>
              </a:rPr>
              <a:t>діб</a:t>
            </a:r>
            <a:endParaRPr lang="ru-RU" sz="1800" b="0" strike="noStrike" spc="-1">
              <a:latin typeface="Arial"/>
            </a:endParaRPr>
          </a:p>
        </p:txBody>
      </p:sp>
      <p:sp>
        <p:nvSpPr>
          <p:cNvPr id="878" name="CustomShape 29"/>
          <p:cNvSpPr/>
          <p:nvPr/>
        </p:nvSpPr>
        <p:spPr>
          <a:xfrm>
            <a:off x="2355480" y="5131440"/>
            <a:ext cx="460800" cy="529560"/>
          </a:xfrm>
          <a:prstGeom prst="rect">
            <a:avLst/>
          </a:prstGeom>
          <a:blipFill rotWithShape="0">
            <a:blip r:embed="rId3"/>
            <a:stretch>
              <a:fillRect/>
            </a:stretch>
          </a:blipFill>
          <a:ln>
            <a:noFill/>
          </a:ln>
        </p:spPr>
        <p:style>
          <a:lnRef idx="0">
            <a:scrgbClr r="0" g="0" b="0"/>
          </a:lnRef>
          <a:fillRef idx="0">
            <a:scrgbClr r="0" g="0" b="0"/>
          </a:fillRef>
          <a:effectRef idx="0">
            <a:scrgbClr r="0" g="0" b="0"/>
          </a:effectRef>
          <a:fontRef idx="minor"/>
        </p:style>
      </p:sp>
      <p:sp>
        <p:nvSpPr>
          <p:cNvPr id="879" name="CustomShape 30"/>
          <p:cNvSpPr/>
          <p:nvPr/>
        </p:nvSpPr>
        <p:spPr>
          <a:xfrm>
            <a:off x="716040" y="4827600"/>
            <a:ext cx="1443600" cy="1109880"/>
          </a:xfrm>
          <a:prstGeom prst="rect">
            <a:avLst/>
          </a:prstGeom>
          <a:noFill/>
          <a:ln>
            <a:noFill/>
          </a:ln>
        </p:spPr>
        <p:style>
          <a:lnRef idx="0">
            <a:scrgbClr r="0" g="0" b="0"/>
          </a:lnRef>
          <a:fillRef idx="0">
            <a:scrgbClr r="0" g="0" b="0"/>
          </a:fillRef>
          <a:effectRef idx="0">
            <a:scrgbClr r="0" g="0" b="0"/>
          </a:effectRef>
          <a:fontRef idx="minor"/>
        </p:style>
        <p:txBody>
          <a:bodyPr lIns="0" tIns="12600" rIns="0" bIns="0">
            <a:spAutoFit/>
          </a:bodyPr>
          <a:lstStyle/>
          <a:p>
            <a:pPr marL="12600" indent="1440" algn="ctr">
              <a:lnSpc>
                <a:spcPct val="100000"/>
              </a:lnSpc>
              <a:spcBef>
                <a:spcPts val="99"/>
              </a:spcBef>
            </a:pPr>
            <a:r>
              <a:rPr lang="ru-RU" sz="1800" b="0" strike="noStrike" spc="-7">
                <a:solidFill>
                  <a:srgbClr val="FFFFFF"/>
                </a:solidFill>
                <a:latin typeface="Trebuchet MS"/>
                <a:ea typeface="DejaVu Sans"/>
              </a:rPr>
              <a:t>Пересадкова  калусна  культура</a:t>
            </a:r>
            <a:r>
              <a:rPr lang="ru-RU" sz="1800" b="0" strike="noStrike" spc="-80">
                <a:solidFill>
                  <a:srgbClr val="FFFFFF"/>
                </a:solidFill>
                <a:latin typeface="Trebuchet MS"/>
                <a:ea typeface="DejaVu Sans"/>
              </a:rPr>
              <a:t> </a:t>
            </a:r>
            <a:r>
              <a:rPr lang="ru-RU" sz="1800" b="0" strike="noStrike" spc="-7">
                <a:solidFill>
                  <a:srgbClr val="FFFFFF"/>
                </a:solidFill>
                <a:latin typeface="Trebuchet MS"/>
                <a:ea typeface="DejaVu Sans"/>
              </a:rPr>
              <a:t>(2-10  пасажів)</a:t>
            </a:r>
            <a:endParaRPr lang="ru-RU" sz="1800" b="0" strike="noStrike" spc="-1">
              <a:latin typeface="Arial"/>
            </a:endParaRPr>
          </a:p>
        </p:txBody>
      </p:sp>
      <p:sp>
        <p:nvSpPr>
          <p:cNvPr id="880" name="CustomShape 31"/>
          <p:cNvSpPr/>
          <p:nvPr/>
        </p:nvSpPr>
        <p:spPr>
          <a:xfrm>
            <a:off x="792000" y="3888000"/>
            <a:ext cx="610920" cy="812160"/>
          </a:xfrm>
          <a:prstGeom prst="rect">
            <a:avLst/>
          </a:prstGeom>
          <a:blipFill rotWithShape="0">
            <a:blip r:embed="rId4"/>
            <a:stretch>
              <a:fillRect/>
            </a:stretch>
          </a:blipFill>
          <a:ln>
            <a:noFill/>
          </a:ln>
        </p:spPr>
        <p:style>
          <a:lnRef idx="0">
            <a:scrgbClr r="0" g="0" b="0"/>
          </a:lnRef>
          <a:fillRef idx="0">
            <a:scrgbClr r="0" g="0" b="0"/>
          </a:fillRef>
          <a:effectRef idx="0">
            <a:scrgbClr r="0" g="0" b="0"/>
          </a:effectRef>
          <a:fontRef idx="minor"/>
        </p:style>
      </p:sp>
      <p:sp>
        <p:nvSpPr>
          <p:cNvPr id="881" name="CustomShape 32"/>
          <p:cNvSpPr/>
          <p:nvPr/>
        </p:nvSpPr>
        <p:spPr>
          <a:xfrm>
            <a:off x="135360" y="3278880"/>
            <a:ext cx="1736280" cy="725040"/>
          </a:xfrm>
          <a:prstGeom prst="rect">
            <a:avLst/>
          </a:prstGeom>
          <a:solidFill>
            <a:srgbClr val="90C225"/>
          </a:solidFill>
          <a:ln w="19800">
            <a:solidFill>
              <a:srgbClr val="688E18"/>
            </a:solidFill>
            <a:round/>
          </a:ln>
        </p:spPr>
        <p:style>
          <a:lnRef idx="0">
            <a:scrgbClr r="0" g="0" b="0"/>
          </a:lnRef>
          <a:fillRef idx="0">
            <a:scrgbClr r="0" g="0" b="0"/>
          </a:fillRef>
          <a:effectRef idx="0">
            <a:scrgbClr r="0" g="0" b="0"/>
          </a:effectRef>
          <a:fontRef idx="minor"/>
        </p:style>
        <p:txBody>
          <a:bodyPr lIns="0" tIns="176400" rIns="0" bIns="0">
            <a:spAutoFit/>
          </a:bodyPr>
          <a:lstStyle/>
          <a:p>
            <a:pPr marL="446400" indent="-309240">
              <a:lnSpc>
                <a:spcPct val="100000"/>
              </a:lnSpc>
              <a:spcBef>
                <a:spcPts val="1389"/>
              </a:spcBef>
            </a:pPr>
            <a:r>
              <a:rPr lang="ru-RU" sz="1800" b="0" strike="noStrike" spc="-7">
                <a:solidFill>
                  <a:srgbClr val="FFFFFF"/>
                </a:solidFill>
                <a:latin typeface="Trebuchet MS"/>
                <a:ea typeface="DejaVu Sans"/>
              </a:rPr>
              <a:t>Тканина,</a:t>
            </a:r>
            <a:r>
              <a:rPr lang="ru-RU" sz="1800" b="0" strike="noStrike" spc="-92">
                <a:solidFill>
                  <a:srgbClr val="FFFFFF"/>
                </a:solidFill>
                <a:latin typeface="Trebuchet MS"/>
                <a:ea typeface="DejaVu Sans"/>
              </a:rPr>
              <a:t> </a:t>
            </a:r>
            <a:r>
              <a:rPr lang="ru-RU" sz="1800" b="0" strike="noStrike" spc="-1">
                <a:solidFill>
                  <a:srgbClr val="FFFFFF"/>
                </a:solidFill>
                <a:latin typeface="Trebuchet MS"/>
                <a:ea typeface="DejaVu Sans"/>
              </a:rPr>
              <a:t>що  </a:t>
            </a:r>
            <a:r>
              <a:rPr lang="ru-RU" sz="1800" b="0" strike="noStrike" spc="-7">
                <a:solidFill>
                  <a:srgbClr val="FFFFFF"/>
                </a:solidFill>
                <a:latin typeface="Trebuchet MS"/>
                <a:ea typeface="DejaVu Sans"/>
              </a:rPr>
              <a:t>звикла</a:t>
            </a: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 name="CustomShape 1"/>
          <p:cNvSpPr/>
          <p:nvPr/>
        </p:nvSpPr>
        <p:spPr>
          <a:xfrm>
            <a:off x="720000" y="196560"/>
            <a:ext cx="7974720" cy="1231200"/>
          </a:xfrm>
          <a:prstGeom prst="rect">
            <a:avLst/>
          </a:prstGeom>
          <a:noFill/>
          <a:ln>
            <a:noFill/>
          </a:ln>
        </p:spPr>
        <p:style>
          <a:lnRef idx="0">
            <a:scrgbClr r="0" g="0" b="0"/>
          </a:lnRef>
          <a:fillRef idx="0">
            <a:scrgbClr r="0" g="0" b="0"/>
          </a:fillRef>
          <a:effectRef idx="0">
            <a:scrgbClr r="0" g="0" b="0"/>
          </a:effectRef>
          <a:fontRef idx="minor"/>
        </p:style>
        <p:txBody>
          <a:bodyPr lIns="0" tIns="12240" rIns="0" bIns="0">
            <a:spAutoFit/>
          </a:bodyPr>
          <a:lstStyle/>
          <a:p>
            <a:pPr marL="12600">
              <a:lnSpc>
                <a:spcPct val="100000"/>
              </a:lnSpc>
              <a:spcBef>
                <a:spcPts val="96"/>
              </a:spcBef>
            </a:pPr>
            <a:r>
              <a:rPr lang="ru-RU" sz="4000" b="1" strike="noStrike" spc="-7">
                <a:solidFill>
                  <a:srgbClr val="000000"/>
                </a:solidFill>
                <a:latin typeface="Trebuchet MS"/>
              </a:rPr>
              <a:t>Роль фітогормонів в </a:t>
            </a:r>
            <a:r>
              <a:rPr lang="ru-RU" sz="4000" b="1" strike="noStrike" spc="-12">
                <a:solidFill>
                  <a:srgbClr val="000000"/>
                </a:solidFill>
                <a:latin typeface="Trebuchet MS"/>
              </a:rPr>
              <a:t>індукції</a:t>
            </a:r>
            <a:r>
              <a:rPr lang="ru-RU" sz="4000" b="1" strike="noStrike" spc="15">
                <a:solidFill>
                  <a:srgbClr val="000000"/>
                </a:solidFill>
                <a:latin typeface="Trebuchet MS"/>
              </a:rPr>
              <a:t> </a:t>
            </a:r>
            <a:r>
              <a:rPr lang="ru-RU" sz="4000" b="1" strike="noStrike" spc="-7">
                <a:solidFill>
                  <a:srgbClr val="000000"/>
                </a:solidFill>
                <a:latin typeface="Trebuchet MS"/>
              </a:rPr>
              <a:t>калусогенезу</a:t>
            </a:r>
            <a:endParaRPr lang="ru-RU" sz="4000" b="0" strike="noStrike" spc="-1">
              <a:latin typeface="Arial"/>
            </a:endParaRPr>
          </a:p>
        </p:txBody>
      </p:sp>
      <p:sp>
        <p:nvSpPr>
          <p:cNvPr id="883" name="CustomShape 2"/>
          <p:cNvSpPr/>
          <p:nvPr/>
        </p:nvSpPr>
        <p:spPr>
          <a:xfrm>
            <a:off x="567000" y="1428120"/>
            <a:ext cx="4616640" cy="4525920"/>
          </a:xfrm>
          <a:prstGeom prst="rect">
            <a:avLst/>
          </a:prstGeom>
          <a:noFill/>
          <a:ln>
            <a:noFill/>
          </a:ln>
        </p:spPr>
        <p:style>
          <a:lnRef idx="0">
            <a:scrgbClr r="0" g="0" b="0"/>
          </a:lnRef>
          <a:fillRef idx="0">
            <a:scrgbClr r="0" g="0" b="0"/>
          </a:fillRef>
          <a:effectRef idx="0">
            <a:scrgbClr r="0" g="0" b="0"/>
          </a:effectRef>
          <a:fontRef idx="minor"/>
        </p:style>
        <p:txBody>
          <a:bodyPr lIns="0" tIns="52560" rIns="0" bIns="0">
            <a:spAutoFit/>
          </a:bodyPr>
          <a:lstStyle/>
          <a:p>
            <a:pPr marL="355680" indent="-342360">
              <a:lnSpc>
                <a:spcPct val="90000"/>
              </a:lnSpc>
              <a:spcBef>
                <a:spcPts val="414"/>
              </a:spcBef>
            </a:pPr>
            <a:r>
              <a:rPr lang="ru-RU" sz="2050" b="0" strike="noStrike" spc="381">
                <a:solidFill>
                  <a:srgbClr val="90C225"/>
                </a:solidFill>
                <a:latin typeface="Arial"/>
                <a:ea typeface="DejaVu Sans"/>
              </a:rPr>
              <a:t> </a:t>
            </a:r>
            <a:r>
              <a:rPr lang="ru-RU" sz="2200" b="0" strike="noStrike" spc="-7">
                <a:solidFill>
                  <a:srgbClr val="404040"/>
                </a:solidFill>
                <a:latin typeface="Trebuchet MS"/>
                <a:ea typeface="DejaVu Sans"/>
              </a:rPr>
              <a:t>Індукція калусогенезу</a:t>
            </a:r>
            <a:r>
              <a:rPr lang="ru-RU" sz="2200" b="0" strike="noStrike" spc="-120">
                <a:solidFill>
                  <a:srgbClr val="404040"/>
                </a:solidFill>
                <a:latin typeface="Trebuchet MS"/>
                <a:ea typeface="DejaVu Sans"/>
              </a:rPr>
              <a:t> </a:t>
            </a:r>
            <a:r>
              <a:rPr lang="ru-RU" sz="2200" b="0" strike="noStrike" spc="-60">
                <a:solidFill>
                  <a:srgbClr val="404040"/>
                </a:solidFill>
                <a:latin typeface="Trebuchet MS"/>
                <a:ea typeface="DejaVu Sans"/>
              </a:rPr>
              <a:t>-активація  </a:t>
            </a:r>
            <a:r>
              <a:rPr lang="ru-RU" sz="2200" b="0" strike="noStrike" spc="-7">
                <a:solidFill>
                  <a:srgbClr val="404040"/>
                </a:solidFill>
                <a:latin typeface="Trebuchet MS"/>
                <a:ea typeface="DejaVu Sans"/>
              </a:rPr>
              <a:t>клітинних поділів під дією  </a:t>
            </a:r>
            <a:r>
              <a:rPr lang="ru-RU" sz="2200" b="0" strike="noStrike" spc="-1">
                <a:solidFill>
                  <a:srgbClr val="404040"/>
                </a:solidFill>
                <a:latin typeface="Trebuchet MS"/>
                <a:ea typeface="DejaVu Sans"/>
              </a:rPr>
              <a:t>фітогормонів</a:t>
            </a:r>
            <a:endParaRPr lang="ru-RU" sz="2200" b="0" strike="noStrike" spc="-1">
              <a:latin typeface="Arial"/>
            </a:endParaRPr>
          </a:p>
          <a:p>
            <a:pPr marL="355680" indent="-342360">
              <a:lnSpc>
                <a:spcPct val="90000"/>
              </a:lnSpc>
              <a:spcBef>
                <a:spcPts val="1009"/>
              </a:spcBef>
            </a:pPr>
            <a:r>
              <a:rPr lang="ru-RU" sz="1800" b="0" strike="noStrike" spc="381">
                <a:solidFill>
                  <a:srgbClr val="90C225"/>
                </a:solidFill>
                <a:latin typeface="Arial"/>
                <a:ea typeface="DejaVu Sans"/>
              </a:rPr>
              <a:t> </a:t>
            </a:r>
            <a:r>
              <a:rPr lang="ru-RU" sz="2200" b="0" strike="noStrike" spc="-1">
                <a:solidFill>
                  <a:srgbClr val="404040"/>
                </a:solidFill>
                <a:latin typeface="Trebuchet MS"/>
                <a:ea typeface="DejaVu Sans"/>
              </a:rPr>
              <a:t>У </a:t>
            </a:r>
            <a:r>
              <a:rPr lang="ru-RU" sz="2200" b="0" strike="noStrike" spc="-7">
                <a:solidFill>
                  <a:srgbClr val="404040"/>
                </a:solidFill>
                <a:latin typeface="Trebuchet MS"/>
                <a:ea typeface="DejaVu Sans"/>
              </a:rPr>
              <a:t>рослинних клітин існує  подвійний гормональний  контроль поділу: ауксин готує  клітину до поділу, </a:t>
            </a:r>
            <a:r>
              <a:rPr lang="ru-RU" sz="2200" b="0" strike="noStrike" spc="-1">
                <a:solidFill>
                  <a:srgbClr val="404040"/>
                </a:solidFill>
                <a:latin typeface="Trebuchet MS"/>
                <a:ea typeface="DejaVu Sans"/>
              </a:rPr>
              <a:t>який потім  </a:t>
            </a:r>
            <a:r>
              <a:rPr lang="ru-RU" sz="2200" b="0" strike="noStrike" spc="-7">
                <a:solidFill>
                  <a:srgbClr val="404040"/>
                </a:solidFill>
                <a:latin typeface="Trebuchet MS"/>
                <a:ea typeface="DejaVu Sans"/>
              </a:rPr>
              <a:t>запускається</a:t>
            </a:r>
            <a:r>
              <a:rPr lang="ru-RU" sz="2200" b="0" strike="noStrike" spc="-15">
                <a:solidFill>
                  <a:srgbClr val="404040"/>
                </a:solidFill>
                <a:latin typeface="Trebuchet MS"/>
                <a:ea typeface="DejaVu Sans"/>
              </a:rPr>
              <a:t> </a:t>
            </a:r>
            <a:r>
              <a:rPr lang="ru-RU" sz="2200" b="0" strike="noStrike" spc="-7">
                <a:solidFill>
                  <a:srgbClr val="404040"/>
                </a:solidFill>
                <a:latin typeface="Trebuchet MS"/>
                <a:ea typeface="DejaVu Sans"/>
              </a:rPr>
              <a:t>цитокініном</a:t>
            </a:r>
            <a:endParaRPr lang="ru-RU" sz="2200" b="0" strike="noStrike" spc="-1">
              <a:latin typeface="Arial"/>
            </a:endParaRPr>
          </a:p>
          <a:p>
            <a:pPr marL="355680" indent="-342360">
              <a:lnSpc>
                <a:spcPct val="90000"/>
              </a:lnSpc>
              <a:spcBef>
                <a:spcPts val="995"/>
              </a:spcBef>
            </a:pPr>
            <a:r>
              <a:rPr lang="ru-RU" sz="1800" b="0" strike="noStrike" spc="375">
                <a:solidFill>
                  <a:srgbClr val="90C225"/>
                </a:solidFill>
                <a:latin typeface="Arial"/>
                <a:ea typeface="DejaVu Sans"/>
              </a:rPr>
              <a:t> </a:t>
            </a:r>
            <a:r>
              <a:rPr lang="ru-RU" sz="2200" b="0" strike="noStrike" spc="-7">
                <a:solidFill>
                  <a:srgbClr val="404040"/>
                </a:solidFill>
                <a:latin typeface="Trebuchet MS"/>
                <a:ea typeface="DejaVu Sans"/>
              </a:rPr>
              <a:t>Ауксини необхідні для </a:t>
            </a:r>
            <a:r>
              <a:rPr lang="ru-RU" sz="2200" b="0" strike="noStrike" spc="-1">
                <a:solidFill>
                  <a:srgbClr val="404040"/>
                </a:solidFill>
                <a:latin typeface="Trebuchet MS"/>
                <a:ea typeface="DejaVu Sans"/>
              </a:rPr>
              <a:t>переходу  </a:t>
            </a:r>
            <a:r>
              <a:rPr lang="ru-RU" sz="2200" b="0" strike="noStrike" spc="-7">
                <a:solidFill>
                  <a:srgbClr val="404040"/>
                </a:solidFill>
                <a:latin typeface="Trebuchet MS"/>
                <a:ea typeface="DejaVu Sans"/>
              </a:rPr>
              <a:t>спеціалізованої клітини </a:t>
            </a:r>
            <a:r>
              <a:rPr lang="ru-RU" sz="2200" b="0" strike="noStrike" spc="-1">
                <a:solidFill>
                  <a:srgbClr val="404040"/>
                </a:solidFill>
                <a:latin typeface="Trebuchet MS"/>
                <a:ea typeface="DejaVu Sans"/>
              </a:rPr>
              <a:t>з фази  G1в S-фазу </a:t>
            </a:r>
            <a:r>
              <a:rPr lang="ru-RU" sz="2200" b="0" strike="noStrike" spc="-7">
                <a:solidFill>
                  <a:srgbClr val="404040"/>
                </a:solidFill>
                <a:latin typeface="Trebuchet MS"/>
                <a:ea typeface="DejaVu Sans"/>
              </a:rPr>
              <a:t>клітинного </a:t>
            </a:r>
            <a:r>
              <a:rPr lang="ru-RU" sz="2200" b="0" strike="noStrike" spc="-1">
                <a:solidFill>
                  <a:srgbClr val="404040"/>
                </a:solidFill>
                <a:latin typeface="Trebuchet MS"/>
                <a:ea typeface="DejaVu Sans"/>
              </a:rPr>
              <a:t>циклу,  цитокініни </a:t>
            </a:r>
            <a:r>
              <a:rPr lang="ru-RU" sz="2200" b="0" strike="noStrike" spc="-7">
                <a:solidFill>
                  <a:srgbClr val="404040"/>
                </a:solidFill>
                <a:latin typeface="Trebuchet MS"/>
                <a:ea typeface="DejaVu Sans"/>
              </a:rPr>
              <a:t>-для </a:t>
            </a:r>
            <a:r>
              <a:rPr lang="ru-RU" sz="2200" b="0" strike="noStrike" spc="-1">
                <a:solidFill>
                  <a:srgbClr val="404040"/>
                </a:solidFill>
                <a:latin typeface="Trebuchet MS"/>
                <a:ea typeface="DejaVu Sans"/>
              </a:rPr>
              <a:t>проходження  </a:t>
            </a:r>
            <a:r>
              <a:rPr lang="ru-RU" sz="2200" b="0" strike="noStrike" spc="-7">
                <a:solidFill>
                  <a:srgbClr val="404040"/>
                </a:solidFill>
                <a:latin typeface="Trebuchet MS"/>
                <a:ea typeface="DejaVu Sans"/>
              </a:rPr>
              <a:t>наступних </a:t>
            </a:r>
            <a:r>
              <a:rPr lang="ru-RU" sz="2200" b="0" strike="noStrike" spc="-1">
                <a:solidFill>
                  <a:srgbClr val="404040"/>
                </a:solidFill>
                <a:latin typeface="Trebuchet MS"/>
                <a:ea typeface="DejaVu Sans"/>
              </a:rPr>
              <a:t>фаз: </a:t>
            </a:r>
            <a:r>
              <a:rPr lang="ru-RU" sz="2200" b="0" strike="noStrike" spc="-7">
                <a:solidFill>
                  <a:srgbClr val="404040"/>
                </a:solidFill>
                <a:latin typeface="Trebuchet MS"/>
                <a:ea typeface="DejaVu Sans"/>
              </a:rPr>
              <a:t>G2, </a:t>
            </a:r>
            <a:r>
              <a:rPr lang="ru-RU" sz="2200" b="0" strike="noStrike" spc="-1">
                <a:solidFill>
                  <a:srgbClr val="404040"/>
                </a:solidFill>
                <a:latin typeface="Trebuchet MS"/>
                <a:ea typeface="DejaVu Sans"/>
              </a:rPr>
              <a:t>М і</a:t>
            </a:r>
            <a:r>
              <a:rPr lang="ru-RU" sz="2200" b="0" strike="noStrike" spc="-41">
                <a:solidFill>
                  <a:srgbClr val="404040"/>
                </a:solidFill>
                <a:latin typeface="Trebuchet MS"/>
                <a:ea typeface="DejaVu Sans"/>
              </a:rPr>
              <a:t> </a:t>
            </a:r>
            <a:r>
              <a:rPr lang="ru-RU" sz="2200" b="0" strike="noStrike" spc="-1">
                <a:solidFill>
                  <a:srgbClr val="404040"/>
                </a:solidFill>
                <a:latin typeface="Trebuchet MS"/>
                <a:ea typeface="DejaVu Sans"/>
              </a:rPr>
              <a:t>цітокінеза</a:t>
            </a:r>
            <a:endParaRPr lang="ru-RU" sz="2200" b="0" strike="noStrike" spc="-1">
              <a:latin typeface="Arial"/>
            </a:endParaRPr>
          </a:p>
        </p:txBody>
      </p:sp>
      <p:sp>
        <p:nvSpPr>
          <p:cNvPr id="884" name="CustomShape 3"/>
          <p:cNvSpPr/>
          <p:nvPr/>
        </p:nvSpPr>
        <p:spPr>
          <a:xfrm>
            <a:off x="4896000" y="1512000"/>
            <a:ext cx="4058640" cy="4218120"/>
          </a:xfrm>
          <a:prstGeom prst="rect">
            <a:avLst/>
          </a:prstGeom>
          <a:blipFill rotWithShape="0">
            <a:blip r:embed="rId2"/>
            <a:stretch>
              <a:fillRect/>
            </a:stretch>
          </a:blipFill>
          <a:ln>
            <a:noFill/>
          </a:ln>
        </p:spPr>
        <p:style>
          <a:lnRef idx="0">
            <a:scrgbClr r="0" g="0" b="0"/>
          </a:lnRef>
          <a:fillRef idx="0">
            <a:scrgbClr r="0" g="0" b="0"/>
          </a:fillRef>
          <a:effectRef idx="0">
            <a:scrgbClr r="0" g="0" b="0"/>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2687</TotalTime>
  <Words>4508</Words>
  <Application>Microsoft Office PowerPoint</Application>
  <PresentationFormat>Экран (4:3)</PresentationFormat>
  <Paragraphs>359</Paragraphs>
  <Slides>65</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17</vt:i4>
      </vt:variant>
      <vt:variant>
        <vt:lpstr>Заголовки слайдов</vt:lpstr>
      </vt:variant>
      <vt:variant>
        <vt:i4>65</vt:i4>
      </vt:variant>
    </vt:vector>
  </HeadingPairs>
  <TitlesOfParts>
    <vt:vector size="92" baseType="lpstr">
      <vt:lpstr>Microsoft YaHei</vt:lpstr>
      <vt:lpstr>Arial</vt:lpstr>
      <vt:lpstr>Calibri</vt:lpstr>
      <vt:lpstr>Comic Sans MS</vt:lpstr>
      <vt:lpstr>DejaVu Sans</vt:lpstr>
      <vt:lpstr>StarSymbol</vt:lpstr>
      <vt:lpstr>Symbol</vt:lpstr>
      <vt:lpstr>Times New Roman</vt:lpstr>
      <vt:lpstr>Trebuchet MS</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Великий практикум з імунології</dc:title>
  <dc:subject/>
  <dc:creator>hp</dc:creator>
  <dc:description/>
  <cp:lastModifiedBy>User</cp:lastModifiedBy>
  <cp:revision>407</cp:revision>
  <dcterms:created xsi:type="dcterms:W3CDTF">2020-10-25T20:49:32Z</dcterms:created>
  <dcterms:modified xsi:type="dcterms:W3CDTF">2023-04-02T23:30:18Z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92</vt:i4>
  </property>
</Properties>
</file>