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75" r:id="rId7"/>
    <p:sldId id="274" r:id="rId8"/>
    <p:sldId id="262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7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032" y="5157192"/>
            <a:ext cx="8820472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41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95736" y="228168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79512" y="1844824"/>
            <a:ext cx="8856984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060848"/>
            <a:ext cx="4112163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8309" y="2060848"/>
            <a:ext cx="4112163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28168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44824"/>
            <a:ext cx="8856984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60D3F0-4930-DA1B-BC12-33D812EFA1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588" y="5481435"/>
            <a:ext cx="8962900" cy="79574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5400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inherit"/>
              </a:rPr>
              <a:t>Розробка бізнес-плану</a:t>
            </a:r>
            <a:r>
              <a:rPr kumimoji="0" lang="uk-UA" altLang="ru-RU" sz="5400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endParaRPr kumimoji="0" lang="uk-UA" altLang="ru-RU" sz="5400" i="0" u="none" strike="noStrike" cap="none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0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95736" y="530602"/>
            <a:ext cx="6624736" cy="589913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4000" dirty="0">
                <a:solidFill>
                  <a:prstClr val="white"/>
                </a:solidFill>
                <a:latin typeface="Calibri"/>
                <a:cs typeface="Arial" pitchFamily="34" charset="0"/>
              </a:rPr>
              <a:t>2.О</a:t>
            </a:r>
            <a:r>
              <a:rPr lang="ru-RU" sz="4000" dirty="0">
                <a:solidFill>
                  <a:prstClr val="white"/>
                </a:solidFill>
                <a:latin typeface="Calibri"/>
                <a:cs typeface="Arial" pitchFamily="34" charset="0"/>
              </a:rPr>
              <a:t>ПИС ПРОДУКЦІЇ ( ПОСЛУГ)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060848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У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цьому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розділі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наводиться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докладна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характеристика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виробленої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підприємством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продукції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чи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послуг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, проводиться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порівняння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її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з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продукцією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herit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конкурентів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за такими характеристиками як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якість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,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ціна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,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термін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та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способи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herit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доставки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товарів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до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місця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споживання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,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аналізуються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плани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розвитку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виробництва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У </a:t>
            </a:r>
            <a:r>
              <a:rPr lang="ru-RU" b="1" i="1" dirty="0" err="1">
                <a:solidFill>
                  <a:prstClr val="black"/>
                </a:solidFill>
                <a:latin typeface="inherit"/>
                <a:cs typeface="Arial" pitchFamily="34" charset="0"/>
              </a:rPr>
              <a:t>розділі</a:t>
            </a:r>
            <a:r>
              <a:rPr lang="ru-RU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inherit"/>
                <a:cs typeface="Arial" pitchFamily="34" charset="0"/>
              </a:rPr>
              <a:t>необхідно</a:t>
            </a:r>
            <a:r>
              <a:rPr lang="ru-RU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* </a:t>
            </a:r>
            <a:r>
              <a:rPr lang="ru-RU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Навести характеристики </a:t>
            </a:r>
            <a:r>
              <a:rPr lang="ru-RU" b="1" i="1" dirty="0" err="1">
                <a:solidFill>
                  <a:prstClr val="black"/>
                </a:solidFill>
                <a:latin typeface="inherit"/>
                <a:cs typeface="Arial" pitchFamily="34" charset="0"/>
              </a:rPr>
              <a:t>продукції</a:t>
            </a:r>
            <a:r>
              <a:rPr lang="ru-RU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*</a:t>
            </a:r>
            <a:r>
              <a:rPr lang="ru-RU" b="1" i="1" dirty="0" err="1">
                <a:solidFill>
                  <a:prstClr val="black"/>
                </a:solidFill>
                <a:latin typeface="inherit"/>
                <a:cs typeface="Arial" pitchFamily="34" charset="0"/>
              </a:rPr>
              <a:t>Проаналізувати</a:t>
            </a:r>
            <a:r>
              <a:rPr lang="ru-RU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inherit"/>
                <a:cs typeface="Arial" pitchFamily="34" charset="0"/>
              </a:rPr>
              <a:t>продукцію</a:t>
            </a:r>
            <a:r>
              <a:rPr lang="ru-RU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inherit"/>
                <a:cs typeface="Arial" pitchFamily="34" charset="0"/>
              </a:rPr>
              <a:t>конкурентів</a:t>
            </a:r>
            <a:r>
              <a:rPr lang="ru-RU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err="1">
                <a:solidFill>
                  <a:prstClr val="black"/>
                </a:solidFill>
                <a:latin typeface="inherit"/>
                <a:cs typeface="Arial" pitchFamily="34" charset="0"/>
              </a:rPr>
              <a:t>що</a:t>
            </a:r>
            <a:r>
              <a:rPr lang="ru-RU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 є на ринку;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*</a:t>
            </a:r>
            <a:r>
              <a:rPr lang="ru-RU" b="1" i="1" dirty="0" err="1">
                <a:solidFill>
                  <a:prstClr val="black"/>
                </a:solidFill>
                <a:latin typeface="inherit"/>
                <a:cs typeface="Arial" pitchFamily="34" charset="0"/>
              </a:rPr>
              <a:t>Описати</a:t>
            </a:r>
            <a:r>
              <a:rPr lang="ru-RU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inherit"/>
                <a:cs typeface="Arial" pitchFamily="34" charset="0"/>
              </a:rPr>
              <a:t>дослідження</a:t>
            </a:r>
            <a:r>
              <a:rPr lang="ru-RU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 та </a:t>
            </a:r>
            <a:r>
              <a:rPr lang="ru-RU" b="1" i="1" dirty="0" err="1">
                <a:solidFill>
                  <a:prstClr val="black"/>
                </a:solidFill>
                <a:latin typeface="inherit"/>
                <a:cs typeface="Arial" pitchFamily="34" charset="0"/>
              </a:rPr>
              <a:t>розробки</a:t>
            </a:r>
            <a:r>
              <a:rPr lang="ru-RU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.</a:t>
            </a:r>
            <a:endParaRPr lang="uk-UA" b="1" i="1" dirty="0">
              <a:solidFill>
                <a:prstClr val="black"/>
              </a:solidFill>
              <a:latin typeface="inherit"/>
              <a:cs typeface="Arial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6EA7EB-C36E-213F-25E9-AF14F163E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645024"/>
            <a:ext cx="3528392" cy="270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CEA1-97BD-BF0B-9454-FD9B8BCC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6478488" cy="1296144"/>
          </a:xfrm>
        </p:spPr>
        <p:txBody>
          <a:bodyPr/>
          <a:lstStyle/>
          <a:p>
            <a:r>
              <a:rPr lang="ru-RU" dirty="0"/>
              <a:t>3. Характеристика </a:t>
            </a:r>
            <a:r>
              <a:rPr lang="ru-RU" dirty="0" err="1"/>
              <a:t>галузі</a:t>
            </a:r>
            <a:endParaRPr lang="ru-RU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70D49B0-07B9-9688-D059-2EAB15C08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455279"/>
            <a:ext cx="7776864" cy="488917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У цьому розділі наводяться результати аналізу характеру галузі: - Розвивається, - Стабільна, - </a:t>
            </a:r>
            <a:r>
              <a:rPr kumimoji="0" lang="uk-UA" altLang="ru-RU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Стагнує</a:t>
            </a: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  <a:r>
              <a:rPr kumimoji="0" lang="uk-UA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Характеристика галузі повинна включати в себе наступну інформацію: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dirty="0">
                <a:latin typeface="Arial" panose="020B0604020202020204" pitchFamily="34" charset="0"/>
              </a:rPr>
              <a:t>*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визначення економічного сектора галузі;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*перелік основної продукції та послуг, що пропонуються цією галуззю;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dirty="0">
                <a:latin typeface="Arial" panose="020B0604020202020204" pitchFamily="34" charset="0"/>
              </a:rPr>
              <a:t>*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сезонність;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dirty="0">
                <a:latin typeface="Arial" panose="020B0604020202020204" pitchFamily="34" charset="0"/>
              </a:rPr>
              <a:t>*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географічне положення галузевого ринку;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dirty="0">
                <a:latin typeface="Arial" panose="020B0604020202020204" pitchFamily="34" charset="0"/>
              </a:rPr>
              <a:t>*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опис сегменту ринку, на якому працює або передбачає працювати підприємство;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характеристика наявних основних,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 також потенційних клієнтів;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загальний обсяг продажів по галузі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 тенденції зміни ринку;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перелік основних конкурентів,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можливості конкурентів, їх сильні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 слабкі сторони.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D79FD3-EE89-4EBB-5F41-CE2F3AC9C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437111"/>
            <a:ext cx="3310136" cy="190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0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CEA1-97BD-BF0B-9454-FD9B8BCC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6478488" cy="1296144"/>
          </a:xfrm>
        </p:spPr>
        <p:txBody>
          <a:bodyPr/>
          <a:lstStyle/>
          <a:p>
            <a:r>
              <a:rPr lang="ru-RU" dirty="0"/>
              <a:t>4. План маркетингу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70D49B0-07B9-9688-D059-2EAB15C08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888457"/>
            <a:ext cx="8352928" cy="379656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Мета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цього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розділу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полягає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в тому,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щоб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пояснити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, як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передбачуваний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бізнес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має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намір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впливати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на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ринок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,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щоб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забезпечити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збут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товару.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1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100" i="1" dirty="0" err="1">
                <a:solidFill>
                  <a:srgbClr val="202124"/>
                </a:solidFill>
                <a:latin typeface="inherit"/>
              </a:rPr>
              <a:t>Повинні</a:t>
            </a:r>
            <a:r>
              <a:rPr lang="ru-RU" altLang="ru-RU" sz="2100" i="1" dirty="0">
                <a:solidFill>
                  <a:srgbClr val="202124"/>
                </a:solidFill>
                <a:latin typeface="inherit"/>
              </a:rPr>
              <a:t> бути </a:t>
            </a:r>
            <a:r>
              <a:rPr lang="ru-RU" altLang="ru-RU" sz="2100" i="1" dirty="0" err="1">
                <a:solidFill>
                  <a:srgbClr val="202124"/>
                </a:solidFill>
                <a:latin typeface="inherit"/>
              </a:rPr>
              <a:t>відображені</a:t>
            </a:r>
            <a:r>
              <a:rPr lang="ru-RU" altLang="ru-RU" sz="2100" i="1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i="1" dirty="0" err="1">
                <a:solidFill>
                  <a:srgbClr val="202124"/>
                </a:solidFill>
                <a:latin typeface="inherit"/>
              </a:rPr>
              <a:t>такі</a:t>
            </a:r>
            <a:r>
              <a:rPr lang="ru-RU" altLang="ru-RU" sz="2100" i="1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i="1" dirty="0" err="1">
                <a:solidFill>
                  <a:srgbClr val="202124"/>
                </a:solidFill>
                <a:latin typeface="inherit"/>
              </a:rPr>
              <a:t>аспекти</a:t>
            </a:r>
            <a:r>
              <a:rPr lang="ru-RU" altLang="ru-RU" sz="2100" i="1" dirty="0">
                <a:solidFill>
                  <a:srgbClr val="202124"/>
                </a:solidFill>
                <a:latin typeface="inherit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2100" i="1" dirty="0">
              <a:solidFill>
                <a:srgbClr val="202124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*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Визначення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попиту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та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можливості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ринку;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*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Аналіз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конкуренції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та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інших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факторів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на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розвиток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даного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бізнесу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*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Опис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стратегії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маркетингу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даної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компанії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*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Результати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дослідження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ринку;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*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Прогнози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обсягів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продажу.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1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1DBB0E-9EF9-10FF-B747-514DDF4B0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4509120"/>
            <a:ext cx="417646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6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CEA1-97BD-BF0B-9454-FD9B8BCC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6478488" cy="1296144"/>
          </a:xfrm>
        </p:spPr>
        <p:txBody>
          <a:bodyPr/>
          <a:lstStyle/>
          <a:p>
            <a:r>
              <a:rPr lang="ru-RU" dirty="0"/>
              <a:t>5. </a:t>
            </a:r>
            <a:r>
              <a:rPr lang="ru-RU" dirty="0" err="1"/>
              <a:t>Виробничий</a:t>
            </a:r>
            <a:r>
              <a:rPr lang="ru-RU" dirty="0"/>
              <a:t> план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70D49B0-07B9-9688-D059-2EAB15C08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2211620"/>
            <a:ext cx="7990656" cy="31502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Цей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розділ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повинен бути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детальним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чином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описувати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шлях,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за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допомогою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якого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Ваше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підприємство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планує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виробляти</a:t>
            </a:r>
            <a:endParaRPr kumimoji="0" lang="ru-RU" altLang="ru-RU" sz="2100" b="1" i="1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продукцію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або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послуги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та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постачати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їх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споживачеві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0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У </a:t>
            </a:r>
            <a:r>
              <a:rPr kumimoji="0" lang="ru-RU" altLang="ru-RU" sz="2100" b="0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розділі</a:t>
            </a:r>
            <a:r>
              <a:rPr kumimoji="0" lang="ru-RU" altLang="ru-RU" sz="2100" b="0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слід</a:t>
            </a:r>
            <a:r>
              <a:rPr kumimoji="0" lang="ru-RU" altLang="ru-RU" sz="2100" b="0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зазначити</a:t>
            </a:r>
            <a:r>
              <a:rPr kumimoji="0" lang="ru-RU" altLang="ru-RU" sz="2100" b="0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*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Загальний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підхід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до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організації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виробництва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*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Які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джерела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сировини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та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матеріалів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передбачається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використати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*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Які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технологічні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процеси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будуть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використані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*Яке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обладнання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і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якої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потужності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необхідно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*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Які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вимоги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щодо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трудових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ресурсів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3139CD-BAEF-DA1D-15C6-7D1C60720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4365104"/>
            <a:ext cx="287808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34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CEA1-97BD-BF0B-9454-FD9B8BCC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6478488" cy="129614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6.Управління та </a:t>
            </a:r>
            <a:r>
              <a:rPr lang="ru-RU" b="1" dirty="0" err="1"/>
              <a:t>організація</a:t>
            </a:r>
            <a:endParaRPr lang="ru-RU" b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A0A330-4A5C-23BF-0D51-4817853A8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859077"/>
            <a:ext cx="7776864" cy="33348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1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Мета цього розділу полягає в тому, щоб: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uk-UA" altLang="ru-RU" dirty="0">
                <a:latin typeface="Arial" panose="020B0604020202020204" pitchFamily="34" charset="0"/>
              </a:rPr>
              <a:t>допомогти підприємцю самому ретельно опрацювати організаційні питання ще до початку активної діяльності;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uk-UA" altLang="ru-RU" dirty="0">
                <a:latin typeface="Arial" panose="020B0604020202020204" pitchFamily="34" charset="0"/>
              </a:rPr>
              <a:t> переконати потенційного інвестора або кредитора в тому, що підприємець і команда виконавців у стані втілити свій бізнес-план у життя.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ru-RU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 розділі потрібно: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*коротко уявити основних учасників майбутнього підприємства;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*навести організаційну схему майбутнього підприємства, що показує внутрішні зв'язки та поділ відповідальності в рамках організації;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altLang="ru-RU" dirty="0">
                <a:latin typeface="Arial" panose="020B0604020202020204" pitchFamily="34" charset="0"/>
              </a:rPr>
              <a:t>*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пояснити, яким чином проводитиметься підбір, підготовка та оплата співробітників.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F3EC39-43B9-D6FE-EAB4-DF9BFDCFE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4941168"/>
            <a:ext cx="4176464" cy="15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83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CEA1-97BD-BF0B-9454-FD9B8BCC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6478488" cy="1296144"/>
          </a:xfrm>
        </p:spPr>
        <p:txBody>
          <a:bodyPr>
            <a:normAutofit/>
          </a:bodyPr>
          <a:lstStyle/>
          <a:p>
            <a:r>
              <a:rPr lang="ru-RU" b="1" dirty="0"/>
              <a:t>7</a:t>
            </a:r>
            <a:r>
              <a:rPr lang="ru-RU" b="1"/>
              <a:t>.</a:t>
            </a:r>
            <a:r>
              <a:rPr lang="ru-RU" b="1" dirty="0"/>
              <a:t>Правовий </a:t>
            </a:r>
            <a:r>
              <a:rPr lang="ru-RU" b="1" dirty="0" err="1"/>
              <a:t>розділ</a:t>
            </a:r>
            <a:endParaRPr lang="ru-RU" b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A0A330-4A5C-23BF-0D51-4817853A8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3405654"/>
            <a:ext cx="7776864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4B3F363-2F92-4796-4CC2-E3C3B0177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300125"/>
            <a:ext cx="8278688" cy="158057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1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У розділі необхідно зазначити</a:t>
            </a: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2100" dirty="0">
                <a:solidFill>
                  <a:srgbClr val="202124"/>
                </a:solidFill>
                <a:latin typeface="inherit"/>
              </a:rPr>
              <a:t>*</a:t>
            </a: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форму власності та правовий статус підприємства (у разі потреби обґрунтувавши при цьому вибір тієї чи іншої форми власності та організації справи);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2100" dirty="0">
                <a:solidFill>
                  <a:srgbClr val="202124"/>
                </a:solidFill>
                <a:latin typeface="inherit"/>
              </a:rPr>
              <a:t>*</a:t>
            </a: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юридичне поле, в якому діє компанія.</a:t>
            </a:r>
            <a:r>
              <a:rPr kumimoji="0" lang="uk-UA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387" name="Picture 3" descr="Результат пошуку зображень за запитом &quot;картинка фемида правосудия&quot;">
            <a:extLst>
              <a:ext uri="{FF2B5EF4-FFF2-40B4-BE49-F238E27FC236}">
                <a16:creationId xmlns:a16="http://schemas.microsoft.com/office/drawing/2014/main" id="{6C1F1C6A-EB9C-C1A6-C8CA-F71F551F0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3880697"/>
            <a:ext cx="4998144" cy="235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141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CEA1-97BD-BF0B-9454-FD9B8BCC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6478488" cy="129614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8.Прогнозування та</a:t>
            </a:r>
            <a:br>
              <a:rPr lang="ru-RU" b="1" dirty="0"/>
            </a:br>
            <a:r>
              <a:rPr lang="ru-RU" b="1" dirty="0" err="1"/>
              <a:t>управління</a:t>
            </a:r>
            <a:r>
              <a:rPr lang="ru-RU" b="1" dirty="0"/>
              <a:t> </a:t>
            </a:r>
            <a:r>
              <a:rPr lang="ru-RU" b="1" dirty="0" err="1"/>
              <a:t>ризиками</a:t>
            </a:r>
            <a:endParaRPr lang="ru-RU" b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A0A330-4A5C-23BF-0D51-4817853A8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3405654"/>
            <a:ext cx="7776864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4B3F363-2F92-4796-4CC2-E3C3B0177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363263"/>
            <a:ext cx="8494712" cy="250390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Потрібно орієнтовно оцінити, які ризики найбільш ймовірні для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проекту та у що вони у разі їх настання  можуть обійтися.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2100" b="1" i="1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altLang="ru-RU" sz="2100" b="1" dirty="0">
                <a:solidFill>
                  <a:srgbClr val="202124"/>
                </a:solidFill>
                <a:latin typeface="inherit"/>
              </a:rPr>
              <a:t>Управління ризиками </a:t>
            </a:r>
            <a:r>
              <a:rPr lang="uk-UA" altLang="ru-RU" sz="2100" b="1" i="1" dirty="0">
                <a:solidFill>
                  <a:srgbClr val="202124"/>
                </a:solidFill>
                <a:latin typeface="inherit"/>
              </a:rPr>
              <a:t>– </a:t>
            </a:r>
            <a:r>
              <a:rPr lang="uk-UA" altLang="ru-RU" sz="2100" i="1" dirty="0">
                <a:solidFill>
                  <a:srgbClr val="202124"/>
                </a:solidFill>
                <a:latin typeface="inherit"/>
              </a:rPr>
              <a:t>це комплекс знань та навичок, що дозволяють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altLang="ru-RU" sz="2100" i="1" dirty="0">
                <a:solidFill>
                  <a:srgbClr val="202124"/>
                </a:solidFill>
                <a:latin typeface="inherit"/>
              </a:rPr>
              <a:t>планувати та реалізовувати дії з реагування на негативні або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altLang="ru-RU" sz="2100" i="1" dirty="0">
                <a:solidFill>
                  <a:srgbClr val="202124"/>
                </a:solidFill>
                <a:latin typeface="inherit"/>
              </a:rPr>
              <a:t>позитивні події, які з деякою часткою ймовірності можуть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altLang="ru-RU" sz="2100" i="1" dirty="0">
                <a:solidFill>
                  <a:srgbClr val="202124"/>
                </a:solidFill>
                <a:latin typeface="inherit"/>
              </a:rPr>
              <a:t>виявитися в ході виконання проекту.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595BE5-D7B5-EC99-C8C1-C50AA5354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689790"/>
            <a:ext cx="6581312" cy="174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09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CEA1-97BD-BF0B-9454-FD9B8BCC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6478488" cy="129614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8.Прогнозування та</a:t>
            </a:r>
            <a:br>
              <a:rPr lang="ru-RU" b="1" dirty="0"/>
            </a:br>
            <a:r>
              <a:rPr lang="ru-RU" b="1" dirty="0" err="1"/>
              <a:t>управління</a:t>
            </a:r>
            <a:r>
              <a:rPr lang="ru-RU" b="1" dirty="0"/>
              <a:t> </a:t>
            </a:r>
            <a:r>
              <a:rPr lang="ru-RU" b="1" dirty="0" err="1"/>
              <a:t>ризиками</a:t>
            </a:r>
            <a:endParaRPr lang="ru-RU" b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A0A330-4A5C-23BF-0D51-4817853A8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3405654"/>
            <a:ext cx="7776864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4B3F363-2F92-4796-4CC2-E3C3B0177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663345"/>
            <a:ext cx="8494712" cy="190373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Управління ризиками складається з чотирьох основних компонентів: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• визначення ризиків,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• оцінка ризиків,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• розробка заходів реагування на ризики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(диверсифікація, страхування)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• Контроль ризиків.</a:t>
            </a:r>
            <a:endParaRPr kumimoji="0" lang="uk-UA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A2BA27-C653-D421-00F1-6C93B199B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389708"/>
            <a:ext cx="5184576" cy="204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71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CEA1-97BD-BF0B-9454-FD9B8BCC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6478488" cy="1296144"/>
          </a:xfrm>
        </p:spPr>
        <p:txBody>
          <a:bodyPr>
            <a:normAutofit/>
          </a:bodyPr>
          <a:lstStyle/>
          <a:p>
            <a:r>
              <a:rPr lang="ru-RU" b="1" dirty="0"/>
              <a:t>9.Фінансовий план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A0A330-4A5C-23BF-0D51-4817853A8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3405654"/>
            <a:ext cx="7776864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4B3F363-2F92-4796-4CC2-E3C3B0177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555348"/>
            <a:ext cx="8494712" cy="411972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Розділ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призначений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для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визначення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ефективності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фінансової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спроможності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проекту.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Він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є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ключовим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розділ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бізнес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-плану. На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підставі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даних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фінансового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плану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готується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аналіз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комерційної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привабливість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проекту.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100" b="1" i="1" dirty="0">
                <a:solidFill>
                  <a:srgbClr val="202124"/>
                </a:solidFill>
                <a:latin typeface="inherit"/>
              </a:rPr>
              <a:t>Тут </a:t>
            </a:r>
            <a:r>
              <a:rPr lang="ru-RU" altLang="ru-RU" sz="2100" b="1" i="1" dirty="0" err="1">
                <a:solidFill>
                  <a:srgbClr val="202124"/>
                </a:solidFill>
                <a:latin typeface="inherit"/>
              </a:rPr>
              <a:t>має</a:t>
            </a:r>
            <a:r>
              <a:rPr lang="ru-RU" altLang="ru-RU" sz="2100" b="1" i="1" dirty="0">
                <a:solidFill>
                  <a:srgbClr val="202124"/>
                </a:solidFill>
                <a:latin typeface="inherit"/>
              </a:rPr>
              <a:t> бути </a:t>
            </a:r>
            <a:r>
              <a:rPr lang="ru-RU" altLang="ru-RU" sz="2100" b="1" i="1" dirty="0" err="1">
                <a:solidFill>
                  <a:srgbClr val="202124"/>
                </a:solidFill>
                <a:latin typeface="inherit"/>
              </a:rPr>
              <a:t>відображена</a:t>
            </a:r>
            <a:r>
              <a:rPr lang="ru-RU" altLang="ru-RU" sz="2100" b="1" i="1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b="1" i="1" dirty="0" err="1">
                <a:solidFill>
                  <a:srgbClr val="202124"/>
                </a:solidFill>
                <a:latin typeface="inherit"/>
              </a:rPr>
              <a:t>інформація</a:t>
            </a:r>
            <a:r>
              <a:rPr lang="ru-RU" altLang="ru-RU" sz="2100" b="1" i="1" dirty="0">
                <a:solidFill>
                  <a:srgbClr val="202124"/>
                </a:solidFill>
                <a:latin typeface="inherit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100" b="1" i="1" dirty="0">
                <a:solidFill>
                  <a:srgbClr val="202124"/>
                </a:solidFill>
                <a:latin typeface="inherit"/>
              </a:rPr>
              <a:t>*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про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плановані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доходи проекту (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обсяги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реалізації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*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поточні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витрати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проекту,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* про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інвестиційні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витрати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(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капітальні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вкладення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,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приріст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оборотного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капіталу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*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заплановані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джерела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фінансування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,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їх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структура (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власні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,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позикові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*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графіки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,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умови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залучення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та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повернення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позикових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джерел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фінансування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098788-6B75-DF7A-C3AC-DB3B7C2E7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880" y="5085184"/>
            <a:ext cx="3609528" cy="12961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87CCDA-6B5F-2186-A05E-DD17C69D9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2636912"/>
            <a:ext cx="24482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70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CEA1-97BD-BF0B-9454-FD9B8BCC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6478488" cy="1296144"/>
          </a:xfrm>
        </p:spPr>
        <p:txBody>
          <a:bodyPr>
            <a:normAutofit/>
          </a:bodyPr>
          <a:lstStyle/>
          <a:p>
            <a:r>
              <a:rPr lang="ru-RU" b="1" dirty="0"/>
              <a:t>9.Фінансовий план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A0A330-4A5C-23BF-0D51-4817853A8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3405654"/>
            <a:ext cx="7776864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4B3F363-2F92-4796-4CC2-E3C3B0177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56" y="2204864"/>
            <a:ext cx="7992888" cy="162673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>
                <a:solidFill>
                  <a:prstClr val="black"/>
                </a:solidFill>
                <a:latin typeface="Arial" panose="020B0604020202020204" pitchFamily="34" charset="0"/>
              </a:rPr>
              <a:t>Зазвичай</a:t>
            </a: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prstClr val="black"/>
                </a:solidFill>
                <a:latin typeface="Arial" panose="020B0604020202020204" pitchFamily="34" charset="0"/>
              </a:rPr>
              <a:t>фінансовий</a:t>
            </a: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prstClr val="black"/>
                </a:solidFill>
                <a:latin typeface="Arial" panose="020B0604020202020204" pitchFamily="34" charset="0"/>
              </a:rPr>
              <a:t>розділ</a:t>
            </a: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</a:rPr>
              <a:t> представлений </a:t>
            </a:r>
            <a:r>
              <a:rPr lang="ru-RU" altLang="ru-RU" b="1" dirty="0" err="1">
                <a:solidFill>
                  <a:prstClr val="black"/>
                </a:solidFill>
                <a:latin typeface="Arial" panose="020B0604020202020204" pitchFamily="34" charset="0"/>
              </a:rPr>
              <a:t>трьома</a:t>
            </a: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prstClr val="black"/>
                </a:solidFill>
                <a:latin typeface="Arial" panose="020B0604020202020204" pitchFamily="34" charset="0"/>
              </a:rPr>
              <a:t>основними</a:t>
            </a: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</a:rPr>
              <a:t> документами: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*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звітом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 про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прибутки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 та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збитки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* балансовою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відомістю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* планом руху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коштів</a:t>
            </a:r>
            <a:endParaRPr lang="ru-RU" altLang="ru-RU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(CASH FLOW)</a:t>
            </a:r>
            <a:endParaRPr kumimoji="0" lang="uk-UA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6188AC-AD5E-9A27-6AE2-37E2A177C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636913"/>
            <a:ext cx="2232247" cy="13681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A8085C-B6BF-2BC9-F3DF-826E80656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6" y="4005064"/>
            <a:ext cx="5796644" cy="2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4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5D47F0-CEC6-0C77-36C2-4E4091CCC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2375233"/>
            <a:ext cx="8064896" cy="304251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4000" b="1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inherit"/>
              </a:rPr>
              <a:t>Бізнес план </a:t>
            </a:r>
            <a:r>
              <a:rPr kumimoji="0" lang="uk-UA" altLang="ru-RU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- це план побудови вашого бізнесу.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Так само, як креслення або розрахунок, бізнес-план – </a:t>
            </a:r>
            <a:r>
              <a:rPr kumimoji="0" lang="uk-UA" altLang="ru-RU" sz="40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це роздум перед дією.</a:t>
            </a:r>
            <a:r>
              <a:rPr kumimoji="0" lang="uk-UA" altLang="ru-RU" sz="4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ru-RU" sz="4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FD5A93-3056-9BBB-4F59-1119D3A15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5013176"/>
            <a:ext cx="4968552" cy="12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8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CEA1-97BD-BF0B-9454-FD9B8BCC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6478488" cy="1296144"/>
          </a:xfrm>
        </p:spPr>
        <p:txBody>
          <a:bodyPr>
            <a:normAutofit/>
          </a:bodyPr>
          <a:lstStyle/>
          <a:p>
            <a:r>
              <a:rPr lang="uk-UA" b="1" dirty="0"/>
              <a:t>Д</a:t>
            </a:r>
            <a:r>
              <a:rPr lang="ru-RU" b="1" dirty="0" err="1"/>
              <a:t>одатки</a:t>
            </a:r>
            <a:r>
              <a:rPr lang="ru-RU" b="1" dirty="0"/>
              <a:t>: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A0A330-4A5C-23BF-0D51-4817853A8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466661"/>
            <a:ext cx="7776864" cy="411972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Додатки</a:t>
            </a:r>
            <a:r>
              <a:rPr lang="ru-RU" altLang="ru-RU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включають</a:t>
            </a:r>
            <a:r>
              <a:rPr lang="ru-RU" altLang="ru-RU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документи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які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можуть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служити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підтвердженням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або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більш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детальним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поясненням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відомостей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поданих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 у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бізнес-плані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До таких можуть належати такі: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*автобіографії керівників підприємства або проекту, що підтверджують їхню компетенцію та досвід роботи;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*результати маркетингових досліджень;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>
                <a:solidFill>
                  <a:prstClr val="black"/>
                </a:solidFill>
                <a:latin typeface="Arial" panose="020B0604020202020204" pitchFamily="34" charset="0"/>
              </a:rPr>
              <a:t>*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висновки аудиторів;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>
                <a:solidFill>
                  <a:prstClr val="black"/>
                </a:solidFill>
                <a:latin typeface="Arial" panose="020B0604020202020204" pitchFamily="34" charset="0"/>
              </a:rPr>
              <a:t>*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фотографії зразків продукції;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>
                <a:solidFill>
                  <a:prstClr val="black"/>
                </a:solidFill>
                <a:latin typeface="Arial" panose="020B0604020202020204" pitchFamily="34" charset="0"/>
              </a:rPr>
              <a:t>*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докладні технічні характеристики продукції;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*план підприємства;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>
                <a:solidFill>
                  <a:prstClr val="black"/>
                </a:solidFill>
                <a:latin typeface="Arial" panose="020B0604020202020204" pitchFamily="34" charset="0"/>
              </a:rPr>
              <a:t>*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план прилеглої до підприємства території;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*статті з журналів та газет про діяльність підприємства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або про пропонований до виробництва продукт, відгуки авторитетних організацій тощо.</a:t>
            </a:r>
          </a:p>
        </p:txBody>
      </p:sp>
    </p:spTree>
    <p:extLst>
      <p:ext uri="{BB962C8B-B14F-4D97-AF65-F5344CB8AC3E}">
        <p14:creationId xmlns:p14="http://schemas.microsoft.com/office/powerpoint/2010/main" val="1158768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CEA1-97BD-BF0B-9454-FD9B8BCC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44" y="0"/>
            <a:ext cx="6478488" cy="1556792"/>
          </a:xfrm>
        </p:spPr>
        <p:txBody>
          <a:bodyPr>
            <a:normAutofit/>
          </a:bodyPr>
          <a:lstStyle/>
          <a:p>
            <a:r>
              <a:rPr lang="uk-UA" b="1" dirty="0"/>
              <a:t>Бізнес </a:t>
            </a:r>
            <a:br>
              <a:rPr lang="uk-UA" b="1" dirty="0"/>
            </a:br>
            <a:r>
              <a:rPr lang="uk-UA" b="1" dirty="0"/>
              <a:t>модель</a:t>
            </a:r>
            <a:r>
              <a:rPr lang="ru-RU" b="1" dirty="0"/>
              <a:t>:</a:t>
            </a:r>
          </a:p>
        </p:txBody>
      </p:sp>
      <p:pic>
        <p:nvPicPr>
          <p:cNvPr id="3" name="Picture 2" descr="Концепция Бизнесмодели — стоковые фотографии и другие картинки Business  Model - Strategy - Business Model - Strategy, Схема, Движение">
            <a:extLst>
              <a:ext uri="{FF2B5EF4-FFF2-40B4-BE49-F238E27FC236}">
                <a16:creationId xmlns:a16="http://schemas.microsoft.com/office/drawing/2014/main" id="{37D77B53-AE07-F186-3089-2DB7C845F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032448" cy="546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40A164-8E67-FECC-61CF-4162CBAE3E07}"/>
              </a:ext>
            </a:extLst>
          </p:cNvPr>
          <p:cNvSpPr txBox="1"/>
          <p:nvPr/>
        </p:nvSpPr>
        <p:spPr>
          <a:xfrm>
            <a:off x="4211958" y="1556792"/>
            <a:ext cx="46805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Бізнес модель – це спосіб ведення бізнесу, що забезпечує прибуток. Бізнес-модель пояснює, як бізнес заробляє гроші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88B4E8-80A2-6053-78CD-278625B88057}"/>
              </a:ext>
            </a:extLst>
          </p:cNvPr>
          <p:cNvSpPr txBox="1"/>
          <p:nvPr/>
        </p:nvSpPr>
        <p:spPr>
          <a:xfrm>
            <a:off x="4211958" y="2931240"/>
            <a:ext cx="46805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Бізнес модель –  це спосіб, яким організація створює цінність для споживачів і отримує від цього прибуток; </a:t>
            </a:r>
            <a:endParaRPr kumimoji="0" lang="uk-UA" alt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C48738-8AF9-2915-A697-51522EDF5E01}"/>
              </a:ext>
            </a:extLst>
          </p:cNvPr>
          <p:cNvSpPr txBox="1"/>
          <p:nvPr/>
        </p:nvSpPr>
        <p:spPr>
          <a:xfrm>
            <a:off x="4211958" y="4305688"/>
            <a:ext cx="48245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Бізнес модель –  </a:t>
            </a:r>
            <a:r>
              <a:rPr kumimoji="0" lang="ru-RU" alt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бізнес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-модель – </a:t>
            </a:r>
            <a:r>
              <a:rPr kumimoji="0" lang="ru-RU" alt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це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логічний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схематичний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опис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бізнесу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, </a:t>
            </a:r>
            <a:r>
              <a:rPr kumimoji="0" lang="ru-RU" alt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покликаний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допомогти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в </a:t>
            </a:r>
            <a:r>
              <a:rPr kumimoji="0" lang="ru-RU" alt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оцінці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ключових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факторів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його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успіху</a:t>
            </a:r>
            <a:r>
              <a:rPr kumimoji="0" lang="uk-UA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; </a:t>
            </a:r>
            <a:endParaRPr kumimoji="0" lang="uk-UA" alt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610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CEA1-97BD-BF0B-9454-FD9B8BCC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1879" y="95659"/>
            <a:ext cx="5178715" cy="1371002"/>
          </a:xfrm>
        </p:spPr>
        <p:txBody>
          <a:bodyPr>
            <a:normAutofit fontScale="90000"/>
          </a:bodyPr>
          <a:lstStyle/>
          <a:p>
            <a: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Шаблон це макет, канва – 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Business Model Canvas – </a:t>
            </a:r>
            <a: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це універсальна мова опису, уявлення, аналізу та перетворення бізнес-моделей</a:t>
            </a:r>
            <a:r>
              <a:rPr kumimoji="0" lang="uk-UA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. </a:t>
            </a:r>
            <a:endParaRPr lang="ru-RU" b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A0A330-4A5C-23BF-0D51-4817853A8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1466661"/>
            <a:ext cx="6012160" cy="411972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Складається шаблон з дев’яти блоків, кожен з яких допомагає наочно уявити діяльність вашого бізнесу.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перший блок 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– сегменти клієнтів;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другий блок вашої бізнес-моделі 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– ціннісні пропозиції;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третій блок 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– канали збуту;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четвертий блок 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– відносини з клієнтами;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п’ятий блок 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вашої бізнес-моделі – описує які потоки доходів та з яких джерел ви отримуєте від кожного споживчого сегменту;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шостий блок 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вашої бізнес-моделі – ключові ресурси;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сьомий блок 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вашої бізнес-моделі – ключові види діяльності;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восьмий блок 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вашої бізнес-моделі – ключові партнерства;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дев’ятий блок 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вашої бізнес-моделі – структура витрат</a:t>
            </a:r>
            <a:endParaRPr kumimoji="0" lang="uk-UA" altLang="ru-RU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</a:p>
        </p:txBody>
      </p:sp>
      <p:pic>
        <p:nvPicPr>
          <p:cNvPr id="3" name="Picture 2" descr="Шаблон бизнес-модели Александра Остервальдера и Ива Пинье">
            <a:extLst>
              <a:ext uri="{FF2B5EF4-FFF2-40B4-BE49-F238E27FC236}">
                <a16:creationId xmlns:a16="http://schemas.microsoft.com/office/drawing/2014/main" id="{8F2AA4DD-3442-CC94-E488-88268BF91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2952328" cy="623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858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CEA1-97BD-BF0B-9454-FD9B8BCC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808" y="0"/>
            <a:ext cx="6300192" cy="1466661"/>
          </a:xfrm>
        </p:spPr>
        <p:txBody>
          <a:bodyPr>
            <a:normAutofit fontScale="90000"/>
          </a:bodyPr>
          <a:lstStyle/>
          <a:p>
            <a:br>
              <a:rPr kumimoji="0" lang="uk-UA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</a:br>
            <a:br>
              <a:rPr kumimoji="0" lang="uk-UA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</a:br>
            <a:r>
              <a:rPr kumimoji="0" lang="uk-UA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Для того щоб заповнити Шаблон, канва –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Business Model Canvas – </a:t>
            </a:r>
            <a:r>
              <a:rPr kumimoji="0" lang="uk-UA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необхідно обдумати ідеї для свого бізнесу – не зупиняйтеся на одній ідеї, обміркуйте всі можливі варіанти.  Обравши ідею сформуйте  розуміння  проблем своїх майбутніх клієнтів, які вирішуватиме саме їх бізнес (дайте відповідь на </a:t>
            </a:r>
            <a: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питання в таблиці) </a:t>
            </a:r>
            <a:b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</a:br>
            <a:r>
              <a:rPr kumimoji="0" lang="uk-UA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. </a:t>
            </a:r>
            <a:endParaRPr lang="ru-RU" b="1" dirty="0"/>
          </a:p>
        </p:txBody>
      </p:sp>
      <p:pic>
        <p:nvPicPr>
          <p:cNvPr id="4" name="Picture 2" descr="Як вибрати ідею для проєкту? – GetGrant-School">
            <a:extLst>
              <a:ext uri="{FF2B5EF4-FFF2-40B4-BE49-F238E27FC236}">
                <a16:creationId xmlns:a16="http://schemas.microsoft.com/office/drawing/2014/main" id="{9E609304-AEEA-600C-0004-1A7B1F92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2843808" cy="652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809239C-75B3-B2CE-2FCE-4A5990C95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858777"/>
              </p:ext>
            </p:extLst>
          </p:nvPr>
        </p:nvGraphicFramePr>
        <p:xfrm>
          <a:off x="2843809" y="1560272"/>
          <a:ext cx="6300191" cy="4821055"/>
        </p:xfrm>
        <a:graphic>
          <a:graphicData uri="http://schemas.openxmlformats.org/drawingml/2006/table">
            <a:tbl>
              <a:tblPr firstRow="1" firstCol="1" bandRow="1"/>
              <a:tblGrid>
                <a:gridCol w="2539009">
                  <a:extLst>
                    <a:ext uri="{9D8B030D-6E8A-4147-A177-3AD203B41FA5}">
                      <a16:colId xmlns:a16="http://schemas.microsoft.com/office/drawing/2014/main" val="3012027003"/>
                    </a:ext>
                  </a:extLst>
                </a:gridCol>
                <a:gridCol w="3761182">
                  <a:extLst>
                    <a:ext uri="{9D8B030D-6E8A-4147-A177-3AD203B41FA5}">
                      <a16:colId xmlns:a16="http://schemas.microsoft.com/office/drawing/2014/main" val="360319333"/>
                    </a:ext>
                  </a:extLst>
                </a:gridCol>
              </a:tblGrid>
              <a:tr h="385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Питання які вирішуватиме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22" marR="6782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Ваш бізнес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22" marR="6782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641175"/>
                  </a:ext>
                </a:extLst>
              </a:tr>
              <a:tr h="5078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Що та для кого буде пропонувати Ваш бізнес?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22" marR="678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161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22" marR="678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895793"/>
                  </a:ext>
                </a:extLst>
              </a:tr>
              <a:tr h="5078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Яку проблему клієнта Ви плануєте вирішувати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22" marR="678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161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22" marR="678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912599"/>
                  </a:ext>
                </a:extLst>
              </a:tr>
              <a:tr h="5078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Яку потребу майбутнього споживача задовольнятимите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22" marR="678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161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22" marR="678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0262"/>
                  </a:ext>
                </a:extLst>
              </a:tr>
              <a:tr h="5078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Які відчуття даруватимуть клієнту Ваші товари чи послуги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22" marR="678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161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22" marR="678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86776"/>
                  </a:ext>
                </a:extLst>
              </a:tr>
              <a:tr h="743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Які клієнтські мрії  втілювати-мутися у життя завдяки вашій справі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22" marR="678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161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22" marR="678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969283"/>
                  </a:ext>
                </a:extLst>
              </a:tr>
              <a:tr h="5078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Наскільки ця проблема або потреба актуальні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22" marR="678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161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22" marR="678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130127"/>
                  </a:ext>
                </a:extLst>
              </a:tr>
              <a:tr h="257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Як вона вирішується зараз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22" marR="678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161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22" marR="678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258938"/>
                  </a:ext>
                </a:extLst>
              </a:tr>
              <a:tr h="895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Чи готові клієнти заплатити за товар чи </a:t>
                      </a:r>
                      <a:r>
                        <a:rPr lang="uk-UA" sz="1200" dirty="0" err="1">
                          <a:effectLst/>
                        </a:rPr>
                        <a:t>полугу</a:t>
                      </a:r>
                      <a:r>
                        <a:rPr lang="uk-UA" sz="1200" dirty="0">
                          <a:effectLst/>
                        </a:rPr>
                        <a:t> яку пропонуєте Ви?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22" marR="678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22" marR="678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246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845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CEA1-97BD-BF0B-9454-FD9B8BCC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808" y="332655"/>
            <a:ext cx="6300192" cy="864097"/>
          </a:xfrm>
        </p:spPr>
        <p:txBody>
          <a:bodyPr>
            <a:normAutofit fontScale="90000"/>
          </a:bodyPr>
          <a:lstStyle/>
          <a:p>
            <a:br>
              <a:rPr kumimoji="0" lang="uk-UA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</a:br>
            <a:br>
              <a:rPr kumimoji="0" lang="uk-UA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</a:br>
            <a:r>
              <a:rPr kumimoji="0" lang="uk-UA" altLang="ru-RU" sz="3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Шаблон, канва – </a:t>
            </a:r>
            <a:r>
              <a:rPr kumimoji="0" lang="en-US" altLang="ru-RU" sz="3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Business Model Canvas </a:t>
            </a:r>
            <a:b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</a:br>
            <a:r>
              <a:rPr kumimoji="0" lang="uk-UA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. </a:t>
            </a:r>
            <a:endParaRPr lang="ru-RU" b="1" dirty="0"/>
          </a:p>
        </p:txBody>
      </p:sp>
      <p:pic>
        <p:nvPicPr>
          <p:cNvPr id="3" name="Picture 2" descr="Концепция Бизнесмодели — стоковые фотографии и другие картинки Business  Model - Strategy - Business Model - Strategy, Схема, Движение">
            <a:extLst>
              <a:ext uri="{FF2B5EF4-FFF2-40B4-BE49-F238E27FC236}">
                <a16:creationId xmlns:a16="http://schemas.microsoft.com/office/drawing/2014/main" id="{451D8742-C6B0-620B-29D5-2023DF35A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" y="116632"/>
            <a:ext cx="2704908" cy="544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B85E061-4946-7645-457F-09FF0ECCD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822481"/>
              </p:ext>
            </p:extLst>
          </p:nvPr>
        </p:nvGraphicFramePr>
        <p:xfrm>
          <a:off x="2749109" y="1628800"/>
          <a:ext cx="6394889" cy="4752528"/>
        </p:xfrm>
        <a:graphic>
          <a:graphicData uri="http://schemas.openxmlformats.org/drawingml/2006/table">
            <a:tbl>
              <a:tblPr firstRow="1" firstCol="1" bandRow="1"/>
              <a:tblGrid>
                <a:gridCol w="1292614">
                  <a:extLst>
                    <a:ext uri="{9D8B030D-6E8A-4147-A177-3AD203B41FA5}">
                      <a16:colId xmlns:a16="http://schemas.microsoft.com/office/drawing/2014/main" val="321553972"/>
                    </a:ext>
                  </a:extLst>
                </a:gridCol>
                <a:gridCol w="1292614">
                  <a:extLst>
                    <a:ext uri="{9D8B030D-6E8A-4147-A177-3AD203B41FA5}">
                      <a16:colId xmlns:a16="http://schemas.microsoft.com/office/drawing/2014/main" val="2150935951"/>
                    </a:ext>
                  </a:extLst>
                </a:gridCol>
                <a:gridCol w="1292614">
                  <a:extLst>
                    <a:ext uri="{9D8B030D-6E8A-4147-A177-3AD203B41FA5}">
                      <a16:colId xmlns:a16="http://schemas.microsoft.com/office/drawing/2014/main" val="292600603"/>
                    </a:ext>
                  </a:extLst>
                </a:gridCol>
                <a:gridCol w="1292614">
                  <a:extLst>
                    <a:ext uri="{9D8B030D-6E8A-4147-A177-3AD203B41FA5}">
                      <a16:colId xmlns:a16="http://schemas.microsoft.com/office/drawing/2014/main" val="466683215"/>
                    </a:ext>
                  </a:extLst>
                </a:gridCol>
                <a:gridCol w="1224433">
                  <a:extLst>
                    <a:ext uri="{9D8B030D-6E8A-4147-A177-3AD203B41FA5}">
                      <a16:colId xmlns:a16="http://schemas.microsoft.com/office/drawing/2014/main" val="719002495"/>
                    </a:ext>
                  </a:extLst>
                </a:gridCol>
              </a:tblGrid>
              <a:tr h="198227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        Ключові партнерства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Хто вам допомагає?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            Ключові види діяльності  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                                   Що ви робите?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            Ціннісні пропозиції  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Яким чином ви допомагаєте клієнтам?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             Відносини з клієнтами 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Як у вас побудована взаємодія?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         Сегменти клієнтів 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Кому ви допомагаєте?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532933"/>
                  </a:ext>
                </a:extLst>
              </a:tr>
              <a:tr h="19822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Ключові ресурси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Хто ви є і чим ви володієте?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-679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Канали збуту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Як про вас дізнаються та як ви доставляєте цінність?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288891"/>
                  </a:ext>
                </a:extLst>
              </a:tr>
              <a:tr h="78798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Структура витрат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Що ви вкладаєте?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Потоки доходів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Що ви отримуєте?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368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62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33FDB-58D5-2DA5-E060-059A76133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3728" y="1"/>
            <a:ext cx="7020272" cy="1124744"/>
          </a:xfrm>
        </p:spPr>
        <p:txBody>
          <a:bodyPr>
            <a:normAutofit fontScale="90000"/>
          </a:bodyPr>
          <a:lstStyle/>
          <a:p>
            <a:pPr marL="450215" indent="450215">
              <a:lnSpc>
                <a:spcPct val="104000"/>
              </a:lnSpc>
              <a:spcAft>
                <a:spcPts val="800"/>
              </a:spcAft>
            </a:pPr>
            <a:br>
              <a:rPr lang="uk-UA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Розрахунок інвестицій для бізнесу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11EE65D-FE1D-84F5-CCE9-148F56BBF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676985"/>
              </p:ext>
            </p:extLst>
          </p:nvPr>
        </p:nvGraphicFramePr>
        <p:xfrm>
          <a:off x="2267744" y="1285586"/>
          <a:ext cx="6876256" cy="5154122"/>
        </p:xfrm>
        <a:graphic>
          <a:graphicData uri="http://schemas.openxmlformats.org/drawingml/2006/table">
            <a:tbl>
              <a:tblPr firstRow="1" firstCol="1" bandRow="1"/>
              <a:tblGrid>
                <a:gridCol w="4749579">
                  <a:extLst>
                    <a:ext uri="{9D8B030D-6E8A-4147-A177-3AD203B41FA5}">
                      <a16:colId xmlns:a16="http://schemas.microsoft.com/office/drawing/2014/main" val="2910783883"/>
                    </a:ext>
                  </a:extLst>
                </a:gridCol>
                <a:gridCol w="2126677">
                  <a:extLst>
                    <a:ext uri="{9D8B030D-6E8A-4147-A177-3AD203B41FA5}">
                      <a16:colId xmlns:a16="http://schemas.microsoft.com/office/drawing/2014/main" val="1350830376"/>
                    </a:ext>
                  </a:extLst>
                </a:gridCol>
              </a:tblGrid>
              <a:tr h="232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Види активів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16" marR="32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Сума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16" marR="32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27102"/>
                  </a:ext>
                </a:extLst>
              </a:tr>
              <a:tr h="1047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Сума інвестицій в основні засоби: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Приміщення та ремонт - Транспортні засоби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Оргтехніка – Меблі - Інші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16" marR="3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16" marR="3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053967"/>
                  </a:ext>
                </a:extLst>
              </a:tr>
              <a:tr h="935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docs-Open Sans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Сума інвестицій в нематеріальні активи: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Програмне забезпечення - Реєстрація торгівельної марки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Оформлення патентів - Оформлення дозволів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Інше…</a:t>
                      </a:r>
                      <a:r>
                        <a:rPr lang="uk-UA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16" marR="3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16" marR="3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329052"/>
                  </a:ext>
                </a:extLst>
              </a:tr>
              <a:tr h="975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Сума запасів: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Запаси сировини- Запаси матеріалів- Запаси готової продукції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16" marR="3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16" marR="3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197572"/>
                  </a:ext>
                </a:extLst>
              </a:tr>
              <a:tr h="444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Сума дебіторської заборгованості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16" marR="3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16" marR="3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821978"/>
                  </a:ext>
                </a:extLst>
              </a:tr>
              <a:tr h="353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Запас грошей.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16" marR="3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16" marR="3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021034"/>
                  </a:ext>
                </a:extLst>
              </a:tr>
              <a:tr h="353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docs-Open Sans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Сума збитків до виходу на беззбитковість 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16" marR="3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16" marR="3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531341"/>
                  </a:ext>
                </a:extLst>
              </a:tr>
              <a:tr h="288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Загальна сума інвестицій в новий бізнес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16" marR="3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16" marR="3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43843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F63B976-71A3-1237-3426-25EBF32C3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7987" y="1270000"/>
            <a:ext cx="214632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 descr="Скачать картинки Бизнес деньги, стоковые фото Бизнес деньги ...">
            <a:extLst>
              <a:ext uri="{FF2B5EF4-FFF2-40B4-BE49-F238E27FC236}">
                <a16:creationId xmlns:a16="http://schemas.microsoft.com/office/drawing/2014/main" id="{FAF17196-D056-46A7-993B-4C8310600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63"/>
            <a:ext cx="2267743" cy="201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979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8174D-46BF-5D9E-22EF-32CC28A10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44" y="0"/>
            <a:ext cx="6190456" cy="1365177"/>
          </a:xfrm>
        </p:spPr>
        <p:txBody>
          <a:bodyPr>
            <a:normAutofit fontScale="90000"/>
          </a:bodyPr>
          <a:lstStyle/>
          <a:p>
            <a:pPr marL="450215">
              <a:lnSpc>
                <a:spcPct val="104000"/>
              </a:lnSpc>
              <a:spcAft>
                <a:spcPts val="800"/>
              </a:spcAft>
            </a:pPr>
            <a:br>
              <a:rPr lang="uk-UA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Оцінка життєдіяльності бізнесу по </a:t>
            </a:r>
            <a:r>
              <a:rPr lang="uk-UA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Остервальдеру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Оцініть вашу бізнес-модель за кожним з параметрів за десятибальною шкалою, де 10 – найвищий рівень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4B496CD-2FAE-106D-DB28-BDC2F5A80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816921"/>
              </p:ext>
            </p:extLst>
          </p:nvPr>
        </p:nvGraphicFramePr>
        <p:xfrm>
          <a:off x="2195736" y="1658250"/>
          <a:ext cx="6262464" cy="4795087"/>
        </p:xfrm>
        <a:graphic>
          <a:graphicData uri="http://schemas.openxmlformats.org/drawingml/2006/table">
            <a:tbl>
              <a:tblPr firstRow="1" firstCol="1" bandRow="1"/>
              <a:tblGrid>
                <a:gridCol w="5353465">
                  <a:extLst>
                    <a:ext uri="{9D8B030D-6E8A-4147-A177-3AD203B41FA5}">
                      <a16:colId xmlns:a16="http://schemas.microsoft.com/office/drawing/2014/main" val="2442730908"/>
                    </a:ext>
                  </a:extLst>
                </a:gridCol>
                <a:gridCol w="908999">
                  <a:extLst>
                    <a:ext uri="{9D8B030D-6E8A-4147-A177-3AD203B41FA5}">
                      <a16:colId xmlns:a16="http://schemas.microsoft.com/office/drawing/2014/main" val="1448743101"/>
                    </a:ext>
                  </a:extLst>
                </a:gridCol>
              </a:tblGrid>
              <a:tr h="317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Параметр Бізнес-моделі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88" marR="50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Оцінка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88" marR="50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132209"/>
                  </a:ext>
                </a:extLst>
              </a:tr>
              <a:tr h="567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1.Вартість перемикання.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Наскільки складно буде вашим клієнтам перейти на аналогічні товари чи послуги конкурентів?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88" marR="50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88" marR="50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358425"/>
                  </a:ext>
                </a:extLst>
              </a:tr>
              <a:tr h="60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effectLst/>
                          <a:latin typeface="docs-Open Sans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uk-UA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Повторювані доходи.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Наскільки простою є кожна наступна продаж тому самому клієнту? Чи є ваша взаємодія з ним гарантією наступних покупок і доходів?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88" marR="50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88" marR="50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640029"/>
                  </a:ext>
                </a:extLst>
              </a:tr>
              <a:tr h="60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effectLst/>
                          <a:latin typeface="docs-Open Sans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uk-UA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Доходи перевищують витрати.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Чи отримуєте ви дохід, перш ніж понести витрати? Чи не доводиться вам створювати продукти, які можуть скоро знецінитися?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88" marR="50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88" marR="50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167494"/>
                  </a:ext>
                </a:extLst>
              </a:tr>
              <a:tr h="567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effectLst/>
                          <a:latin typeface="docs-Open Sans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uk-UA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Революційна структура витрат.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Чи ваша структура витрат принципово краще, ніж у інших гравців ринку?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88" marR="50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88" marR="50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824478"/>
                  </a:ext>
                </a:extLst>
              </a:tr>
              <a:tr h="60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effectLst/>
                          <a:latin typeface="docs-Open Sans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uk-UA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Перекладання роботи на інші сторони.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Чи дозволяє ваша бізнес-модель споживачам і третім сторонам безкоштовно створювати цінність для вашої компанії?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88" marR="50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88" marR="50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001950"/>
                  </a:ext>
                </a:extLst>
              </a:tr>
              <a:tr h="732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effectLst/>
                          <a:latin typeface="docs-Open Sans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uk-UA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Масштабування.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Чи легко ви можете рости, не стикаючись з перешкодами, наприклад, пов'язаними з інфраструктурою, підтримкою споживачів, наймом персоналу?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88" marR="50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88" marR="50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416887"/>
                  </a:ext>
                </a:extLst>
              </a:tr>
              <a:tr h="60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effectLst/>
                          <a:latin typeface="docs-Open Sans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uk-UA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Захист від конкуренції.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Наскільки добре бізнес-модель захищає вас від конкурентів? Чи створюєте ви перешкоди, які важко подолати?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88" marR="50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88" marR="50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222580"/>
                  </a:ext>
                </a:extLst>
              </a:tr>
              <a:tr h="209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Середня оцінка життєдіяльності моделі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88" marR="50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88" marR="50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16853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1B65CD2-DBAE-3562-8A58-CA61FA6EA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825" y="1658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077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9612" y="2967335"/>
            <a:ext cx="5524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за увагу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B485A3-0DEA-7B1B-44AF-2E6AA872C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427982" y="4581128"/>
            <a:ext cx="3744417" cy="15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6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1843803"/>
            <a:ext cx="8381464" cy="42216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uk-UA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Короткий, точний, доступний та зрозумілий опис передбачуваного бізнесу, найважливіший інструмент при розгляді великої кількості різних ситуацій, що дозволяє вибрати найбільш перспективний бажаний результат та визначити кошти на його досягнення.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uk-UA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План, програма здійснення бізнес-операцій, дій фірми, містить відомості про фірму, товар, його виробництво, ринках збуту, маркетинг, організацію операцій та їх ефективності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uk-UA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Документом,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керувати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бізнесом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уявити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невід'ємний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як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контролю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Програмний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продукт,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виробляється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бізнес-планування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внутрішньофірмового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endParaRPr lang="uk-UA" sz="20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uk-UA" dirty="0">
              <a:solidFill>
                <a:srgbClr val="202124"/>
              </a:solidFill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9D5D3-F38C-0468-E3DC-C19FC3D5F764}"/>
              </a:ext>
            </a:extLst>
          </p:cNvPr>
          <p:cNvSpPr txBox="1"/>
          <p:nvPr/>
        </p:nvSpPr>
        <p:spPr>
          <a:xfrm>
            <a:off x="1835696" y="404664"/>
            <a:ext cx="482453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i="0" dirty="0">
                <a:solidFill>
                  <a:srgbClr val="FF0000"/>
                </a:solidFill>
                <a:effectLst/>
                <a:latin typeface="TimesNewRomanPS-BoldMT"/>
              </a:rPr>
              <a:t>Бизнес-план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NewRomanPS-BoldMT"/>
              </a:rPr>
              <a:t>це</a:t>
            </a:r>
            <a:r>
              <a:rPr lang="ru-RU" sz="4400" b="1" dirty="0">
                <a:solidFill>
                  <a:srgbClr val="FF0000"/>
                </a:solidFill>
                <a:latin typeface="TimesNewRomanPS-BoldMT"/>
              </a:rPr>
              <a:t>:</a:t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283011-4180-24E6-9CBA-3F2F69F87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193283"/>
            <a:ext cx="2232248" cy="150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0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Високоприбуткові гривневі вклади - вигідне інвестування - новости Украины,  - LIGA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676" y="5301208"/>
            <a:ext cx="4973788" cy="11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D757CB-667F-E4BF-9A78-580E60A95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1356745"/>
            <a:ext cx="7560840" cy="119585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Існують чотири основні причини складання бізнес-плану</a:t>
            </a: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  <a:r>
              <a:rPr kumimoji="0" lang="uk-UA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334766-BAF1-DDCE-F12E-BEFBF8091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2980528"/>
            <a:ext cx="7200800" cy="211918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1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.Можливість виявити проблеми "на папері" перед тим, як вони виникли.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2. Без бізнес-плану практично неможливе залучення інвестицій</a:t>
            </a:r>
            <a:r>
              <a:rPr lang="uk-UA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-план – </a:t>
            </a:r>
            <a:r>
              <a:rPr lang="ru-RU" alt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стандартний</a:t>
            </a: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 </a:t>
            </a:r>
            <a:r>
              <a:rPr lang="ru-RU" alt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обов'язкова</a:t>
            </a: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</a:t>
            </a: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alt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цивілізованого</a:t>
            </a: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-план – </a:t>
            </a:r>
            <a:r>
              <a:rPr lang="ru-RU" alt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alt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ru-RU" sz="20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3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461764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inherit"/>
                <a:cs typeface="Arial" pitchFamily="34" charset="0"/>
              </a:rPr>
              <a:t>Для чого необхідний бізнес-план</a:t>
            </a:r>
            <a:r>
              <a:rPr lang="uk-UA" sz="2400" b="1" dirty="0">
                <a:solidFill>
                  <a:schemeClr val="bg1"/>
                </a:solidFill>
                <a:latin typeface="inherit"/>
                <a:cs typeface="Arial" pitchFamily="34" charset="0"/>
              </a:rPr>
              <a:t>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8B26C-91B9-768F-3D42-D2790063A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974417"/>
            <a:ext cx="7920880" cy="304251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Отже, бізнес-план – це стартова точка та базис планової та виконавчої діяльності підприємства, єдине джерело стратегічної інформації про нього</a:t>
            </a:r>
            <a:r>
              <a:rPr kumimoji="0" lang="uk-UA" alt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46B7C8-1EE2-C381-2BBF-E8EA30F5B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4957262"/>
            <a:ext cx="4083794" cy="128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9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461764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Цілі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розробки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бізнес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-плану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можуть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бути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різними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5B8D71-26E4-F9E5-7980-A293CE422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2100696"/>
            <a:ext cx="7704856" cy="372409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2800" dirty="0">
                <a:solidFill>
                  <a:srgbClr val="202124"/>
                </a:solidFill>
                <a:latin typeface="inherit"/>
                <a:cs typeface="Arial" panose="020B0604020202020204" pitchFamily="34" charset="0"/>
              </a:rPr>
              <a:t>*</a:t>
            </a: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 усвідомити самому ступінь реальності досягнення означених результатів у завершеному проекті або комерційну пропозицію;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 * переконати колег у реальності досягнення певних якісних чи кількісних показників;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 * довести певному колу осіб доцільність проекту;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 * привернути увагу та посилити зацікавленість потенційного інвестора та</a:t>
            </a:r>
            <a:r>
              <a:rPr kumimoji="0" lang="uk-UA" altLang="ru-RU" sz="28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 інше..</a:t>
            </a:r>
            <a:endParaRPr kumimoji="0" lang="uk-UA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BA1EED-E3C8-5E7B-BED0-45DBE33D9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5058086"/>
            <a:ext cx="2124237" cy="13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6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DA9D-DEA3-7A77-563C-23793C484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512168"/>
          </a:xfrm>
        </p:spPr>
        <p:txBody>
          <a:bodyPr>
            <a:normAutofit/>
          </a:bodyPr>
          <a:lstStyle/>
          <a:p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розділи</a:t>
            </a:r>
            <a:br>
              <a:rPr lang="ru-RU" b="1" dirty="0"/>
            </a:br>
            <a:r>
              <a:rPr lang="ru-RU" b="1" dirty="0" err="1"/>
              <a:t>бізнес</a:t>
            </a:r>
            <a:r>
              <a:rPr lang="ru-RU" b="1" dirty="0"/>
              <a:t>-плану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76CBAC-04A1-4870-EE8F-7C1426F73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7376864" cy="40324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/>
              <a:t>1. Резюме</a:t>
            </a:r>
          </a:p>
          <a:p>
            <a:pPr algn="l"/>
            <a:r>
              <a:rPr lang="ru-RU" sz="2400" b="1" dirty="0"/>
              <a:t>2. </a:t>
            </a:r>
            <a:r>
              <a:rPr lang="ru-RU" sz="2400" b="1" dirty="0" err="1"/>
              <a:t>Опис</a:t>
            </a:r>
            <a:r>
              <a:rPr lang="ru-RU" sz="2400" b="1" dirty="0"/>
              <a:t> </a:t>
            </a:r>
            <a:r>
              <a:rPr lang="ru-RU" sz="2400" b="1" dirty="0" err="1"/>
              <a:t>продукції</a:t>
            </a:r>
            <a:r>
              <a:rPr lang="ru-RU" sz="2400" b="1" dirty="0"/>
              <a:t> (</a:t>
            </a:r>
            <a:r>
              <a:rPr lang="ru-RU" sz="2400" b="1" dirty="0" err="1"/>
              <a:t>послуг</a:t>
            </a:r>
            <a:r>
              <a:rPr lang="ru-RU" sz="2400" b="1" dirty="0"/>
              <a:t>)</a:t>
            </a:r>
          </a:p>
          <a:p>
            <a:pPr algn="l"/>
            <a:r>
              <a:rPr lang="ru-RU" sz="2400" b="1" dirty="0"/>
              <a:t>3. Характеристика </a:t>
            </a:r>
            <a:r>
              <a:rPr lang="ru-RU" sz="2400" b="1" dirty="0" err="1"/>
              <a:t>галузі</a:t>
            </a:r>
            <a:endParaRPr lang="ru-RU" sz="2400" b="1" dirty="0"/>
          </a:p>
          <a:p>
            <a:pPr algn="l"/>
            <a:r>
              <a:rPr lang="ru-RU" sz="2400" b="1" dirty="0"/>
              <a:t>4. План маркетингу</a:t>
            </a:r>
          </a:p>
          <a:p>
            <a:pPr algn="l"/>
            <a:r>
              <a:rPr lang="ru-RU" sz="2400" b="1" dirty="0"/>
              <a:t>5. </a:t>
            </a:r>
            <a:r>
              <a:rPr lang="ru-RU" sz="2400" b="1" dirty="0" err="1"/>
              <a:t>Виробничий</a:t>
            </a:r>
            <a:r>
              <a:rPr lang="ru-RU" sz="2400" b="1" dirty="0"/>
              <a:t> план</a:t>
            </a:r>
          </a:p>
          <a:p>
            <a:pPr algn="l"/>
            <a:r>
              <a:rPr lang="ru-RU" sz="2400" b="1" dirty="0"/>
              <a:t>6. </a:t>
            </a:r>
            <a:r>
              <a:rPr lang="ru-RU" sz="2400" b="1" dirty="0" err="1"/>
              <a:t>Управління</a:t>
            </a:r>
            <a:r>
              <a:rPr lang="ru-RU" sz="2400" b="1" dirty="0"/>
              <a:t> та </a:t>
            </a:r>
            <a:r>
              <a:rPr lang="ru-RU" sz="2400" b="1" dirty="0" err="1"/>
              <a:t>організація</a:t>
            </a:r>
            <a:endParaRPr lang="ru-RU" sz="2400" b="1" dirty="0"/>
          </a:p>
          <a:p>
            <a:pPr algn="l"/>
            <a:r>
              <a:rPr lang="ru-RU" sz="2400" b="1" dirty="0"/>
              <a:t>7. </a:t>
            </a:r>
            <a:r>
              <a:rPr lang="ru-RU" sz="2400" b="1" dirty="0" err="1"/>
              <a:t>Правовий</a:t>
            </a:r>
            <a:r>
              <a:rPr lang="ru-RU" sz="2400" b="1" dirty="0"/>
              <a:t> </a:t>
            </a:r>
            <a:r>
              <a:rPr lang="ru-RU" sz="2400" b="1" dirty="0" err="1"/>
              <a:t>розділ</a:t>
            </a:r>
            <a:endParaRPr lang="ru-RU" sz="2400" b="1" dirty="0"/>
          </a:p>
          <a:p>
            <a:pPr algn="l"/>
            <a:r>
              <a:rPr lang="ru-RU" sz="2400" b="1" dirty="0"/>
              <a:t>8. </a:t>
            </a:r>
            <a:r>
              <a:rPr lang="ru-RU" sz="2400" b="1" dirty="0" err="1"/>
              <a:t>Прогнозування</a:t>
            </a:r>
            <a:r>
              <a:rPr lang="ru-RU" sz="2400" b="1" dirty="0"/>
              <a:t> та </a:t>
            </a:r>
            <a:r>
              <a:rPr lang="ru-RU" sz="2400" b="1" dirty="0" err="1"/>
              <a:t>управління</a:t>
            </a:r>
            <a:r>
              <a:rPr lang="ru-RU" sz="2400" b="1" dirty="0"/>
              <a:t> </a:t>
            </a:r>
            <a:r>
              <a:rPr lang="ru-RU" sz="2400" b="1" dirty="0" err="1"/>
              <a:t>ризиками</a:t>
            </a:r>
            <a:endParaRPr lang="ru-RU" sz="2400" b="1" dirty="0"/>
          </a:p>
          <a:p>
            <a:pPr algn="l"/>
            <a:r>
              <a:rPr lang="ru-RU" sz="2400" b="1" dirty="0"/>
              <a:t>9. </a:t>
            </a:r>
            <a:r>
              <a:rPr lang="ru-RU" sz="2400" b="1" dirty="0" err="1"/>
              <a:t>Фінансовий</a:t>
            </a:r>
            <a:r>
              <a:rPr lang="ru-RU" sz="2400" b="1" dirty="0"/>
              <a:t> план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E5620F-B83E-07C4-7EC7-B69D9DA1F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916832"/>
            <a:ext cx="3672408" cy="276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2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alculator | Universal B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424" y="4005064"/>
            <a:ext cx="3810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3CB870-6C1C-D914-E7CF-63786ECD9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2071369"/>
            <a:ext cx="5616624" cy="298095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Резюме </a:t>
            </a: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– це "концентрований" опис інвестиційного проекту: його ідеї; кроків, що здійснюються для реалізації ідеї; необхідних витрат; підсумкових показників. Розділ має показати потенційним інвесторам привабливість проекту.</a:t>
            </a: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B1C1F5E-D6B4-662C-0204-79A5AB1B1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279634"/>
            <a:ext cx="5184576" cy="64185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1.Резюме</a:t>
            </a:r>
            <a:r>
              <a:rPr kumimoji="0" lang="uk-UA" altLang="ru-RU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ru-RU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32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27784" y="222826"/>
            <a:ext cx="5832648" cy="1205466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1.Резюме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має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включати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наступну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інформацію</a:t>
            </a:r>
            <a:endParaRPr kumimoji="0" lang="uk-UA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780928"/>
            <a:ext cx="864096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</a:t>
            </a: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*</a:t>
            </a: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опис підприємства;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* короткі відомості про кваліфікацію управлінського персоналу;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*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опис ситуації на ринку та в галузі;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*перевагу продукції чи послуг підприємства, ресурси компанії та її поточний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фінансовий стан;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*довгострокові та короткострокові цілі проекту;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*тактичний план,  короткий виклад того, як будуть досягатися поставлені цілі;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*потреба в інвестиціях, як вони будуть використані, передбачувані джерела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фінансування, як вони повертатимуться (погашатися) інвесторам;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*Які ризики і які винагороди можуть чекати на інвесторів.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8194" name="Picture 2" descr="Результат пошуку зображень за запитом &quot;картинка бизнес план&quot;">
            <a:extLst>
              <a:ext uri="{FF2B5EF4-FFF2-40B4-BE49-F238E27FC236}">
                <a16:creationId xmlns:a16="http://schemas.microsoft.com/office/drawing/2014/main" id="{DC2C07B7-8D89-52CF-CF65-3D5F9BFBE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1340769"/>
            <a:ext cx="535927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963147"/>
      </p:ext>
    </p:extLst>
  </p:cSld>
  <p:clrMapOvr>
    <a:masterClrMapping/>
  </p:clrMapOvr>
</p:sld>
</file>

<file path=ppt/theme/theme1.xml><?xml version="1.0" encoding="utf-8"?>
<a:theme xmlns:a="http://schemas.openxmlformats.org/drawingml/2006/main" name="issledovanie-rinka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issledovanie-rinka</Template>
  <TotalTime>10729</TotalTime>
  <Words>1931</Words>
  <Application>Microsoft Office PowerPoint</Application>
  <PresentationFormat>Экран (4:3)</PresentationFormat>
  <Paragraphs>259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docs-Open Sans</vt:lpstr>
      <vt:lpstr>inherit</vt:lpstr>
      <vt:lpstr>Symbol</vt:lpstr>
      <vt:lpstr>Times New Roman</vt:lpstr>
      <vt:lpstr>TimesNewRomanPS-BoldMT</vt:lpstr>
      <vt:lpstr>Wingdings</vt:lpstr>
      <vt:lpstr>issledovanie-rinka</vt:lpstr>
      <vt:lpstr>Розробка бізнес-плану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розділи бізнес-плану</vt:lpstr>
      <vt:lpstr>Презентация PowerPoint</vt:lpstr>
      <vt:lpstr>Презентация PowerPoint</vt:lpstr>
      <vt:lpstr>Презентация PowerPoint</vt:lpstr>
      <vt:lpstr>3. Характеристика галузі</vt:lpstr>
      <vt:lpstr>4. План маркетингу</vt:lpstr>
      <vt:lpstr>5. Виробничий план</vt:lpstr>
      <vt:lpstr>6.Управління та організація</vt:lpstr>
      <vt:lpstr>7.Правовий розділ</vt:lpstr>
      <vt:lpstr>8.Прогнозування та управління ризиками</vt:lpstr>
      <vt:lpstr>8.Прогнозування та управління ризиками</vt:lpstr>
      <vt:lpstr>9.Фінансовий план</vt:lpstr>
      <vt:lpstr>9.Фінансовий план</vt:lpstr>
      <vt:lpstr>Додатки:</vt:lpstr>
      <vt:lpstr>Бізнес  модель:</vt:lpstr>
      <vt:lpstr>Шаблон це макет, канва – Business Model Canvas – це універсальна мова опису, уявлення, аналізу та перетворення бізнес-моделей. </vt:lpstr>
      <vt:lpstr>  Для того щоб заповнити Шаблон, канва – Business Model Canvas – необхідно обдумати ідеї для свого бізнесу – не зупиняйтеся на одній ідеї, обміркуйте всі можливі варіанти.  Обравши ідею сформуйте  розуміння  проблем своїх майбутніх клієнтів, які вирішуватиме саме їх бізнес (дайте відповідь на питання в таблиці)  . </vt:lpstr>
      <vt:lpstr>   Шаблон, канва – Business Model Canvas  . </vt:lpstr>
      <vt:lpstr>  Розрахунок інвестицій для бізнесу </vt:lpstr>
      <vt:lpstr>  Оцінка життєдіяльності бізнесу по Остервальдеру Оцініть вашу бізнес-модель за кожним з параметрів за десятибальною шкалою, де 10 – найвищий рівень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Александр Гришун</cp:lastModifiedBy>
  <cp:revision>72</cp:revision>
  <dcterms:created xsi:type="dcterms:W3CDTF">2021-03-20T12:18:42Z</dcterms:created>
  <dcterms:modified xsi:type="dcterms:W3CDTF">2024-03-22T11:04:58Z</dcterms:modified>
</cp:coreProperties>
</file>