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3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620688"/>
            <a:ext cx="7560840" cy="1446550"/>
          </a:xfrm>
          <a:prstGeom prst="rect">
            <a:avLst/>
          </a:prstGeom>
          <a:noFill/>
        </p:spPr>
        <p:txBody>
          <a:bodyPr wrap="square" rtlCol="0">
            <a:spAutoFit/>
          </a:bodyPr>
          <a:lstStyle/>
          <a:p>
            <a:pPr algn="r"/>
            <a:r>
              <a:rPr lang="uk-UA" sz="4400" i="1" dirty="0" smtClean="0">
                <a:solidFill>
                  <a:schemeClr val="tx2">
                    <a:lumMod val="75000"/>
                  </a:schemeClr>
                </a:solidFill>
              </a:rPr>
              <a:t>ІНДИВІДУАЛЬНЕ ДОМАШНЄ ЗАВДАННЯ</a:t>
            </a:r>
            <a:endParaRPr lang="ru-RU" sz="4400" i="1" dirty="0">
              <a:solidFill>
                <a:schemeClr val="tx2">
                  <a:lumMod val="75000"/>
                </a:schemeClr>
              </a:solidFill>
            </a:endParaRPr>
          </a:p>
        </p:txBody>
      </p:sp>
      <p:sp>
        <p:nvSpPr>
          <p:cNvPr id="6" name="TextBox 5"/>
          <p:cNvSpPr txBox="1"/>
          <p:nvPr/>
        </p:nvSpPr>
        <p:spPr>
          <a:xfrm>
            <a:off x="1475656" y="2708920"/>
            <a:ext cx="6840760" cy="1384995"/>
          </a:xfrm>
          <a:prstGeom prst="rect">
            <a:avLst/>
          </a:prstGeom>
          <a:noFill/>
        </p:spPr>
        <p:txBody>
          <a:bodyPr wrap="square" rtlCol="0">
            <a:spAutoFit/>
          </a:bodyPr>
          <a:lstStyle/>
          <a:p>
            <a:r>
              <a:rPr lang="uk-UA" sz="2800" dirty="0" smtClean="0">
                <a:solidFill>
                  <a:schemeClr val="tx2">
                    <a:lumMod val="75000"/>
                  </a:schemeClr>
                </a:solidFill>
                <a:latin typeface="Cambria Math" pitchFamily="18" charset="0"/>
                <a:ea typeface="Cambria Math" pitchFamily="18" charset="0"/>
              </a:rPr>
              <a:t>З дисципліни географія туризму</a:t>
            </a:r>
          </a:p>
          <a:p>
            <a:r>
              <a:rPr lang="uk-UA" sz="2800" dirty="0" smtClean="0">
                <a:solidFill>
                  <a:schemeClr val="tx2">
                    <a:lumMod val="75000"/>
                  </a:schemeClr>
                </a:solidFill>
                <a:latin typeface="Cambria Math" pitchFamily="18" charset="0"/>
                <a:ea typeface="Cambria Math" pitchFamily="18" charset="0"/>
              </a:rPr>
              <a:t>н</a:t>
            </a:r>
            <a:r>
              <a:rPr lang="uk-UA" sz="2800" dirty="0" smtClean="0">
                <a:solidFill>
                  <a:schemeClr val="tx2">
                    <a:lumMod val="75000"/>
                  </a:schemeClr>
                </a:solidFill>
                <a:latin typeface="Cambria Math" pitchFamily="18" charset="0"/>
                <a:ea typeface="Cambria Math" pitchFamily="18" charset="0"/>
              </a:rPr>
              <a:t>а тему: </a:t>
            </a:r>
            <a:r>
              <a:rPr lang="uk-UA" sz="2800" dirty="0" err="1" smtClean="0">
                <a:solidFill>
                  <a:schemeClr val="tx2">
                    <a:lumMod val="75000"/>
                  </a:schemeClr>
                </a:solidFill>
                <a:latin typeface="Cambria Math" pitchFamily="18" charset="0"/>
                <a:ea typeface="Cambria Math" pitchFamily="18" charset="0"/>
              </a:rPr>
              <a:t>“Характеристика</a:t>
            </a:r>
            <a:r>
              <a:rPr lang="uk-UA" sz="2800" dirty="0" smtClean="0">
                <a:solidFill>
                  <a:schemeClr val="tx2">
                    <a:lumMod val="75000"/>
                  </a:schemeClr>
                </a:solidFill>
                <a:latin typeface="Cambria Math" pitchFamily="18" charset="0"/>
                <a:ea typeface="Cambria Math" pitchFamily="18" charset="0"/>
              </a:rPr>
              <a:t> та визначні місця </a:t>
            </a:r>
            <a:r>
              <a:rPr lang="uk-UA" sz="2800" dirty="0" err="1" smtClean="0">
                <a:solidFill>
                  <a:schemeClr val="tx2">
                    <a:lumMod val="75000"/>
                  </a:schemeClr>
                </a:solidFill>
                <a:latin typeface="Cambria Math" pitchFamily="18" charset="0"/>
                <a:ea typeface="Cambria Math" pitchFamily="18" charset="0"/>
              </a:rPr>
              <a:t>Фіджи”</a:t>
            </a:r>
            <a:endParaRPr lang="ru-RU" sz="2800" dirty="0">
              <a:solidFill>
                <a:schemeClr val="tx2">
                  <a:lumMod val="75000"/>
                </a:schemeClr>
              </a:solidFill>
              <a:latin typeface="Cambria Math" pitchFamily="18" charset="0"/>
              <a:ea typeface="Cambria Math" pitchFamily="18" charset="0"/>
            </a:endParaRPr>
          </a:p>
        </p:txBody>
      </p:sp>
      <p:sp>
        <p:nvSpPr>
          <p:cNvPr id="7" name="TextBox 6"/>
          <p:cNvSpPr txBox="1"/>
          <p:nvPr/>
        </p:nvSpPr>
        <p:spPr>
          <a:xfrm>
            <a:off x="4788024" y="5229200"/>
            <a:ext cx="4104456" cy="1200329"/>
          </a:xfrm>
          <a:prstGeom prst="rect">
            <a:avLst/>
          </a:prstGeom>
          <a:noFill/>
        </p:spPr>
        <p:txBody>
          <a:bodyPr wrap="square" rtlCol="0">
            <a:spAutoFit/>
          </a:bodyPr>
          <a:lstStyle/>
          <a:p>
            <a:pPr algn="r"/>
            <a:r>
              <a:rPr lang="uk-UA" sz="2400" dirty="0" smtClean="0">
                <a:solidFill>
                  <a:schemeClr val="tx2">
                    <a:lumMod val="75000"/>
                  </a:schemeClr>
                </a:solidFill>
                <a:latin typeface="Cambria Math" pitchFamily="18" charset="0"/>
                <a:ea typeface="Cambria Math" pitchFamily="18" charset="0"/>
              </a:rPr>
              <a:t>Виконала студентка 2 курсу</a:t>
            </a:r>
          </a:p>
          <a:p>
            <a:pPr algn="r"/>
            <a:r>
              <a:rPr lang="uk-UA" sz="2400" dirty="0" smtClean="0">
                <a:solidFill>
                  <a:schemeClr val="tx2">
                    <a:lumMod val="75000"/>
                  </a:schemeClr>
                </a:solidFill>
                <a:latin typeface="Cambria Math" pitchFamily="18" charset="0"/>
                <a:ea typeface="Cambria Math" pitchFamily="18" charset="0"/>
              </a:rPr>
              <a:t>групи 6.2416</a:t>
            </a:r>
          </a:p>
          <a:p>
            <a:pPr algn="r"/>
            <a:r>
              <a:rPr lang="uk-UA" sz="2400" dirty="0" smtClean="0">
                <a:solidFill>
                  <a:schemeClr val="tx2">
                    <a:lumMod val="75000"/>
                  </a:schemeClr>
                </a:solidFill>
                <a:latin typeface="Cambria Math" pitchFamily="18" charset="0"/>
                <a:ea typeface="Cambria Math" pitchFamily="18" charset="0"/>
              </a:rPr>
              <a:t>Нагорна Надія</a:t>
            </a:r>
            <a:endParaRPr lang="ru-RU" sz="2400" dirty="0">
              <a:solidFill>
                <a:schemeClr val="tx2">
                  <a:lumMod val="75000"/>
                </a:schemeClr>
              </a:solidFill>
              <a:latin typeface="Cambria Math" pitchFamily="18"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4464496" cy="3970318"/>
          </a:xfrm>
          <a:prstGeom prst="rect">
            <a:avLst/>
          </a:prstGeom>
          <a:noFill/>
        </p:spPr>
        <p:txBody>
          <a:bodyPr wrap="square" rtlCol="0">
            <a:spAutoFit/>
          </a:bodyPr>
          <a:lstStyle/>
          <a:p>
            <a:r>
              <a:rPr lang="ru-RU" sz="1400" b="1" dirty="0" smtClean="0"/>
              <a:t>Парк «</a:t>
            </a:r>
            <a:r>
              <a:rPr lang="ru-RU" sz="1400" b="1" dirty="0" err="1" smtClean="0"/>
              <a:t>Элберт</a:t>
            </a:r>
            <a:r>
              <a:rPr lang="ru-RU" sz="1400" b="1" dirty="0" smtClean="0"/>
              <a:t>» </a:t>
            </a:r>
            <a:r>
              <a:rPr lang="ru-RU" sz="1400" dirty="0" smtClean="0"/>
              <a:t>– оживленное место проведения фестивалей и спортивных матчей.</a:t>
            </a:r>
            <a:br>
              <a:rPr lang="ru-RU" sz="1400" dirty="0" smtClean="0"/>
            </a:br>
            <a:r>
              <a:rPr lang="ru-RU" sz="1400" dirty="0" smtClean="0"/>
              <a:t/>
            </a:r>
            <a:br>
              <a:rPr lang="ru-RU" sz="1400" dirty="0" smtClean="0"/>
            </a:br>
            <a:r>
              <a:rPr lang="ru-RU" sz="1400" dirty="0" smtClean="0"/>
              <a:t>Самые популярные мероприятия в парке «</a:t>
            </a:r>
            <a:r>
              <a:rPr lang="ru-RU" sz="1400" dirty="0" err="1" smtClean="0"/>
              <a:t>Элберт</a:t>
            </a:r>
            <a:r>
              <a:rPr lang="ru-RU" sz="1400" dirty="0" smtClean="0"/>
              <a:t>» - Фестиваль Гибискусов и игры в регби. Помимо игр в регби, здесь часто устраивают футбольные матчи и игры в крикет. Территория хорошо благоустроена – здесь имеются скамейки, площадки для пикников, прогулочные и велосипедные дорожки. В парке также расположены продуктовые и сувенирные киоски, в которых можно приобрести предметы с национальной символикой.</a:t>
            </a:r>
            <a:br>
              <a:rPr lang="ru-RU" sz="1400" dirty="0" smtClean="0"/>
            </a:br>
            <a:r>
              <a:rPr lang="ru-RU" sz="1400" dirty="0" smtClean="0"/>
              <a:t/>
            </a:r>
            <a:br>
              <a:rPr lang="ru-RU" sz="1400" dirty="0" smtClean="0"/>
            </a:br>
            <a:r>
              <a:rPr lang="ru-RU" sz="1400" dirty="0" smtClean="0"/>
              <a:t>Место отлично подходит для отдыха всей семьей в тени деревьев или за просмотром игр и праздничных мероприятий. Около парка расположен президентский дом, а напротив находится набережная </a:t>
            </a:r>
            <a:r>
              <a:rPr lang="ru-RU" sz="1400" dirty="0" err="1" smtClean="0"/>
              <a:t>Сувы</a:t>
            </a:r>
            <a:r>
              <a:rPr lang="ru-RU" sz="1400" dirty="0" smtClean="0"/>
              <a:t>.</a:t>
            </a:r>
            <a:br>
              <a:rPr lang="ru-RU" sz="1400" dirty="0" smtClean="0"/>
            </a:br>
            <a:endParaRPr lang="ru-RU" sz="1400" dirty="0"/>
          </a:p>
        </p:txBody>
      </p:sp>
      <p:pic>
        <p:nvPicPr>
          <p:cNvPr id="22530" name="Picture 2" descr="Картинки по запросу парк элберт"/>
          <p:cNvPicPr>
            <a:picLocks noChangeAspect="1" noChangeArrowheads="1"/>
          </p:cNvPicPr>
          <p:nvPr/>
        </p:nvPicPr>
        <p:blipFill>
          <a:blip r:embed="rId2" cstate="print"/>
          <a:srcRect/>
          <a:stretch>
            <a:fillRect/>
          </a:stretch>
        </p:blipFill>
        <p:spPr bwMode="auto">
          <a:xfrm>
            <a:off x="369168" y="4083496"/>
            <a:ext cx="3986808" cy="2657872"/>
          </a:xfrm>
          <a:prstGeom prst="rect">
            <a:avLst/>
          </a:prstGeom>
          <a:noFill/>
        </p:spPr>
      </p:pic>
      <p:sp>
        <p:nvSpPr>
          <p:cNvPr id="22532"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ALBERT_PARK,_SUVA,_FIJI_ISLANDS.jpg"/>
          <p:cNvPicPr>
            <a:picLocks noChangeAspect="1"/>
          </p:cNvPicPr>
          <p:nvPr/>
        </p:nvPicPr>
        <p:blipFill>
          <a:blip r:embed="rId3" cstate="print"/>
          <a:stretch>
            <a:fillRect/>
          </a:stretch>
        </p:blipFill>
        <p:spPr>
          <a:xfrm>
            <a:off x="4788024" y="764704"/>
            <a:ext cx="4241389" cy="2825626"/>
          </a:xfrm>
          <a:prstGeom prst="rect">
            <a:avLst/>
          </a:prstGeom>
        </p:spPr>
      </p:pic>
      <p:pic>
        <p:nvPicPr>
          <p:cNvPr id="22534" name="Picture 6" descr="Картинки по запросу парк элберт"/>
          <p:cNvPicPr>
            <a:picLocks noChangeAspect="1" noChangeArrowheads="1"/>
          </p:cNvPicPr>
          <p:nvPr/>
        </p:nvPicPr>
        <p:blipFill>
          <a:blip r:embed="rId4" cstate="print"/>
          <a:srcRect/>
          <a:stretch>
            <a:fillRect/>
          </a:stretch>
        </p:blipFill>
        <p:spPr bwMode="auto">
          <a:xfrm>
            <a:off x="4561681" y="4154877"/>
            <a:ext cx="4474815" cy="25864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640960" cy="2031325"/>
          </a:xfrm>
          <a:prstGeom prst="rect">
            <a:avLst/>
          </a:prstGeom>
          <a:noFill/>
        </p:spPr>
        <p:txBody>
          <a:bodyPr wrap="square" rtlCol="0">
            <a:spAutoFit/>
          </a:bodyPr>
          <a:lstStyle/>
          <a:p>
            <a:r>
              <a:rPr lang="ru-RU" sz="1400" b="1" dirty="0" err="1" smtClean="0"/>
              <a:t>Томаниви</a:t>
            </a:r>
            <a:r>
              <a:rPr lang="ru-RU" sz="1400" b="1" dirty="0" smtClean="0"/>
              <a:t> </a:t>
            </a:r>
            <a:r>
              <a:rPr lang="ru-RU" sz="1400" dirty="0" smtClean="0"/>
              <a:t>(ранее называлась горой Виктория) — потухший вулкан высотой 1324 метров, расположенный на северном высокогорье острова </a:t>
            </a:r>
            <a:r>
              <a:rPr lang="ru-RU" sz="1400" dirty="0" err="1" smtClean="0"/>
              <a:t>Вити-Леву</a:t>
            </a:r>
            <a:r>
              <a:rPr lang="ru-RU" sz="1400" dirty="0" smtClean="0"/>
              <a:t>, самая высокая горная вершина Фиджи. На </a:t>
            </a:r>
            <a:r>
              <a:rPr lang="ru-RU" sz="1400" dirty="0" err="1" smtClean="0"/>
              <a:t>Томавини</a:t>
            </a:r>
            <a:r>
              <a:rPr lang="ru-RU" sz="1400" dirty="0" smtClean="0"/>
              <a:t> берут начало реки Рева, </a:t>
            </a:r>
            <a:r>
              <a:rPr lang="ru-RU" sz="1400" dirty="0" err="1" smtClean="0"/>
              <a:t>Навуа</a:t>
            </a:r>
            <a:r>
              <a:rPr lang="ru-RU" sz="1400" dirty="0" smtClean="0"/>
              <a:t>, </a:t>
            </a:r>
            <a:r>
              <a:rPr lang="ru-RU" sz="1400" dirty="0" err="1" smtClean="0"/>
              <a:t>Сингатока</a:t>
            </a:r>
            <a:r>
              <a:rPr lang="ru-RU" sz="1400" dirty="0" smtClean="0"/>
              <a:t> и Ба (англ.)</a:t>
            </a:r>
            <a:r>
              <a:rPr lang="ru-RU" sz="1400" dirty="0" smtClean="0"/>
              <a:t>русск.</a:t>
            </a:r>
            <a:endParaRPr lang="ru-RU" sz="1400" dirty="0" smtClean="0"/>
          </a:p>
          <a:p>
            <a:r>
              <a:rPr lang="ru-RU" sz="1400" dirty="0" smtClean="0"/>
              <a:t>На склонах горы расположена значительная часть высокогорных лесов острова. поэтому флора и фауна горы отличаются большим разнообразием видов. 17500 гектаров склонов горы являются ключевыми орнитологическими территориями Данные территории включают: Природный заповедник </a:t>
            </a:r>
            <a:r>
              <a:rPr lang="ru-RU" sz="1400" dirty="0" err="1" smtClean="0"/>
              <a:t>Томаниви</a:t>
            </a:r>
            <a:r>
              <a:rPr lang="ru-RU" sz="1400" dirty="0" smtClean="0"/>
              <a:t> </a:t>
            </a:r>
            <a:r>
              <a:rPr lang="ru-RU" sz="1400" dirty="0" err="1" smtClean="0"/>
              <a:t>иЛесной</a:t>
            </a:r>
            <a:r>
              <a:rPr lang="ru-RU" sz="1400" dirty="0" smtClean="0"/>
              <a:t> </a:t>
            </a:r>
            <a:r>
              <a:rPr lang="ru-RU" sz="1400" dirty="0" err="1" smtClean="0"/>
              <a:t>заповедник</a:t>
            </a:r>
            <a:r>
              <a:rPr lang="ru-RU" sz="1400" dirty="0" smtClean="0"/>
              <a:t> </a:t>
            </a:r>
            <a:r>
              <a:rPr lang="ru-RU" sz="1400" dirty="0" err="1" smtClean="0"/>
              <a:t>Вабу</a:t>
            </a:r>
            <a:r>
              <a:rPr lang="ru-RU" sz="1400" dirty="0" smtClean="0"/>
              <a:t> (образуют единый лесной массив). На этих территориях сохраняются такие угрожаемые и вымирающие виды, как </a:t>
            </a:r>
            <a:r>
              <a:rPr lang="ru-RU" sz="1400" dirty="0" err="1" smtClean="0"/>
              <a:t>тонганский</a:t>
            </a:r>
            <a:r>
              <a:rPr lang="ru-RU" sz="1400" dirty="0" smtClean="0"/>
              <a:t> голубь (англ.)русск., </a:t>
            </a:r>
            <a:r>
              <a:rPr lang="ru-RU" sz="1400" dirty="0" err="1" smtClean="0"/>
              <a:t>красногорлый</a:t>
            </a:r>
            <a:r>
              <a:rPr lang="ru-RU" sz="1400" dirty="0" smtClean="0"/>
              <a:t> украшенный лори, розовый попугай </a:t>
            </a:r>
          </a:p>
          <a:p>
            <a:endParaRPr lang="ru-RU" sz="1400" dirty="0"/>
          </a:p>
        </p:txBody>
      </p:sp>
      <p:pic>
        <p:nvPicPr>
          <p:cNvPr id="23554" name="Picture 2" descr="Картинки по запросу томаниви"/>
          <p:cNvPicPr>
            <a:picLocks noChangeAspect="1" noChangeArrowheads="1"/>
          </p:cNvPicPr>
          <p:nvPr/>
        </p:nvPicPr>
        <p:blipFill>
          <a:blip r:embed="rId2" cstate="print"/>
          <a:srcRect b="6761"/>
          <a:stretch>
            <a:fillRect/>
          </a:stretch>
        </p:blipFill>
        <p:spPr bwMode="auto">
          <a:xfrm>
            <a:off x="395536" y="2276872"/>
            <a:ext cx="3024336" cy="4229778"/>
          </a:xfrm>
          <a:prstGeom prst="rect">
            <a:avLst/>
          </a:prstGeom>
          <a:noFill/>
        </p:spPr>
      </p:pic>
      <p:sp>
        <p:nvSpPr>
          <p:cNvPr id="23556" name="AutoShape 4" descr="Картинки по запросу томанив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talanoa-treks-day-tours.jpg"/>
          <p:cNvPicPr>
            <a:picLocks noChangeAspect="1"/>
          </p:cNvPicPr>
          <p:nvPr/>
        </p:nvPicPr>
        <p:blipFill>
          <a:blip r:embed="rId3" cstate="print"/>
          <a:stretch>
            <a:fillRect/>
          </a:stretch>
        </p:blipFill>
        <p:spPr>
          <a:xfrm>
            <a:off x="4139952" y="2780928"/>
            <a:ext cx="4567489" cy="34297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188640"/>
            <a:ext cx="3816424" cy="3323987"/>
          </a:xfrm>
          <a:prstGeom prst="rect">
            <a:avLst/>
          </a:prstGeom>
          <a:noFill/>
        </p:spPr>
        <p:txBody>
          <a:bodyPr wrap="square" rtlCol="0">
            <a:spAutoFit/>
          </a:bodyPr>
          <a:lstStyle/>
          <a:p>
            <a:pPr algn="r"/>
            <a:r>
              <a:rPr lang="ru-RU" sz="1400" b="1" dirty="0" err="1" smtClean="0"/>
              <a:t>Сингатока</a:t>
            </a:r>
            <a:r>
              <a:rPr lang="ru-RU" sz="1400" b="1" dirty="0" smtClean="0"/>
              <a:t> </a:t>
            </a:r>
            <a:r>
              <a:rPr lang="ru-RU" sz="1400" dirty="0" smtClean="0"/>
              <a:t>(</a:t>
            </a:r>
            <a:r>
              <a:rPr lang="ru-RU" sz="1400" dirty="0" err="1" smtClean="0"/>
              <a:t>фидж</a:t>
            </a:r>
            <a:r>
              <a:rPr lang="ru-RU" sz="1400" dirty="0" smtClean="0"/>
              <a:t>. </a:t>
            </a:r>
            <a:r>
              <a:rPr lang="ru-RU" sz="1400" dirty="0" err="1" smtClean="0"/>
              <a:t>Sigatoka</a:t>
            </a:r>
            <a:r>
              <a:rPr lang="ru-RU" sz="1400" dirty="0" smtClean="0"/>
              <a:t>) — река на острове </a:t>
            </a:r>
            <a:r>
              <a:rPr lang="ru-RU" sz="1400" dirty="0" err="1" smtClean="0"/>
              <a:t>Вити-Леву</a:t>
            </a:r>
            <a:r>
              <a:rPr lang="ru-RU" sz="1400" dirty="0" smtClean="0"/>
              <a:t> (Фиджи). Исток реки находится у подножия </a:t>
            </a:r>
            <a:r>
              <a:rPr lang="ru-RU" sz="1400" dirty="0" err="1" smtClean="0"/>
              <a:t>горыТоманиви</a:t>
            </a:r>
            <a:r>
              <a:rPr lang="ru-RU" sz="1400" dirty="0" smtClean="0"/>
              <a:t>, высочайшей точки страны. Общая длина </a:t>
            </a:r>
            <a:r>
              <a:rPr lang="ru-RU" sz="1400" dirty="0" err="1" smtClean="0"/>
              <a:t>Сингатока</a:t>
            </a:r>
            <a:r>
              <a:rPr lang="ru-RU" sz="1400" dirty="0" smtClean="0"/>
              <a:t> составляет около 120 км. Протекает по центральной и западной части острова. Впадает в Тихий океан. Река имеет важное транспортное значение, так как фактически является единственным средством сообщения с поселениями, расположенными во внутренней части </a:t>
            </a:r>
            <a:r>
              <a:rPr lang="ru-RU" sz="1400" dirty="0" err="1" smtClean="0"/>
              <a:t>Вити-Леву</a:t>
            </a:r>
            <a:r>
              <a:rPr lang="ru-RU" sz="1400" dirty="0" smtClean="0"/>
              <a:t>. </a:t>
            </a:r>
            <a:r>
              <a:rPr lang="ru-RU" sz="1400" dirty="0" smtClean="0"/>
              <a:t>Большая часть </a:t>
            </a:r>
            <a:r>
              <a:rPr lang="ru-RU" sz="1400" dirty="0" err="1" smtClean="0"/>
              <a:t>Сингатока</a:t>
            </a:r>
            <a:r>
              <a:rPr lang="ru-RU" sz="1400" dirty="0" smtClean="0"/>
              <a:t> протекает по обширной равнине с плодородными почвами. В этом районе развито сельское </a:t>
            </a:r>
            <a:r>
              <a:rPr lang="ru-RU" sz="1400" dirty="0" smtClean="0"/>
              <a:t>хозяйство. </a:t>
            </a:r>
            <a:r>
              <a:rPr lang="ru-RU" sz="1400" dirty="0" smtClean="0"/>
              <a:t>В устье реки расположены песчаные дюны.</a:t>
            </a:r>
            <a:endParaRPr lang="ru-RU" sz="1400" dirty="0"/>
          </a:p>
        </p:txBody>
      </p:sp>
      <p:sp>
        <p:nvSpPr>
          <p:cNvPr id="24578" name="AutoShape 2" descr="Картинки по запросу сигатока фидж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Otara_River.jpg"/>
          <p:cNvPicPr>
            <a:picLocks noChangeAspect="1"/>
          </p:cNvPicPr>
          <p:nvPr/>
        </p:nvPicPr>
        <p:blipFill>
          <a:blip r:embed="rId2" cstate="print"/>
          <a:stretch>
            <a:fillRect/>
          </a:stretch>
        </p:blipFill>
        <p:spPr>
          <a:xfrm>
            <a:off x="3923928" y="3789040"/>
            <a:ext cx="4946160" cy="2473080"/>
          </a:xfrm>
          <a:prstGeom prst="rect">
            <a:avLst/>
          </a:prstGeom>
        </p:spPr>
      </p:pic>
      <p:sp>
        <p:nvSpPr>
          <p:cNvPr id="24582" name="AutoShape 6" descr="SigatokaRiv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1280px-SigatokaRiver.jpg"/>
          <p:cNvPicPr>
            <a:picLocks noChangeAspect="1"/>
          </p:cNvPicPr>
          <p:nvPr/>
        </p:nvPicPr>
        <p:blipFill>
          <a:blip r:embed="rId3" cstate="print"/>
          <a:stretch>
            <a:fillRect/>
          </a:stretch>
        </p:blipFill>
        <p:spPr>
          <a:xfrm>
            <a:off x="251520" y="476672"/>
            <a:ext cx="4538561" cy="3077712"/>
          </a:xfrm>
          <a:prstGeom prst="rect">
            <a:avLst/>
          </a:prstGeom>
        </p:spPr>
      </p:pic>
      <p:pic>
        <p:nvPicPr>
          <p:cNvPr id="24584" name="Picture 8" descr="Картинки по запросу сигатока"/>
          <p:cNvPicPr>
            <a:picLocks noChangeAspect="1" noChangeArrowheads="1"/>
          </p:cNvPicPr>
          <p:nvPr/>
        </p:nvPicPr>
        <p:blipFill>
          <a:blip r:embed="rId4" cstate="print"/>
          <a:srcRect/>
          <a:stretch>
            <a:fillRect/>
          </a:stretch>
        </p:blipFill>
        <p:spPr bwMode="auto">
          <a:xfrm>
            <a:off x="323528" y="3789040"/>
            <a:ext cx="3384105" cy="25356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5184576" cy="6986528"/>
          </a:xfrm>
          <a:prstGeom prst="rect">
            <a:avLst/>
          </a:prstGeom>
          <a:noFill/>
        </p:spPr>
        <p:txBody>
          <a:bodyPr wrap="square" rtlCol="0">
            <a:spAutoFit/>
          </a:bodyPr>
          <a:lstStyle/>
          <a:p>
            <a:r>
              <a:rPr lang="ru-RU" sz="1400" b="1" dirty="0" smtClean="0"/>
              <a:t>Лесной Парк </a:t>
            </a:r>
            <a:r>
              <a:rPr lang="ru-RU" sz="1400" b="1" dirty="0" err="1" smtClean="0"/>
              <a:t>Коло-и-Сува</a:t>
            </a:r>
            <a:r>
              <a:rPr lang="ru-RU" sz="1400" b="1" dirty="0" smtClean="0"/>
              <a:t> (</a:t>
            </a:r>
            <a:r>
              <a:rPr lang="ru-RU" sz="1400" b="1" dirty="0" err="1" smtClean="0"/>
              <a:t>Colo-i-Suva</a:t>
            </a:r>
            <a:r>
              <a:rPr lang="ru-RU" sz="1400" b="1" dirty="0" smtClean="0"/>
              <a:t> </a:t>
            </a:r>
            <a:r>
              <a:rPr lang="ru-RU" sz="1400" b="1" dirty="0" err="1" smtClean="0"/>
              <a:t>Forest</a:t>
            </a:r>
            <a:r>
              <a:rPr lang="ru-RU" sz="1400" b="1" dirty="0" smtClean="0"/>
              <a:t> </a:t>
            </a:r>
            <a:r>
              <a:rPr lang="ru-RU" sz="1400" b="1" dirty="0" err="1" smtClean="0"/>
              <a:t>Park</a:t>
            </a:r>
            <a:r>
              <a:rPr lang="ru-RU" sz="1400" b="1" dirty="0" smtClean="0"/>
              <a:t>)</a:t>
            </a:r>
          </a:p>
          <a:p>
            <a:endParaRPr lang="ru-RU" sz="1400" dirty="0" smtClean="0"/>
          </a:p>
          <a:p>
            <a:r>
              <a:rPr lang="ru-RU" sz="1400" dirty="0" smtClean="0"/>
              <a:t>Этот </a:t>
            </a:r>
            <a:r>
              <a:rPr lang="ru-RU" sz="1400" dirty="0" smtClean="0"/>
              <a:t>небольшой парк с тропическими лесами имеет площадь всего 2,5 кв. км., и до отказа наполнен яркими, мелодичными переливами пернатых и красочными представителями тропической флоры. Шести с половиной километровая пешеходная тропинка проведет вас вдоль естественных заводей и великолепных аллей, где вы можете почувствовать себя настоящим Индианой Джонсом – проходя по раскачивающемуся над бездной веревочному мосту или огромным каменным лестницам. Расположенный на высотах от 120 до 180 м., этот парк будет прекрасным местом, где можно в прохладе и свежести отдохнуть от шумной городской жизни </a:t>
            </a:r>
            <a:r>
              <a:rPr lang="ru-RU" sz="1400" dirty="0" err="1" smtClean="0"/>
              <a:t>Сува</a:t>
            </a:r>
            <a:r>
              <a:rPr lang="ru-RU" sz="1400" dirty="0" smtClean="0"/>
              <a:t>.</a:t>
            </a:r>
            <a:br>
              <a:rPr lang="ru-RU" sz="1400" dirty="0" smtClean="0"/>
            </a:br>
            <a:r>
              <a:rPr lang="ru-RU" sz="1400" dirty="0" smtClean="0"/>
              <a:t/>
            </a:r>
            <a:br>
              <a:rPr lang="ru-RU" sz="1400" dirty="0" smtClean="0"/>
            </a:br>
            <a:r>
              <a:rPr lang="ru-RU" sz="1400" dirty="0" smtClean="0"/>
              <a:t>Еженедельно, в течение примерно четырех дней на парк обрушивается тропический ливень, - в итоге в год общее количество осадков составляет примерно 420 см. В связи с этим тропинки в парке могут быть чрезвычайно скользкими – стоит заранее продумать вопрос о хорошей, качественной обуви. Если вы остались без ума от красот этого прелестного парка и уже собрались выходить, можете оставить небольшое добровольное пожертвование в информационном туристическом центре, - хоть эта процедура не обязательна, но знайте, что ваши деньги пойдут на сохранение этого замечательного уголка природы! </a:t>
            </a:r>
            <a:endParaRPr lang="ru-RU" sz="1400" dirty="0" smtClean="0"/>
          </a:p>
          <a:p>
            <a:endParaRPr lang="ru-RU" sz="1400" dirty="0" smtClean="0"/>
          </a:p>
          <a:p>
            <a:r>
              <a:rPr lang="ru-RU" sz="1400" dirty="0" smtClean="0"/>
              <a:t>Среди различных представителей живой природы стоит упомянуть 14 видов птиц, включая: алую малиновку, вида </a:t>
            </a:r>
            <a:r>
              <a:rPr lang="ru-RU" sz="1400" dirty="0" err="1" smtClean="0"/>
              <a:t>эндемичного</a:t>
            </a:r>
            <a:r>
              <a:rPr lang="ru-RU" sz="1400" dirty="0" smtClean="0"/>
              <a:t> для </a:t>
            </a:r>
            <a:r>
              <a:rPr lang="ru-RU" sz="1400" dirty="0" smtClean="0">
                <a:solidFill>
                  <a:schemeClr val="tx1">
                    <a:lumMod val="95000"/>
                    <a:lumOff val="5000"/>
                  </a:schemeClr>
                </a:solidFill>
              </a:rPr>
              <a:t>Фиджи </a:t>
            </a:r>
            <a:r>
              <a:rPr lang="ru-RU" sz="1400" dirty="0" smtClean="0"/>
              <a:t>ястреба-тетеревятника, красногрудого мускусного попугая, золотистого голубя и множество других.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25602" name="AutoShape 2" descr="Картинки по запросу сува пар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Lesnoj-Park-Kolo-i-Suva.jpg"/>
          <p:cNvPicPr>
            <a:picLocks noChangeAspect="1"/>
          </p:cNvPicPr>
          <p:nvPr/>
        </p:nvPicPr>
        <p:blipFill>
          <a:blip r:embed="rId2" cstate="print"/>
          <a:stretch>
            <a:fillRect/>
          </a:stretch>
        </p:blipFill>
        <p:spPr>
          <a:xfrm>
            <a:off x="5508104" y="867730"/>
            <a:ext cx="3415026" cy="2561270"/>
          </a:xfrm>
          <a:prstGeom prst="rect">
            <a:avLst/>
          </a:prstGeom>
        </p:spPr>
      </p:pic>
      <p:sp>
        <p:nvSpPr>
          <p:cNvPr id="25604" name="AutoShape 4" descr="Картинки по запросу сува пар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1858778_original.jpg"/>
          <p:cNvPicPr>
            <a:picLocks noChangeAspect="1"/>
          </p:cNvPicPr>
          <p:nvPr/>
        </p:nvPicPr>
        <p:blipFill>
          <a:blip r:embed="rId3" cstate="print"/>
          <a:stretch>
            <a:fillRect/>
          </a:stretch>
        </p:blipFill>
        <p:spPr>
          <a:xfrm>
            <a:off x="5508104" y="3645024"/>
            <a:ext cx="3454657" cy="23042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04664"/>
            <a:ext cx="4752528" cy="2677656"/>
          </a:xfrm>
          <a:prstGeom prst="rect">
            <a:avLst/>
          </a:prstGeom>
          <a:noFill/>
        </p:spPr>
        <p:txBody>
          <a:bodyPr wrap="square" rtlCol="0">
            <a:spAutoFit/>
          </a:bodyPr>
          <a:lstStyle/>
          <a:p>
            <a:pPr algn="just"/>
            <a:r>
              <a:rPr lang="vi-VN" sz="1400" b="1" dirty="0" smtClean="0">
                <a:latin typeface="Calibri" pitchFamily="34" charset="0"/>
              </a:rPr>
              <a:t>Респу́бліка Фі́джі </a:t>
            </a:r>
            <a:r>
              <a:rPr lang="vi-VN" sz="1400" dirty="0" smtClean="0">
                <a:latin typeface="Calibri" pitchFamily="34" charset="0"/>
              </a:rPr>
              <a:t>— країна, що складається з 322 островів Меланезії в південно-західній частині Тихого океану, близько 110 островів — ненаселені; площа 18 333 км²; столиця Сува; найбільші острови Віті Леву(10 338 км²) і Вануа Леву (5550 км²), гористі, вулканічного походження, покриті тропічним лісом; політична система — суверена демократична республіка; експорт: цукор, кокосова олія, деревина, консервованариба, золото; важливе джерело доходу — туризм; населення 758 тис. (1989) (46 % фіджійців, що мають 80 % землі, і 49 % індійців, привезених у 19 столітті для роботи на цукрових плантаціях); мови: англійська, фіджійська, фіджійська гінді.</a:t>
            </a:r>
            <a:endParaRPr lang="ru-RU" sz="1400" dirty="0">
              <a:latin typeface="Calibri" pitchFamily="34" charset="0"/>
            </a:endParaRPr>
          </a:p>
        </p:txBody>
      </p:sp>
      <p:sp>
        <p:nvSpPr>
          <p:cNvPr id="7" name="TextBox 6"/>
          <p:cNvSpPr txBox="1"/>
          <p:nvPr/>
        </p:nvSpPr>
        <p:spPr>
          <a:xfrm>
            <a:off x="4823520" y="3103126"/>
            <a:ext cx="4320480" cy="3754874"/>
          </a:xfrm>
          <a:prstGeom prst="rect">
            <a:avLst/>
          </a:prstGeom>
          <a:noFill/>
        </p:spPr>
        <p:txBody>
          <a:bodyPr wrap="square" rtlCol="0">
            <a:spAutoFit/>
          </a:bodyPr>
          <a:lstStyle/>
          <a:p>
            <a:pPr algn="just"/>
            <a:r>
              <a:rPr lang="ru-RU" sz="1400" dirty="0" smtClean="0"/>
              <a:t>Слово </a:t>
            </a:r>
            <a:r>
              <a:rPr lang="ru-RU" sz="1400" dirty="0" err="1" smtClean="0"/>
              <a:t>Фіджі</a:t>
            </a:r>
            <a:r>
              <a:rPr lang="ru-RU" sz="1400" dirty="0" smtClean="0"/>
              <a:t> (англ. </a:t>
            </a:r>
            <a:r>
              <a:rPr lang="en-US" sz="1400" dirty="0" smtClean="0"/>
              <a:t>Fiji) </a:t>
            </a:r>
            <a:r>
              <a:rPr lang="ru-RU" sz="1400" dirty="0" err="1" smtClean="0"/>
              <a:t>було</a:t>
            </a:r>
            <a:r>
              <a:rPr lang="ru-RU" sz="1400" dirty="0" smtClean="0"/>
              <a:t> </a:t>
            </a:r>
            <a:r>
              <a:rPr lang="ru-RU" sz="1400" dirty="0" err="1" smtClean="0"/>
              <a:t>спотворено</a:t>
            </a:r>
            <a:r>
              <a:rPr lang="ru-RU" sz="1400" dirty="0" smtClean="0"/>
              <a:t> </a:t>
            </a:r>
            <a:r>
              <a:rPr lang="ru-RU" sz="1400" dirty="0" err="1" smtClean="0"/>
              <a:t>європейцями</a:t>
            </a:r>
            <a:r>
              <a:rPr lang="ru-RU" sz="1400" dirty="0" smtClean="0"/>
              <a:t>, а </a:t>
            </a:r>
            <a:r>
              <a:rPr lang="ru-RU" sz="1400" dirty="0" err="1" smtClean="0"/>
              <a:t>саме</a:t>
            </a:r>
            <a:r>
              <a:rPr lang="ru-RU" sz="1400" dirty="0" smtClean="0"/>
              <a:t> </a:t>
            </a:r>
            <a:r>
              <a:rPr lang="ru-RU" sz="1400" dirty="0" err="1" smtClean="0"/>
              <a:t>британським</a:t>
            </a:r>
            <a:r>
              <a:rPr lang="ru-RU" sz="1400" dirty="0" smtClean="0"/>
              <a:t> </a:t>
            </a:r>
            <a:r>
              <a:rPr lang="ru-RU" sz="1400" dirty="0" err="1" smtClean="0"/>
              <a:t>мореплавцем</a:t>
            </a:r>
            <a:r>
              <a:rPr lang="ru-RU" sz="1400" dirty="0" smtClean="0"/>
              <a:t> Джеймсом Куком, </a:t>
            </a:r>
            <a:r>
              <a:rPr lang="ru-RU" sz="1400" dirty="0" err="1" smtClean="0"/>
              <a:t>який</a:t>
            </a:r>
            <a:r>
              <a:rPr lang="ru-RU" sz="1400" dirty="0" smtClean="0"/>
              <a:t> </a:t>
            </a:r>
            <a:r>
              <a:rPr lang="ru-RU" sz="1400" dirty="0" err="1" smtClean="0"/>
              <a:t>вперше</a:t>
            </a:r>
            <a:r>
              <a:rPr lang="ru-RU" sz="1400" dirty="0" smtClean="0"/>
              <a:t> </a:t>
            </a:r>
            <a:r>
              <a:rPr lang="ru-RU" sz="1400" dirty="0" err="1" smtClean="0"/>
              <a:t>наніс</a:t>
            </a:r>
            <a:r>
              <a:rPr lang="ru-RU" sz="1400" dirty="0" smtClean="0"/>
              <a:t> на </a:t>
            </a:r>
            <a:r>
              <a:rPr lang="ru-RU" sz="1400" dirty="0" err="1" smtClean="0"/>
              <a:t>карти</a:t>
            </a:r>
            <a:r>
              <a:rPr lang="ru-RU" sz="1400" dirty="0" smtClean="0"/>
              <a:t> </a:t>
            </a:r>
            <a:r>
              <a:rPr lang="ru-RU" sz="1400" dirty="0" err="1" smtClean="0"/>
              <a:t>сучасну</a:t>
            </a:r>
            <a:r>
              <a:rPr lang="ru-RU" sz="1400" dirty="0" smtClean="0"/>
              <a:t> </a:t>
            </a:r>
            <a:r>
              <a:rPr lang="ru-RU" sz="1400" dirty="0" err="1" smtClean="0"/>
              <a:t>назву</a:t>
            </a:r>
            <a:r>
              <a:rPr lang="ru-RU" sz="1400" dirty="0" smtClean="0"/>
              <a:t> </a:t>
            </a:r>
            <a:r>
              <a:rPr lang="ru-RU" sz="1400" dirty="0" err="1" smtClean="0"/>
              <a:t>островів</a:t>
            </a:r>
            <a:r>
              <a:rPr lang="ru-RU" sz="1400" dirty="0" smtClean="0"/>
              <a:t>. </a:t>
            </a:r>
            <a:r>
              <a:rPr lang="ru-RU" sz="1400" dirty="0" err="1" smtClean="0"/>
              <a:t>Фіджійці</a:t>
            </a:r>
            <a:r>
              <a:rPr lang="ru-RU" sz="1400" dirty="0" smtClean="0"/>
              <a:t> </a:t>
            </a:r>
            <a:r>
              <a:rPr lang="ru-RU" sz="1400" dirty="0" err="1" smtClean="0"/>
              <a:t>називали</a:t>
            </a:r>
            <a:r>
              <a:rPr lang="ru-RU" sz="1400" dirty="0" smtClean="0"/>
              <a:t> свою </a:t>
            </a:r>
            <a:r>
              <a:rPr lang="ru-RU" sz="1400" dirty="0" err="1" smtClean="0"/>
              <a:t>батьківщину</a:t>
            </a:r>
            <a:r>
              <a:rPr lang="ru-RU" sz="1400" dirty="0" smtClean="0"/>
              <a:t> «</a:t>
            </a:r>
            <a:r>
              <a:rPr lang="ru-RU" sz="1400" dirty="0" err="1" smtClean="0"/>
              <a:t>Віті</a:t>
            </a:r>
            <a:r>
              <a:rPr lang="ru-RU" sz="1400" dirty="0" smtClean="0"/>
              <a:t>» (</a:t>
            </a:r>
            <a:r>
              <a:rPr lang="ru-RU" sz="1400" dirty="0" err="1" smtClean="0"/>
              <a:t>Фіджі</a:t>
            </a:r>
            <a:r>
              <a:rPr lang="ru-RU" sz="1400" dirty="0" smtClean="0"/>
              <a:t>. </a:t>
            </a:r>
            <a:r>
              <a:rPr lang="en-US" sz="1400" dirty="0" err="1" smtClean="0"/>
              <a:t>Viti</a:t>
            </a:r>
            <a:r>
              <a:rPr lang="en-US" sz="1400" dirty="0" smtClean="0"/>
              <a:t>), </a:t>
            </a:r>
            <a:r>
              <a:rPr lang="ru-RU" sz="1400" dirty="0" err="1" smtClean="0"/>
              <a:t>проте</a:t>
            </a:r>
            <a:r>
              <a:rPr lang="ru-RU" sz="1400" dirty="0" smtClean="0"/>
              <a:t> </a:t>
            </a:r>
            <a:r>
              <a:rPr lang="ru-RU" sz="1400" dirty="0" err="1" smtClean="0"/>
              <a:t>тонганці</a:t>
            </a:r>
            <a:r>
              <a:rPr lang="ru-RU" sz="1400" dirty="0" smtClean="0"/>
              <a:t> </a:t>
            </a:r>
            <a:r>
              <a:rPr lang="ru-RU" sz="1400" dirty="0" err="1" smtClean="0"/>
              <a:t>вимовляли</a:t>
            </a:r>
            <a:r>
              <a:rPr lang="ru-RU" sz="1400" dirty="0" smtClean="0"/>
              <a:t> </a:t>
            </a:r>
            <a:r>
              <a:rPr lang="ru-RU" sz="1400" dirty="0" err="1" smtClean="0"/>
              <a:t>її</a:t>
            </a:r>
            <a:r>
              <a:rPr lang="ru-RU" sz="1400" dirty="0" smtClean="0"/>
              <a:t> як «</a:t>
            </a:r>
            <a:r>
              <a:rPr lang="ru-RU" sz="1400" dirty="0" err="1" smtClean="0"/>
              <a:t>Фісі</a:t>
            </a:r>
            <a:r>
              <a:rPr lang="ru-RU" sz="1400" dirty="0" smtClean="0"/>
              <a:t>» (</a:t>
            </a:r>
            <a:r>
              <a:rPr lang="ru-RU" sz="1400" dirty="0" err="1" smtClean="0"/>
              <a:t>Тонг</a:t>
            </a:r>
            <a:r>
              <a:rPr lang="ru-RU" sz="1400" dirty="0" smtClean="0"/>
              <a:t>. </a:t>
            </a:r>
            <a:r>
              <a:rPr lang="en-US" sz="1400" dirty="0" err="1" smtClean="0"/>
              <a:t>Fisi</a:t>
            </a:r>
            <a:r>
              <a:rPr lang="en-US" sz="1400" dirty="0" smtClean="0"/>
              <a:t>). </a:t>
            </a:r>
            <a:r>
              <a:rPr lang="ru-RU" sz="1400" dirty="0" err="1" smtClean="0"/>
              <a:t>Жителі</a:t>
            </a:r>
            <a:r>
              <a:rPr lang="ru-RU" sz="1400" dirty="0" smtClean="0"/>
              <a:t> </a:t>
            </a:r>
            <a:r>
              <a:rPr lang="ru-RU" sz="1400" dirty="0" err="1" smtClean="0"/>
              <a:t>островів</a:t>
            </a:r>
            <a:r>
              <a:rPr lang="ru-RU" sz="1400" dirty="0" smtClean="0"/>
              <a:t> Тонга </a:t>
            </a:r>
            <a:r>
              <a:rPr lang="ru-RU" sz="1400" dirty="0" err="1" smtClean="0"/>
              <a:t>здавна</a:t>
            </a:r>
            <a:r>
              <a:rPr lang="ru-RU" sz="1400" dirty="0" smtClean="0"/>
              <a:t> </a:t>
            </a:r>
            <a:r>
              <a:rPr lang="ru-RU" sz="1400" dirty="0" err="1" smtClean="0"/>
              <a:t>мали</a:t>
            </a:r>
            <a:r>
              <a:rPr lang="ru-RU" sz="1400" dirty="0" smtClean="0"/>
              <a:t> </a:t>
            </a:r>
            <a:r>
              <a:rPr lang="ru-RU" sz="1400" dirty="0" err="1" smtClean="0"/>
              <a:t>тісні</a:t>
            </a:r>
            <a:r>
              <a:rPr lang="ru-RU" sz="1400" dirty="0" smtClean="0"/>
              <a:t> </a:t>
            </a:r>
            <a:r>
              <a:rPr lang="ru-RU" sz="1400" dirty="0" err="1" smtClean="0"/>
              <a:t>зв'язки</a:t>
            </a:r>
            <a:r>
              <a:rPr lang="ru-RU" sz="1400" dirty="0" smtClean="0"/>
              <a:t> </a:t>
            </a:r>
            <a:r>
              <a:rPr lang="ru-RU" sz="1400" dirty="0" err="1" smtClean="0"/>
              <a:t>з</a:t>
            </a:r>
            <a:r>
              <a:rPr lang="ru-RU" sz="1400" dirty="0" smtClean="0"/>
              <a:t> </a:t>
            </a:r>
            <a:r>
              <a:rPr lang="ru-RU" sz="1400" dirty="0" err="1" smtClean="0"/>
              <a:t>фіджійцями</a:t>
            </a:r>
            <a:r>
              <a:rPr lang="ru-RU" sz="1400" dirty="0" smtClean="0"/>
              <a:t>, </a:t>
            </a:r>
            <a:r>
              <a:rPr lang="ru-RU" sz="1400" dirty="0" err="1" smtClean="0"/>
              <a:t>які</a:t>
            </a:r>
            <a:r>
              <a:rPr lang="ru-RU" sz="1400" dirty="0" smtClean="0"/>
              <a:t> </a:t>
            </a:r>
            <a:r>
              <a:rPr lang="ru-RU" sz="1400" dirty="0" err="1" smtClean="0"/>
              <a:t>вважалися</a:t>
            </a:r>
            <a:r>
              <a:rPr lang="ru-RU" sz="1400" dirty="0" smtClean="0"/>
              <a:t> в </a:t>
            </a:r>
            <a:r>
              <a:rPr lang="ru-RU" sz="1400" dirty="0" err="1" smtClean="0"/>
              <a:t>регіоні</a:t>
            </a:r>
            <a:r>
              <a:rPr lang="ru-RU" sz="1400" dirty="0" smtClean="0"/>
              <a:t> </a:t>
            </a:r>
            <a:r>
              <a:rPr lang="ru-RU" sz="1400" dirty="0" err="1" smtClean="0"/>
              <a:t>хоробрими</a:t>
            </a:r>
            <a:r>
              <a:rPr lang="ru-RU" sz="1400" dirty="0" smtClean="0"/>
              <a:t> </a:t>
            </a:r>
            <a:r>
              <a:rPr lang="ru-RU" sz="1400" dirty="0" err="1" smtClean="0"/>
              <a:t>воїнами</a:t>
            </a:r>
            <a:r>
              <a:rPr lang="ru-RU" sz="1400" dirty="0" smtClean="0"/>
              <a:t> </a:t>
            </a:r>
            <a:r>
              <a:rPr lang="ru-RU" sz="1400" dirty="0" err="1" smtClean="0"/>
              <a:t>і</a:t>
            </a:r>
            <a:r>
              <a:rPr lang="ru-RU" sz="1400" dirty="0" smtClean="0"/>
              <a:t> </a:t>
            </a:r>
            <a:r>
              <a:rPr lang="ru-RU" sz="1400" dirty="0" err="1" smtClean="0"/>
              <a:t>жорстокими</a:t>
            </a:r>
            <a:r>
              <a:rPr lang="ru-RU" sz="1400" dirty="0" smtClean="0"/>
              <a:t> </a:t>
            </a:r>
            <a:r>
              <a:rPr lang="ru-RU" sz="1400" dirty="0" err="1" smtClean="0"/>
              <a:t>канібалами</a:t>
            </a:r>
            <a:r>
              <a:rPr lang="ru-RU" sz="1400" dirty="0" smtClean="0"/>
              <a:t>, а </a:t>
            </a:r>
            <a:r>
              <a:rPr lang="ru-RU" sz="1400" dirty="0" err="1" smtClean="0"/>
              <a:t>їхня</a:t>
            </a:r>
            <a:r>
              <a:rPr lang="ru-RU" sz="1400" dirty="0" smtClean="0"/>
              <a:t> </a:t>
            </a:r>
            <a:r>
              <a:rPr lang="ru-RU" sz="1400" dirty="0" err="1" smtClean="0"/>
              <a:t>зброя</a:t>
            </a:r>
            <a:r>
              <a:rPr lang="ru-RU" sz="1400" dirty="0" smtClean="0"/>
              <a:t> та </a:t>
            </a:r>
            <a:r>
              <a:rPr lang="ru-RU" sz="1400" dirty="0" err="1" smtClean="0"/>
              <a:t>інші</a:t>
            </a:r>
            <a:r>
              <a:rPr lang="ru-RU" sz="1400" dirty="0" smtClean="0"/>
              <a:t> </a:t>
            </a:r>
            <a:r>
              <a:rPr lang="ru-RU" sz="1400" dirty="0" err="1" smtClean="0"/>
              <a:t>вироби</a:t>
            </a:r>
            <a:r>
              <a:rPr lang="ru-RU" sz="1400" dirty="0" smtClean="0"/>
              <a:t> </a:t>
            </a:r>
            <a:r>
              <a:rPr lang="ru-RU" sz="1400" dirty="0" err="1" smtClean="0"/>
              <a:t>користувалися</a:t>
            </a:r>
            <a:r>
              <a:rPr lang="ru-RU" sz="1400" dirty="0" smtClean="0"/>
              <a:t> великим </a:t>
            </a:r>
            <a:r>
              <a:rPr lang="ru-RU" sz="1400" dirty="0" smtClean="0"/>
              <a:t>попитом.</a:t>
            </a:r>
            <a:endParaRPr lang="ru-RU" sz="1400" dirty="0" smtClean="0"/>
          </a:p>
          <a:p>
            <a:pPr algn="just"/>
            <a:r>
              <a:rPr lang="ru-RU" sz="1400" dirty="0" err="1" smtClean="0"/>
              <a:t>Офіційна</a:t>
            </a:r>
            <a:r>
              <a:rPr lang="ru-RU" sz="1400" dirty="0" smtClean="0"/>
              <a:t> </a:t>
            </a:r>
            <a:r>
              <a:rPr lang="ru-RU" sz="1400" dirty="0" err="1" smtClean="0"/>
              <a:t>назва</a:t>
            </a:r>
            <a:r>
              <a:rPr lang="ru-RU" sz="1400" dirty="0" smtClean="0"/>
              <a:t> </a:t>
            </a:r>
            <a:r>
              <a:rPr lang="ru-RU" sz="1400" dirty="0" err="1" smtClean="0"/>
              <a:t>країни</a:t>
            </a:r>
            <a:r>
              <a:rPr lang="ru-RU" sz="1400" dirty="0" smtClean="0"/>
              <a:t> в </a:t>
            </a:r>
            <a:r>
              <a:rPr lang="ru-RU" sz="1400" dirty="0" err="1" smtClean="0"/>
              <a:t>різні</a:t>
            </a:r>
            <a:r>
              <a:rPr lang="ru-RU" sz="1400" dirty="0" smtClean="0"/>
              <a:t> роки:</a:t>
            </a:r>
          </a:p>
          <a:p>
            <a:pPr algn="just"/>
            <a:r>
              <a:rPr lang="ru-RU" sz="1400" dirty="0" err="1" smtClean="0"/>
              <a:t>Королівство</a:t>
            </a:r>
            <a:r>
              <a:rPr lang="ru-RU" sz="1400" dirty="0" smtClean="0"/>
              <a:t> </a:t>
            </a:r>
            <a:r>
              <a:rPr lang="ru-RU" sz="1400" dirty="0" err="1" smtClean="0"/>
              <a:t>Фіджі</a:t>
            </a:r>
            <a:r>
              <a:rPr lang="ru-RU" sz="1400" dirty="0" smtClean="0"/>
              <a:t> (1871—1970).</a:t>
            </a:r>
          </a:p>
          <a:p>
            <a:pPr algn="just"/>
            <a:r>
              <a:rPr lang="ru-RU" sz="1400" dirty="0" err="1" smtClean="0"/>
              <a:t>Фіджі</a:t>
            </a:r>
            <a:r>
              <a:rPr lang="ru-RU" sz="1400" dirty="0" smtClean="0"/>
              <a:t> (1970—1987).</a:t>
            </a:r>
          </a:p>
          <a:p>
            <a:pPr algn="just"/>
            <a:r>
              <a:rPr lang="ru-RU" sz="1400" dirty="0" err="1" smtClean="0"/>
              <a:t>Республіка</a:t>
            </a:r>
            <a:r>
              <a:rPr lang="ru-RU" sz="1400" dirty="0" smtClean="0"/>
              <a:t> </a:t>
            </a:r>
            <a:r>
              <a:rPr lang="ru-RU" sz="1400" dirty="0" err="1" smtClean="0"/>
              <a:t>Фіджі</a:t>
            </a:r>
            <a:r>
              <a:rPr lang="ru-RU" sz="1400" dirty="0" smtClean="0"/>
              <a:t> (1987—1990 </a:t>
            </a:r>
            <a:r>
              <a:rPr lang="ru-RU" sz="1400" dirty="0" err="1" smtClean="0"/>
              <a:t>і</a:t>
            </a:r>
            <a:r>
              <a:rPr lang="ru-RU" sz="1400" dirty="0" smtClean="0"/>
              <a:t> </a:t>
            </a:r>
            <a:r>
              <a:rPr lang="ru-RU" sz="1400" dirty="0" err="1" smtClean="0"/>
              <a:t>з</a:t>
            </a:r>
            <a:r>
              <a:rPr lang="ru-RU" sz="1400" dirty="0" smtClean="0"/>
              <a:t> 2010).</a:t>
            </a:r>
          </a:p>
          <a:p>
            <a:pPr algn="just"/>
            <a:r>
              <a:rPr lang="ru-RU" sz="1400" dirty="0" smtClean="0"/>
              <a:t>Суверенна Демократична </a:t>
            </a:r>
            <a:r>
              <a:rPr lang="ru-RU" sz="1400" dirty="0" err="1" smtClean="0"/>
              <a:t>Республіка</a:t>
            </a:r>
            <a:r>
              <a:rPr lang="ru-RU" sz="1400" dirty="0" smtClean="0"/>
              <a:t> </a:t>
            </a:r>
            <a:r>
              <a:rPr lang="ru-RU" sz="1400" dirty="0" err="1" smtClean="0"/>
              <a:t>Фіджі</a:t>
            </a:r>
            <a:r>
              <a:rPr lang="ru-RU" sz="1400" dirty="0" smtClean="0"/>
              <a:t> (1990—1998).</a:t>
            </a:r>
          </a:p>
          <a:p>
            <a:pPr algn="just"/>
            <a:r>
              <a:rPr lang="ru-RU" sz="1400" dirty="0" err="1" smtClean="0"/>
              <a:t>Республіка</a:t>
            </a:r>
            <a:r>
              <a:rPr lang="ru-RU" sz="1400" dirty="0" smtClean="0"/>
              <a:t> </a:t>
            </a:r>
            <a:r>
              <a:rPr lang="ru-RU" sz="1400" dirty="0" err="1" smtClean="0"/>
              <a:t>Островів</a:t>
            </a:r>
            <a:r>
              <a:rPr lang="ru-RU" sz="1400" dirty="0" smtClean="0"/>
              <a:t> </a:t>
            </a:r>
            <a:r>
              <a:rPr lang="ru-RU" sz="1400" dirty="0" err="1" smtClean="0"/>
              <a:t>Фіджі</a:t>
            </a:r>
            <a:r>
              <a:rPr lang="ru-RU" sz="1400" dirty="0" smtClean="0"/>
              <a:t> (1998—2010).</a:t>
            </a:r>
          </a:p>
          <a:p>
            <a:pPr algn="just"/>
            <a:endParaRPr lang="ru-RU" sz="1400" dirty="0"/>
          </a:p>
        </p:txBody>
      </p:sp>
      <p:pic>
        <p:nvPicPr>
          <p:cNvPr id="1026" name="Picture 2" descr="Картинки по запросу фиджи остров"/>
          <p:cNvPicPr>
            <a:picLocks noChangeAspect="1" noChangeArrowheads="1"/>
          </p:cNvPicPr>
          <p:nvPr/>
        </p:nvPicPr>
        <p:blipFill>
          <a:blip r:embed="rId2" cstate="print"/>
          <a:srcRect/>
          <a:stretch>
            <a:fillRect/>
          </a:stretch>
        </p:blipFill>
        <p:spPr bwMode="auto">
          <a:xfrm>
            <a:off x="5292080" y="404664"/>
            <a:ext cx="3485254" cy="2592288"/>
          </a:xfrm>
          <a:prstGeom prst="rect">
            <a:avLst/>
          </a:prstGeom>
          <a:noFill/>
        </p:spPr>
      </p:pic>
      <p:sp>
        <p:nvSpPr>
          <p:cNvPr id="1028" name="AutoShape 4" descr="Картинки по запросу фиджи истор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Urville-Viti-Lebouka2.jpg"/>
          <p:cNvPicPr>
            <a:picLocks noChangeAspect="1"/>
          </p:cNvPicPr>
          <p:nvPr/>
        </p:nvPicPr>
        <p:blipFill>
          <a:blip r:embed="rId3" cstate="print"/>
          <a:stretch>
            <a:fillRect/>
          </a:stretch>
        </p:blipFill>
        <p:spPr>
          <a:xfrm>
            <a:off x="539551" y="3356992"/>
            <a:ext cx="4063407" cy="3024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332656"/>
            <a:ext cx="8605464" cy="4031873"/>
          </a:xfrm>
          <a:prstGeom prst="rect">
            <a:avLst/>
          </a:prstGeom>
          <a:noFill/>
        </p:spPr>
        <p:txBody>
          <a:bodyPr wrap="square" rtlCol="0">
            <a:spAutoFit/>
          </a:bodyPr>
          <a:lstStyle/>
          <a:p>
            <a:pPr algn="just"/>
            <a:r>
              <a:rPr lang="ru-RU" sz="1400" dirty="0" smtClean="0"/>
              <a:t>Держава </a:t>
            </a:r>
            <a:r>
              <a:rPr lang="ru-RU" sz="1400" dirty="0" err="1" smtClean="0"/>
              <a:t>Фіджі</a:t>
            </a:r>
            <a:r>
              <a:rPr lang="ru-RU" sz="1400" dirty="0" smtClean="0"/>
              <a:t> </a:t>
            </a:r>
            <a:r>
              <a:rPr lang="ru-RU" sz="1400" dirty="0" err="1" smtClean="0"/>
              <a:t>являє</a:t>
            </a:r>
            <a:r>
              <a:rPr lang="ru-RU" sz="1400" dirty="0" smtClean="0"/>
              <a:t> собою </a:t>
            </a:r>
            <a:r>
              <a:rPr lang="ru-RU" sz="1400" dirty="0" err="1" smtClean="0"/>
              <a:t>скупчення</a:t>
            </a:r>
            <a:r>
              <a:rPr lang="ru-RU" sz="1400" dirty="0" smtClean="0"/>
              <a:t> </a:t>
            </a:r>
            <a:r>
              <a:rPr lang="ru-RU" sz="1400" dirty="0" err="1" smtClean="0"/>
              <a:t>вулканічних</a:t>
            </a:r>
            <a:r>
              <a:rPr lang="ru-RU" sz="1400" dirty="0" smtClean="0"/>
              <a:t> </a:t>
            </a:r>
            <a:r>
              <a:rPr lang="ru-RU" sz="1400" dirty="0" err="1" smtClean="0"/>
              <a:t>і</a:t>
            </a:r>
            <a:r>
              <a:rPr lang="ru-RU" sz="1400" dirty="0" smtClean="0"/>
              <a:t> </a:t>
            </a:r>
            <a:r>
              <a:rPr lang="ru-RU" sz="1400" dirty="0" err="1" smtClean="0"/>
              <a:t>коралових</a:t>
            </a:r>
            <a:r>
              <a:rPr lang="ru-RU" sz="1400" dirty="0" smtClean="0"/>
              <a:t> </a:t>
            </a:r>
            <a:r>
              <a:rPr lang="ru-RU" sz="1400" dirty="0" err="1" smtClean="0"/>
              <a:t>островів</a:t>
            </a:r>
            <a:r>
              <a:rPr lang="ru-RU" sz="1400" dirty="0" smtClean="0"/>
              <a:t>, </a:t>
            </a:r>
            <a:r>
              <a:rPr lang="ru-RU" sz="1400" dirty="0" err="1" smtClean="0"/>
              <a:t>розташованих</a:t>
            </a:r>
            <a:r>
              <a:rPr lang="ru-RU" sz="1400" dirty="0" smtClean="0"/>
              <a:t> у </a:t>
            </a:r>
            <a:r>
              <a:rPr lang="ru-RU" sz="1400" dirty="0" err="1" smtClean="0"/>
              <a:t>південно-західній</a:t>
            </a:r>
            <a:r>
              <a:rPr lang="ru-RU" sz="1400" dirty="0" smtClean="0"/>
              <a:t> </a:t>
            </a:r>
            <a:r>
              <a:rPr lang="ru-RU" sz="1400" dirty="0" err="1" smtClean="0"/>
              <a:t>частині</a:t>
            </a:r>
            <a:r>
              <a:rPr lang="ru-RU" sz="1400" dirty="0" smtClean="0"/>
              <a:t> Тихого океану. </a:t>
            </a:r>
            <a:r>
              <a:rPr lang="ru-RU" sz="1400" dirty="0" err="1" smtClean="0"/>
              <a:t>Столиця</a:t>
            </a:r>
            <a:r>
              <a:rPr lang="ru-RU" sz="1400" dirty="0" smtClean="0"/>
              <a:t> </a:t>
            </a:r>
            <a:r>
              <a:rPr lang="ru-RU" sz="1400" dirty="0" err="1" smtClean="0"/>
              <a:t>країни</a:t>
            </a:r>
            <a:r>
              <a:rPr lang="ru-RU" sz="1400" dirty="0" smtClean="0"/>
              <a:t>, </a:t>
            </a:r>
            <a:r>
              <a:rPr lang="ru-RU" sz="1400" dirty="0" err="1" smtClean="0"/>
              <a:t>місто</a:t>
            </a:r>
            <a:r>
              <a:rPr lang="ru-RU" sz="1400" dirty="0" smtClean="0"/>
              <a:t> </a:t>
            </a:r>
            <a:r>
              <a:rPr lang="ru-RU" sz="1400" dirty="0" err="1" smtClean="0"/>
              <a:t>Сува</a:t>
            </a:r>
            <a:r>
              <a:rPr lang="ru-RU" sz="1400" dirty="0" smtClean="0"/>
              <a:t>, </a:t>
            </a:r>
            <a:r>
              <a:rPr lang="ru-RU" sz="1400" dirty="0" err="1" smtClean="0"/>
              <a:t>розташована</a:t>
            </a:r>
            <a:r>
              <a:rPr lang="ru-RU" sz="1400" dirty="0" smtClean="0"/>
              <a:t> </a:t>
            </a:r>
            <a:r>
              <a:rPr lang="ru-RU" sz="1400" dirty="0" err="1" smtClean="0"/>
              <a:t>приблизно</a:t>
            </a:r>
            <a:r>
              <a:rPr lang="ru-RU" sz="1400" dirty="0" smtClean="0"/>
              <a:t> в 1770 км на </a:t>
            </a:r>
            <a:r>
              <a:rPr lang="ru-RU" sz="1400" dirty="0" err="1" smtClean="0"/>
              <a:t>північ</a:t>
            </a:r>
            <a:r>
              <a:rPr lang="ru-RU" sz="1400" dirty="0" smtClean="0"/>
              <a:t> </a:t>
            </a:r>
            <a:r>
              <a:rPr lang="ru-RU" sz="1400" dirty="0" err="1" smtClean="0"/>
              <a:t>від</a:t>
            </a:r>
            <a:r>
              <a:rPr lang="ru-RU" sz="1400" dirty="0" smtClean="0"/>
              <a:t> </a:t>
            </a:r>
            <a:r>
              <a:rPr lang="ru-RU" sz="1400" dirty="0" err="1" smtClean="0"/>
              <a:t>Нової</a:t>
            </a:r>
            <a:r>
              <a:rPr lang="ru-RU" sz="1400" dirty="0" smtClean="0"/>
              <a:t> </a:t>
            </a:r>
            <a:r>
              <a:rPr lang="ru-RU" sz="1400" dirty="0" err="1" smtClean="0"/>
              <a:t>Зеландії</a:t>
            </a:r>
            <a:r>
              <a:rPr lang="ru-RU" sz="1400" dirty="0" smtClean="0"/>
              <a:t> </a:t>
            </a:r>
            <a:r>
              <a:rPr lang="ru-RU" sz="1400" dirty="0" err="1" smtClean="0"/>
              <a:t>і</a:t>
            </a:r>
            <a:r>
              <a:rPr lang="ru-RU" sz="1400" dirty="0" smtClean="0"/>
              <a:t> </a:t>
            </a:r>
            <a:r>
              <a:rPr lang="ru-RU" sz="1400" dirty="0" err="1" smtClean="0"/>
              <a:t>приблизно</a:t>
            </a:r>
            <a:r>
              <a:rPr lang="ru-RU" sz="1400" dirty="0" smtClean="0"/>
              <a:t> в 4450 км на </a:t>
            </a:r>
            <a:r>
              <a:rPr lang="ru-RU" sz="1400" dirty="0" err="1" smtClean="0"/>
              <a:t>північний</a:t>
            </a:r>
            <a:r>
              <a:rPr lang="ru-RU" sz="1400" dirty="0" smtClean="0"/>
              <a:t> </a:t>
            </a:r>
            <a:r>
              <a:rPr lang="ru-RU" sz="1400" dirty="0" err="1" smtClean="0"/>
              <a:t>захід</a:t>
            </a:r>
            <a:r>
              <a:rPr lang="ru-RU" sz="1400" dirty="0" smtClean="0"/>
              <a:t> </a:t>
            </a:r>
            <a:r>
              <a:rPr lang="ru-RU" sz="1400" dirty="0" err="1" smtClean="0"/>
              <a:t>від</a:t>
            </a:r>
            <a:r>
              <a:rPr lang="ru-RU" sz="1400" dirty="0" smtClean="0"/>
              <a:t> </a:t>
            </a:r>
            <a:r>
              <a:rPr lang="ru-RU" sz="1400" dirty="0" err="1" smtClean="0"/>
              <a:t>американського</a:t>
            </a:r>
            <a:r>
              <a:rPr lang="ru-RU" sz="1400" dirty="0" smtClean="0"/>
              <a:t> штату </a:t>
            </a:r>
            <a:r>
              <a:rPr lang="ru-RU" sz="1400" dirty="0" err="1" smtClean="0"/>
              <a:t>Гаваї</a:t>
            </a:r>
            <a:r>
              <a:rPr lang="ru-RU" sz="1400" dirty="0" smtClean="0"/>
              <a:t>. </a:t>
            </a:r>
            <a:r>
              <a:rPr lang="ru-RU" sz="1400" dirty="0" err="1" smtClean="0"/>
              <a:t>Загальна</a:t>
            </a:r>
            <a:r>
              <a:rPr lang="ru-RU" sz="1400" dirty="0" smtClean="0"/>
              <a:t> </a:t>
            </a:r>
            <a:r>
              <a:rPr lang="ru-RU" sz="1400" dirty="0" err="1" smtClean="0"/>
              <a:t>площа</a:t>
            </a:r>
            <a:r>
              <a:rPr lang="ru-RU" sz="1400" dirty="0" smtClean="0"/>
              <a:t> </a:t>
            </a:r>
            <a:r>
              <a:rPr lang="ru-RU" sz="1400" dirty="0" err="1" smtClean="0"/>
              <a:t>країни</a:t>
            </a:r>
            <a:r>
              <a:rPr lang="ru-RU" sz="1400" dirty="0" smtClean="0"/>
              <a:t> </a:t>
            </a:r>
            <a:r>
              <a:rPr lang="ru-RU" sz="1400" dirty="0" err="1" smtClean="0"/>
              <a:t>складає</a:t>
            </a:r>
            <a:r>
              <a:rPr lang="ru-RU" sz="1400" dirty="0" smtClean="0"/>
              <a:t> 18 274 </a:t>
            </a:r>
            <a:r>
              <a:rPr lang="ru-RU" sz="1400" dirty="0" smtClean="0"/>
              <a:t>км²</a:t>
            </a:r>
            <a:r>
              <a:rPr lang="ru-RU" sz="1400" dirty="0" smtClean="0"/>
              <a:t> (суша — 18 074 км²).</a:t>
            </a:r>
          </a:p>
          <a:p>
            <a:pPr algn="just"/>
            <a:r>
              <a:rPr lang="ru-RU" sz="1400" dirty="0" err="1" smtClean="0"/>
              <a:t>Країна</a:t>
            </a:r>
            <a:r>
              <a:rPr lang="ru-RU" sz="1400" dirty="0" smtClean="0"/>
              <a:t> </a:t>
            </a:r>
            <a:r>
              <a:rPr lang="ru-RU" sz="1400" dirty="0" err="1" smtClean="0"/>
              <a:t>розташована</a:t>
            </a:r>
            <a:r>
              <a:rPr lang="ru-RU" sz="1400" dirty="0" smtClean="0"/>
              <a:t> на 332 островах, </a:t>
            </a:r>
            <a:r>
              <a:rPr lang="ru-RU" sz="1400" dirty="0" err="1" smtClean="0"/>
              <a:t>з</a:t>
            </a:r>
            <a:r>
              <a:rPr lang="ru-RU" sz="1400" dirty="0" smtClean="0"/>
              <a:t> </a:t>
            </a:r>
            <a:r>
              <a:rPr lang="ru-RU" sz="1400" dirty="0" err="1" smtClean="0"/>
              <a:t>яких</a:t>
            </a:r>
            <a:r>
              <a:rPr lang="ru-RU" sz="1400" dirty="0" smtClean="0"/>
              <a:t> заселена </a:t>
            </a:r>
            <a:r>
              <a:rPr lang="ru-RU" sz="1400" dirty="0" err="1" smtClean="0"/>
              <a:t>лише</a:t>
            </a:r>
            <a:r>
              <a:rPr lang="ru-RU" sz="1400" dirty="0" smtClean="0"/>
              <a:t> </a:t>
            </a:r>
            <a:r>
              <a:rPr lang="ru-RU" sz="1400" dirty="0" err="1" smtClean="0"/>
              <a:t>третина</a:t>
            </a:r>
            <a:r>
              <a:rPr lang="ru-RU" sz="1400" dirty="0" smtClean="0"/>
              <a:t> </a:t>
            </a:r>
            <a:r>
              <a:rPr lang="ru-RU" sz="1400" dirty="0" err="1" smtClean="0"/>
              <a:t>островів</a:t>
            </a:r>
            <a:r>
              <a:rPr lang="ru-RU" sz="1400" dirty="0" smtClean="0"/>
              <a:t>. </a:t>
            </a:r>
            <a:r>
              <a:rPr lang="ru-RU" sz="1400" dirty="0" smtClean="0"/>
              <a:t>На </a:t>
            </a:r>
            <a:r>
              <a:rPr lang="ru-RU" sz="1400" dirty="0" err="1" smtClean="0"/>
              <a:t>острові</a:t>
            </a:r>
            <a:r>
              <a:rPr lang="ru-RU" sz="1400" dirty="0" smtClean="0"/>
              <a:t> </a:t>
            </a:r>
            <a:r>
              <a:rPr lang="ru-RU" sz="1400" dirty="0" err="1" smtClean="0"/>
              <a:t>Віті-Леву</a:t>
            </a:r>
            <a:r>
              <a:rPr lang="ru-RU" sz="1400" dirty="0" smtClean="0"/>
              <a:t> </a:t>
            </a:r>
            <a:r>
              <a:rPr lang="ru-RU" sz="1400" dirty="0" err="1" smtClean="0"/>
              <a:t>проживає</a:t>
            </a:r>
            <a:r>
              <a:rPr lang="ru-RU" sz="1400" dirty="0" smtClean="0"/>
              <a:t> </a:t>
            </a:r>
            <a:r>
              <a:rPr lang="ru-RU" sz="1400" dirty="0" err="1" smtClean="0"/>
              <a:t>близько</a:t>
            </a:r>
            <a:r>
              <a:rPr lang="ru-RU" sz="1400" dirty="0" smtClean="0"/>
              <a:t> 70 % </a:t>
            </a:r>
            <a:r>
              <a:rPr lang="ru-RU" sz="1400" dirty="0" err="1" smtClean="0"/>
              <a:t>населення</a:t>
            </a:r>
            <a:r>
              <a:rPr lang="ru-RU" sz="1400" dirty="0" smtClean="0"/>
              <a:t> </a:t>
            </a:r>
            <a:r>
              <a:rPr lang="ru-RU" sz="1400" dirty="0" err="1" smtClean="0"/>
              <a:t>країни</a:t>
            </a:r>
            <a:r>
              <a:rPr lang="ru-RU" sz="1400" dirty="0" smtClean="0"/>
              <a:t>. На </a:t>
            </a:r>
            <a:r>
              <a:rPr lang="ru-RU" sz="1400" dirty="0" err="1" smtClean="0"/>
              <a:t>ньому</a:t>
            </a:r>
            <a:r>
              <a:rPr lang="ru-RU" sz="1400" dirty="0" smtClean="0"/>
              <a:t> </a:t>
            </a:r>
            <a:r>
              <a:rPr lang="ru-RU" sz="1400" dirty="0" err="1" smtClean="0"/>
              <a:t>розташовані</a:t>
            </a:r>
            <a:r>
              <a:rPr lang="ru-RU" sz="1400" dirty="0" smtClean="0"/>
              <a:t> три </a:t>
            </a:r>
            <a:r>
              <a:rPr lang="ru-RU" sz="1400" dirty="0" err="1" smtClean="0"/>
              <a:t>найбільших</a:t>
            </a:r>
            <a:r>
              <a:rPr lang="ru-RU" sz="1400" dirty="0" smtClean="0"/>
              <a:t> </a:t>
            </a:r>
            <a:r>
              <a:rPr lang="ru-RU" sz="1400" dirty="0" err="1" smtClean="0"/>
              <a:t>міста</a:t>
            </a:r>
            <a:r>
              <a:rPr lang="ru-RU" sz="1400" dirty="0" smtClean="0"/>
              <a:t> </a:t>
            </a:r>
            <a:r>
              <a:rPr lang="ru-RU" sz="1400" dirty="0" err="1" smtClean="0"/>
              <a:t>Фіджі</a:t>
            </a:r>
            <a:r>
              <a:rPr lang="ru-RU" sz="1400" dirty="0" smtClean="0"/>
              <a:t> (</a:t>
            </a:r>
            <a:r>
              <a:rPr lang="ru-RU" sz="1400" dirty="0" err="1" smtClean="0"/>
              <a:t>Сува</a:t>
            </a:r>
            <a:r>
              <a:rPr lang="ru-RU" sz="1400" dirty="0" smtClean="0"/>
              <a:t>, </a:t>
            </a:r>
            <a:r>
              <a:rPr lang="ru-RU" sz="1400" dirty="0" err="1" smtClean="0"/>
              <a:t>Нанді</a:t>
            </a:r>
            <a:r>
              <a:rPr lang="ru-RU" sz="1400" dirty="0" smtClean="0"/>
              <a:t> </a:t>
            </a:r>
            <a:r>
              <a:rPr lang="ru-RU" sz="1400" dirty="0" err="1" smtClean="0"/>
              <a:t>іЛаутока</a:t>
            </a:r>
            <a:r>
              <a:rPr lang="ru-RU" sz="1400" dirty="0" smtClean="0"/>
              <a:t>), а </a:t>
            </a:r>
            <a:r>
              <a:rPr lang="ru-RU" sz="1400" dirty="0" err="1" smtClean="0"/>
              <a:t>також</a:t>
            </a:r>
            <a:r>
              <a:rPr lang="ru-RU" sz="1400" dirty="0" smtClean="0"/>
              <a:t> </a:t>
            </a:r>
            <a:r>
              <a:rPr lang="ru-RU" sz="1400" dirty="0" err="1" smtClean="0"/>
              <a:t>головний</a:t>
            </a:r>
            <a:r>
              <a:rPr lang="ru-RU" sz="1400" dirty="0" smtClean="0"/>
              <a:t> </a:t>
            </a:r>
            <a:r>
              <a:rPr lang="ru-RU" sz="1400" dirty="0" err="1" smtClean="0"/>
              <a:t>аеропорт</a:t>
            </a:r>
            <a:r>
              <a:rPr lang="ru-RU" sz="1400" dirty="0" smtClean="0"/>
              <a:t>. </a:t>
            </a:r>
            <a:r>
              <a:rPr lang="ru-RU" sz="1400" dirty="0" err="1" smtClean="0"/>
              <a:t>Інші</a:t>
            </a:r>
            <a:r>
              <a:rPr lang="ru-RU" sz="1400" dirty="0" smtClean="0"/>
              <a:t> </a:t>
            </a:r>
            <a:r>
              <a:rPr lang="ru-RU" sz="1400" dirty="0" err="1" smtClean="0"/>
              <a:t>великі</a:t>
            </a:r>
            <a:r>
              <a:rPr lang="ru-RU" sz="1400" dirty="0" smtClean="0"/>
              <a:t> </a:t>
            </a:r>
            <a:r>
              <a:rPr lang="ru-RU" sz="1400" dirty="0" err="1" smtClean="0"/>
              <a:t>острови</a:t>
            </a:r>
            <a:r>
              <a:rPr lang="ru-RU" sz="1400" dirty="0" smtClean="0"/>
              <a:t> — </a:t>
            </a:r>
            <a:r>
              <a:rPr lang="ru-RU" sz="1400" dirty="0" err="1" smtClean="0"/>
              <a:t>Тавеуні</a:t>
            </a:r>
            <a:r>
              <a:rPr lang="ru-RU" sz="1400" dirty="0" smtClean="0"/>
              <a:t> (470 км²), Кандаву (411 км²), МДАУ (140 км²) </a:t>
            </a:r>
            <a:r>
              <a:rPr lang="ru-RU" sz="1400" dirty="0" err="1" smtClean="0"/>
              <a:t>і</a:t>
            </a:r>
            <a:r>
              <a:rPr lang="ru-RU" sz="1400" dirty="0" smtClean="0"/>
              <a:t> </a:t>
            </a:r>
            <a:r>
              <a:rPr lang="ru-RU" sz="1400" dirty="0" err="1" smtClean="0"/>
              <a:t>Коро</a:t>
            </a:r>
            <a:r>
              <a:rPr lang="ru-RU" sz="1400" dirty="0" smtClean="0"/>
              <a:t> (104 км²). </a:t>
            </a:r>
            <a:r>
              <a:rPr lang="ru-RU" sz="1400" dirty="0" err="1" smtClean="0"/>
              <a:t>Більшість</a:t>
            </a:r>
            <a:r>
              <a:rPr lang="ru-RU" sz="1400" dirty="0" smtClean="0"/>
              <a:t> </a:t>
            </a:r>
            <a:r>
              <a:rPr lang="ru-RU" sz="1400" dirty="0" err="1" smtClean="0"/>
              <a:t>островів</a:t>
            </a:r>
            <a:r>
              <a:rPr lang="ru-RU" sz="1400" dirty="0" smtClean="0"/>
              <a:t> </a:t>
            </a:r>
            <a:r>
              <a:rPr lang="ru-RU" sz="1400" dirty="0" err="1" smtClean="0"/>
              <a:t>Фіджі</a:t>
            </a:r>
            <a:r>
              <a:rPr lang="ru-RU" sz="1400" dirty="0" smtClean="0"/>
              <a:t> </a:t>
            </a:r>
            <a:r>
              <a:rPr lang="ru-RU" sz="1400" dirty="0" err="1" smtClean="0"/>
              <a:t>згруповано</a:t>
            </a:r>
            <a:r>
              <a:rPr lang="ru-RU" sz="1400" dirty="0" smtClean="0"/>
              <a:t> в </a:t>
            </a:r>
            <a:r>
              <a:rPr lang="ru-RU" sz="1400" dirty="0" err="1" smtClean="0"/>
              <a:t>острівні</a:t>
            </a:r>
            <a:r>
              <a:rPr lang="ru-RU" sz="1400" dirty="0" smtClean="0"/>
              <a:t> </a:t>
            </a:r>
            <a:r>
              <a:rPr lang="ru-RU" sz="1400" dirty="0" err="1" smtClean="0"/>
              <a:t>групи</a:t>
            </a:r>
            <a:r>
              <a:rPr lang="ru-RU" sz="1400" dirty="0" smtClean="0"/>
              <a:t>, </a:t>
            </a:r>
            <a:r>
              <a:rPr lang="ru-RU" sz="1400" dirty="0" err="1" smtClean="0"/>
              <a:t>найбільші</a:t>
            </a:r>
            <a:r>
              <a:rPr lang="ru-RU" sz="1400" dirty="0" smtClean="0"/>
              <a:t> </a:t>
            </a:r>
            <a:r>
              <a:rPr lang="ru-RU" sz="1400" dirty="0" err="1" smtClean="0"/>
              <a:t>з</a:t>
            </a:r>
            <a:r>
              <a:rPr lang="ru-RU" sz="1400" dirty="0" smtClean="0"/>
              <a:t> </a:t>
            </a:r>
            <a:r>
              <a:rPr lang="ru-RU" sz="1400" dirty="0" err="1" smtClean="0"/>
              <a:t>яких</a:t>
            </a:r>
            <a:r>
              <a:rPr lang="ru-RU" sz="1400" dirty="0" smtClean="0"/>
              <a:t> острова </a:t>
            </a:r>
            <a:r>
              <a:rPr lang="ru-RU" sz="1400" dirty="0" err="1" smtClean="0"/>
              <a:t>Вануа-Леву</a:t>
            </a:r>
            <a:r>
              <a:rPr lang="ru-RU" sz="1400" dirty="0" smtClean="0"/>
              <a:t>, </a:t>
            </a:r>
            <a:r>
              <a:rPr lang="ru-RU" sz="1400" dirty="0" err="1" smtClean="0"/>
              <a:t>Віті-Леву</a:t>
            </a:r>
            <a:r>
              <a:rPr lang="ru-RU" sz="1400" dirty="0" smtClean="0"/>
              <a:t>, Кандаву, </a:t>
            </a:r>
            <a:r>
              <a:rPr lang="ru-RU" sz="1400" dirty="0" err="1" smtClean="0"/>
              <a:t>Ломаївіті</a:t>
            </a:r>
            <a:r>
              <a:rPr lang="ru-RU" sz="1400" dirty="0" smtClean="0"/>
              <a:t>, </a:t>
            </a:r>
            <a:r>
              <a:rPr lang="ru-RU" sz="1400" dirty="0" err="1" smtClean="0"/>
              <a:t>Ясава</a:t>
            </a:r>
            <a:r>
              <a:rPr lang="ru-RU" sz="1400" dirty="0" smtClean="0"/>
              <a:t>, </a:t>
            </a:r>
            <a:r>
              <a:rPr lang="ru-RU" sz="1400" dirty="0" err="1" smtClean="0"/>
              <a:t>Маманута</a:t>
            </a:r>
            <a:r>
              <a:rPr lang="ru-RU" sz="1400" dirty="0" smtClean="0"/>
              <a:t>, </a:t>
            </a:r>
            <a:r>
              <a:rPr lang="ru-RU" sz="1400" dirty="0" err="1" smtClean="0"/>
              <a:t>Лау</a:t>
            </a:r>
            <a:r>
              <a:rPr lang="ru-RU" sz="1400" dirty="0" smtClean="0"/>
              <a:t> </a:t>
            </a:r>
            <a:r>
              <a:rPr lang="ru-RU" sz="1400" dirty="0" err="1" smtClean="0"/>
              <a:t>і</a:t>
            </a:r>
            <a:r>
              <a:rPr lang="ru-RU" sz="1400" dirty="0" smtClean="0"/>
              <a:t> </a:t>
            </a:r>
            <a:r>
              <a:rPr lang="ru-RU" sz="1400" dirty="0" err="1" smtClean="0"/>
              <a:t>Моала</a:t>
            </a:r>
            <a:r>
              <a:rPr lang="ru-RU" sz="1400" dirty="0" smtClean="0"/>
              <a:t>. До складу </a:t>
            </a:r>
            <a:r>
              <a:rPr lang="ru-RU" sz="1400" dirty="0" err="1" smtClean="0"/>
              <a:t>країни</a:t>
            </a:r>
            <a:r>
              <a:rPr lang="ru-RU" sz="1400" dirty="0" smtClean="0"/>
              <a:t> </a:t>
            </a:r>
            <a:r>
              <a:rPr lang="ru-RU" sz="1400" dirty="0" err="1" smtClean="0"/>
              <a:t>також</a:t>
            </a:r>
            <a:r>
              <a:rPr lang="ru-RU" sz="1400" dirty="0" smtClean="0"/>
              <a:t> входить </a:t>
            </a:r>
            <a:r>
              <a:rPr lang="ru-RU" sz="1400" dirty="0" err="1" smtClean="0"/>
              <a:t>острів</a:t>
            </a:r>
            <a:r>
              <a:rPr lang="ru-RU" sz="1400" dirty="0" smtClean="0"/>
              <a:t> </a:t>
            </a:r>
            <a:r>
              <a:rPr lang="ru-RU" sz="1400" dirty="0" err="1" smtClean="0"/>
              <a:t>Ротума</a:t>
            </a:r>
            <a:r>
              <a:rPr lang="ru-RU" sz="1400" dirty="0" smtClean="0"/>
              <a:t> (43 км²), </a:t>
            </a:r>
            <a:r>
              <a:rPr lang="ru-RU" sz="1400" dirty="0" err="1" smtClean="0"/>
              <a:t>розташований</a:t>
            </a:r>
            <a:r>
              <a:rPr lang="ru-RU" sz="1400" dirty="0" smtClean="0"/>
              <a:t> </a:t>
            </a:r>
            <a:r>
              <a:rPr lang="ru-RU" sz="1400" dirty="0" err="1" smtClean="0"/>
              <a:t>приблизно</a:t>
            </a:r>
            <a:r>
              <a:rPr lang="ru-RU" sz="1400" dirty="0" smtClean="0"/>
              <a:t> в 650 км на </a:t>
            </a:r>
            <a:r>
              <a:rPr lang="ru-RU" sz="1400" dirty="0" err="1" smtClean="0"/>
              <a:t>північний</a:t>
            </a:r>
            <a:r>
              <a:rPr lang="ru-RU" sz="1400" dirty="0" smtClean="0"/>
              <a:t> </a:t>
            </a:r>
            <a:r>
              <a:rPr lang="ru-RU" sz="1400" dirty="0" err="1" smtClean="0"/>
              <a:t>захід</a:t>
            </a:r>
            <a:r>
              <a:rPr lang="ru-RU" sz="1400" dirty="0" smtClean="0"/>
              <a:t> </a:t>
            </a:r>
            <a:r>
              <a:rPr lang="ru-RU" sz="1400" dirty="0" err="1" smtClean="0"/>
              <a:t>від</a:t>
            </a:r>
            <a:r>
              <a:rPr lang="ru-RU" sz="1400" dirty="0" smtClean="0"/>
              <a:t> </a:t>
            </a:r>
            <a:r>
              <a:rPr lang="ru-RU" sz="1400" dirty="0" err="1" smtClean="0"/>
              <a:t>міста</a:t>
            </a:r>
            <a:r>
              <a:rPr lang="ru-RU" sz="1400" dirty="0" smtClean="0"/>
              <a:t> </a:t>
            </a:r>
            <a:r>
              <a:rPr lang="ru-RU" sz="1400" dirty="0" err="1" smtClean="0"/>
              <a:t>Сува</a:t>
            </a:r>
            <a:r>
              <a:rPr lang="ru-RU" sz="1400" dirty="0" smtClean="0"/>
              <a:t>[4].</a:t>
            </a:r>
          </a:p>
          <a:p>
            <a:pPr algn="just"/>
            <a:r>
              <a:rPr lang="ru-RU" sz="1400" dirty="0" err="1" smtClean="0"/>
              <a:t>Найвища</a:t>
            </a:r>
            <a:r>
              <a:rPr lang="ru-RU" sz="1400" dirty="0" smtClean="0"/>
              <a:t> точка </a:t>
            </a:r>
            <a:r>
              <a:rPr lang="ru-RU" sz="1400" dirty="0" err="1" smtClean="0"/>
              <a:t>країни</a:t>
            </a:r>
            <a:r>
              <a:rPr lang="ru-RU" sz="1400" dirty="0" smtClean="0"/>
              <a:t>, гора </a:t>
            </a:r>
            <a:r>
              <a:rPr lang="ru-RU" sz="1400" dirty="0" err="1" smtClean="0"/>
              <a:t>Томаніві</a:t>
            </a:r>
            <a:r>
              <a:rPr lang="ru-RU" sz="1400" dirty="0" smtClean="0"/>
              <a:t>, </a:t>
            </a:r>
            <a:r>
              <a:rPr lang="ru-RU" sz="1400" dirty="0" err="1" smtClean="0"/>
              <a:t>сягає</a:t>
            </a:r>
            <a:r>
              <a:rPr lang="ru-RU" sz="1400" dirty="0" smtClean="0"/>
              <a:t> 1324 м </a:t>
            </a:r>
            <a:r>
              <a:rPr lang="ru-RU" sz="1400" dirty="0" err="1" smtClean="0"/>
              <a:t>і</a:t>
            </a:r>
            <a:r>
              <a:rPr lang="ru-RU" sz="1400" dirty="0" smtClean="0"/>
              <a:t> </a:t>
            </a:r>
            <a:r>
              <a:rPr lang="ru-RU" sz="1400" dirty="0" err="1" smtClean="0"/>
              <a:t>розташованана</a:t>
            </a:r>
            <a:r>
              <a:rPr lang="ru-RU" sz="1400" dirty="0" smtClean="0"/>
              <a:t> </a:t>
            </a:r>
            <a:r>
              <a:rPr lang="ru-RU" sz="1400" dirty="0" err="1" smtClean="0"/>
              <a:t>острові</a:t>
            </a:r>
            <a:r>
              <a:rPr lang="ru-RU" sz="1400" dirty="0" smtClean="0"/>
              <a:t> </a:t>
            </a:r>
            <a:r>
              <a:rPr lang="ru-RU" sz="1400" dirty="0" err="1" smtClean="0"/>
              <a:t>Віті-Леву</a:t>
            </a:r>
            <a:r>
              <a:rPr lang="ru-RU" sz="1400" dirty="0" smtClean="0"/>
              <a:t>[3]. </a:t>
            </a:r>
            <a:r>
              <a:rPr lang="ru-RU" sz="1400" dirty="0" err="1" smtClean="0"/>
              <a:t>Геологічно</a:t>
            </a:r>
            <a:r>
              <a:rPr lang="ru-RU" sz="1400" dirty="0" smtClean="0"/>
              <a:t> </a:t>
            </a:r>
            <a:r>
              <a:rPr lang="ru-RU" sz="1400" dirty="0" err="1" smtClean="0"/>
              <a:t>строви</a:t>
            </a:r>
            <a:r>
              <a:rPr lang="ru-RU" sz="1400" dirty="0" smtClean="0"/>
              <a:t> </a:t>
            </a:r>
            <a:r>
              <a:rPr lang="ru-RU" sz="1400" dirty="0" err="1" smtClean="0"/>
              <a:t>Фіджі</a:t>
            </a:r>
            <a:r>
              <a:rPr lang="ru-RU" sz="1400" dirty="0" smtClean="0"/>
              <a:t> </a:t>
            </a:r>
            <a:r>
              <a:rPr lang="ru-RU" sz="1400" dirty="0" err="1" smtClean="0"/>
              <a:t>розташовані</a:t>
            </a:r>
            <a:r>
              <a:rPr lang="ru-RU" sz="1400" dirty="0" smtClean="0"/>
              <a:t> </a:t>
            </a:r>
            <a:r>
              <a:rPr lang="ru-RU" sz="1400" dirty="0" err="1" smtClean="0"/>
              <a:t>посередині</a:t>
            </a:r>
            <a:r>
              <a:rPr lang="ru-RU" sz="1400" dirty="0" smtClean="0"/>
              <a:t> </a:t>
            </a:r>
            <a:r>
              <a:rPr lang="ru-RU" sz="1400" dirty="0" err="1" smtClean="0"/>
              <a:t>між</a:t>
            </a:r>
            <a:r>
              <a:rPr lang="ru-RU" sz="1400" dirty="0" smtClean="0"/>
              <a:t> зонами </a:t>
            </a:r>
            <a:r>
              <a:rPr lang="ru-RU" sz="1400" dirty="0" err="1" smtClean="0"/>
              <a:t>конвергенції</a:t>
            </a:r>
            <a:r>
              <a:rPr lang="ru-RU" sz="1400" dirty="0" smtClean="0"/>
              <a:t> </a:t>
            </a:r>
            <a:r>
              <a:rPr lang="ru-RU" sz="1400" dirty="0" err="1" smtClean="0"/>
              <a:t>Тонга-Кермадек</a:t>
            </a:r>
            <a:r>
              <a:rPr lang="ru-RU" sz="1400" dirty="0" smtClean="0"/>
              <a:t> </a:t>
            </a:r>
            <a:r>
              <a:rPr lang="ru-RU" sz="1400" dirty="0" err="1" smtClean="0"/>
              <a:t>і</a:t>
            </a:r>
            <a:r>
              <a:rPr lang="ru-RU" sz="1400" dirty="0" smtClean="0"/>
              <a:t> </a:t>
            </a:r>
            <a:r>
              <a:rPr lang="ru-RU" sz="1400" dirty="0" err="1" smtClean="0"/>
              <a:t>Нові</a:t>
            </a:r>
            <a:r>
              <a:rPr lang="ru-RU" sz="1400" dirty="0" smtClean="0"/>
              <a:t> </a:t>
            </a:r>
            <a:r>
              <a:rPr lang="ru-RU" sz="1400" dirty="0" err="1" smtClean="0"/>
              <a:t>Гебриди</a:t>
            </a:r>
            <a:r>
              <a:rPr lang="ru-RU" sz="1400" dirty="0" smtClean="0"/>
              <a:t>, </a:t>
            </a:r>
            <a:r>
              <a:rPr lang="ru-RU" sz="1400" dirty="0" err="1" smtClean="0"/>
              <a:t>від</a:t>
            </a:r>
            <a:r>
              <a:rPr lang="ru-RU" sz="1400" dirty="0" smtClean="0"/>
              <a:t> </a:t>
            </a:r>
            <a:r>
              <a:rPr lang="ru-RU" sz="1400" dirty="0" err="1" smtClean="0"/>
              <a:t>яких</a:t>
            </a:r>
            <a:r>
              <a:rPr lang="ru-RU" sz="1400" dirty="0" smtClean="0"/>
              <a:t> вони </a:t>
            </a:r>
            <a:r>
              <a:rPr lang="ru-RU" sz="1400" dirty="0" err="1" smtClean="0"/>
              <a:t>відокремлені</a:t>
            </a:r>
            <a:r>
              <a:rPr lang="ru-RU" sz="1400" dirty="0" smtClean="0"/>
              <a:t> </a:t>
            </a:r>
            <a:r>
              <a:rPr lang="ru-RU" sz="1400" dirty="0" err="1" smtClean="0"/>
              <a:t>двома</a:t>
            </a:r>
            <a:r>
              <a:rPr lang="ru-RU" sz="1400" dirty="0" smtClean="0"/>
              <a:t> великими </a:t>
            </a:r>
            <a:r>
              <a:rPr lang="ru-RU" sz="1400" dirty="0" err="1" smtClean="0"/>
              <a:t>задуговими</a:t>
            </a:r>
            <a:r>
              <a:rPr lang="ru-RU" sz="1400" dirty="0" smtClean="0"/>
              <a:t> котловинами — </a:t>
            </a:r>
            <a:r>
              <a:rPr lang="ru-RU" sz="1400" dirty="0" err="1" smtClean="0"/>
              <a:t>Північно-Фіджійською</a:t>
            </a:r>
            <a:r>
              <a:rPr lang="ru-RU" sz="1400" dirty="0" smtClean="0"/>
              <a:t> </a:t>
            </a:r>
            <a:r>
              <a:rPr lang="ru-RU" sz="1400" dirty="0" err="1" smtClean="0"/>
              <a:t>улоговиною</a:t>
            </a:r>
            <a:r>
              <a:rPr lang="ru-RU" sz="1400" dirty="0" smtClean="0"/>
              <a:t> на </a:t>
            </a:r>
            <a:r>
              <a:rPr lang="ru-RU" sz="1400" dirty="0" err="1" smtClean="0"/>
              <a:t>заході</a:t>
            </a:r>
            <a:r>
              <a:rPr lang="ru-RU" sz="1400" dirty="0" smtClean="0"/>
              <a:t> </a:t>
            </a:r>
            <a:r>
              <a:rPr lang="ru-RU" sz="1400" dirty="0" err="1" smtClean="0"/>
              <a:t>і</a:t>
            </a:r>
            <a:r>
              <a:rPr lang="ru-RU" sz="1400" dirty="0" smtClean="0"/>
              <a:t> </a:t>
            </a:r>
            <a:r>
              <a:rPr lang="ru-RU" sz="1400" dirty="0" err="1" smtClean="0"/>
              <a:t>улоговиною</a:t>
            </a:r>
            <a:r>
              <a:rPr lang="ru-RU" sz="1400" dirty="0" smtClean="0"/>
              <a:t> </a:t>
            </a:r>
            <a:r>
              <a:rPr lang="ru-RU" sz="1400" dirty="0" err="1" smtClean="0"/>
              <a:t>Лау</a:t>
            </a:r>
            <a:r>
              <a:rPr lang="ru-RU" sz="1400" dirty="0" smtClean="0"/>
              <a:t> </a:t>
            </a:r>
            <a:r>
              <a:rPr lang="ru-RU" sz="1400" dirty="0" err="1" smtClean="0"/>
              <a:t>на</a:t>
            </a:r>
            <a:r>
              <a:rPr lang="ru-RU" sz="1400" dirty="0" smtClean="0"/>
              <a:t> </a:t>
            </a:r>
            <a:r>
              <a:rPr lang="ru-RU" sz="1400" dirty="0" err="1" smtClean="0"/>
              <a:t>сході</a:t>
            </a:r>
            <a:r>
              <a:rPr lang="ru-RU" sz="1400" dirty="0" smtClean="0"/>
              <a:t>, а </a:t>
            </a:r>
            <a:r>
              <a:rPr lang="ru-RU" sz="1400" dirty="0" err="1" smtClean="0"/>
              <a:t>також</a:t>
            </a:r>
            <a:r>
              <a:rPr lang="ru-RU" sz="1400" dirty="0" smtClean="0"/>
              <a:t> </a:t>
            </a:r>
            <a:r>
              <a:rPr lang="ru-RU" sz="1400" dirty="0" err="1" smtClean="0"/>
              <a:t>цілою</a:t>
            </a:r>
            <a:r>
              <a:rPr lang="ru-RU" sz="1400" dirty="0" smtClean="0"/>
              <a:t> </a:t>
            </a:r>
            <a:r>
              <a:rPr lang="ru-RU" sz="1400" dirty="0" err="1" smtClean="0"/>
              <a:t>групою</a:t>
            </a:r>
            <a:r>
              <a:rPr lang="ru-RU" sz="1400" dirty="0" smtClean="0"/>
              <a:t> </a:t>
            </a:r>
            <a:r>
              <a:rPr lang="ru-RU" sz="1400" dirty="0" err="1" smtClean="0"/>
              <a:t>трансформаційних</a:t>
            </a:r>
            <a:r>
              <a:rPr lang="ru-RU" sz="1400" dirty="0" smtClean="0"/>
              <a:t> </a:t>
            </a:r>
            <a:r>
              <a:rPr lang="ru-RU" sz="1400" dirty="0" err="1" smtClean="0"/>
              <a:t>розломів</a:t>
            </a:r>
            <a:r>
              <a:rPr lang="ru-RU" sz="1400" dirty="0" smtClean="0"/>
              <a:t>, у тому </a:t>
            </a:r>
            <a:r>
              <a:rPr lang="ru-RU" sz="1400" dirty="0" err="1" smtClean="0"/>
              <a:t>числі</a:t>
            </a:r>
            <a:r>
              <a:rPr lang="ru-RU" sz="1400" dirty="0" smtClean="0"/>
              <a:t> </a:t>
            </a:r>
            <a:r>
              <a:rPr lang="ru-RU" sz="1400" dirty="0" err="1" smtClean="0"/>
              <a:t>Фіджійською</a:t>
            </a:r>
            <a:r>
              <a:rPr lang="ru-RU" sz="1400" dirty="0" smtClean="0"/>
              <a:t> зоною </a:t>
            </a:r>
            <a:r>
              <a:rPr lang="ru-RU" sz="1400" dirty="0" err="1" smtClean="0"/>
              <a:t>розлому</a:t>
            </a:r>
            <a:r>
              <a:rPr lang="ru-RU" sz="1400" dirty="0" smtClean="0"/>
              <a:t> </a:t>
            </a:r>
            <a:r>
              <a:rPr lang="ru-RU" sz="1400" dirty="0" err="1" smtClean="0"/>
              <a:t>і</a:t>
            </a:r>
            <a:r>
              <a:rPr lang="ru-RU" sz="1400" dirty="0" smtClean="0"/>
              <a:t> хребтом </a:t>
            </a:r>
            <a:r>
              <a:rPr lang="ru-RU" sz="1400" dirty="0" err="1" smtClean="0"/>
              <a:t>Метью-Хантер</a:t>
            </a:r>
            <a:r>
              <a:rPr lang="ru-RU" sz="1400" dirty="0" smtClean="0"/>
              <a:t>. На </a:t>
            </a:r>
            <a:r>
              <a:rPr lang="ru-RU" sz="1400" dirty="0" err="1" smtClean="0"/>
              <a:t>основі</a:t>
            </a:r>
            <a:r>
              <a:rPr lang="ru-RU" sz="1400" dirty="0" smtClean="0"/>
              <a:t> </a:t>
            </a:r>
            <a:r>
              <a:rPr lang="ru-RU" sz="1400" dirty="0" err="1" smtClean="0"/>
              <a:t>вивчення</a:t>
            </a:r>
            <a:r>
              <a:rPr lang="ru-RU" sz="1400" dirty="0" smtClean="0"/>
              <a:t> </a:t>
            </a:r>
            <a:r>
              <a:rPr lang="ru-RU" sz="1400" dirty="0" err="1" smtClean="0"/>
              <a:t>тектоніки</a:t>
            </a:r>
            <a:r>
              <a:rPr lang="ru-RU" sz="1400" dirty="0" smtClean="0"/>
              <a:t> </a:t>
            </a:r>
            <a:r>
              <a:rPr lang="ru-RU" sz="1400" dirty="0" err="1" smtClean="0"/>
              <a:t>і</a:t>
            </a:r>
            <a:r>
              <a:rPr lang="ru-RU" sz="1400" dirty="0" smtClean="0"/>
              <a:t> </a:t>
            </a:r>
            <a:r>
              <a:rPr lang="ru-RU" sz="1400" dirty="0" err="1" smtClean="0"/>
              <a:t>будови</a:t>
            </a:r>
            <a:r>
              <a:rPr lang="ru-RU" sz="1400" dirty="0" smtClean="0"/>
              <a:t> Тихого океану </a:t>
            </a:r>
            <a:r>
              <a:rPr lang="ru-RU" sz="1400" dirty="0" err="1" smtClean="0"/>
              <a:t>можна</a:t>
            </a:r>
            <a:r>
              <a:rPr lang="ru-RU" sz="1400" dirty="0" smtClean="0"/>
              <a:t> </a:t>
            </a:r>
            <a:r>
              <a:rPr lang="ru-RU" sz="1400" dirty="0" err="1" smtClean="0"/>
              <a:t>припустити</a:t>
            </a:r>
            <a:r>
              <a:rPr lang="ru-RU" sz="1400" dirty="0" smtClean="0"/>
              <a:t>, </a:t>
            </a:r>
            <a:r>
              <a:rPr lang="ru-RU" sz="1400" dirty="0" err="1" smtClean="0"/>
              <a:t>що</a:t>
            </a:r>
            <a:r>
              <a:rPr lang="ru-RU" sz="1400" dirty="0" smtClean="0"/>
              <a:t> у </a:t>
            </a:r>
            <a:r>
              <a:rPr lang="ru-RU" sz="1400" dirty="0" err="1" smtClean="0"/>
              <a:t>відносно</a:t>
            </a:r>
            <a:r>
              <a:rPr lang="ru-RU" sz="1400" dirty="0" smtClean="0"/>
              <a:t> недалекому </a:t>
            </a:r>
            <a:r>
              <a:rPr lang="ru-RU" sz="1400" dirty="0" err="1" smtClean="0"/>
              <a:t>минулому</a:t>
            </a:r>
            <a:r>
              <a:rPr lang="ru-RU" sz="1400" dirty="0" smtClean="0"/>
              <a:t> </a:t>
            </a:r>
            <a:r>
              <a:rPr lang="ru-RU" sz="1400" dirty="0" err="1" smtClean="0"/>
              <a:t>Фіджі</a:t>
            </a:r>
            <a:r>
              <a:rPr lang="ru-RU" sz="1400" dirty="0" smtClean="0"/>
              <a:t> </a:t>
            </a:r>
            <a:r>
              <a:rPr lang="ru-RU" sz="1400" dirty="0" err="1" smtClean="0"/>
              <a:t>були</a:t>
            </a:r>
            <a:r>
              <a:rPr lang="ru-RU" sz="1400" dirty="0" smtClean="0"/>
              <a:t> </a:t>
            </a:r>
            <a:r>
              <a:rPr lang="ru-RU" sz="1400" dirty="0" err="1" smtClean="0"/>
              <a:t>невід'ємною</a:t>
            </a:r>
            <a:r>
              <a:rPr lang="ru-RU" sz="1400" dirty="0" smtClean="0"/>
              <a:t> </a:t>
            </a:r>
            <a:r>
              <a:rPr lang="ru-RU" sz="1400" dirty="0" err="1" smtClean="0"/>
              <a:t>частиною</a:t>
            </a:r>
            <a:r>
              <a:rPr lang="ru-RU" sz="1400" dirty="0" smtClean="0"/>
              <a:t> </a:t>
            </a:r>
            <a:r>
              <a:rPr lang="ru-RU" sz="1400" dirty="0" err="1" smtClean="0"/>
              <a:t>Тихоокеанського</a:t>
            </a:r>
            <a:r>
              <a:rPr lang="ru-RU" sz="1400" dirty="0" smtClean="0"/>
              <a:t> </a:t>
            </a:r>
            <a:r>
              <a:rPr lang="ru-RU" sz="1400" dirty="0" err="1" smtClean="0"/>
              <a:t>вулканічного</a:t>
            </a:r>
            <a:r>
              <a:rPr lang="ru-RU" sz="1400" dirty="0" smtClean="0"/>
              <a:t> </a:t>
            </a:r>
            <a:r>
              <a:rPr lang="ru-RU" sz="1400" dirty="0" err="1" smtClean="0"/>
              <a:t>вогняного</a:t>
            </a:r>
            <a:r>
              <a:rPr lang="ru-RU" sz="1400" dirty="0" smtClean="0"/>
              <a:t> </a:t>
            </a:r>
            <a:r>
              <a:rPr lang="ru-RU" sz="1400" dirty="0" err="1" smtClean="0"/>
              <a:t>кільця</a:t>
            </a:r>
            <a:r>
              <a:rPr lang="ru-RU" sz="1400" dirty="0" smtClean="0"/>
              <a:t>.</a:t>
            </a:r>
            <a:endParaRPr lang="ru-RU" sz="1400" dirty="0" smtClean="0"/>
          </a:p>
          <a:p>
            <a:pPr algn="just"/>
            <a:endParaRPr lang="ru-RU" dirty="0"/>
          </a:p>
        </p:txBody>
      </p:sp>
      <p:sp>
        <p:nvSpPr>
          <p:cNvPr id="15362" name="AutoShape 2" descr="https://upload.wikimedia.org/wikipedia/commons/thumb/e/e2/FijiOMCmap.png/300px-FijiOMCma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Картинки по запросу фиджи острова"/>
          <p:cNvPicPr>
            <a:picLocks noChangeAspect="1" noChangeArrowheads="1"/>
          </p:cNvPicPr>
          <p:nvPr/>
        </p:nvPicPr>
        <p:blipFill>
          <a:blip r:embed="rId2" cstate="print"/>
          <a:srcRect/>
          <a:stretch>
            <a:fillRect/>
          </a:stretch>
        </p:blipFill>
        <p:spPr bwMode="auto">
          <a:xfrm>
            <a:off x="1187624" y="4077072"/>
            <a:ext cx="2331048" cy="2603867"/>
          </a:xfrm>
          <a:prstGeom prst="rect">
            <a:avLst/>
          </a:prstGeom>
          <a:noFill/>
        </p:spPr>
      </p:pic>
      <p:pic>
        <p:nvPicPr>
          <p:cNvPr id="15366" name="Picture 6" descr="Картинки по запросу фиджи острова"/>
          <p:cNvPicPr>
            <a:picLocks noChangeAspect="1" noChangeArrowheads="1"/>
          </p:cNvPicPr>
          <p:nvPr/>
        </p:nvPicPr>
        <p:blipFill>
          <a:blip r:embed="rId3" cstate="print"/>
          <a:srcRect/>
          <a:stretch>
            <a:fillRect/>
          </a:stretch>
        </p:blipFill>
        <p:spPr bwMode="auto">
          <a:xfrm>
            <a:off x="4067944" y="4149080"/>
            <a:ext cx="4428857" cy="25922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332656"/>
            <a:ext cx="4608512" cy="6555641"/>
          </a:xfrm>
          <a:prstGeom prst="rect">
            <a:avLst/>
          </a:prstGeom>
          <a:noFill/>
        </p:spPr>
        <p:txBody>
          <a:bodyPr wrap="square" rtlCol="0">
            <a:spAutoFit/>
          </a:bodyPr>
          <a:lstStyle/>
          <a:p>
            <a:pPr algn="just"/>
            <a:r>
              <a:rPr lang="ru-RU" sz="1400" dirty="0" err="1" smtClean="0"/>
              <a:t>Згідно</a:t>
            </a:r>
            <a:r>
              <a:rPr lang="ru-RU" sz="1400" dirty="0" smtClean="0"/>
              <a:t> </a:t>
            </a:r>
            <a:r>
              <a:rPr lang="ru-RU" sz="1400" dirty="0" err="1" smtClean="0"/>
              <a:t>з</a:t>
            </a:r>
            <a:r>
              <a:rPr lang="ru-RU" sz="1400" dirty="0" smtClean="0"/>
              <a:t> </a:t>
            </a:r>
            <a:r>
              <a:rPr lang="ru-RU" sz="1400" dirty="0" err="1" smtClean="0"/>
              <a:t>останнім</a:t>
            </a:r>
            <a:r>
              <a:rPr lang="ru-RU" sz="1400" dirty="0" smtClean="0"/>
              <a:t> </a:t>
            </a:r>
            <a:r>
              <a:rPr lang="ru-RU" sz="1400" dirty="0" err="1" smtClean="0"/>
              <a:t>переписом</a:t>
            </a:r>
            <a:r>
              <a:rPr lang="ru-RU" sz="1400" dirty="0" smtClean="0"/>
              <a:t> 2007 року (</a:t>
            </a:r>
            <a:r>
              <a:rPr lang="ru-RU" sz="1400" dirty="0" err="1" smtClean="0"/>
              <a:t>дані</a:t>
            </a:r>
            <a:r>
              <a:rPr lang="ru-RU" sz="1400" dirty="0" smtClean="0"/>
              <a:t> Департаменту статистики </a:t>
            </a:r>
            <a:r>
              <a:rPr lang="ru-RU" sz="1400" dirty="0" err="1" smtClean="0"/>
              <a:t>Фіджі</a:t>
            </a:r>
            <a:r>
              <a:rPr lang="ru-RU" sz="1400" dirty="0" smtClean="0"/>
              <a:t>), </a:t>
            </a:r>
            <a:r>
              <a:rPr lang="ru-RU" sz="1400" dirty="0" err="1" smtClean="0"/>
              <a:t>чисельність</a:t>
            </a:r>
            <a:r>
              <a:rPr lang="ru-RU" sz="1400" dirty="0" smtClean="0"/>
              <a:t> </a:t>
            </a:r>
            <a:r>
              <a:rPr lang="ru-RU" sz="1400" dirty="0" err="1" smtClean="0"/>
              <a:t>населення</a:t>
            </a:r>
            <a:r>
              <a:rPr lang="ru-RU" sz="1400" dirty="0" smtClean="0"/>
              <a:t> </a:t>
            </a:r>
            <a:r>
              <a:rPr lang="ru-RU" sz="1400" dirty="0" err="1" smtClean="0"/>
              <a:t>країни</a:t>
            </a:r>
            <a:r>
              <a:rPr lang="ru-RU" sz="1400" dirty="0" smtClean="0"/>
              <a:t> становила 837 271 особу. До 2012 року, </a:t>
            </a:r>
            <a:r>
              <a:rPr lang="ru-RU" sz="1400" dirty="0" err="1" smtClean="0"/>
              <a:t>ця</a:t>
            </a:r>
            <a:r>
              <a:rPr lang="ru-RU" sz="1400" dirty="0" smtClean="0"/>
              <a:t> цифра </a:t>
            </a:r>
            <a:r>
              <a:rPr lang="ru-RU" sz="1400" dirty="0" err="1" smtClean="0"/>
              <a:t>збільшилася</a:t>
            </a:r>
            <a:r>
              <a:rPr lang="ru-RU" sz="1400" dirty="0" smtClean="0"/>
              <a:t> до 857 780 </a:t>
            </a:r>
            <a:r>
              <a:rPr lang="ru-RU" sz="1400" dirty="0" err="1" smtClean="0"/>
              <a:t>осіб</a:t>
            </a:r>
            <a:r>
              <a:rPr lang="ru-RU" sz="1400" dirty="0" smtClean="0"/>
              <a:t>. </a:t>
            </a:r>
            <a:r>
              <a:rPr lang="ru-RU" sz="1400" dirty="0" err="1" smtClean="0"/>
              <a:t>Темпи</a:t>
            </a:r>
            <a:r>
              <a:rPr lang="ru-RU" sz="1400" dirty="0" smtClean="0"/>
              <a:t> приросту </a:t>
            </a:r>
            <a:r>
              <a:rPr lang="ru-RU" sz="1400" dirty="0" err="1" smtClean="0"/>
              <a:t>населення</a:t>
            </a:r>
            <a:r>
              <a:rPr lang="ru-RU" sz="1400" dirty="0" smtClean="0"/>
              <a:t> у </a:t>
            </a:r>
            <a:r>
              <a:rPr lang="ru-RU" sz="1400" dirty="0" err="1" smtClean="0"/>
              <a:t>Фіджі</a:t>
            </a:r>
            <a:r>
              <a:rPr lang="ru-RU" sz="1400" dirty="0" smtClean="0"/>
              <a:t> </a:t>
            </a:r>
            <a:r>
              <a:rPr lang="ru-RU" sz="1400" dirty="0" err="1" smtClean="0"/>
              <a:t>є</a:t>
            </a:r>
            <a:r>
              <a:rPr lang="ru-RU" sz="1400" dirty="0" smtClean="0"/>
              <a:t> </a:t>
            </a:r>
            <a:r>
              <a:rPr lang="ru-RU" sz="1400" dirty="0" err="1" smtClean="0"/>
              <a:t>відносно</a:t>
            </a:r>
            <a:r>
              <a:rPr lang="ru-RU" sz="1400" dirty="0" smtClean="0"/>
              <a:t> </a:t>
            </a:r>
            <a:r>
              <a:rPr lang="ru-RU" sz="1400" dirty="0" err="1" smtClean="0"/>
              <a:t>низькими</a:t>
            </a:r>
            <a:r>
              <a:rPr lang="ru-RU" sz="1400" dirty="0" smtClean="0"/>
              <a:t> на </a:t>
            </a:r>
            <a:r>
              <a:rPr lang="ru-RU" sz="1400" dirty="0" err="1" smtClean="0"/>
              <a:t>тлі</a:t>
            </a:r>
            <a:r>
              <a:rPr lang="ru-RU" sz="1400" dirty="0" smtClean="0"/>
              <a:t> </a:t>
            </a:r>
            <a:r>
              <a:rPr lang="ru-RU" sz="1400" dirty="0" err="1" smtClean="0"/>
              <a:t>інших</a:t>
            </a:r>
            <a:r>
              <a:rPr lang="ru-RU" sz="1400" dirty="0" smtClean="0"/>
              <a:t> </a:t>
            </a:r>
            <a:r>
              <a:rPr lang="ru-RU" sz="1400" dirty="0" err="1" smtClean="0"/>
              <a:t>країн</a:t>
            </a:r>
            <a:r>
              <a:rPr lang="ru-RU" sz="1400" dirty="0" smtClean="0"/>
              <a:t> </a:t>
            </a:r>
            <a:r>
              <a:rPr lang="ru-RU" sz="1400" dirty="0" err="1" smtClean="0"/>
              <a:t>Океанії</a:t>
            </a:r>
            <a:r>
              <a:rPr lang="ru-RU" sz="1400" dirty="0" smtClean="0"/>
              <a:t>: 1,4 % за </a:t>
            </a:r>
            <a:r>
              <a:rPr lang="ru-RU" sz="1400" dirty="0" err="1" smtClean="0"/>
              <a:t>оцінками</a:t>
            </a:r>
            <a:r>
              <a:rPr lang="ru-RU" sz="1400" dirty="0" smtClean="0"/>
              <a:t> 2010. </a:t>
            </a:r>
            <a:r>
              <a:rPr lang="ru-RU" sz="1400" dirty="0" err="1" smtClean="0"/>
              <a:t>Перепис</a:t>
            </a:r>
            <a:r>
              <a:rPr lang="ru-RU" sz="1400" dirty="0" smtClean="0"/>
              <a:t> ж 2007 року </a:t>
            </a:r>
            <a:r>
              <a:rPr lang="ru-RU" sz="1400" dirty="0" err="1" smtClean="0"/>
              <a:t>засвідчив</a:t>
            </a:r>
            <a:r>
              <a:rPr lang="ru-RU" sz="1400" dirty="0" smtClean="0"/>
              <a:t> </a:t>
            </a:r>
            <a:r>
              <a:rPr lang="ru-RU" sz="1400" dirty="0" err="1" smtClean="0"/>
              <a:t>збільшення</a:t>
            </a:r>
            <a:r>
              <a:rPr lang="ru-RU" sz="1400" dirty="0" smtClean="0"/>
              <a:t> </a:t>
            </a:r>
            <a:r>
              <a:rPr lang="ru-RU" sz="1400" dirty="0" err="1" smtClean="0"/>
              <a:t>чисельності</a:t>
            </a:r>
            <a:r>
              <a:rPr lang="ru-RU" sz="1400" dirty="0" smtClean="0"/>
              <a:t> </a:t>
            </a:r>
            <a:r>
              <a:rPr lang="ru-RU" sz="1400" dirty="0" err="1" smtClean="0"/>
              <a:t>населення</a:t>
            </a:r>
            <a:r>
              <a:rPr lang="ru-RU" sz="1400" dirty="0" smtClean="0"/>
              <a:t> на 0,7 % в </a:t>
            </a:r>
            <a:r>
              <a:rPr lang="ru-RU" sz="1400" dirty="0" err="1" smtClean="0"/>
              <a:t>порівнянні</a:t>
            </a:r>
            <a:r>
              <a:rPr lang="ru-RU" sz="1400" dirty="0" smtClean="0"/>
              <a:t> </a:t>
            </a:r>
            <a:r>
              <a:rPr lang="ru-RU" sz="1400" dirty="0" err="1" smtClean="0"/>
              <a:t>з</a:t>
            </a:r>
            <a:r>
              <a:rPr lang="ru-RU" sz="1400" dirty="0" smtClean="0"/>
              <a:t> </a:t>
            </a:r>
            <a:r>
              <a:rPr lang="ru-RU" sz="1400" dirty="0" err="1" smtClean="0"/>
              <a:t>даними</a:t>
            </a:r>
            <a:r>
              <a:rPr lang="ru-RU" sz="1400" dirty="0" smtClean="0"/>
              <a:t> </a:t>
            </a:r>
            <a:r>
              <a:rPr lang="ru-RU" sz="1400" dirty="0" err="1" smtClean="0"/>
              <a:t>перепису</a:t>
            </a:r>
            <a:r>
              <a:rPr lang="ru-RU" sz="1400" dirty="0" smtClean="0"/>
              <a:t> 1996 року, </a:t>
            </a:r>
            <a:r>
              <a:rPr lang="ru-RU" sz="1400" dirty="0" err="1" smtClean="0"/>
              <a:t>тобто</a:t>
            </a:r>
            <a:r>
              <a:rPr lang="ru-RU" sz="1400" dirty="0" smtClean="0"/>
              <a:t> на 62 196 </a:t>
            </a:r>
            <a:r>
              <a:rPr lang="ru-RU" sz="1400" dirty="0" err="1" smtClean="0"/>
              <a:t>осіб</a:t>
            </a:r>
            <a:r>
              <a:rPr lang="ru-RU" sz="1400" dirty="0" smtClean="0"/>
              <a:t>.</a:t>
            </a:r>
          </a:p>
          <a:p>
            <a:pPr algn="just"/>
            <a:r>
              <a:rPr lang="ru-RU" sz="1400" dirty="0" err="1" smtClean="0"/>
              <a:t>Великі</a:t>
            </a:r>
            <a:r>
              <a:rPr lang="ru-RU" sz="1400" dirty="0" smtClean="0"/>
              <a:t> </a:t>
            </a:r>
            <a:r>
              <a:rPr lang="ru-RU" sz="1400" dirty="0" err="1" smtClean="0"/>
              <a:t>діаспори</a:t>
            </a:r>
            <a:r>
              <a:rPr lang="ru-RU" sz="1400" dirty="0" smtClean="0"/>
              <a:t> </a:t>
            </a:r>
            <a:r>
              <a:rPr lang="ru-RU" sz="1400" dirty="0" err="1" smtClean="0"/>
              <a:t>вихідців</a:t>
            </a:r>
            <a:r>
              <a:rPr lang="ru-RU" sz="1400" dirty="0" smtClean="0"/>
              <a:t> </a:t>
            </a:r>
            <a:r>
              <a:rPr lang="ru-RU" sz="1400" dirty="0" err="1" smtClean="0"/>
              <a:t>з</a:t>
            </a:r>
            <a:r>
              <a:rPr lang="ru-RU" sz="1400" dirty="0" smtClean="0"/>
              <a:t> </a:t>
            </a:r>
            <a:r>
              <a:rPr lang="ru-RU" sz="1400" dirty="0" err="1" smtClean="0"/>
              <a:t>Фіджі</a:t>
            </a:r>
            <a:r>
              <a:rPr lang="ru-RU" sz="1400" dirty="0" smtClean="0"/>
              <a:t> </a:t>
            </a:r>
            <a:r>
              <a:rPr lang="ru-RU" sz="1400" dirty="0" err="1" smtClean="0"/>
              <a:t>є</a:t>
            </a:r>
            <a:r>
              <a:rPr lang="ru-RU" sz="1400" dirty="0" smtClean="0"/>
              <a:t> в </a:t>
            </a:r>
            <a:r>
              <a:rPr lang="ru-RU" sz="1400" dirty="0" err="1" smtClean="0"/>
              <a:t>Новій</a:t>
            </a:r>
            <a:r>
              <a:rPr lang="ru-RU" sz="1400" dirty="0" smtClean="0"/>
              <a:t> </a:t>
            </a:r>
            <a:r>
              <a:rPr lang="ru-RU" sz="1400" dirty="0" err="1" smtClean="0"/>
              <a:t>Зеландії</a:t>
            </a:r>
            <a:r>
              <a:rPr lang="ru-RU" sz="1400" dirty="0" smtClean="0"/>
              <a:t>, </a:t>
            </a:r>
            <a:r>
              <a:rPr lang="ru-RU" sz="1400" dirty="0" err="1" smtClean="0"/>
              <a:t>Австралії</a:t>
            </a:r>
            <a:r>
              <a:rPr lang="ru-RU" sz="1400" dirty="0" smtClean="0"/>
              <a:t> </a:t>
            </a:r>
            <a:r>
              <a:rPr lang="ru-RU" sz="1400" dirty="0" err="1" smtClean="0"/>
              <a:t>і</a:t>
            </a:r>
            <a:r>
              <a:rPr lang="ru-RU" sz="1400" dirty="0" smtClean="0"/>
              <a:t> США. У 2001 </a:t>
            </a:r>
            <a:r>
              <a:rPr lang="ru-RU" sz="1400" dirty="0" err="1" smtClean="0"/>
              <a:t>році</a:t>
            </a:r>
            <a:r>
              <a:rPr lang="ru-RU" sz="1400" dirty="0" smtClean="0"/>
              <a:t> в </a:t>
            </a:r>
            <a:r>
              <a:rPr lang="ru-RU" sz="1400" dirty="0" err="1" smtClean="0"/>
              <a:t>Новій</a:t>
            </a:r>
            <a:r>
              <a:rPr lang="ru-RU" sz="1400" dirty="0" smtClean="0"/>
              <a:t> </a:t>
            </a:r>
            <a:r>
              <a:rPr lang="ru-RU" sz="1400" dirty="0" err="1" smtClean="0"/>
              <a:t>Зеландії</a:t>
            </a:r>
            <a:r>
              <a:rPr lang="ru-RU" sz="1400" dirty="0" smtClean="0"/>
              <a:t> </a:t>
            </a:r>
            <a:r>
              <a:rPr lang="ru-RU" sz="1400" dirty="0" err="1" smtClean="0"/>
              <a:t>було</a:t>
            </a:r>
            <a:r>
              <a:rPr lang="ru-RU" sz="1400" dirty="0" smtClean="0"/>
              <a:t> </a:t>
            </a:r>
            <a:r>
              <a:rPr lang="ru-RU" sz="1400" dirty="0" err="1" smtClean="0"/>
              <a:t>зареєстровано</a:t>
            </a:r>
            <a:r>
              <a:rPr lang="ru-RU" sz="1400" dirty="0" smtClean="0"/>
              <a:t> </a:t>
            </a:r>
            <a:r>
              <a:rPr lang="ru-RU" sz="1400" dirty="0" err="1" smtClean="0"/>
              <a:t>близько</a:t>
            </a:r>
            <a:r>
              <a:rPr lang="ru-RU" sz="1400" dirty="0" smtClean="0"/>
              <a:t> 7000 </a:t>
            </a:r>
            <a:r>
              <a:rPr lang="ru-RU" sz="1400" dirty="0" err="1" smtClean="0"/>
              <a:t>фіджійців</a:t>
            </a:r>
            <a:r>
              <a:rPr lang="ru-RU" sz="1400" dirty="0" smtClean="0"/>
              <a:t> (</a:t>
            </a:r>
            <a:r>
              <a:rPr lang="ru-RU" sz="1400" dirty="0" err="1" smtClean="0"/>
              <a:t>близько</a:t>
            </a:r>
            <a:r>
              <a:rPr lang="ru-RU" sz="1400" dirty="0" smtClean="0"/>
              <a:t> 3 % </a:t>
            </a:r>
            <a:r>
              <a:rPr lang="ru-RU" sz="1400" dirty="0" err="1" smtClean="0"/>
              <a:t>від</a:t>
            </a:r>
            <a:r>
              <a:rPr lang="ru-RU" sz="1400" dirty="0" smtClean="0"/>
              <a:t> </a:t>
            </a:r>
            <a:r>
              <a:rPr lang="ru-RU" sz="1400" dirty="0" err="1" smtClean="0"/>
              <a:t>чисельності</a:t>
            </a:r>
            <a:r>
              <a:rPr lang="ru-RU" sz="1400" dirty="0" smtClean="0"/>
              <a:t> </a:t>
            </a:r>
            <a:r>
              <a:rPr lang="ru-RU" sz="1400" dirty="0" err="1" smtClean="0"/>
              <a:t>народів</a:t>
            </a:r>
            <a:r>
              <a:rPr lang="ru-RU" sz="1400" dirty="0" smtClean="0"/>
              <a:t> </a:t>
            </a:r>
            <a:r>
              <a:rPr lang="ru-RU" sz="1400" dirty="0" err="1" smtClean="0"/>
              <a:t>Океанії</a:t>
            </a:r>
            <a:r>
              <a:rPr lang="ru-RU" sz="1400" dirty="0" smtClean="0"/>
              <a:t>, </a:t>
            </a:r>
            <a:r>
              <a:rPr lang="ru-RU" sz="1400" dirty="0" err="1" smtClean="0"/>
              <a:t>які</a:t>
            </a:r>
            <a:r>
              <a:rPr lang="ru-RU" sz="1400" dirty="0" smtClean="0"/>
              <a:t> </a:t>
            </a:r>
            <a:r>
              <a:rPr lang="ru-RU" sz="1400" dirty="0" err="1" smtClean="0"/>
              <a:t>проживають</a:t>
            </a:r>
            <a:r>
              <a:rPr lang="ru-RU" sz="1400" dirty="0" smtClean="0"/>
              <a:t> на </a:t>
            </a:r>
            <a:r>
              <a:rPr lang="ru-RU" sz="1400" dirty="0" err="1" smtClean="0"/>
              <a:t>території</a:t>
            </a:r>
            <a:r>
              <a:rPr lang="ru-RU" sz="1400" dirty="0" smtClean="0"/>
              <a:t> </a:t>
            </a:r>
            <a:r>
              <a:rPr lang="ru-RU" sz="1400" dirty="0" err="1" smtClean="0"/>
              <a:t>Нової</a:t>
            </a:r>
            <a:r>
              <a:rPr lang="ru-RU" sz="1400" dirty="0" smtClean="0"/>
              <a:t> </a:t>
            </a:r>
            <a:r>
              <a:rPr lang="ru-RU" sz="1400" dirty="0" err="1" smtClean="0"/>
              <a:t>Зеландії</a:t>
            </a:r>
            <a:r>
              <a:rPr lang="ru-RU" sz="1400" dirty="0" smtClean="0"/>
              <a:t>). </a:t>
            </a:r>
            <a:r>
              <a:rPr lang="ru-RU" sz="1400" dirty="0" err="1" smtClean="0"/>
              <a:t>Більшість</a:t>
            </a:r>
            <a:r>
              <a:rPr lang="ru-RU" sz="1400" dirty="0" smtClean="0"/>
              <a:t> </a:t>
            </a:r>
            <a:r>
              <a:rPr lang="ru-RU" sz="1400" dirty="0" err="1" smtClean="0"/>
              <a:t>з</a:t>
            </a:r>
            <a:r>
              <a:rPr lang="ru-RU" sz="1400" dirty="0" smtClean="0"/>
              <a:t> них (57 %) проживало в </a:t>
            </a:r>
            <a:r>
              <a:rPr lang="ru-RU" sz="1400" dirty="0" err="1" smtClean="0"/>
              <a:t>місті</a:t>
            </a:r>
            <a:r>
              <a:rPr lang="ru-RU" sz="1400" dirty="0" smtClean="0"/>
              <a:t> Окленд, 11 % — в </a:t>
            </a:r>
            <a:r>
              <a:rPr lang="ru-RU" sz="1400" dirty="0" err="1" smtClean="0"/>
              <a:t>Веллінгтоні</a:t>
            </a:r>
            <a:r>
              <a:rPr lang="ru-RU" sz="1400" dirty="0" smtClean="0"/>
              <a:t>, 5 % — в </a:t>
            </a:r>
            <a:r>
              <a:rPr lang="ru-RU" sz="1400" dirty="0" err="1" smtClean="0"/>
              <a:t>Крайстчерчі</a:t>
            </a:r>
            <a:r>
              <a:rPr lang="ru-RU" sz="1400" dirty="0" smtClean="0"/>
              <a:t>[10]. В </a:t>
            </a:r>
            <a:r>
              <a:rPr lang="ru-RU" sz="1400" dirty="0" err="1" smtClean="0"/>
              <a:t>Австралії</a:t>
            </a:r>
            <a:r>
              <a:rPr lang="ru-RU" sz="1400" dirty="0" smtClean="0"/>
              <a:t> </a:t>
            </a:r>
            <a:r>
              <a:rPr lang="ru-RU" sz="1400" dirty="0" err="1" smtClean="0"/>
              <a:t>в</a:t>
            </a:r>
            <a:r>
              <a:rPr lang="ru-RU" sz="1400" dirty="0" smtClean="0"/>
              <a:t> 2006 </a:t>
            </a:r>
            <a:r>
              <a:rPr lang="ru-RU" sz="1400" dirty="0" err="1" smtClean="0"/>
              <a:t>році</a:t>
            </a:r>
            <a:r>
              <a:rPr lang="ru-RU" sz="1400" dirty="0" smtClean="0"/>
              <a:t> </a:t>
            </a:r>
            <a:r>
              <a:rPr lang="ru-RU" sz="1400" dirty="0" err="1" smtClean="0"/>
              <a:t>було</a:t>
            </a:r>
            <a:r>
              <a:rPr lang="ru-RU" sz="1400" dirty="0" smtClean="0"/>
              <a:t> </a:t>
            </a:r>
            <a:r>
              <a:rPr lang="ru-RU" sz="1400" dirty="0" err="1" smtClean="0"/>
              <a:t>зареєстровано</a:t>
            </a:r>
            <a:r>
              <a:rPr lang="ru-RU" sz="1400" dirty="0" smtClean="0"/>
              <a:t> 48 150 </a:t>
            </a:r>
            <a:r>
              <a:rPr lang="ru-RU" sz="1400" dirty="0" err="1" smtClean="0"/>
              <a:t>фіджійців</a:t>
            </a:r>
            <a:r>
              <a:rPr lang="ru-RU" sz="1400" dirty="0" smtClean="0"/>
              <a:t> (у 2001 </a:t>
            </a:r>
            <a:r>
              <a:rPr lang="ru-RU" sz="1400" dirty="0" err="1" smtClean="0"/>
              <a:t>році</a:t>
            </a:r>
            <a:r>
              <a:rPr lang="ru-RU" sz="1400" dirty="0" smtClean="0"/>
              <a:t> — 44 040 </a:t>
            </a:r>
            <a:r>
              <a:rPr lang="ru-RU" sz="1400" dirty="0" err="1" smtClean="0"/>
              <a:t>осіб</a:t>
            </a:r>
            <a:r>
              <a:rPr lang="ru-RU" sz="1400" dirty="0" smtClean="0"/>
              <a:t>), </a:t>
            </a:r>
            <a:r>
              <a:rPr lang="ru-RU" sz="1400" dirty="0" err="1" smtClean="0"/>
              <a:t>більшість</a:t>
            </a:r>
            <a:r>
              <a:rPr lang="ru-RU" sz="1400" dirty="0" smtClean="0"/>
              <a:t> </a:t>
            </a:r>
            <a:r>
              <a:rPr lang="ru-RU" sz="1400" dirty="0" err="1" smtClean="0"/>
              <a:t>з</a:t>
            </a:r>
            <a:r>
              <a:rPr lang="ru-RU" sz="1400" dirty="0" smtClean="0"/>
              <a:t> </a:t>
            </a:r>
            <a:r>
              <a:rPr lang="ru-RU" sz="1400" dirty="0" err="1" smtClean="0"/>
              <a:t>яких</a:t>
            </a:r>
            <a:r>
              <a:rPr lang="ru-RU" sz="1400" dirty="0" smtClean="0"/>
              <a:t> проживало в штатах </a:t>
            </a:r>
            <a:r>
              <a:rPr lang="ru-RU" sz="1400" dirty="0" err="1" smtClean="0"/>
              <a:t>Новий</a:t>
            </a:r>
            <a:r>
              <a:rPr lang="ru-RU" sz="1400" dirty="0" smtClean="0"/>
              <a:t> </a:t>
            </a:r>
            <a:r>
              <a:rPr lang="ru-RU" sz="1400" dirty="0" err="1" smtClean="0"/>
              <a:t>Південний</a:t>
            </a:r>
            <a:r>
              <a:rPr lang="ru-RU" sz="1400" dirty="0" smtClean="0"/>
              <a:t> </a:t>
            </a:r>
            <a:r>
              <a:rPr lang="ru-RU" sz="1400" dirty="0" err="1" smtClean="0"/>
              <a:t>Уельс</a:t>
            </a:r>
            <a:r>
              <a:rPr lang="ru-RU" sz="1400" dirty="0" smtClean="0"/>
              <a:t> (28 610 </a:t>
            </a:r>
            <a:r>
              <a:rPr lang="ru-RU" sz="1400" dirty="0" err="1" smtClean="0"/>
              <a:t>осіб</a:t>
            </a:r>
            <a:r>
              <a:rPr lang="ru-RU" sz="1400" dirty="0" smtClean="0"/>
              <a:t>, </a:t>
            </a:r>
            <a:r>
              <a:rPr lang="ru-RU" sz="1400" dirty="0" err="1" smtClean="0"/>
              <a:t>або</a:t>
            </a:r>
            <a:r>
              <a:rPr lang="ru-RU" sz="1400" dirty="0" smtClean="0"/>
              <a:t> 59,4 %), </a:t>
            </a:r>
            <a:r>
              <a:rPr lang="ru-RU" sz="1400" dirty="0" err="1" smtClean="0"/>
              <a:t>Квінсленд</a:t>
            </a:r>
            <a:r>
              <a:rPr lang="ru-RU" sz="1400" dirty="0" smtClean="0"/>
              <a:t> (8950 </a:t>
            </a:r>
            <a:r>
              <a:rPr lang="ru-RU" sz="1400" dirty="0" err="1" smtClean="0"/>
              <a:t>осіб</a:t>
            </a:r>
            <a:r>
              <a:rPr lang="ru-RU" sz="1400" dirty="0" smtClean="0"/>
              <a:t>, </a:t>
            </a:r>
            <a:r>
              <a:rPr lang="ru-RU" sz="1400" dirty="0" err="1" smtClean="0"/>
              <a:t>або</a:t>
            </a:r>
            <a:r>
              <a:rPr lang="ru-RU" sz="1400" dirty="0" smtClean="0"/>
              <a:t> 18,6 %) </a:t>
            </a:r>
            <a:r>
              <a:rPr lang="ru-RU" sz="1400" dirty="0" err="1" smtClean="0"/>
              <a:t>і</a:t>
            </a:r>
            <a:r>
              <a:rPr lang="ru-RU" sz="1400" dirty="0" smtClean="0"/>
              <a:t> </a:t>
            </a:r>
            <a:r>
              <a:rPr lang="ru-RU" sz="1400" dirty="0" err="1" smtClean="0"/>
              <a:t>Вікторія</a:t>
            </a:r>
            <a:r>
              <a:rPr lang="ru-RU" sz="1400" dirty="0" smtClean="0"/>
              <a:t> (7910 </a:t>
            </a:r>
            <a:r>
              <a:rPr lang="ru-RU" sz="1400" dirty="0" err="1" smtClean="0"/>
              <a:t>осіб</a:t>
            </a:r>
            <a:r>
              <a:rPr lang="ru-RU" sz="1400" dirty="0" smtClean="0"/>
              <a:t>, </a:t>
            </a:r>
            <a:r>
              <a:rPr lang="ru-RU" sz="1400" dirty="0" err="1" smtClean="0"/>
              <a:t>або</a:t>
            </a:r>
            <a:r>
              <a:rPr lang="ru-RU" sz="1400" dirty="0" smtClean="0"/>
              <a:t> 16,4 %)[11]. </a:t>
            </a:r>
            <a:r>
              <a:rPr lang="ru-RU" sz="1400" dirty="0" err="1" smtClean="0"/>
              <a:t>Крім</a:t>
            </a:r>
            <a:r>
              <a:rPr lang="ru-RU" sz="1400" dirty="0" smtClean="0"/>
              <a:t> того, </a:t>
            </a:r>
            <a:r>
              <a:rPr lang="ru-RU" sz="1400" dirty="0" err="1" smtClean="0"/>
              <a:t>є</a:t>
            </a:r>
            <a:r>
              <a:rPr lang="ru-RU" sz="1400" dirty="0" smtClean="0"/>
              <a:t> велика </a:t>
            </a:r>
            <a:r>
              <a:rPr lang="ru-RU" sz="1400" dirty="0" err="1" smtClean="0"/>
              <a:t>діаспора</a:t>
            </a:r>
            <a:r>
              <a:rPr lang="ru-RU" sz="1400" dirty="0" smtClean="0"/>
              <a:t> в США: у 2000 </a:t>
            </a:r>
            <a:r>
              <a:rPr lang="ru-RU" sz="1400" dirty="0" err="1" smtClean="0"/>
              <a:t>році</a:t>
            </a:r>
            <a:r>
              <a:rPr lang="ru-RU" sz="1400" dirty="0" smtClean="0"/>
              <a:t> — 10 265 </a:t>
            </a:r>
            <a:r>
              <a:rPr lang="ru-RU" sz="1400" dirty="0" err="1" smtClean="0"/>
              <a:t>осіб</a:t>
            </a:r>
            <a:r>
              <a:rPr lang="ru-RU" sz="1400" dirty="0" smtClean="0"/>
              <a:t>, </a:t>
            </a:r>
            <a:r>
              <a:rPr lang="ru-RU" sz="1400" dirty="0" err="1" smtClean="0"/>
              <a:t>або</a:t>
            </a:r>
            <a:r>
              <a:rPr lang="ru-RU" sz="1400" dirty="0" smtClean="0"/>
              <a:t> 2,7 % </a:t>
            </a:r>
            <a:r>
              <a:rPr lang="ru-RU" sz="1400" dirty="0" err="1" smtClean="0"/>
              <a:t>від</a:t>
            </a:r>
            <a:r>
              <a:rPr lang="ru-RU" sz="1400" dirty="0" smtClean="0"/>
              <a:t> </a:t>
            </a:r>
            <a:r>
              <a:rPr lang="ru-RU" sz="1400" dirty="0" err="1" smtClean="0"/>
              <a:t>чисельності</a:t>
            </a:r>
            <a:r>
              <a:rPr lang="ru-RU" sz="1400" dirty="0" smtClean="0"/>
              <a:t> </a:t>
            </a:r>
            <a:r>
              <a:rPr lang="ru-RU" sz="1400" dirty="0" err="1" smtClean="0"/>
              <a:t>народів</a:t>
            </a:r>
            <a:r>
              <a:rPr lang="ru-RU" sz="1400" dirty="0" smtClean="0"/>
              <a:t> </a:t>
            </a:r>
            <a:r>
              <a:rPr lang="ru-RU" sz="1400" dirty="0" err="1" smtClean="0"/>
              <a:t>Океанії</a:t>
            </a:r>
            <a:r>
              <a:rPr lang="ru-RU" sz="1400" dirty="0" smtClean="0"/>
              <a:t>, </a:t>
            </a:r>
            <a:r>
              <a:rPr lang="ru-RU" sz="1400" dirty="0" err="1" smtClean="0"/>
              <a:t>які</a:t>
            </a:r>
            <a:r>
              <a:rPr lang="ru-RU" sz="1400" dirty="0" smtClean="0"/>
              <a:t> </a:t>
            </a:r>
            <a:r>
              <a:rPr lang="ru-RU" sz="1400" dirty="0" err="1" smtClean="0"/>
              <a:t>проживають</a:t>
            </a:r>
            <a:r>
              <a:rPr lang="ru-RU" sz="1400" dirty="0" smtClean="0"/>
              <a:t> у Штатах[12].</a:t>
            </a:r>
          </a:p>
          <a:p>
            <a:pPr algn="just"/>
            <a:r>
              <a:rPr lang="ru-RU" sz="1400" dirty="0" err="1" smtClean="0"/>
              <a:t>Населення</a:t>
            </a:r>
            <a:r>
              <a:rPr lang="ru-RU" sz="1400" dirty="0" smtClean="0"/>
              <a:t> </a:t>
            </a:r>
            <a:r>
              <a:rPr lang="ru-RU" sz="1400" dirty="0" err="1" smtClean="0"/>
              <a:t>Фіджі</a:t>
            </a:r>
            <a:r>
              <a:rPr lang="ru-RU" sz="1400" dirty="0" smtClean="0"/>
              <a:t> </a:t>
            </a:r>
            <a:r>
              <a:rPr lang="ru-RU" sz="1400" dirty="0" err="1" smtClean="0"/>
              <a:t>національне</a:t>
            </a:r>
            <a:r>
              <a:rPr lang="ru-RU" sz="1400" dirty="0" smtClean="0"/>
              <a:t>: </a:t>
            </a:r>
            <a:r>
              <a:rPr lang="ru-RU" sz="1400" dirty="0" err="1" smtClean="0"/>
              <a:t>згідно</a:t>
            </a:r>
            <a:r>
              <a:rPr lang="ru-RU" sz="1400" dirty="0" smtClean="0"/>
              <a:t> </a:t>
            </a:r>
            <a:r>
              <a:rPr lang="ru-RU" sz="1400" dirty="0" err="1" smtClean="0"/>
              <a:t>з</a:t>
            </a:r>
            <a:r>
              <a:rPr lang="ru-RU" sz="1400" dirty="0" smtClean="0"/>
              <a:t> </a:t>
            </a:r>
            <a:r>
              <a:rPr lang="ru-RU" sz="1400" dirty="0" err="1" smtClean="0"/>
              <a:t>переписом</a:t>
            </a:r>
            <a:r>
              <a:rPr lang="ru-RU" sz="1400" dirty="0" smtClean="0"/>
              <a:t> 2007 року, </a:t>
            </a:r>
            <a:r>
              <a:rPr lang="ru-RU" sz="1400" dirty="0" err="1" smtClean="0"/>
              <a:t>майже</a:t>
            </a:r>
            <a:r>
              <a:rPr lang="ru-RU" sz="1400" dirty="0" smtClean="0"/>
              <a:t> 57,2 % </a:t>
            </a:r>
            <a:r>
              <a:rPr lang="ru-RU" sz="1400" dirty="0" err="1" smtClean="0"/>
              <a:t>жителів</a:t>
            </a:r>
            <a:r>
              <a:rPr lang="ru-RU" sz="1400" dirty="0" smtClean="0"/>
              <a:t> (475 739 </a:t>
            </a:r>
            <a:r>
              <a:rPr lang="ru-RU" sz="1400" dirty="0" err="1" smtClean="0"/>
              <a:t>осіб</a:t>
            </a:r>
            <a:r>
              <a:rPr lang="ru-RU" sz="1400" dirty="0" smtClean="0"/>
              <a:t>) </a:t>
            </a:r>
            <a:r>
              <a:rPr lang="ru-RU" sz="1400" dirty="0" err="1" smtClean="0"/>
              <a:t>були</a:t>
            </a:r>
            <a:r>
              <a:rPr lang="ru-RU" sz="1400" dirty="0" smtClean="0"/>
              <a:t> </a:t>
            </a:r>
            <a:r>
              <a:rPr lang="ru-RU" sz="1400" dirty="0" err="1" smtClean="0"/>
              <a:t>фіджійцями</a:t>
            </a:r>
            <a:r>
              <a:rPr lang="ru-RU" sz="1400" dirty="0" smtClean="0"/>
              <a:t>, </a:t>
            </a:r>
            <a:r>
              <a:rPr lang="ru-RU" sz="1400" dirty="0" err="1" smtClean="0"/>
              <a:t>представниками</a:t>
            </a:r>
            <a:r>
              <a:rPr lang="ru-RU" sz="1400" dirty="0" smtClean="0"/>
              <a:t> </a:t>
            </a:r>
            <a:r>
              <a:rPr lang="ru-RU" sz="1400" dirty="0" err="1" smtClean="0"/>
              <a:t>корінного</a:t>
            </a:r>
            <a:r>
              <a:rPr lang="ru-RU" sz="1400" dirty="0" smtClean="0"/>
              <a:t> народу </a:t>
            </a:r>
            <a:r>
              <a:rPr lang="ru-RU" sz="1400" dirty="0" err="1" smtClean="0"/>
              <a:t>архіпелагу</a:t>
            </a:r>
            <a:r>
              <a:rPr lang="ru-RU" sz="1400" dirty="0" smtClean="0"/>
              <a:t>, </a:t>
            </a:r>
            <a:r>
              <a:rPr lang="ru-RU" sz="1400" dirty="0" err="1" smtClean="0"/>
              <a:t>і</a:t>
            </a:r>
            <a:r>
              <a:rPr lang="ru-RU" sz="1400" dirty="0" smtClean="0"/>
              <a:t> 37,5 % (313 798 </a:t>
            </a:r>
            <a:r>
              <a:rPr lang="ru-RU" sz="1400" dirty="0" err="1" smtClean="0"/>
              <a:t>осіб</a:t>
            </a:r>
            <a:r>
              <a:rPr lang="ru-RU" sz="1400" dirty="0" smtClean="0"/>
              <a:t>) — </a:t>
            </a:r>
            <a:r>
              <a:rPr lang="ru-RU" sz="1400" dirty="0" err="1" smtClean="0"/>
              <a:t>фіджі-індійцями</a:t>
            </a:r>
            <a:r>
              <a:rPr lang="ru-RU" sz="1400" dirty="0" smtClean="0"/>
              <a:t>. </a:t>
            </a:r>
            <a:r>
              <a:rPr lang="ru-RU" sz="1400" dirty="0" err="1" smtClean="0"/>
              <a:t>Решта</a:t>
            </a:r>
            <a:r>
              <a:rPr lang="ru-RU" sz="1400" dirty="0" smtClean="0"/>
              <a:t> народи: 1,2 % (10 335 </a:t>
            </a:r>
            <a:r>
              <a:rPr lang="ru-RU" sz="1400" dirty="0" err="1" smtClean="0"/>
              <a:t>осіб</a:t>
            </a:r>
            <a:r>
              <a:rPr lang="ru-RU" sz="1400" dirty="0" smtClean="0"/>
              <a:t>) — </a:t>
            </a:r>
            <a:r>
              <a:rPr lang="ru-RU" sz="1400" dirty="0" err="1" smtClean="0"/>
              <a:t>ротума</a:t>
            </a:r>
            <a:r>
              <a:rPr lang="ru-RU" sz="1400" dirty="0" smtClean="0"/>
              <a:t>, 1,8 % (15 311 </a:t>
            </a:r>
            <a:r>
              <a:rPr lang="ru-RU" sz="1400" dirty="0" err="1" smtClean="0"/>
              <a:t>осіб</a:t>
            </a:r>
            <a:r>
              <a:rPr lang="ru-RU" sz="1400" dirty="0" smtClean="0"/>
              <a:t>) — </a:t>
            </a:r>
            <a:r>
              <a:rPr lang="ru-RU" sz="1400" dirty="0" err="1" smtClean="0"/>
              <a:t>вихідці</a:t>
            </a:r>
            <a:r>
              <a:rPr lang="ru-RU" sz="1400" dirty="0" smtClean="0"/>
              <a:t> </a:t>
            </a:r>
            <a:r>
              <a:rPr lang="ru-RU" sz="1400" dirty="0" err="1" smtClean="0"/>
              <a:t>з</a:t>
            </a:r>
            <a:r>
              <a:rPr lang="ru-RU" sz="1400" dirty="0" smtClean="0"/>
              <a:t> </a:t>
            </a:r>
            <a:r>
              <a:rPr lang="ru-RU" sz="1400" dirty="0" err="1" smtClean="0"/>
              <a:t>інших</a:t>
            </a:r>
            <a:r>
              <a:rPr lang="ru-RU" sz="1400" dirty="0" smtClean="0"/>
              <a:t> </a:t>
            </a:r>
            <a:r>
              <a:rPr lang="ru-RU" sz="1400" dirty="0" err="1" smtClean="0"/>
              <a:t>островів</a:t>
            </a:r>
            <a:r>
              <a:rPr lang="ru-RU" sz="1400" dirty="0" smtClean="0"/>
              <a:t> Тихого океану, 1,3 % (10 771 </a:t>
            </a:r>
            <a:r>
              <a:rPr lang="ru-RU" sz="1400" dirty="0" err="1" smtClean="0"/>
              <a:t>осіб</a:t>
            </a:r>
            <a:r>
              <a:rPr lang="ru-RU" sz="1400" dirty="0" smtClean="0"/>
              <a:t>) — </a:t>
            </a:r>
            <a:r>
              <a:rPr lang="ru-RU" sz="1400" dirty="0" err="1" smtClean="0"/>
              <a:t>нащадки</a:t>
            </a:r>
            <a:r>
              <a:rPr lang="ru-RU" sz="1400" dirty="0" smtClean="0"/>
              <a:t> </a:t>
            </a:r>
            <a:r>
              <a:rPr lang="ru-RU" sz="1400" dirty="0" err="1" smtClean="0"/>
              <a:t>змішаних</a:t>
            </a:r>
            <a:r>
              <a:rPr lang="ru-RU" sz="1400" dirty="0" smtClean="0"/>
              <a:t> </a:t>
            </a:r>
            <a:r>
              <a:rPr lang="ru-RU" sz="1400" dirty="0" err="1" smtClean="0"/>
              <a:t>шлюбів</a:t>
            </a:r>
            <a:r>
              <a:rPr lang="ru-RU" sz="1400" dirty="0" smtClean="0"/>
              <a:t> </a:t>
            </a:r>
            <a:r>
              <a:rPr lang="ru-RU" sz="1400" dirty="0" err="1" smtClean="0"/>
              <a:t>з</a:t>
            </a:r>
            <a:r>
              <a:rPr lang="ru-RU" sz="1400" dirty="0" smtClean="0"/>
              <a:t> </a:t>
            </a:r>
            <a:r>
              <a:rPr lang="ru-RU" sz="1400" dirty="0" err="1" smtClean="0"/>
              <a:t>європейцями</a:t>
            </a:r>
            <a:r>
              <a:rPr lang="ru-RU" sz="1400" dirty="0" smtClean="0"/>
              <a:t>, 0, 6 % (4704 </a:t>
            </a:r>
            <a:r>
              <a:rPr lang="ru-RU" sz="1400" dirty="0" err="1" smtClean="0"/>
              <a:t>людини</a:t>
            </a:r>
            <a:r>
              <a:rPr lang="ru-RU" sz="1400" dirty="0" smtClean="0"/>
              <a:t>) — </a:t>
            </a:r>
            <a:r>
              <a:rPr lang="ru-RU" sz="1400" dirty="0" err="1" smtClean="0"/>
              <a:t>китайці-хань</a:t>
            </a:r>
            <a:r>
              <a:rPr lang="ru-RU" sz="1400" dirty="0" smtClean="0"/>
              <a:t>.</a:t>
            </a:r>
          </a:p>
          <a:p>
            <a:pPr algn="just"/>
            <a:endParaRPr lang="ru-RU" sz="1400" dirty="0"/>
          </a:p>
        </p:txBody>
      </p:sp>
      <p:pic>
        <p:nvPicPr>
          <p:cNvPr id="16386" name="Picture 2" descr="Картинки по запросу фиджи население"/>
          <p:cNvPicPr>
            <a:picLocks noChangeAspect="1" noChangeArrowheads="1"/>
          </p:cNvPicPr>
          <p:nvPr/>
        </p:nvPicPr>
        <p:blipFill>
          <a:blip r:embed="rId2" cstate="print"/>
          <a:srcRect/>
          <a:stretch>
            <a:fillRect/>
          </a:stretch>
        </p:blipFill>
        <p:spPr bwMode="auto">
          <a:xfrm>
            <a:off x="323528" y="908720"/>
            <a:ext cx="3851616" cy="2565674"/>
          </a:xfrm>
          <a:prstGeom prst="rect">
            <a:avLst/>
          </a:prstGeom>
          <a:noFill/>
        </p:spPr>
      </p:pic>
      <p:pic>
        <p:nvPicPr>
          <p:cNvPr id="16390" name="Picture 6" descr="Картинки по запросу фиджи население"/>
          <p:cNvPicPr>
            <a:picLocks noChangeAspect="1" noChangeArrowheads="1"/>
          </p:cNvPicPr>
          <p:nvPr/>
        </p:nvPicPr>
        <p:blipFill>
          <a:blip r:embed="rId3" cstate="print"/>
          <a:srcRect/>
          <a:stretch>
            <a:fillRect/>
          </a:stretch>
        </p:blipFill>
        <p:spPr bwMode="auto">
          <a:xfrm>
            <a:off x="323528" y="3933055"/>
            <a:ext cx="3888432" cy="254515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8568952" cy="5262979"/>
          </a:xfrm>
          <a:prstGeom prst="rect">
            <a:avLst/>
          </a:prstGeom>
          <a:noFill/>
        </p:spPr>
        <p:txBody>
          <a:bodyPr wrap="square" rtlCol="0">
            <a:spAutoFit/>
          </a:bodyPr>
          <a:lstStyle/>
          <a:p>
            <a:r>
              <a:rPr lang="ru-RU" sz="1400" b="1" dirty="0" err="1" smtClean="0"/>
              <a:t>Маманута</a:t>
            </a:r>
            <a:r>
              <a:rPr lang="ru-RU" sz="1400" b="1" dirty="0" smtClean="0"/>
              <a:t> </a:t>
            </a:r>
            <a:r>
              <a:rPr lang="ru-RU" sz="1400" dirty="0" smtClean="0"/>
              <a:t>(</a:t>
            </a:r>
            <a:r>
              <a:rPr lang="ru-RU" sz="1400" dirty="0" err="1" smtClean="0"/>
              <a:t>фидж</a:t>
            </a:r>
            <a:r>
              <a:rPr lang="ru-RU" sz="1400" dirty="0" smtClean="0"/>
              <a:t>. </a:t>
            </a:r>
            <a:r>
              <a:rPr lang="ru-RU" sz="1400" dirty="0" err="1" smtClean="0"/>
              <a:t>Mamanuca</a:t>
            </a:r>
            <a:r>
              <a:rPr lang="ru-RU" sz="1400" dirty="0" smtClean="0"/>
              <a:t>) — острова в Фиджи. Административно входит в состав провинции </a:t>
            </a:r>
            <a:r>
              <a:rPr lang="ru-RU" sz="1400" dirty="0" err="1" smtClean="0"/>
              <a:t>Нандронга-Навоса</a:t>
            </a:r>
            <a:r>
              <a:rPr lang="ru-RU" sz="1400" dirty="0" smtClean="0"/>
              <a:t>.</a:t>
            </a:r>
          </a:p>
          <a:p>
            <a:endParaRPr lang="ru-RU" sz="1400" dirty="0" smtClean="0"/>
          </a:p>
          <a:p>
            <a:r>
              <a:rPr lang="ru-RU" sz="1400" dirty="0" smtClean="0"/>
              <a:t>Острова </a:t>
            </a:r>
            <a:r>
              <a:rPr lang="ru-RU" sz="1400" dirty="0" err="1" smtClean="0"/>
              <a:t>Маманута</a:t>
            </a:r>
            <a:r>
              <a:rPr lang="ru-RU" sz="1400" dirty="0" smtClean="0"/>
              <a:t> представляют собой группу островов, расположенных в Тихом океане к северо-западу от острова </a:t>
            </a:r>
            <a:r>
              <a:rPr lang="ru-RU" sz="1400" dirty="0" err="1" smtClean="0"/>
              <a:t>Вити-Леву</a:t>
            </a:r>
            <a:r>
              <a:rPr lang="ru-RU" sz="1400" dirty="0" smtClean="0"/>
              <a:t>. С точки зрения геологии, наиболее крупные острова </a:t>
            </a:r>
            <a:r>
              <a:rPr lang="ru-RU" sz="1400" dirty="0" err="1" smtClean="0"/>
              <a:t>имеютвулканическое</a:t>
            </a:r>
            <a:r>
              <a:rPr lang="ru-RU" sz="1400" dirty="0" smtClean="0"/>
              <a:t> происхождение, поэтому поверхность на них достаточно неровная. В то же время большинство меньших по размеру островов имеют коралловое происхождение. Крупнейший остров архипелага —</a:t>
            </a:r>
            <a:r>
              <a:rPr lang="ru-RU" sz="1400" dirty="0" err="1" smtClean="0"/>
              <a:t>Малоло</a:t>
            </a:r>
            <a:r>
              <a:rPr lang="ru-RU" sz="1400" dirty="0" smtClean="0"/>
              <a:t>. Климат на островах тропический.</a:t>
            </a:r>
          </a:p>
          <a:p>
            <a:r>
              <a:rPr lang="ru-RU" sz="1400" dirty="0" smtClean="0"/>
              <a:t>Г</a:t>
            </a:r>
          </a:p>
          <a:p>
            <a:r>
              <a:rPr lang="ru-RU" sz="1400" dirty="0" err="1" smtClean="0"/>
              <a:t>еографически</a:t>
            </a:r>
            <a:r>
              <a:rPr lang="ru-RU" sz="1400" dirty="0" smtClean="0"/>
              <a:t> </a:t>
            </a:r>
            <a:r>
              <a:rPr lang="ru-RU" sz="1400" dirty="0" smtClean="0"/>
              <a:t>архипелаг можно разделить на две части: </a:t>
            </a:r>
            <a:r>
              <a:rPr lang="ru-RU" sz="1400" dirty="0" err="1" smtClean="0"/>
              <a:t>Маманута-и-Ра</a:t>
            </a:r>
            <a:r>
              <a:rPr lang="ru-RU" sz="1400" dirty="0" smtClean="0"/>
              <a:t> (подветренные острова) и </a:t>
            </a:r>
            <a:r>
              <a:rPr lang="ru-RU" sz="1400" dirty="0" err="1" smtClean="0"/>
              <a:t>Маманута-и-Таке</a:t>
            </a:r>
            <a:r>
              <a:rPr lang="ru-RU" sz="1400" dirty="0" smtClean="0"/>
              <a:t> (наветренные острова</a:t>
            </a:r>
            <a:r>
              <a:rPr lang="ru-RU" sz="1400" dirty="0" smtClean="0"/>
              <a:t>).</a:t>
            </a:r>
            <a:r>
              <a:rPr lang="ru-RU" sz="1400" dirty="0" smtClean="0"/>
              <a:t> Архипелаг включает следующие острова:</a:t>
            </a:r>
          </a:p>
          <a:p>
            <a:endParaRPr lang="ru-RU" sz="1400" dirty="0" smtClean="0"/>
          </a:p>
          <a:p>
            <a:r>
              <a:rPr lang="ru-RU" sz="1400" dirty="0" err="1" smtClean="0"/>
              <a:t>Бичкомбер</a:t>
            </a:r>
            <a:r>
              <a:rPr lang="ru-RU" sz="1400" dirty="0" smtClean="0"/>
              <a:t> (</a:t>
            </a:r>
            <a:r>
              <a:rPr lang="ru-RU" sz="1400" dirty="0" err="1" smtClean="0"/>
              <a:t>Beachcomber</a:t>
            </a:r>
            <a:r>
              <a:rPr lang="ru-RU" sz="1400" dirty="0" smtClean="0"/>
              <a:t> </a:t>
            </a:r>
            <a:r>
              <a:rPr lang="ru-RU" sz="1400" dirty="0" err="1" smtClean="0"/>
              <a:t>Island</a:t>
            </a:r>
            <a:r>
              <a:rPr lang="ru-RU" sz="1400" dirty="0" smtClean="0"/>
              <a:t>)</a:t>
            </a:r>
          </a:p>
          <a:p>
            <a:r>
              <a:rPr lang="ru-RU" sz="1400" dirty="0" err="1" smtClean="0"/>
              <a:t>Эори</a:t>
            </a:r>
            <a:r>
              <a:rPr lang="ru-RU" sz="1400" dirty="0" smtClean="0"/>
              <a:t> (</a:t>
            </a:r>
            <a:r>
              <a:rPr lang="ru-RU" sz="1400" dirty="0" err="1" smtClean="0"/>
              <a:t>Eori</a:t>
            </a:r>
            <a:r>
              <a:rPr lang="ru-RU" sz="1400" dirty="0" smtClean="0"/>
              <a:t>)</a:t>
            </a:r>
          </a:p>
          <a:p>
            <a:r>
              <a:rPr lang="ru-RU" sz="1400" dirty="0" err="1" smtClean="0"/>
              <a:t>Кадавулаилаи</a:t>
            </a:r>
            <a:r>
              <a:rPr lang="ru-RU" sz="1400" dirty="0" smtClean="0"/>
              <a:t> (</a:t>
            </a:r>
            <a:r>
              <a:rPr lang="ru-RU" sz="1400" dirty="0" err="1" smtClean="0"/>
              <a:t>Kadavulailai</a:t>
            </a:r>
            <a:r>
              <a:rPr lang="ru-RU" sz="1400" dirty="0" smtClean="0"/>
              <a:t>)</a:t>
            </a:r>
          </a:p>
          <a:p>
            <a:r>
              <a:rPr lang="ru-RU" sz="1400" dirty="0" err="1" smtClean="0"/>
              <a:t>Кадомо</a:t>
            </a:r>
            <a:r>
              <a:rPr lang="ru-RU" sz="1400" dirty="0" smtClean="0"/>
              <a:t> (</a:t>
            </a:r>
            <a:r>
              <a:rPr lang="ru-RU" sz="1400" dirty="0" err="1" smtClean="0"/>
              <a:t>Kadomo</a:t>
            </a:r>
            <a:r>
              <a:rPr lang="ru-RU" sz="1400" dirty="0" smtClean="0"/>
              <a:t>)</a:t>
            </a:r>
          </a:p>
          <a:p>
            <a:r>
              <a:rPr lang="ru-RU" sz="1400" dirty="0" err="1" smtClean="0"/>
              <a:t>Малоло</a:t>
            </a:r>
            <a:r>
              <a:rPr lang="ru-RU" sz="1400" dirty="0" smtClean="0"/>
              <a:t> (</a:t>
            </a:r>
            <a:r>
              <a:rPr lang="ru-RU" sz="1400" dirty="0" err="1" smtClean="0"/>
              <a:t>Malolo</a:t>
            </a:r>
            <a:r>
              <a:rPr lang="ru-RU" sz="1400" dirty="0" smtClean="0"/>
              <a:t>)</a:t>
            </a:r>
          </a:p>
          <a:p>
            <a:r>
              <a:rPr lang="ru-RU" sz="1400" dirty="0" err="1" smtClean="0"/>
              <a:t>Малололаилаи</a:t>
            </a:r>
            <a:r>
              <a:rPr lang="ru-RU" sz="1400" dirty="0" smtClean="0"/>
              <a:t> (</a:t>
            </a:r>
            <a:r>
              <a:rPr lang="ru-RU" sz="1400" dirty="0" err="1" smtClean="0"/>
              <a:t>Malololailai</a:t>
            </a:r>
            <a:r>
              <a:rPr lang="ru-RU" sz="1400" dirty="0" smtClean="0"/>
              <a:t>)</a:t>
            </a:r>
          </a:p>
          <a:p>
            <a:r>
              <a:rPr lang="ru-RU" sz="1400" dirty="0" smtClean="0"/>
              <a:t>Остров </a:t>
            </a:r>
            <a:r>
              <a:rPr lang="ru-RU" sz="1400" dirty="0" err="1" smtClean="0"/>
              <a:t>Мана</a:t>
            </a:r>
            <a:r>
              <a:rPr lang="ru-RU" sz="1400" dirty="0" smtClean="0"/>
              <a:t> (</a:t>
            </a:r>
            <a:r>
              <a:rPr lang="ru-RU" sz="1400" dirty="0" err="1" smtClean="0"/>
              <a:t>Mana</a:t>
            </a:r>
            <a:r>
              <a:rPr lang="ru-RU" sz="1400" dirty="0" smtClean="0"/>
              <a:t> </a:t>
            </a:r>
            <a:r>
              <a:rPr lang="ru-RU" sz="1400" dirty="0" err="1" smtClean="0"/>
              <a:t>Island</a:t>
            </a:r>
            <a:r>
              <a:rPr lang="ru-RU" sz="1400" dirty="0" smtClean="0"/>
              <a:t>)</a:t>
            </a:r>
          </a:p>
          <a:p>
            <a:r>
              <a:rPr lang="ru-RU" sz="1400" dirty="0" smtClean="0"/>
              <a:t>Остров Ману (</a:t>
            </a:r>
            <a:r>
              <a:rPr lang="ru-RU" sz="1400" dirty="0" err="1" smtClean="0"/>
              <a:t>Manu</a:t>
            </a:r>
            <a:r>
              <a:rPr lang="ru-RU" sz="1400" dirty="0" smtClean="0"/>
              <a:t> </a:t>
            </a:r>
            <a:r>
              <a:rPr lang="ru-RU" sz="1400" dirty="0" err="1" smtClean="0"/>
              <a:t>Island</a:t>
            </a:r>
            <a:r>
              <a:rPr lang="ru-RU" sz="1400" dirty="0" smtClean="0"/>
              <a:t>)</a:t>
            </a:r>
          </a:p>
          <a:p>
            <a:r>
              <a:rPr lang="ru-RU" sz="1400" dirty="0" err="1" smtClean="0"/>
              <a:t>Матаманоа</a:t>
            </a:r>
            <a:r>
              <a:rPr lang="ru-RU" sz="1400" dirty="0" smtClean="0"/>
              <a:t> (</a:t>
            </a:r>
            <a:r>
              <a:rPr lang="ru-RU" sz="1400" dirty="0" err="1" smtClean="0"/>
              <a:t>Matamanoa</a:t>
            </a:r>
            <a:r>
              <a:rPr lang="ru-RU" sz="1400" dirty="0" smtClean="0"/>
              <a:t>)</a:t>
            </a:r>
          </a:p>
          <a:p>
            <a:r>
              <a:rPr lang="ru-RU" sz="1400" dirty="0" err="1" smtClean="0"/>
              <a:t>Модрики</a:t>
            </a:r>
            <a:r>
              <a:rPr lang="ru-RU" sz="1400" dirty="0" smtClean="0"/>
              <a:t> (</a:t>
            </a:r>
            <a:r>
              <a:rPr lang="ru-RU" sz="1400" dirty="0" err="1" smtClean="0"/>
              <a:t>Modriki</a:t>
            </a:r>
            <a:r>
              <a:rPr lang="ru-RU" sz="1400" dirty="0" smtClean="0"/>
              <a:t>)</a:t>
            </a:r>
          </a:p>
          <a:p>
            <a:r>
              <a:rPr lang="ru-RU" sz="1400" dirty="0" smtClean="0"/>
              <a:t>Остров </a:t>
            </a:r>
            <a:r>
              <a:rPr lang="ru-RU" sz="1400" dirty="0" err="1" smtClean="0"/>
              <a:t>Мону</a:t>
            </a:r>
            <a:r>
              <a:rPr lang="ru-RU" sz="1400" dirty="0" smtClean="0"/>
              <a:t> (</a:t>
            </a:r>
            <a:r>
              <a:rPr lang="ru-RU" sz="1400" dirty="0" err="1" smtClean="0"/>
              <a:t>Monu</a:t>
            </a:r>
            <a:r>
              <a:rPr lang="ru-RU" sz="1400" dirty="0" smtClean="0"/>
              <a:t> </a:t>
            </a:r>
            <a:r>
              <a:rPr lang="ru-RU" sz="1400" dirty="0" err="1" smtClean="0"/>
              <a:t>Island</a:t>
            </a:r>
            <a:r>
              <a:rPr lang="ru-RU" sz="1400" dirty="0" smtClean="0"/>
              <a:t>)</a:t>
            </a:r>
          </a:p>
          <a:p>
            <a:r>
              <a:rPr lang="ru-RU" sz="1400" dirty="0" err="1" smtClean="0"/>
              <a:t>Монурики</a:t>
            </a:r>
            <a:r>
              <a:rPr lang="ru-RU" sz="1400" dirty="0" smtClean="0"/>
              <a:t> (</a:t>
            </a:r>
            <a:r>
              <a:rPr lang="ru-RU" sz="1400" dirty="0" err="1" smtClean="0"/>
              <a:t>Monuriki</a:t>
            </a:r>
            <a:r>
              <a:rPr lang="ru-RU" sz="1400" dirty="0" smtClean="0"/>
              <a:t>)</a:t>
            </a:r>
            <a:endParaRPr lang="ru-RU" sz="1400" dirty="0" smtClean="0"/>
          </a:p>
        </p:txBody>
      </p:sp>
      <p:sp>
        <p:nvSpPr>
          <p:cNvPr id="6" name="TextBox 5"/>
          <p:cNvSpPr txBox="1"/>
          <p:nvPr/>
        </p:nvSpPr>
        <p:spPr>
          <a:xfrm>
            <a:off x="2987824" y="2564904"/>
            <a:ext cx="3672408" cy="3108543"/>
          </a:xfrm>
          <a:prstGeom prst="rect">
            <a:avLst/>
          </a:prstGeom>
          <a:noFill/>
        </p:spPr>
        <p:txBody>
          <a:bodyPr wrap="square" rtlCol="0">
            <a:spAutoFit/>
          </a:bodyPr>
          <a:lstStyle/>
          <a:p>
            <a:r>
              <a:rPr lang="ru-RU" sz="1400" dirty="0" err="1" smtClean="0"/>
              <a:t>Намоту</a:t>
            </a:r>
            <a:r>
              <a:rPr lang="ru-RU" sz="1400" dirty="0" smtClean="0"/>
              <a:t> (</a:t>
            </a:r>
            <a:r>
              <a:rPr lang="ru-RU" sz="1400" dirty="0" err="1" smtClean="0"/>
              <a:t>Namotu</a:t>
            </a:r>
            <a:r>
              <a:rPr lang="ru-RU" sz="1400" dirty="0" smtClean="0"/>
              <a:t>)</a:t>
            </a:r>
          </a:p>
          <a:p>
            <a:r>
              <a:rPr lang="ru-RU" sz="1400" dirty="0" err="1" smtClean="0"/>
              <a:t>Наутанивоно</a:t>
            </a:r>
            <a:r>
              <a:rPr lang="ru-RU" sz="1400" dirty="0" smtClean="0"/>
              <a:t> (</a:t>
            </a:r>
            <a:r>
              <a:rPr lang="ru-RU" sz="1400" dirty="0" err="1" smtClean="0"/>
              <a:t>Nautanivono</a:t>
            </a:r>
            <a:r>
              <a:rPr lang="ru-RU" sz="1400" dirty="0" smtClean="0"/>
              <a:t>)</a:t>
            </a:r>
          </a:p>
          <a:p>
            <a:r>
              <a:rPr lang="ru-RU" sz="1400" dirty="0" err="1" smtClean="0"/>
              <a:t>Навадра</a:t>
            </a:r>
            <a:r>
              <a:rPr lang="ru-RU" sz="1400" dirty="0" smtClean="0"/>
              <a:t> (</a:t>
            </a:r>
            <a:r>
              <a:rPr lang="ru-RU" sz="1400" dirty="0" err="1" smtClean="0"/>
              <a:t>Navadra</a:t>
            </a:r>
            <a:r>
              <a:rPr lang="ru-RU" sz="1400" dirty="0" smtClean="0"/>
              <a:t>)</a:t>
            </a:r>
          </a:p>
          <a:p>
            <a:r>
              <a:rPr lang="ru-RU" sz="1400" dirty="0" err="1" smtClean="0"/>
              <a:t>Навини</a:t>
            </a:r>
            <a:r>
              <a:rPr lang="ru-RU" sz="1400" dirty="0" smtClean="0"/>
              <a:t> (</a:t>
            </a:r>
            <a:r>
              <a:rPr lang="ru-RU" sz="1400" dirty="0" err="1" smtClean="0"/>
              <a:t>Navini</a:t>
            </a:r>
            <a:r>
              <a:rPr lang="ru-RU" sz="1400" dirty="0" smtClean="0"/>
              <a:t>)</a:t>
            </a:r>
          </a:p>
          <a:p>
            <a:r>
              <a:rPr lang="ru-RU" sz="1400" dirty="0" smtClean="0"/>
              <a:t>Остров </a:t>
            </a:r>
            <a:r>
              <a:rPr lang="ru-RU" sz="1400" dirty="0" err="1" smtClean="0"/>
              <a:t>Каставаи</a:t>
            </a:r>
            <a:r>
              <a:rPr lang="ru-RU" sz="1400" dirty="0" smtClean="0"/>
              <a:t> (</a:t>
            </a:r>
            <a:r>
              <a:rPr lang="ru-RU" sz="1400" dirty="0" err="1" smtClean="0"/>
              <a:t>Castaway</a:t>
            </a:r>
            <a:r>
              <a:rPr lang="ru-RU" sz="1400" dirty="0" smtClean="0"/>
              <a:t> </a:t>
            </a:r>
            <a:r>
              <a:rPr lang="ru-RU" sz="1400" dirty="0" err="1" smtClean="0"/>
              <a:t>Island</a:t>
            </a:r>
            <a:r>
              <a:rPr lang="ru-RU" sz="1400" dirty="0" smtClean="0"/>
              <a:t>)</a:t>
            </a:r>
          </a:p>
          <a:p>
            <a:r>
              <a:rPr lang="ru-RU" sz="1400" dirty="0" smtClean="0"/>
              <a:t>Остров Южного Моря (</a:t>
            </a:r>
            <a:r>
              <a:rPr lang="ru-RU" sz="1400" dirty="0" err="1" smtClean="0"/>
              <a:t>South</a:t>
            </a:r>
            <a:r>
              <a:rPr lang="ru-RU" sz="1400" dirty="0" smtClean="0"/>
              <a:t> </a:t>
            </a:r>
            <a:r>
              <a:rPr lang="ru-RU" sz="1400" dirty="0" err="1" smtClean="0"/>
              <a:t>Sea</a:t>
            </a:r>
            <a:r>
              <a:rPr lang="ru-RU" sz="1400" dirty="0" smtClean="0"/>
              <a:t> </a:t>
            </a:r>
            <a:r>
              <a:rPr lang="ru-RU" sz="1400" dirty="0" err="1" smtClean="0"/>
              <a:t>Island</a:t>
            </a:r>
            <a:r>
              <a:rPr lang="ru-RU" sz="1400" dirty="0" smtClean="0"/>
              <a:t>)</a:t>
            </a:r>
          </a:p>
          <a:p>
            <a:r>
              <a:rPr lang="ru-RU" sz="1400" dirty="0" err="1" smtClean="0"/>
              <a:t>Таваруа</a:t>
            </a:r>
            <a:r>
              <a:rPr lang="ru-RU" sz="1400" dirty="0" smtClean="0"/>
              <a:t> (</a:t>
            </a:r>
            <a:r>
              <a:rPr lang="ru-RU" sz="1400" dirty="0" err="1" smtClean="0"/>
              <a:t>Tavarua</a:t>
            </a:r>
            <a:r>
              <a:rPr lang="ru-RU" sz="1400" dirty="0" smtClean="0"/>
              <a:t>)</a:t>
            </a:r>
          </a:p>
          <a:p>
            <a:r>
              <a:rPr lang="ru-RU" sz="1400" dirty="0" smtClean="0"/>
              <a:t>Остров </a:t>
            </a:r>
            <a:r>
              <a:rPr lang="ru-RU" sz="1400" dirty="0" err="1" smtClean="0"/>
              <a:t>Тавуа</a:t>
            </a:r>
            <a:r>
              <a:rPr lang="ru-RU" sz="1400" dirty="0" smtClean="0"/>
              <a:t> (</a:t>
            </a:r>
            <a:r>
              <a:rPr lang="ru-RU" sz="1400" dirty="0" err="1" smtClean="0"/>
              <a:t>Tavua</a:t>
            </a:r>
            <a:r>
              <a:rPr lang="ru-RU" sz="1400" dirty="0" smtClean="0"/>
              <a:t> </a:t>
            </a:r>
            <a:r>
              <a:rPr lang="ru-RU" sz="1400" dirty="0" err="1" smtClean="0"/>
              <a:t>Island</a:t>
            </a:r>
            <a:r>
              <a:rPr lang="ru-RU" sz="1400" dirty="0" smtClean="0"/>
              <a:t>)</a:t>
            </a:r>
          </a:p>
          <a:p>
            <a:r>
              <a:rPr lang="ru-RU" sz="1400" dirty="0" smtClean="0"/>
              <a:t>Остров </a:t>
            </a:r>
            <a:r>
              <a:rPr lang="ru-RU" sz="1400" dirty="0" err="1" smtClean="0"/>
              <a:t>Тивуа</a:t>
            </a:r>
            <a:r>
              <a:rPr lang="ru-RU" sz="1400" dirty="0" smtClean="0"/>
              <a:t> (</a:t>
            </a:r>
            <a:r>
              <a:rPr lang="ru-RU" sz="1400" dirty="0" err="1" smtClean="0"/>
              <a:t>Tivua</a:t>
            </a:r>
            <a:r>
              <a:rPr lang="ru-RU" sz="1400" dirty="0" smtClean="0"/>
              <a:t> </a:t>
            </a:r>
            <a:r>
              <a:rPr lang="ru-RU" sz="1400" dirty="0" err="1" smtClean="0"/>
              <a:t>Island</a:t>
            </a:r>
            <a:r>
              <a:rPr lang="ru-RU" sz="1400" dirty="0" smtClean="0"/>
              <a:t>)</a:t>
            </a:r>
          </a:p>
          <a:p>
            <a:r>
              <a:rPr lang="ru-RU" sz="1400" dirty="0" err="1" smtClean="0"/>
              <a:t>Токорики</a:t>
            </a:r>
            <a:r>
              <a:rPr lang="ru-RU" sz="1400" dirty="0" smtClean="0"/>
              <a:t> (</a:t>
            </a:r>
            <a:r>
              <a:rPr lang="ru-RU" sz="1400" dirty="0" err="1" smtClean="0"/>
              <a:t>Tokoriki</a:t>
            </a:r>
            <a:r>
              <a:rPr lang="ru-RU" sz="1400" dirty="0" smtClean="0"/>
              <a:t>)</a:t>
            </a:r>
          </a:p>
          <a:p>
            <a:r>
              <a:rPr lang="ru-RU" sz="1400" dirty="0" smtClean="0"/>
              <a:t>Остров </a:t>
            </a:r>
            <a:r>
              <a:rPr lang="ru-RU" sz="1400" dirty="0" err="1" smtClean="0"/>
              <a:t>Тресюр</a:t>
            </a:r>
            <a:r>
              <a:rPr lang="ru-RU" sz="1400" dirty="0" smtClean="0"/>
              <a:t> (</a:t>
            </a:r>
            <a:r>
              <a:rPr lang="ru-RU" sz="1400" dirty="0" err="1" smtClean="0"/>
              <a:t>Treasure</a:t>
            </a:r>
            <a:r>
              <a:rPr lang="ru-RU" sz="1400" dirty="0" smtClean="0"/>
              <a:t> </a:t>
            </a:r>
            <a:r>
              <a:rPr lang="ru-RU" sz="1400" dirty="0" err="1" smtClean="0"/>
              <a:t>Island</a:t>
            </a:r>
            <a:r>
              <a:rPr lang="ru-RU" sz="1400" dirty="0" smtClean="0"/>
              <a:t>)</a:t>
            </a:r>
          </a:p>
          <a:p>
            <a:r>
              <a:rPr lang="ru-RU" sz="1400" dirty="0" err="1" smtClean="0"/>
              <a:t>Вомо</a:t>
            </a:r>
            <a:r>
              <a:rPr lang="ru-RU" sz="1400" dirty="0" smtClean="0"/>
              <a:t> (</a:t>
            </a:r>
            <a:r>
              <a:rPr lang="ru-RU" sz="1400" dirty="0" err="1" smtClean="0"/>
              <a:t>Vomo</a:t>
            </a:r>
            <a:r>
              <a:rPr lang="ru-RU" sz="1400" dirty="0" smtClean="0"/>
              <a:t>)</a:t>
            </a:r>
          </a:p>
          <a:p>
            <a:r>
              <a:rPr lang="ru-RU" sz="1400" dirty="0" err="1" smtClean="0"/>
              <a:t>Януя</a:t>
            </a:r>
            <a:r>
              <a:rPr lang="ru-RU" sz="1400" dirty="0" smtClean="0"/>
              <a:t> (</a:t>
            </a:r>
            <a:r>
              <a:rPr lang="ru-RU" sz="1400" dirty="0" err="1" smtClean="0"/>
              <a:t>Yanuya</a:t>
            </a:r>
            <a:r>
              <a:rPr lang="ru-RU" sz="1400" dirty="0" smtClean="0"/>
              <a:t>)</a:t>
            </a:r>
          </a:p>
          <a:p>
            <a:endParaRPr lang="ru-RU" sz="1400" dirty="0"/>
          </a:p>
        </p:txBody>
      </p:sp>
      <p:pic>
        <p:nvPicPr>
          <p:cNvPr id="17410" name="Picture 2" descr="Картинки по запросу острова маманука фіджи"/>
          <p:cNvPicPr>
            <a:picLocks noChangeAspect="1" noChangeArrowheads="1"/>
          </p:cNvPicPr>
          <p:nvPr/>
        </p:nvPicPr>
        <p:blipFill>
          <a:blip r:embed="rId2" cstate="print"/>
          <a:srcRect r="22996"/>
          <a:stretch>
            <a:fillRect/>
          </a:stretch>
        </p:blipFill>
        <p:spPr bwMode="auto">
          <a:xfrm>
            <a:off x="6300192" y="2564904"/>
            <a:ext cx="2304256" cy="1994925"/>
          </a:xfrm>
          <a:prstGeom prst="rect">
            <a:avLst/>
          </a:prstGeom>
          <a:noFill/>
        </p:spPr>
      </p:pic>
      <p:pic>
        <p:nvPicPr>
          <p:cNvPr id="17412" name="Picture 4" descr="Картинки по запросу острова маманука фіджи"/>
          <p:cNvPicPr>
            <a:picLocks noChangeAspect="1" noChangeArrowheads="1"/>
          </p:cNvPicPr>
          <p:nvPr/>
        </p:nvPicPr>
        <p:blipFill>
          <a:blip r:embed="rId3" cstate="print"/>
          <a:srcRect/>
          <a:stretch>
            <a:fillRect/>
          </a:stretch>
        </p:blipFill>
        <p:spPr bwMode="auto">
          <a:xfrm>
            <a:off x="6300192" y="4725144"/>
            <a:ext cx="2324922" cy="19442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640960" cy="4616648"/>
          </a:xfrm>
          <a:prstGeom prst="rect">
            <a:avLst/>
          </a:prstGeom>
          <a:noFill/>
        </p:spPr>
        <p:txBody>
          <a:bodyPr wrap="square" rtlCol="0">
            <a:spAutoFit/>
          </a:bodyPr>
          <a:lstStyle/>
          <a:p>
            <a:r>
              <a:rPr lang="ru-RU" sz="1400" b="1" dirty="0" err="1" smtClean="0"/>
              <a:t>Шри-Шива-Субраманья</a:t>
            </a:r>
            <a:r>
              <a:rPr lang="ru-RU" sz="1400" dirty="0" smtClean="0"/>
              <a:t> – индуистский храм, являющийся самым большим на южном полушарии</a:t>
            </a:r>
            <a:r>
              <a:rPr lang="ru-RU" sz="1400" dirty="0" smtClean="0"/>
              <a:t>.</a:t>
            </a:r>
            <a:r>
              <a:rPr lang="ru-RU" sz="1400" dirty="0" smtClean="0"/>
              <a:t/>
            </a:r>
            <a:br>
              <a:rPr lang="ru-RU" sz="1400" dirty="0" smtClean="0"/>
            </a:br>
            <a:r>
              <a:rPr lang="ru-RU" sz="1400" dirty="0" smtClean="0"/>
              <a:t>Храм </a:t>
            </a:r>
            <a:r>
              <a:rPr lang="ru-RU" sz="1400" dirty="0" err="1" smtClean="0"/>
              <a:t>Шри-Шива-Субраманья</a:t>
            </a:r>
            <a:r>
              <a:rPr lang="ru-RU" sz="1400" dirty="0" smtClean="0"/>
              <a:t> расположен в городе Нади и представляет собой пирамиду из разноцветных блоков. Весь храмовый комплекс состоит из трех сооружений, которые были созданы в честь божеств </a:t>
            </a:r>
            <a:r>
              <a:rPr lang="ru-RU" sz="1400" dirty="0" err="1" smtClean="0"/>
              <a:t>Ганеше</a:t>
            </a:r>
            <a:r>
              <a:rPr lang="ru-RU" sz="1400" dirty="0" smtClean="0"/>
              <a:t>, </a:t>
            </a:r>
            <a:r>
              <a:rPr lang="ru-RU" sz="1400" dirty="0" err="1" smtClean="0"/>
              <a:t>Муругану</a:t>
            </a:r>
            <a:r>
              <a:rPr lang="ru-RU" sz="1400" dirty="0" smtClean="0"/>
              <a:t> и </a:t>
            </a:r>
            <a:r>
              <a:rPr lang="ru-RU" sz="1400" dirty="0" err="1" smtClean="0"/>
              <a:t>Минакши</a:t>
            </a:r>
            <a:r>
              <a:rPr lang="ru-RU" sz="1400" dirty="0" smtClean="0"/>
              <a:t>. Большой и яркий, он достигает высоты в 30 метров, а его стены украшают священные древние орнаменты</a:t>
            </a:r>
            <a:r>
              <a:rPr lang="ru-RU" sz="1400" dirty="0" smtClean="0"/>
              <a:t>.</a:t>
            </a:r>
          </a:p>
          <a:p>
            <a:r>
              <a:rPr lang="ru-RU" sz="1400" dirty="0" smtClean="0"/>
              <a:t>Сам </a:t>
            </a:r>
            <a:r>
              <a:rPr lang="ru-RU" sz="1400" dirty="0" smtClean="0"/>
              <a:t>храм </a:t>
            </a:r>
            <a:r>
              <a:rPr lang="ru-RU" sz="1400" dirty="0" err="1" smtClean="0"/>
              <a:t>Свами-Шива-Шри-Субрамания</a:t>
            </a:r>
            <a:r>
              <a:rPr lang="ru-RU" sz="1400" dirty="0" smtClean="0"/>
              <a:t> состоит из трех отдельных башен, и каждая из них посвящена отдельному божеству из обширного индуистского пантеона. Храмовый комплекс был построен на частные пожертвования, которые собирались общинами по всему миру или на средства благотворительных фондов. Главная башня храма </a:t>
            </a:r>
            <a:r>
              <a:rPr lang="ru-RU" sz="1400" dirty="0" err="1" smtClean="0"/>
              <a:t>Свами-Шива-Шри-Субрамания</a:t>
            </a:r>
            <a:r>
              <a:rPr lang="ru-RU" sz="1400" dirty="0" smtClean="0"/>
              <a:t> посвящена божеству </a:t>
            </a:r>
            <a:r>
              <a:rPr lang="ru-RU" sz="1400" dirty="0" err="1" smtClean="0"/>
              <a:t>Муругану</a:t>
            </a:r>
            <a:r>
              <a:rPr lang="ru-RU" sz="1400" dirty="0" smtClean="0"/>
              <a:t>, покровителю Сострадания и Любви. Считается, что в здание может зайти только человек с чистыми помыслами и полный любви к окружающему миру во всех его проявлениях. Этот бог покровительствует людям, стремящимся к познанию себя и мира вокруг, творцам и философам.</a:t>
            </a:r>
          </a:p>
          <a:p>
            <a:r>
              <a:rPr lang="ru-RU" sz="1400" dirty="0" smtClean="0"/>
              <a:t>Вторая башня посвящена богу </a:t>
            </a:r>
            <a:r>
              <a:rPr lang="ru-RU" sz="1400" dirty="0" err="1" smtClean="0"/>
              <a:t>Ганешу</a:t>
            </a:r>
            <a:r>
              <a:rPr lang="ru-RU" sz="1400" dirty="0" smtClean="0"/>
              <a:t>, покровителю практической деятельности человека – торговле, путешествиям, финансовой деятельности. Для получения благосклонности божества нужно принести к статуе </a:t>
            </a:r>
            <a:r>
              <a:rPr lang="ru-RU" sz="1400" dirty="0" err="1" smtClean="0"/>
              <a:t>Ганеши</a:t>
            </a:r>
            <a:r>
              <a:rPr lang="ru-RU" sz="1400" dirty="0" smtClean="0"/>
              <a:t> специальные серебряные монетки и сладости местного производства, после чего можно погладить бога по правой руке и животу. Считается, что такой ритуал принесет удачу и финансовое благополучие в дела и семейный бюджет.</a:t>
            </a:r>
          </a:p>
          <a:p>
            <a:r>
              <a:rPr lang="ru-RU" sz="1400" dirty="0" smtClean="0"/>
              <a:t>Третий храм посвящен супруге Шивы, </a:t>
            </a:r>
            <a:r>
              <a:rPr lang="ru-RU" sz="1400" dirty="0" err="1" smtClean="0"/>
              <a:t>многогрудой</a:t>
            </a:r>
            <a:r>
              <a:rPr lang="ru-RU" sz="1400" dirty="0" smtClean="0"/>
              <a:t> богине </a:t>
            </a:r>
            <a:r>
              <a:rPr lang="ru-RU" sz="1400" dirty="0" err="1" smtClean="0"/>
              <a:t>Минакши</a:t>
            </a:r>
            <a:r>
              <a:rPr lang="ru-RU" sz="1400" dirty="0" smtClean="0"/>
              <a:t>. В руках этой богини, которая защищает всех приверженцев индуизма по всему миру цветок мира – лотос и разящий меч, карающий нечестивцев.</a:t>
            </a:r>
          </a:p>
          <a:p>
            <a:r>
              <a:rPr lang="ru-RU" sz="1400" dirty="0" smtClean="0"/>
              <a:t/>
            </a:r>
            <a:br>
              <a:rPr lang="ru-RU" sz="1400" dirty="0" smtClean="0"/>
            </a:br>
            <a:endParaRPr lang="ru-RU" sz="1400" dirty="0"/>
          </a:p>
        </p:txBody>
      </p:sp>
      <p:sp>
        <p:nvSpPr>
          <p:cNvPr id="18434" name="AutoShape 2" descr="Картинки по запросу храм шри шива"/>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77863_603x354.jpg"/>
          <p:cNvPicPr>
            <a:picLocks noChangeAspect="1"/>
          </p:cNvPicPr>
          <p:nvPr/>
        </p:nvPicPr>
        <p:blipFill>
          <a:blip r:embed="rId2" cstate="print"/>
          <a:stretch>
            <a:fillRect/>
          </a:stretch>
        </p:blipFill>
        <p:spPr>
          <a:xfrm>
            <a:off x="467544" y="4365104"/>
            <a:ext cx="3925046" cy="2304256"/>
          </a:xfrm>
          <a:prstGeom prst="rect">
            <a:avLst/>
          </a:prstGeom>
        </p:spPr>
      </p:pic>
      <p:pic>
        <p:nvPicPr>
          <p:cNvPr id="18436" name="Picture 4" descr="Похожее изображение"/>
          <p:cNvPicPr>
            <a:picLocks noChangeAspect="1" noChangeArrowheads="1"/>
          </p:cNvPicPr>
          <p:nvPr/>
        </p:nvPicPr>
        <p:blipFill>
          <a:blip r:embed="rId3" cstate="print"/>
          <a:srcRect/>
          <a:stretch>
            <a:fillRect/>
          </a:stretch>
        </p:blipFill>
        <p:spPr bwMode="auto">
          <a:xfrm>
            <a:off x="5220072" y="4293096"/>
            <a:ext cx="3168352" cy="2376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5832648" cy="2893100"/>
          </a:xfrm>
          <a:prstGeom prst="rect">
            <a:avLst/>
          </a:prstGeom>
          <a:noFill/>
        </p:spPr>
        <p:txBody>
          <a:bodyPr wrap="square" rtlCol="0">
            <a:spAutoFit/>
          </a:bodyPr>
          <a:lstStyle/>
          <a:p>
            <a:r>
              <a:rPr lang="ru-RU" sz="1400" b="1" dirty="0" err="1" smtClean="0"/>
              <a:t>Монурики</a:t>
            </a:r>
            <a:r>
              <a:rPr lang="ru-RU" sz="1400" dirty="0" smtClean="0"/>
              <a:t> — необитаемый крошечный остров в Тихом океане, входит в группу островов </a:t>
            </a:r>
            <a:r>
              <a:rPr lang="ru-RU" sz="1400" dirty="0" err="1" smtClean="0"/>
              <a:t>Маманука</a:t>
            </a:r>
            <a:r>
              <a:rPr lang="ru-RU" sz="1400" dirty="0" smtClean="0"/>
              <a:t> — государство </a:t>
            </a:r>
            <a:r>
              <a:rPr lang="ru-RU" sz="1400" dirty="0" smtClean="0"/>
              <a:t>Фиджи. </a:t>
            </a:r>
            <a:r>
              <a:rPr lang="ru-RU" sz="1400" dirty="0" smtClean="0"/>
              <a:t>Остров протянулся примерно на 1 километр в длину и 600 метров в ширину. </a:t>
            </a:r>
            <a:r>
              <a:rPr lang="ru-RU" sz="1400" dirty="0" err="1" smtClean="0"/>
              <a:t>Монурики</a:t>
            </a:r>
            <a:r>
              <a:rPr lang="ru-RU" sz="1400" dirty="0" smtClean="0"/>
              <a:t> — остров вулканического происхождения, площадью 0,4 км², окружён со всех сторон коралловыми рифами. На островке есть несколько живописных лагун и пляжей из белого песка. Остров стал туристической достопримечательностью после выходя на экраны фильма «Изгой (фильм, 2000)» с Томом </a:t>
            </a:r>
            <a:r>
              <a:rPr lang="ru-RU" sz="1400" dirty="0" err="1" smtClean="0"/>
              <a:t>Хэнксом</a:t>
            </a:r>
            <a:r>
              <a:rPr lang="ru-RU" sz="1400" dirty="0" smtClean="0"/>
              <a:t> в главной роли. Теперь остров называют не иначе как «остров Изгоя». Во время съёмок на территории острова проживали 100 человек съёмочной группы.</a:t>
            </a:r>
          </a:p>
          <a:p>
            <a:r>
              <a:rPr lang="ru-RU" sz="1400" dirty="0" smtClean="0"/>
              <a:t>Остров характеризуется каменистым дном, сильными течениями и штормами. </a:t>
            </a:r>
            <a:r>
              <a:rPr lang="ru-RU" sz="1400" dirty="0" err="1" smtClean="0"/>
              <a:t>Монурики</a:t>
            </a:r>
            <a:r>
              <a:rPr lang="ru-RU" sz="1400" dirty="0" smtClean="0"/>
              <a:t> — самый южный из островов </a:t>
            </a:r>
            <a:r>
              <a:rPr lang="ru-RU" sz="1400" dirty="0" err="1" smtClean="0"/>
              <a:t>Маманука</a:t>
            </a:r>
            <a:r>
              <a:rPr lang="ru-RU" sz="1400" dirty="0" smtClean="0"/>
              <a:t>.</a:t>
            </a:r>
          </a:p>
          <a:p>
            <a:endParaRPr lang="ru-RU" sz="1400" dirty="0"/>
          </a:p>
        </p:txBody>
      </p:sp>
      <p:pic>
        <p:nvPicPr>
          <p:cNvPr id="19458" name="Picture 2" descr="Картинки по запросу Монурики"/>
          <p:cNvPicPr>
            <a:picLocks noChangeAspect="1" noChangeArrowheads="1"/>
          </p:cNvPicPr>
          <p:nvPr/>
        </p:nvPicPr>
        <p:blipFill>
          <a:blip r:embed="rId2" cstate="print"/>
          <a:srcRect/>
          <a:stretch>
            <a:fillRect/>
          </a:stretch>
        </p:blipFill>
        <p:spPr bwMode="auto">
          <a:xfrm>
            <a:off x="6012160" y="620688"/>
            <a:ext cx="2915816" cy="1596410"/>
          </a:xfrm>
          <a:prstGeom prst="rect">
            <a:avLst/>
          </a:prstGeom>
          <a:noFill/>
        </p:spPr>
      </p:pic>
      <p:pic>
        <p:nvPicPr>
          <p:cNvPr id="19460" name="Picture 4" descr="Картинки по запросу Монурики"/>
          <p:cNvPicPr>
            <a:picLocks noChangeAspect="1" noChangeArrowheads="1"/>
          </p:cNvPicPr>
          <p:nvPr/>
        </p:nvPicPr>
        <p:blipFill>
          <a:blip r:embed="rId3" cstate="print"/>
          <a:srcRect/>
          <a:stretch>
            <a:fillRect/>
          </a:stretch>
        </p:blipFill>
        <p:spPr bwMode="auto">
          <a:xfrm>
            <a:off x="467544" y="3212976"/>
            <a:ext cx="4896544" cy="3246836"/>
          </a:xfrm>
          <a:prstGeom prst="rect">
            <a:avLst/>
          </a:prstGeom>
          <a:noFill/>
        </p:spPr>
      </p:pic>
      <p:pic>
        <p:nvPicPr>
          <p:cNvPr id="19462" name="Picture 6" descr="Картинки по запросу Монурики"/>
          <p:cNvPicPr>
            <a:picLocks noChangeAspect="1" noChangeArrowheads="1"/>
          </p:cNvPicPr>
          <p:nvPr/>
        </p:nvPicPr>
        <p:blipFill>
          <a:blip r:embed="rId4" cstate="print"/>
          <a:srcRect/>
          <a:stretch>
            <a:fillRect/>
          </a:stretch>
        </p:blipFill>
        <p:spPr bwMode="auto">
          <a:xfrm>
            <a:off x="6012160" y="2348880"/>
            <a:ext cx="2868970" cy="1897107"/>
          </a:xfrm>
          <a:prstGeom prst="rect">
            <a:avLst/>
          </a:prstGeom>
          <a:noFill/>
        </p:spPr>
      </p:pic>
      <p:sp>
        <p:nvSpPr>
          <p:cNvPr id="19464" name="AutoShape 8"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monuriki-island.jpg"/>
          <p:cNvPicPr>
            <a:picLocks noChangeAspect="1"/>
          </p:cNvPicPr>
          <p:nvPr/>
        </p:nvPicPr>
        <p:blipFill>
          <a:blip r:embed="rId5" cstate="print"/>
          <a:stretch>
            <a:fillRect/>
          </a:stretch>
        </p:blipFill>
        <p:spPr>
          <a:xfrm>
            <a:off x="6012160" y="4396218"/>
            <a:ext cx="2835399" cy="21291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260648"/>
            <a:ext cx="5400600" cy="3970318"/>
          </a:xfrm>
          <a:prstGeom prst="rect">
            <a:avLst/>
          </a:prstGeom>
          <a:noFill/>
        </p:spPr>
        <p:txBody>
          <a:bodyPr wrap="square" rtlCol="0">
            <a:spAutoFit/>
          </a:bodyPr>
          <a:lstStyle/>
          <a:p>
            <a:r>
              <a:rPr lang="ru-RU" sz="1400" dirty="0" smtClean="0"/>
              <a:t>Главная достопримечательность города </a:t>
            </a:r>
            <a:r>
              <a:rPr lang="ru-RU" sz="1400" dirty="0" err="1" smtClean="0"/>
              <a:t>Сувы</a:t>
            </a:r>
            <a:r>
              <a:rPr lang="ru-RU" sz="1400" dirty="0" smtClean="0"/>
              <a:t> – </a:t>
            </a:r>
            <a:r>
              <a:rPr lang="ru-RU" sz="1400" b="1" dirty="0" smtClean="0"/>
              <a:t>Музей Фиджи</a:t>
            </a:r>
            <a:r>
              <a:rPr lang="ru-RU" sz="1400" dirty="0" smtClean="0"/>
              <a:t>, который расположен в Ботаническом саду </a:t>
            </a:r>
            <a:r>
              <a:rPr lang="ru-RU" sz="1400" dirty="0" err="1" smtClean="0"/>
              <a:t>Турстона</a:t>
            </a:r>
            <a:r>
              <a:rPr lang="ru-RU" sz="1400" dirty="0" smtClean="0"/>
              <a:t>. Музей был открыт в 1955 году губернатором Фиджи, сэром Рональдом </a:t>
            </a:r>
            <a:r>
              <a:rPr lang="ru-RU" sz="1400" dirty="0" err="1" smtClean="0"/>
              <a:t>Гарви</a:t>
            </a:r>
            <a:r>
              <a:rPr lang="ru-RU" sz="1400" dirty="0" smtClean="0"/>
              <a:t>. Здесь собраны исторические и археологические экспонаты со многих островов архипелага. Некоторые экспонаты археологической коллекции имеют возраст более 3000 лет.</a:t>
            </a:r>
            <a:br>
              <a:rPr lang="ru-RU" sz="1400" dirty="0" smtClean="0"/>
            </a:br>
            <a:r>
              <a:rPr lang="ru-RU" sz="1400" dirty="0" smtClean="0"/>
              <a:t/>
            </a:r>
            <a:br>
              <a:rPr lang="ru-RU" sz="1400" dirty="0" smtClean="0"/>
            </a:br>
            <a:r>
              <a:rPr lang="ru-RU" sz="1400" dirty="0" smtClean="0"/>
              <a:t>Первое упоминание об идее создать музей Фиджи, отражающий увлекательную историю этих мест и культуру племен, населяющих тихоокеанский регион, датируется 1904 годом. Сэр Уильям </a:t>
            </a:r>
            <a:r>
              <a:rPr lang="ru-RU" sz="1400" dirty="0" err="1" smtClean="0"/>
              <a:t>Эллардайс</a:t>
            </a:r>
            <a:r>
              <a:rPr lang="ru-RU" sz="1400" dirty="0" smtClean="0"/>
              <a:t> представил Совету города </a:t>
            </a:r>
            <a:r>
              <a:rPr lang="ru-RU" sz="1400" dirty="0" err="1" smtClean="0"/>
              <a:t>Сува</a:t>
            </a:r>
            <a:r>
              <a:rPr lang="ru-RU" sz="1400" dirty="0" smtClean="0"/>
              <a:t>, заседавшему в ратуше, свою коллекцию экспонатов. Через 4 года был избран специальный комитет, в задачи которого входило изучение культуры, быта и истории страны. А в 1910 году было определено государственное финансирование смотрителя музея, а в 1929 году музей был официально открыт. Совет организовал выкуп у населения экспонатов и артефактов, которые представляли интерес для музея. Также было много добровольных пожертвований</a:t>
            </a:r>
            <a:r>
              <a:rPr lang="ru-RU" sz="1400" dirty="0" smtClean="0"/>
              <a:t>.</a:t>
            </a:r>
            <a:endParaRPr lang="ru-RU" sz="1400" dirty="0"/>
          </a:p>
        </p:txBody>
      </p:sp>
      <p:pic>
        <p:nvPicPr>
          <p:cNvPr id="20482" name="Picture 2" descr="Картинки по запросу фиджи музеум"/>
          <p:cNvPicPr>
            <a:picLocks noChangeAspect="1" noChangeArrowheads="1"/>
          </p:cNvPicPr>
          <p:nvPr/>
        </p:nvPicPr>
        <p:blipFill>
          <a:blip r:embed="rId2" cstate="print"/>
          <a:srcRect/>
          <a:stretch>
            <a:fillRect/>
          </a:stretch>
        </p:blipFill>
        <p:spPr bwMode="auto">
          <a:xfrm>
            <a:off x="251520" y="350658"/>
            <a:ext cx="3240360" cy="2430270"/>
          </a:xfrm>
          <a:prstGeom prst="rect">
            <a:avLst/>
          </a:prstGeom>
          <a:noFill/>
        </p:spPr>
      </p:pic>
      <p:pic>
        <p:nvPicPr>
          <p:cNvPr id="20484" name="Picture 4" descr="Похожее изображение"/>
          <p:cNvPicPr>
            <a:picLocks noChangeAspect="1" noChangeArrowheads="1"/>
          </p:cNvPicPr>
          <p:nvPr/>
        </p:nvPicPr>
        <p:blipFill>
          <a:blip r:embed="rId3" cstate="print"/>
          <a:srcRect/>
          <a:stretch>
            <a:fillRect/>
          </a:stretch>
        </p:blipFill>
        <p:spPr bwMode="auto">
          <a:xfrm>
            <a:off x="3923928" y="4221088"/>
            <a:ext cx="4532784" cy="2433039"/>
          </a:xfrm>
          <a:prstGeom prst="rect">
            <a:avLst/>
          </a:prstGeom>
          <a:noFill/>
        </p:spPr>
      </p:pic>
      <p:sp>
        <p:nvSpPr>
          <p:cNvPr id="20486" name="AutoShape 6" descr="Картинки по запросу фиджи музеум"/>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17097.jpg"/>
          <p:cNvPicPr>
            <a:picLocks noChangeAspect="1"/>
          </p:cNvPicPr>
          <p:nvPr/>
        </p:nvPicPr>
        <p:blipFill>
          <a:blip r:embed="rId4" cstate="print"/>
          <a:stretch>
            <a:fillRect/>
          </a:stretch>
        </p:blipFill>
        <p:spPr>
          <a:xfrm>
            <a:off x="611560" y="3140968"/>
            <a:ext cx="2625559" cy="34991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8712968" cy="3754874"/>
          </a:xfrm>
          <a:prstGeom prst="rect">
            <a:avLst/>
          </a:prstGeom>
          <a:noFill/>
        </p:spPr>
        <p:txBody>
          <a:bodyPr wrap="square" rtlCol="0">
            <a:spAutoFit/>
          </a:bodyPr>
          <a:lstStyle/>
          <a:p>
            <a:r>
              <a:rPr lang="ru-RU" sz="1400" dirty="0" smtClean="0"/>
              <a:t>В настоящее время </a:t>
            </a:r>
            <a:r>
              <a:rPr lang="ru-RU" sz="1400" b="1" dirty="0" smtClean="0"/>
              <a:t>сады </a:t>
            </a:r>
            <a:r>
              <a:rPr lang="ru-RU" sz="1400" b="1" dirty="0" err="1" smtClean="0"/>
              <a:t>Терстона</a:t>
            </a:r>
            <a:r>
              <a:rPr lang="ru-RU" sz="1400" b="1" dirty="0" smtClean="0"/>
              <a:t> </a:t>
            </a:r>
            <a:r>
              <a:rPr lang="ru-RU" sz="1400" dirty="0" smtClean="0"/>
              <a:t>(</a:t>
            </a:r>
            <a:r>
              <a:rPr lang="ru-RU" sz="1400" dirty="0" err="1" smtClean="0"/>
              <a:t>Thurston</a:t>
            </a:r>
            <a:r>
              <a:rPr lang="ru-RU" sz="1400" dirty="0" smtClean="0"/>
              <a:t> </a:t>
            </a:r>
            <a:r>
              <a:rPr lang="ru-RU" sz="1400" dirty="0" err="1" smtClean="0"/>
              <a:t>Gardens</a:t>
            </a:r>
            <a:r>
              <a:rPr lang="ru-RU" sz="1400" dirty="0" smtClean="0"/>
              <a:t>), расположенные на территории островного государства Фиджи, являются его основной достопримечательностью. Сто лет росли первые деревья на месте сожженной древней столицы города </a:t>
            </a:r>
            <a:r>
              <a:rPr lang="ru-RU" sz="1400" dirty="0" err="1" smtClean="0"/>
              <a:t>Сува</a:t>
            </a:r>
            <a:r>
              <a:rPr lang="ru-RU" sz="1400" dirty="0" smtClean="0"/>
              <a:t>.</a:t>
            </a:r>
            <a:br>
              <a:rPr lang="ru-RU" sz="1400" dirty="0" smtClean="0"/>
            </a:br>
            <a:r>
              <a:rPr lang="ru-RU" sz="1400" dirty="0" smtClean="0"/>
              <a:t>Заложен сад в 1879 году в качестве Ботанического сада Фиджи под руководством ботаника Джона Хорна, но его официальное открытие состоялось только в 1913 году. Современная планировка с многочисленными аллеями, </a:t>
            </a:r>
            <a:r>
              <a:rPr lang="ru-RU" sz="1400" dirty="0" err="1" smtClean="0"/>
              <a:t>прудами,покрытыми</a:t>
            </a:r>
            <a:r>
              <a:rPr lang="ru-RU" sz="1400" dirty="0" smtClean="0"/>
              <a:t> удивительными водными растениями, деревьями, привезенными с разных концов планеты, предстала перед туристами и местными жителями. </a:t>
            </a:r>
            <a:br>
              <a:rPr lang="ru-RU" sz="1400" dirty="0" smtClean="0"/>
            </a:br>
            <a:r>
              <a:rPr lang="ru-RU" sz="1400" dirty="0" smtClean="0"/>
              <a:t>На плодородной вулканической почве выросли растения тропической флоры, такие, как, например, вечнозеленое дерево "слоновое яблоко" или </a:t>
            </a:r>
            <a:r>
              <a:rPr lang="ru-RU" sz="1400" dirty="0" err="1" smtClean="0"/>
              <a:t>dillenia</a:t>
            </a:r>
            <a:r>
              <a:rPr lang="ru-RU" sz="1400" dirty="0" smtClean="0"/>
              <a:t> </a:t>
            </a:r>
            <a:r>
              <a:rPr lang="ru-RU" sz="1400" dirty="0" err="1" smtClean="0"/>
              <a:t>indica</a:t>
            </a:r>
            <a:r>
              <a:rPr lang="ru-RU" sz="1400" dirty="0" smtClean="0"/>
              <a:t>. Оно цветет всю жизнь на протяжении более 50 лет. Плоды этого дерева используют в пищу люди и животные. Или </a:t>
            </a:r>
            <a:r>
              <a:rPr lang="ru-RU" sz="1400" dirty="0" err="1" smtClean="0"/>
              <a:t>Courupita</a:t>
            </a:r>
            <a:r>
              <a:rPr lang="ru-RU" sz="1400" dirty="0" smtClean="0"/>
              <a:t> </a:t>
            </a:r>
            <a:r>
              <a:rPr lang="ru-RU" sz="1400" dirty="0" err="1" smtClean="0"/>
              <a:t>guianensis</a:t>
            </a:r>
            <a:r>
              <a:rPr lang="ru-RU" sz="1400" dirty="0" smtClean="0"/>
              <a:t> </a:t>
            </a:r>
            <a:r>
              <a:rPr lang="ru-RU" sz="1400" dirty="0" err="1" smtClean="0"/>
              <a:t>курупита</a:t>
            </a:r>
            <a:r>
              <a:rPr lang="ru-RU" sz="1400" dirty="0" smtClean="0"/>
              <a:t> </a:t>
            </a:r>
            <a:r>
              <a:rPr lang="ru-RU" sz="1400" dirty="0" err="1" smtClean="0"/>
              <a:t>гвианская</a:t>
            </a:r>
            <a:r>
              <a:rPr lang="ru-RU" sz="1400" dirty="0" smtClean="0"/>
              <a:t> "дерево пушечных ядер", из твердых плодов которого даже делают посуду.</a:t>
            </a:r>
            <a:br>
              <a:rPr lang="ru-RU" sz="1400" dirty="0" smtClean="0"/>
            </a:br>
            <a:r>
              <a:rPr lang="ru-RU" sz="1400" dirty="0" smtClean="0"/>
              <a:t>Каждое растение сада имеет пояснительную табличку с подробной информацией о нем. На память можно купить особенные гирлянды, изготовленные из нежных лепестков </a:t>
            </a:r>
            <a:r>
              <a:rPr lang="ru-RU" sz="1400" dirty="0" err="1" smtClean="0"/>
              <a:t>плюмерии</a:t>
            </a:r>
            <a:r>
              <a:rPr lang="ru-RU" sz="1400" dirty="0" smtClean="0"/>
              <a:t>, используемые для украшения торжеств и праздников местным населением.</a:t>
            </a:r>
            <a:br>
              <a:rPr lang="ru-RU" sz="1400" dirty="0" smtClean="0"/>
            </a:br>
            <a:r>
              <a:rPr lang="ru-RU" sz="1400" dirty="0" smtClean="0"/>
              <a:t>На территории сада </a:t>
            </a:r>
            <a:r>
              <a:rPr lang="ru-RU" sz="1400" dirty="0" err="1" smtClean="0"/>
              <a:t>Терстона</a:t>
            </a:r>
            <a:r>
              <a:rPr lang="ru-RU" sz="1400" dirty="0" smtClean="0"/>
              <a:t> расположен музей истории Фиджи, где собрано большое количество предметов почти 4000-летней давности из прошлого коренных жителей Фиджи. Музей часто посещается туристами, что позволяет оказывать финансовую поддержку, идущую на развитие сада </a:t>
            </a:r>
            <a:r>
              <a:rPr lang="ru-RU" sz="1400" dirty="0" err="1" smtClean="0"/>
              <a:t>Терстона</a:t>
            </a:r>
            <a:r>
              <a:rPr lang="ru-RU" sz="1400" dirty="0" smtClean="0"/>
              <a:t>.</a:t>
            </a:r>
            <a:endParaRPr lang="ru-RU" sz="1400" dirty="0"/>
          </a:p>
        </p:txBody>
      </p:sp>
      <p:pic>
        <p:nvPicPr>
          <p:cNvPr id="21506" name="Picture 2" descr="Картинки по запросу терстон гарден"/>
          <p:cNvPicPr>
            <a:picLocks noChangeAspect="1" noChangeArrowheads="1"/>
          </p:cNvPicPr>
          <p:nvPr/>
        </p:nvPicPr>
        <p:blipFill>
          <a:blip r:embed="rId2" cstate="print"/>
          <a:srcRect/>
          <a:stretch>
            <a:fillRect/>
          </a:stretch>
        </p:blipFill>
        <p:spPr bwMode="auto">
          <a:xfrm>
            <a:off x="323527" y="4005064"/>
            <a:ext cx="3888431" cy="2592288"/>
          </a:xfrm>
          <a:prstGeom prst="rect">
            <a:avLst/>
          </a:prstGeom>
          <a:noFill/>
        </p:spPr>
      </p:pic>
      <p:pic>
        <p:nvPicPr>
          <p:cNvPr id="21508" name="Picture 4" descr="Похожее изображение"/>
          <p:cNvPicPr>
            <a:picLocks noChangeAspect="1" noChangeArrowheads="1"/>
          </p:cNvPicPr>
          <p:nvPr/>
        </p:nvPicPr>
        <p:blipFill>
          <a:blip r:embed="rId3" cstate="print"/>
          <a:srcRect/>
          <a:stretch>
            <a:fillRect/>
          </a:stretch>
        </p:blipFill>
        <p:spPr bwMode="auto">
          <a:xfrm>
            <a:off x="4716016" y="4077072"/>
            <a:ext cx="3835909" cy="254728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316</Words>
  <Application>Microsoft Office PowerPoint</Application>
  <PresentationFormat>Экран (4:3)</PresentationFormat>
  <Paragraphs>69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8</cp:revision>
  <dcterms:modified xsi:type="dcterms:W3CDTF">2017-12-13T08:42:32Z</dcterms:modified>
</cp:coreProperties>
</file>