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9" r:id="rId14"/>
    <p:sldId id="270" r:id="rId15"/>
    <p:sldId id="271" r:id="rId16"/>
    <p:sldId id="272" r:id="rId17"/>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snapToGrid="0">
      <p:cViewPr>
        <p:scale>
          <a:sx n="92" d="100"/>
          <a:sy n="92" d="100"/>
        </p:scale>
        <p:origin x="112"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9/16/23</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83418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9/16/23</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099277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9/16/23</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2092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9/16/23</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425913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9/16/23</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90643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9/16/23</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3928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9/16/23</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9254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9/16/23</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6584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9/16/23</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818914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9/16/23</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5521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9/16/23</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70593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9/16/23</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402738029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88933B-CFB2-4662-9CA9-2C1E08385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09EEE1-52DB-4A86-AFCE-CCE904184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2099EB9-4FAB-475E-584C-F2B8351AA489}"/>
              </a:ext>
            </a:extLst>
          </p:cNvPr>
          <p:cNvSpPr>
            <a:spLocks noGrp="1"/>
          </p:cNvSpPr>
          <p:nvPr>
            <p:ph type="ctrTitle"/>
          </p:nvPr>
        </p:nvSpPr>
        <p:spPr>
          <a:xfrm>
            <a:off x="4305869" y="1994264"/>
            <a:ext cx="6935872" cy="3922755"/>
          </a:xfrm>
        </p:spPr>
        <p:txBody>
          <a:bodyPr>
            <a:normAutofit/>
          </a:bodyPr>
          <a:lstStyle/>
          <a:p>
            <a:r>
              <a:rPr lang="uk-UA" sz="1800" dirty="0">
                <a:effectLst/>
                <a:latin typeface="Times New Roman" panose="02020603050405020304" pitchFamily="18" charset="0"/>
                <a:ea typeface="Times New Roman" panose="02020603050405020304" pitchFamily="18" charset="0"/>
              </a:rPr>
              <a:t>Дія імпульсного струму. Електросон. </a:t>
            </a:r>
            <a:br>
              <a:rPr lang="uk-UA" sz="1800" dirty="0">
                <a:effectLst/>
                <a:latin typeface="Times New Roman" panose="02020603050405020304" pitchFamily="18" charset="0"/>
                <a:ea typeface="Times New Roman" panose="02020603050405020304" pitchFamily="18" charset="0"/>
              </a:rPr>
            </a:br>
            <a:r>
              <a:rPr lang="uk-UA" sz="1800" dirty="0" err="1">
                <a:effectLst/>
                <a:latin typeface="Times New Roman" panose="02020603050405020304" pitchFamily="18" charset="0"/>
                <a:ea typeface="Times New Roman" panose="02020603050405020304" pitchFamily="18" charset="0"/>
              </a:rPr>
              <a:t>Діадинамічні</a:t>
            </a:r>
            <a:r>
              <a:rPr lang="uk-UA" sz="1800" dirty="0">
                <a:effectLst/>
                <a:latin typeface="Times New Roman" panose="02020603050405020304" pitchFamily="18" charset="0"/>
                <a:ea typeface="Times New Roman" panose="02020603050405020304" pitchFamily="18" charset="0"/>
              </a:rPr>
              <a:t> струми.</a:t>
            </a:r>
            <a:br>
              <a:rPr lang="ru-UA" sz="1800" dirty="0">
                <a:effectLst/>
                <a:latin typeface="Times New Roman" panose="02020603050405020304" pitchFamily="18" charset="0"/>
                <a:ea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rPr>
              <a:t>Струми високої частоти. Діатермія. Дарсонвалізація. Принцип роботи і  конструкція терапевтичних приладів та пристроїв.</a:t>
            </a:r>
            <a:br>
              <a:rPr lang="ru-UA" sz="1800" dirty="0">
                <a:effectLst/>
                <a:latin typeface="Times New Roman" panose="02020603050405020304" pitchFamily="18" charset="0"/>
                <a:ea typeface="Times New Roman" panose="02020603050405020304" pitchFamily="18" charset="0"/>
              </a:rPr>
            </a:br>
            <a:r>
              <a:rPr lang="uk-UA" sz="1800" dirty="0">
                <a:effectLst/>
                <a:latin typeface="Times New Roman" panose="02020603050405020304" pitchFamily="18" charset="0"/>
                <a:ea typeface="Times New Roman" panose="02020603050405020304" pitchFamily="18" charset="0"/>
              </a:rPr>
              <a:t>Лікувально-профілактичне використання магнітного та електромагнітного полів. УВЧ. Індуктотермія. НВЧ. Принцип роботи і  конструкція терапевтичних приладів та пристроїв.</a:t>
            </a:r>
            <a:br>
              <a:rPr lang="ru-UA" sz="1800" dirty="0">
                <a:effectLst/>
                <a:latin typeface="Times New Roman" panose="02020603050405020304" pitchFamily="18" charset="0"/>
                <a:ea typeface="Times New Roman" panose="02020603050405020304" pitchFamily="18" charset="0"/>
              </a:rPr>
            </a:br>
            <a:endParaRPr lang="ru-UA" dirty="0"/>
          </a:p>
        </p:txBody>
      </p:sp>
      <p:pic>
        <p:nvPicPr>
          <p:cNvPr id="4" name="Picture 3" descr="Цветная лампочка с бизнес-значками">
            <a:extLst>
              <a:ext uri="{FF2B5EF4-FFF2-40B4-BE49-F238E27FC236}">
                <a16:creationId xmlns:a16="http://schemas.microsoft.com/office/drawing/2014/main" id="{7E76D8B3-3F0F-835B-6A2B-9FD724E89486}"/>
              </a:ext>
            </a:extLst>
          </p:cNvPr>
          <p:cNvPicPr>
            <a:picLocks noChangeAspect="1"/>
          </p:cNvPicPr>
          <p:nvPr/>
        </p:nvPicPr>
        <p:blipFill rotWithShape="1">
          <a:blip r:embed="rId2"/>
          <a:srcRect l="21353" r="29538" b="1"/>
          <a:stretch/>
        </p:blipFill>
        <p:spPr>
          <a:xfrm>
            <a:off x="-2573" y="10"/>
            <a:ext cx="4811317" cy="6857988"/>
          </a:xfrm>
          <a:custGeom>
            <a:avLst/>
            <a:gdLst/>
            <a:ahLst/>
            <a:cxnLst/>
            <a:rect l="l" t="t" r="r" b="b"/>
            <a:pathLst>
              <a:path w="4811317" h="6857998">
                <a:moveTo>
                  <a:pt x="0" y="0"/>
                </a:moveTo>
                <a:lnTo>
                  <a:pt x="4811317" y="0"/>
                </a:lnTo>
                <a:lnTo>
                  <a:pt x="2712446" y="6857998"/>
                </a:lnTo>
                <a:lnTo>
                  <a:pt x="0" y="6857998"/>
                </a:lnTo>
                <a:close/>
              </a:path>
            </a:pathLst>
          </a:custGeom>
        </p:spPr>
      </p:pic>
      <p:cxnSp>
        <p:nvCxnSpPr>
          <p:cNvPr id="13" name="Straight Connector 12">
            <a:extLst>
              <a:ext uri="{FF2B5EF4-FFF2-40B4-BE49-F238E27FC236}">
                <a16:creationId xmlns:a16="http://schemas.microsoft.com/office/drawing/2014/main" id="{326FE4BA-3BD1-4AB3-A3EB-39FF16D964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418764" y="0"/>
            <a:ext cx="815637"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BD85EF3-E980-4EF9-BF91-C0540D302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15" idx="2"/>
          </p:cNvCxnSpPr>
          <p:nvPr>
            <p:extLst>
              <p:ext uri="{386F3935-93C4-4BCD-93E2-E3B085C9AB24}">
                <p16:designElem xmlns:p16="http://schemas.microsoft.com/office/powerpoint/2015/main" val="1"/>
              </p:ext>
            </p:extLst>
          </p:nvPr>
        </p:nvCxnSpPr>
        <p:spPr>
          <a:xfrm>
            <a:off x="0" y="5468380"/>
            <a:ext cx="6096000" cy="13896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255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диаграмма, текст, линия, Технический чертеж&#10;&#10;Автоматически созданное описание">
            <a:extLst>
              <a:ext uri="{FF2B5EF4-FFF2-40B4-BE49-F238E27FC236}">
                <a16:creationId xmlns:a16="http://schemas.microsoft.com/office/drawing/2014/main" id="{1113B633-51AA-3DEB-AE0D-CD580B6B46BD}"/>
              </a:ext>
            </a:extLst>
          </p:cNvPr>
          <p:cNvPicPr>
            <a:picLocks noChangeAspect="1"/>
          </p:cNvPicPr>
          <p:nvPr/>
        </p:nvPicPr>
        <p:blipFill>
          <a:blip r:embed="rId2"/>
          <a:stretch>
            <a:fillRect/>
          </a:stretch>
        </p:blipFill>
        <p:spPr>
          <a:xfrm>
            <a:off x="287055" y="740966"/>
            <a:ext cx="5775607" cy="4780558"/>
          </a:xfrm>
          <a:prstGeom prst="rect">
            <a:avLst/>
          </a:prstGeom>
        </p:spPr>
      </p:pic>
      <p:sp>
        <p:nvSpPr>
          <p:cNvPr id="5" name="TextBox 4">
            <a:extLst>
              <a:ext uri="{FF2B5EF4-FFF2-40B4-BE49-F238E27FC236}">
                <a16:creationId xmlns:a16="http://schemas.microsoft.com/office/drawing/2014/main" id="{3BA68921-C292-8AC4-C83C-E0FA0B7F7B5E}"/>
              </a:ext>
            </a:extLst>
          </p:cNvPr>
          <p:cNvSpPr txBox="1"/>
          <p:nvPr/>
        </p:nvSpPr>
        <p:spPr>
          <a:xfrm>
            <a:off x="6062662" y="1038721"/>
            <a:ext cx="6129338" cy="5078313"/>
          </a:xfrm>
          <a:prstGeom prst="rect">
            <a:avLst/>
          </a:prstGeom>
          <a:noFill/>
        </p:spPr>
        <p:txBody>
          <a:bodyPr wrap="square">
            <a:spAutoFit/>
          </a:bodyPr>
          <a:lstStyle/>
          <a:p>
            <a:pPr algn="just"/>
            <a:r>
              <a:rPr lang="uk-UA" dirty="0">
                <a:effectLst/>
                <a:ea typeface="Times New Roman" panose="02020603050405020304" pitchFamily="18" charset="0"/>
              </a:rPr>
              <a:t>1 – випрямляч; </a:t>
            </a:r>
          </a:p>
          <a:p>
            <a:pPr algn="just"/>
            <a:r>
              <a:rPr lang="uk-UA" dirty="0">
                <a:effectLst/>
                <a:ea typeface="Times New Roman" panose="02020603050405020304" pitchFamily="18" charset="0"/>
              </a:rPr>
              <a:t>2 – модулятор; </a:t>
            </a:r>
          </a:p>
          <a:p>
            <a:pPr algn="just"/>
            <a:r>
              <a:rPr lang="uk-UA" dirty="0">
                <a:effectLst/>
                <a:ea typeface="Times New Roman" panose="02020603050405020304" pitchFamily="18" charset="0"/>
              </a:rPr>
              <a:t>3 – регулятор порогу спрацьовування захисного пристрою; </a:t>
            </a:r>
          </a:p>
          <a:p>
            <a:pPr algn="just"/>
            <a:r>
              <a:rPr lang="uk-UA" dirty="0">
                <a:effectLst/>
                <a:ea typeface="Times New Roman" panose="02020603050405020304" pitchFamily="18" charset="0"/>
              </a:rPr>
              <a:t>4 – формувач; </a:t>
            </a:r>
          </a:p>
          <a:p>
            <a:pPr algn="just"/>
            <a:r>
              <a:rPr lang="uk-UA" dirty="0">
                <a:effectLst/>
                <a:ea typeface="Times New Roman" panose="02020603050405020304" pitchFamily="18" charset="0"/>
              </a:rPr>
              <a:t>5 – схема порівняння; </a:t>
            </a:r>
          </a:p>
          <a:p>
            <a:pPr algn="just"/>
            <a:r>
              <a:rPr lang="uk-UA" dirty="0">
                <a:effectLst/>
                <a:ea typeface="Times New Roman" panose="02020603050405020304" pitchFamily="18" charset="0"/>
              </a:rPr>
              <a:t>6 – регулятор вихідного струму;  </a:t>
            </a:r>
          </a:p>
          <a:p>
            <a:pPr algn="just"/>
            <a:r>
              <a:rPr lang="uk-UA" dirty="0">
                <a:effectLst/>
                <a:ea typeface="Times New Roman" panose="02020603050405020304" pitchFamily="18" charset="0"/>
              </a:rPr>
              <a:t>7 – вихідний каскад;</a:t>
            </a:r>
          </a:p>
          <a:p>
            <a:pPr algn="just"/>
            <a:r>
              <a:rPr lang="uk-UA" dirty="0">
                <a:effectLst/>
                <a:ea typeface="Times New Roman" panose="02020603050405020304" pitchFamily="18" charset="0"/>
              </a:rPr>
              <a:t>8 – перемикач полярності; </a:t>
            </a:r>
          </a:p>
          <a:p>
            <a:pPr algn="just"/>
            <a:r>
              <a:rPr lang="uk-UA" dirty="0">
                <a:effectLst/>
                <a:ea typeface="Times New Roman" panose="02020603050405020304" pitchFamily="18" charset="0"/>
              </a:rPr>
              <a:t>9 – пацієнт; </a:t>
            </a:r>
          </a:p>
          <a:p>
            <a:pPr algn="just"/>
            <a:r>
              <a:rPr lang="uk-UA" dirty="0">
                <a:effectLst/>
                <a:ea typeface="Times New Roman" panose="02020603050405020304" pitchFamily="18" charset="0"/>
              </a:rPr>
              <a:t>10 – контактна група регулятора 6 вихідного струму; </a:t>
            </a:r>
          </a:p>
          <a:p>
            <a:pPr algn="just"/>
            <a:r>
              <a:rPr lang="uk-UA" dirty="0">
                <a:effectLst/>
                <a:ea typeface="Times New Roman" panose="02020603050405020304" pitchFamily="18" charset="0"/>
              </a:rPr>
              <a:t>11 – міліамперметр; </a:t>
            </a:r>
          </a:p>
          <a:p>
            <a:pPr algn="just"/>
            <a:r>
              <a:rPr lang="uk-UA" dirty="0">
                <a:effectLst/>
                <a:ea typeface="Times New Roman" panose="02020603050405020304" pitchFamily="18" charset="0"/>
              </a:rPr>
              <a:t>12 – </a:t>
            </a:r>
            <a:r>
              <a:rPr lang="uk-UA" dirty="0" err="1">
                <a:effectLst/>
                <a:ea typeface="Times New Roman" panose="02020603050405020304" pitchFamily="18" charset="0"/>
              </a:rPr>
              <a:t>теристорний</a:t>
            </a:r>
            <a:r>
              <a:rPr lang="uk-UA" dirty="0">
                <a:effectLst/>
                <a:ea typeface="Times New Roman" panose="02020603050405020304" pitchFamily="18" charset="0"/>
              </a:rPr>
              <a:t> ключ; </a:t>
            </a:r>
          </a:p>
          <a:p>
            <a:pPr algn="just"/>
            <a:r>
              <a:rPr lang="uk-UA" dirty="0">
                <a:effectLst/>
                <a:ea typeface="Times New Roman" panose="02020603050405020304" pitchFamily="18" charset="0"/>
              </a:rPr>
              <a:t>13 – реле; </a:t>
            </a:r>
          </a:p>
          <a:p>
            <a:pPr algn="just"/>
            <a:r>
              <a:rPr lang="uk-UA" dirty="0">
                <a:effectLst/>
                <a:ea typeface="Times New Roman" panose="02020603050405020304" pitchFamily="18" charset="0"/>
              </a:rPr>
              <a:t>14 – контактна група регулятора</a:t>
            </a:r>
            <a:r>
              <a:rPr lang="uk-UA" dirty="0">
                <a:ea typeface="Times New Roman" panose="02020603050405020304" pitchFamily="18" charset="0"/>
              </a:rPr>
              <a:t> </a:t>
            </a:r>
            <a:r>
              <a:rPr lang="uk-UA" dirty="0">
                <a:effectLst/>
                <a:ea typeface="Times New Roman" panose="02020603050405020304" pitchFamily="18" charset="0"/>
              </a:rPr>
              <a:t>6 вихідного струму; </a:t>
            </a:r>
          </a:p>
          <a:p>
            <a:pPr algn="just"/>
            <a:r>
              <a:rPr lang="uk-UA" dirty="0">
                <a:effectLst/>
                <a:ea typeface="Times New Roman" panose="02020603050405020304" pitchFamily="18" charset="0"/>
              </a:rPr>
              <a:t>16 – перемикач видів струму;</a:t>
            </a:r>
          </a:p>
          <a:p>
            <a:pPr algn="just"/>
            <a:r>
              <a:rPr lang="uk-UA" dirty="0">
                <a:effectLst/>
                <a:ea typeface="Times New Roman" panose="02020603050405020304" pitchFamily="18" charset="0"/>
              </a:rPr>
              <a:t>17 – інтегруючий ланцюжок; </a:t>
            </a:r>
          </a:p>
          <a:p>
            <a:pPr algn="just"/>
            <a:r>
              <a:rPr lang="uk-UA" dirty="0">
                <a:effectLst/>
                <a:ea typeface="Times New Roman" panose="02020603050405020304" pitchFamily="18" charset="0"/>
              </a:rPr>
              <a:t>18 – дільник частоти мережі.</a:t>
            </a:r>
            <a:endParaRPr lang="ru-UA" dirty="0">
              <a:effectLst/>
              <a:ea typeface="Times New Roman" panose="02020603050405020304" pitchFamily="18" charset="0"/>
            </a:endParaRPr>
          </a:p>
          <a:p>
            <a:endParaRPr lang="ru-UA" dirty="0"/>
          </a:p>
        </p:txBody>
      </p:sp>
      <p:sp>
        <p:nvSpPr>
          <p:cNvPr id="8" name="TextBox 7">
            <a:extLst>
              <a:ext uri="{FF2B5EF4-FFF2-40B4-BE49-F238E27FC236}">
                <a16:creationId xmlns:a16="http://schemas.microsoft.com/office/drawing/2014/main" id="{0F210EAB-65EF-AD48-B3C7-B9DC4CBFB286}"/>
              </a:ext>
            </a:extLst>
          </p:cNvPr>
          <p:cNvSpPr txBox="1"/>
          <p:nvPr/>
        </p:nvSpPr>
        <p:spPr>
          <a:xfrm>
            <a:off x="4703109" y="512995"/>
            <a:ext cx="6125134" cy="400110"/>
          </a:xfrm>
          <a:prstGeom prst="rect">
            <a:avLst/>
          </a:prstGeom>
          <a:noFill/>
        </p:spPr>
        <p:txBody>
          <a:bodyPr wrap="square">
            <a:spAutoFit/>
          </a:bodyPr>
          <a:lstStyle/>
          <a:p>
            <a:r>
              <a:rPr lang="uk-UA" sz="2000" b="1" dirty="0">
                <a:effectLst/>
                <a:ea typeface="Times New Roman" panose="02020603050405020304" pitchFamily="18" charset="0"/>
              </a:rPr>
              <a:t>Апарат «Тонус-2»</a:t>
            </a:r>
            <a:endParaRPr lang="ru-UA" sz="2000" b="1" dirty="0"/>
          </a:p>
        </p:txBody>
      </p:sp>
      <p:pic>
        <p:nvPicPr>
          <p:cNvPr id="11" name="Picture 2" descr="Диадинамотерапия - Санаторий 'Нарочь'">
            <a:extLst>
              <a:ext uri="{FF2B5EF4-FFF2-40B4-BE49-F238E27FC236}">
                <a16:creationId xmlns:a16="http://schemas.microsoft.com/office/drawing/2014/main" id="{875EA2B5-F129-A832-7784-6E0441F61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761" y="4359474"/>
            <a:ext cx="3492500" cy="23241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F2DC50D-F302-DB0C-8AB8-59F7A1D15959}"/>
              </a:ext>
            </a:extLst>
          </p:cNvPr>
          <p:cNvSpPr txBox="1"/>
          <p:nvPr/>
        </p:nvSpPr>
        <p:spPr>
          <a:xfrm>
            <a:off x="6062662" y="6061239"/>
            <a:ext cx="6127750" cy="369332"/>
          </a:xfrm>
          <a:prstGeom prst="rect">
            <a:avLst/>
          </a:prstGeom>
          <a:noFill/>
        </p:spPr>
        <p:txBody>
          <a:bodyPr wrap="square">
            <a:spAutoFit/>
          </a:bodyPr>
          <a:lstStyle/>
          <a:p>
            <a:r>
              <a:rPr lang="ru-UA" sz="1800" b="1" dirty="0"/>
              <a:t>Метод діадинамотерапії </a:t>
            </a:r>
            <a:endParaRPr lang="ru-UA" dirty="0"/>
          </a:p>
        </p:txBody>
      </p:sp>
    </p:spTree>
    <p:extLst>
      <p:ext uri="{BB962C8B-B14F-4D97-AF65-F5344CB8AC3E}">
        <p14:creationId xmlns:p14="http://schemas.microsoft.com/office/powerpoint/2010/main" val="93080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D04AA4-4DC5-1533-AB28-3F4DC4005276}"/>
              </a:ext>
            </a:extLst>
          </p:cNvPr>
          <p:cNvSpPr txBox="1"/>
          <p:nvPr/>
        </p:nvSpPr>
        <p:spPr>
          <a:xfrm>
            <a:off x="558799" y="418113"/>
            <a:ext cx="6127750" cy="1323439"/>
          </a:xfrm>
          <a:prstGeom prst="rect">
            <a:avLst/>
          </a:prstGeom>
          <a:noFill/>
        </p:spPr>
        <p:txBody>
          <a:bodyPr wrap="square">
            <a:spAutoFit/>
          </a:bodyPr>
          <a:lstStyle/>
          <a:p>
            <a:pPr indent="457200" algn="just"/>
            <a:r>
              <a:rPr lang="uk-UA" sz="2000" b="1" dirty="0">
                <a:effectLst/>
                <a:ea typeface="Times New Roman" panose="02020603050405020304" pitchFamily="18" charset="0"/>
              </a:rPr>
              <a:t>Дарсонвалізація </a:t>
            </a:r>
            <a:r>
              <a:rPr lang="uk-UA" sz="2000" dirty="0">
                <a:effectLst/>
                <a:ea typeface="Times New Roman" panose="02020603050405020304" pitchFamily="18" charset="0"/>
              </a:rPr>
              <a:t>- лікувальний метод, діючим </a:t>
            </a:r>
            <a:r>
              <a:rPr lang="uk-UA" sz="2000" dirty="0">
                <a:ea typeface="Times New Roman" panose="02020603050405020304" pitchFamily="18" charset="0"/>
              </a:rPr>
              <a:t>фактором</a:t>
            </a:r>
            <a:r>
              <a:rPr lang="uk-UA" sz="2000" dirty="0">
                <a:effectLst/>
                <a:ea typeface="Times New Roman" panose="02020603050405020304" pitchFamily="18" charset="0"/>
              </a:rPr>
              <a:t> якого є розряд імпульсного, різко затухаючого високочастотного змінного струму</a:t>
            </a:r>
            <a:r>
              <a:rPr lang="uk-UA" sz="2000" dirty="0">
                <a:ea typeface="Times New Roman" panose="02020603050405020304" pitchFamily="18" charset="0"/>
              </a:rPr>
              <a:t> </a:t>
            </a:r>
            <a:r>
              <a:rPr lang="uk-UA" sz="2000" dirty="0">
                <a:effectLst/>
                <a:ea typeface="Times New Roman" panose="02020603050405020304" pitchFamily="18" charset="0"/>
              </a:rPr>
              <a:t>малої сили (0,015-0,02 </a:t>
            </a:r>
            <a:r>
              <a:rPr lang="uk-UA" sz="2000" dirty="0" err="1">
                <a:effectLst/>
                <a:ea typeface="Times New Roman" panose="02020603050405020304" pitchFamily="18" charset="0"/>
              </a:rPr>
              <a:t>мА</a:t>
            </a:r>
            <a:r>
              <a:rPr lang="uk-UA" sz="2000" dirty="0">
                <a:effectLst/>
                <a:ea typeface="Times New Roman" panose="02020603050405020304" pitchFamily="18" charset="0"/>
              </a:rPr>
              <a:t>) і високої напруги до(20кВ).</a:t>
            </a:r>
            <a:endParaRPr lang="ru-UA" sz="2000" dirty="0">
              <a:effectLst/>
              <a:ea typeface="Times New Roman" panose="02020603050405020304" pitchFamily="18" charset="0"/>
            </a:endParaRPr>
          </a:p>
        </p:txBody>
      </p:sp>
      <p:sp>
        <p:nvSpPr>
          <p:cNvPr id="7" name="TextBox 6">
            <a:extLst>
              <a:ext uri="{FF2B5EF4-FFF2-40B4-BE49-F238E27FC236}">
                <a16:creationId xmlns:a16="http://schemas.microsoft.com/office/drawing/2014/main" id="{8E8869EE-DC83-A518-4FC0-51FA8BCABEF4}"/>
              </a:ext>
            </a:extLst>
          </p:cNvPr>
          <p:cNvSpPr txBox="1"/>
          <p:nvPr/>
        </p:nvSpPr>
        <p:spPr>
          <a:xfrm>
            <a:off x="558799" y="1938267"/>
            <a:ext cx="6642101" cy="2862322"/>
          </a:xfrm>
          <a:prstGeom prst="rect">
            <a:avLst/>
          </a:prstGeom>
          <a:noFill/>
        </p:spPr>
        <p:txBody>
          <a:bodyPr wrap="square">
            <a:spAutoFit/>
          </a:bodyPr>
          <a:lstStyle/>
          <a:p>
            <a:pPr algn="just"/>
            <a:r>
              <a:rPr lang="uk-UA" sz="2000" b="1" dirty="0">
                <a:effectLst/>
                <a:ea typeface="Times New Roman" panose="02020603050405020304" pitchFamily="18" charset="0"/>
              </a:rPr>
              <a:t>При місцевій дарсонвалізації</a:t>
            </a:r>
            <a:r>
              <a:rPr lang="uk-UA" sz="2000" dirty="0">
                <a:effectLst/>
                <a:ea typeface="Times New Roman" panose="02020603050405020304" pitchFamily="18" charset="0"/>
              </a:rPr>
              <a:t> висока напруга підводиться до ділянки тіла через вакуумний електрод, з якого викачане повітря до розрядки 0,1-0,5 </a:t>
            </a:r>
            <a:r>
              <a:rPr lang="uk-UA" sz="2000" dirty="0" err="1">
                <a:effectLst/>
                <a:ea typeface="Times New Roman" panose="02020603050405020304" pitchFamily="18" charset="0"/>
              </a:rPr>
              <a:t>мм.рт.ст</a:t>
            </a:r>
            <a:r>
              <a:rPr lang="uk-UA" sz="2000" dirty="0">
                <a:effectLst/>
                <a:ea typeface="Times New Roman" panose="02020603050405020304" pitchFamily="18" charset="0"/>
              </a:rPr>
              <a:t>. При невеликій напрузі за рахунок поляризації повітря утворюється тихий електричний розряд, який діє на нервові рецептори. Якщо напругу збільшити, то відбувається самостійна поляризація повітря. Це приводить до утворення іскрового  розряду, який спричиняє не тільки локальні функціональні зміни у тканинах, але і </a:t>
            </a:r>
            <a:r>
              <a:rPr lang="uk-UA" sz="2000" dirty="0" err="1">
                <a:effectLst/>
                <a:ea typeface="Times New Roman" panose="02020603050405020304" pitchFamily="18" charset="0"/>
              </a:rPr>
              <a:t>припалюючу</a:t>
            </a:r>
            <a:r>
              <a:rPr lang="uk-UA" sz="2000" dirty="0">
                <a:effectLst/>
                <a:ea typeface="Times New Roman" panose="02020603050405020304" pitchFamily="18" charset="0"/>
              </a:rPr>
              <a:t> дію внаслідок великої  миттєвої потужності іскри і розвитку високої температури.</a:t>
            </a:r>
            <a:endParaRPr lang="ru-UA" sz="2000" dirty="0">
              <a:effectLst/>
              <a:ea typeface="Times New Roman" panose="02020603050405020304" pitchFamily="18" charset="0"/>
            </a:endParaRPr>
          </a:p>
        </p:txBody>
      </p:sp>
      <p:pic>
        <p:nvPicPr>
          <p:cNvPr id="2" name="Picture 8" descr="Що таке дарсонвалізація і вплив цієї процедури на стан організму | ВІКНА.  Новини Калуша та Прикарпаття">
            <a:extLst>
              <a:ext uri="{FF2B5EF4-FFF2-40B4-BE49-F238E27FC236}">
                <a16:creationId xmlns:a16="http://schemas.microsoft.com/office/drawing/2014/main" id="{F0FAFBE6-BB54-95E5-0439-4050C4387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8490" y="418113"/>
            <a:ext cx="4429698" cy="30403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Дарсонвалізація голови | Загальна інформація | Процес проведення процедури  | Показання | Протипоказання">
            <a:extLst>
              <a:ext uri="{FF2B5EF4-FFF2-40B4-BE49-F238E27FC236}">
                <a16:creationId xmlns:a16="http://schemas.microsoft.com/office/drawing/2014/main" id="{6906F7F8-4181-D82B-29D7-2AE7FA13C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140" y="3697023"/>
            <a:ext cx="3957820" cy="29645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78E146-3604-37D2-367D-7B1C1429C976}"/>
              </a:ext>
            </a:extLst>
          </p:cNvPr>
          <p:cNvSpPr txBox="1"/>
          <p:nvPr/>
        </p:nvSpPr>
        <p:spPr>
          <a:xfrm>
            <a:off x="558798" y="4800589"/>
            <a:ext cx="6642101" cy="1938992"/>
          </a:xfrm>
          <a:prstGeom prst="rect">
            <a:avLst/>
          </a:prstGeom>
          <a:noFill/>
        </p:spPr>
        <p:txBody>
          <a:bodyPr wrap="square">
            <a:spAutoFit/>
          </a:bodyPr>
          <a:lstStyle/>
          <a:p>
            <a:pPr algn="just"/>
            <a:r>
              <a:rPr lang="uk-UA" sz="1800" dirty="0">
                <a:effectLst/>
                <a:latin typeface="Times New Roman" panose="02020603050405020304" pitchFamily="18" charset="0"/>
                <a:ea typeface="Times New Roman" panose="02020603050405020304" pitchFamily="18" charset="0"/>
              </a:rPr>
              <a:t> </a:t>
            </a:r>
            <a:r>
              <a:rPr lang="uk-UA" sz="2000" b="1" dirty="0">
                <a:effectLst/>
                <a:ea typeface="Times New Roman" panose="02020603050405020304" pitchFamily="18" charset="0"/>
              </a:rPr>
              <a:t>При загальній дарсонвалізації </a:t>
            </a:r>
            <a:r>
              <a:rPr lang="uk-UA" sz="2000" dirty="0">
                <a:effectLst/>
                <a:ea typeface="Times New Roman" panose="02020603050405020304" pitchFamily="18" charset="0"/>
              </a:rPr>
              <a:t>хворий знаходиться в середині великого соленоїда, який підключений до коливального контуру апарату. По витках соленоїда проходить імпульсний високочастотний (440 до </a:t>
            </a:r>
            <a:r>
              <a:rPr lang="uk-UA" sz="2000" dirty="0" err="1">
                <a:effectLst/>
                <a:ea typeface="Times New Roman" panose="02020603050405020304" pitchFamily="18" charset="0"/>
              </a:rPr>
              <a:t>Гц</a:t>
            </a:r>
            <a:r>
              <a:rPr lang="uk-UA" sz="2000" dirty="0">
                <a:effectLst/>
                <a:ea typeface="Times New Roman" panose="02020603050405020304" pitchFamily="18" charset="0"/>
              </a:rPr>
              <a:t>) струм, що приводить до виникнення усередині його високочастотного магнітного поля індукцією в 0,1 – 0,2 МТ.</a:t>
            </a:r>
            <a:endParaRPr lang="ru-UA" sz="2000" dirty="0"/>
          </a:p>
        </p:txBody>
      </p:sp>
    </p:spTree>
    <p:extLst>
      <p:ext uri="{BB962C8B-B14F-4D97-AF65-F5344CB8AC3E}">
        <p14:creationId xmlns:p14="http://schemas.microsoft.com/office/powerpoint/2010/main" val="1193679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8590DAC5-BA81-4AF8-B0CA-D66712B30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AB7E7E-14BD-4509-AD05-57C2EF74C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Аппарат дарсонвализации ИСКРА-1: продажа, цена в Шымкенте. Медицинские и  лабораторные анализаторы от &quot;MEDICA TRADE&quot; - 64553815">
            <a:extLst>
              <a:ext uri="{FF2B5EF4-FFF2-40B4-BE49-F238E27FC236}">
                <a16:creationId xmlns:a16="http://schemas.microsoft.com/office/drawing/2014/main" id="{87EB1C7C-5452-4ED4-D5AF-E5A7AC01AE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7" r="2" b="2"/>
          <a:stretch/>
        </p:blipFill>
        <p:spPr bwMode="auto">
          <a:xfrm>
            <a:off x="6" y="10"/>
            <a:ext cx="4742121" cy="3434306"/>
          </a:xfrm>
          <a:custGeom>
            <a:avLst/>
            <a:gdLst/>
            <a:ahLst/>
            <a:cxnLst/>
            <a:rect l="l" t="t" r="r" b="b"/>
            <a:pathLst>
              <a:path w="4742121" h="3429000">
                <a:moveTo>
                  <a:pt x="0" y="0"/>
                </a:moveTo>
                <a:lnTo>
                  <a:pt x="4306186" y="0"/>
                </a:lnTo>
                <a:lnTo>
                  <a:pt x="4742121" y="3429000"/>
                </a:lnTo>
                <a:lnTo>
                  <a:pt x="0" y="3429000"/>
                </a:lnTo>
                <a:close/>
              </a:path>
            </a:pathLst>
          </a:custGeom>
          <a:noFill/>
          <a:extLst>
            <a:ext uri="{909E8E84-426E-40DD-AFC4-6F175D3DCCD1}">
              <a14:hiddenFill xmlns:a14="http://schemas.microsoft.com/office/drawing/2010/main">
                <a:solidFill>
                  <a:srgbClr val="FFFFFF"/>
                </a:solidFill>
              </a14:hiddenFill>
            </a:ext>
          </a:extLst>
        </p:spPr>
      </p:pic>
      <p:pic>
        <p:nvPicPr>
          <p:cNvPr id="2" name="Picture 4" descr="Аппарат для дарсонвализации &quot;ИСКРА - 1М&quot; (Приложение) 3914688 - Медицинская  техника и оборудование | Shop">
            <a:extLst>
              <a:ext uri="{FF2B5EF4-FFF2-40B4-BE49-F238E27FC236}">
                <a16:creationId xmlns:a16="http://schemas.microsoft.com/office/drawing/2014/main" id="{F2DD0502-ECD2-405A-C42C-2F4301BDD6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72"/>
          <a:stretch/>
        </p:blipFill>
        <p:spPr bwMode="auto">
          <a:xfrm>
            <a:off x="-5" y="3429000"/>
            <a:ext cx="5178056" cy="3429000"/>
          </a:xfrm>
          <a:custGeom>
            <a:avLst/>
            <a:gdLst/>
            <a:ahLst/>
            <a:cxnLst/>
            <a:rect l="l" t="t" r="r" b="b"/>
            <a:pathLst>
              <a:path w="5178056" h="3429000">
                <a:moveTo>
                  <a:pt x="0" y="0"/>
                </a:moveTo>
                <a:lnTo>
                  <a:pt x="4742121" y="0"/>
                </a:lnTo>
                <a:lnTo>
                  <a:pt x="5178056" y="3429000"/>
                </a:lnTo>
                <a:lnTo>
                  <a:pt x="0" y="3429000"/>
                </a:ln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4EAB18-3E69-E08B-06FE-1C5AA67EC10B}"/>
              </a:ext>
            </a:extLst>
          </p:cNvPr>
          <p:cNvSpPr txBox="1"/>
          <p:nvPr/>
        </p:nvSpPr>
        <p:spPr>
          <a:xfrm>
            <a:off x="5701840" y="1001960"/>
            <a:ext cx="5662612" cy="4121845"/>
          </a:xfrm>
          <a:prstGeom prst="rect">
            <a:avLst/>
          </a:prstGeom>
        </p:spPr>
        <p:txBody>
          <a:bodyPr vert="horz" lIns="91440" tIns="45720" rIns="91440" bIns="45720" rtlCol="0" anchor="ctr">
            <a:normAutofit/>
          </a:bodyPr>
          <a:lstStyle/>
          <a:p>
            <a:pPr>
              <a:spcAft>
                <a:spcPts val="600"/>
              </a:spcAft>
              <a:buSzPct val="80000"/>
            </a:pPr>
            <a:r>
              <a:rPr lang="uk-UA" sz="2000" dirty="0">
                <a:solidFill>
                  <a:schemeClr val="tx2"/>
                </a:solidFill>
                <a:effectLst/>
              </a:rPr>
              <a:t>Апарати для дарсонвалізації працюють на частоті 100-150 кГц, радіохвиль, що відносяться до середнього діапазону.</a:t>
            </a:r>
          </a:p>
          <a:p>
            <a:pPr>
              <a:spcAft>
                <a:spcPts val="600"/>
              </a:spcAft>
              <a:buSzPct val="80000"/>
            </a:pPr>
            <a:r>
              <a:rPr lang="uk-UA" sz="2000" dirty="0">
                <a:solidFill>
                  <a:schemeClr val="tx2"/>
                </a:solidFill>
                <a:effectLst/>
              </a:rPr>
              <a:t>     Для проведення місцевої дарсонвалізації промисловість випускає апарати </a:t>
            </a:r>
            <a:r>
              <a:rPr lang="uk-UA" sz="2000" b="1" dirty="0">
                <a:solidFill>
                  <a:schemeClr val="tx2"/>
                </a:solidFill>
                <a:effectLst/>
              </a:rPr>
              <a:t>«Іскра-1» </a:t>
            </a:r>
            <a:r>
              <a:rPr lang="uk-UA" sz="2000" dirty="0">
                <a:solidFill>
                  <a:schemeClr val="tx2"/>
                </a:solidFill>
                <a:effectLst/>
              </a:rPr>
              <a:t>або </a:t>
            </a:r>
            <a:r>
              <a:rPr lang="uk-UA" sz="2000" b="1" dirty="0">
                <a:solidFill>
                  <a:schemeClr val="tx2"/>
                </a:solidFill>
                <a:effectLst/>
              </a:rPr>
              <a:t>«Іскра-2».</a:t>
            </a:r>
            <a:endParaRPr lang="uk-UA" sz="2000" b="1" dirty="0">
              <a:solidFill>
                <a:schemeClr val="tx2"/>
              </a:solidFill>
            </a:endParaRPr>
          </a:p>
        </p:txBody>
      </p:sp>
      <p:cxnSp>
        <p:nvCxnSpPr>
          <p:cNvPr id="30" name="Straight Connector 29">
            <a:extLst>
              <a:ext uri="{FF2B5EF4-FFF2-40B4-BE49-F238E27FC236}">
                <a16:creationId xmlns:a16="http://schemas.microsoft.com/office/drawing/2014/main" id="{4836AB60-5854-4E5A-BBFD-9E71A8600C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576137" y="0"/>
            <a:ext cx="668374"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A8575F9-156A-2F97-B7D3-9A9819AE0AE2}"/>
              </a:ext>
            </a:extLst>
          </p:cNvPr>
          <p:cNvSpPr txBox="1"/>
          <p:nvPr/>
        </p:nvSpPr>
        <p:spPr>
          <a:xfrm>
            <a:off x="351631" y="4757737"/>
            <a:ext cx="6129338" cy="369332"/>
          </a:xfrm>
          <a:prstGeom prst="rect">
            <a:avLst/>
          </a:prstGeom>
          <a:noFill/>
        </p:spPr>
        <p:txBody>
          <a:bodyPr wrap="square">
            <a:spAutoFit/>
          </a:bodyPr>
          <a:lstStyle/>
          <a:p>
            <a:pPr algn="just">
              <a:spcAft>
                <a:spcPts val="600"/>
              </a:spcAft>
            </a:pPr>
            <a:r>
              <a:rPr lang="uk-UA" sz="1800" dirty="0">
                <a:effectLst/>
                <a:latin typeface="Times New Roman" panose="02020603050405020304" pitchFamily="18" charset="0"/>
                <a:ea typeface="Times New Roman" panose="02020603050405020304" pitchFamily="18" charset="0"/>
              </a:rPr>
              <a:t> </a:t>
            </a:r>
            <a:endParaRPr lang="ru-UA" sz="2000"/>
          </a:p>
        </p:txBody>
      </p:sp>
    </p:spTree>
    <p:extLst>
      <p:ext uri="{BB962C8B-B14F-4D97-AF65-F5344CB8AC3E}">
        <p14:creationId xmlns:p14="http://schemas.microsoft.com/office/powerpoint/2010/main" val="1191161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AB211B-EE62-E05E-98B6-41E1C6C5D466}"/>
              </a:ext>
            </a:extLst>
          </p:cNvPr>
          <p:cNvSpPr txBox="1"/>
          <p:nvPr/>
        </p:nvSpPr>
        <p:spPr>
          <a:xfrm>
            <a:off x="676274" y="715156"/>
            <a:ext cx="6263369" cy="5016758"/>
          </a:xfrm>
          <a:prstGeom prst="rect">
            <a:avLst/>
          </a:prstGeom>
          <a:noFill/>
        </p:spPr>
        <p:txBody>
          <a:bodyPr wrap="square">
            <a:spAutoFit/>
          </a:bodyPr>
          <a:lstStyle/>
          <a:p>
            <a:pPr indent="449580"/>
            <a:r>
              <a:rPr lang="uk-UA" sz="2000" b="1">
                <a:effectLst/>
                <a:ea typeface="Times New Roman" panose="02020603050405020304" pitchFamily="18" charset="0"/>
              </a:rPr>
              <a:t>На передню панель апарату винесені: </a:t>
            </a:r>
          </a:p>
          <a:p>
            <a:pPr indent="449580"/>
            <a:r>
              <a:rPr lang="uk-UA" sz="2000">
                <a:effectLst/>
                <a:ea typeface="Times New Roman" panose="02020603050405020304" pitchFamily="18" charset="0"/>
              </a:rPr>
              <a:t>1- регулятор напруги живлення; </a:t>
            </a:r>
          </a:p>
          <a:p>
            <a:pPr indent="449580"/>
            <a:r>
              <a:rPr lang="uk-UA" sz="2000">
                <a:effectLst/>
                <a:ea typeface="Times New Roman" panose="02020603050405020304" pitchFamily="18" charset="0"/>
              </a:rPr>
              <a:t>2-сигнальна лампа;</a:t>
            </a:r>
          </a:p>
          <a:p>
            <a:pPr indent="449580"/>
            <a:r>
              <a:rPr lang="uk-UA" sz="2000">
                <a:effectLst/>
                <a:ea typeface="Times New Roman" panose="02020603050405020304" pitchFamily="18" charset="0"/>
              </a:rPr>
              <a:t>3-вимірювальний прилад; </a:t>
            </a:r>
          </a:p>
          <a:p>
            <a:pPr indent="449580"/>
            <a:r>
              <a:rPr lang="uk-UA" sz="2000">
                <a:effectLst/>
                <a:ea typeface="Times New Roman" panose="02020603050405020304" pitchFamily="18" charset="0"/>
              </a:rPr>
              <a:t>4- ручка потужності;</a:t>
            </a:r>
          </a:p>
          <a:p>
            <a:pPr indent="449580"/>
            <a:r>
              <a:rPr lang="uk-UA" sz="2000">
                <a:effectLst/>
                <a:ea typeface="Times New Roman" panose="02020603050405020304" pitchFamily="18" charset="0"/>
              </a:rPr>
              <a:t>5- роз'єм для приєднання резонатора. </a:t>
            </a:r>
          </a:p>
          <a:p>
            <a:pPr indent="449580"/>
            <a:endParaRPr lang="uk-UA" sz="2000">
              <a:effectLst/>
              <a:ea typeface="Times New Roman" panose="02020603050405020304" pitchFamily="18" charset="0"/>
            </a:endParaRPr>
          </a:p>
          <a:p>
            <a:pPr indent="449580" algn="just"/>
            <a:r>
              <a:rPr lang="uk-UA" sz="2000">
                <a:effectLst/>
                <a:ea typeface="Times New Roman" panose="02020603050405020304" pitchFamily="18" charset="0"/>
              </a:rPr>
              <a:t>Резонатор є високовольтним трансформатором, який служить для підвищення амплітуди напруги на виході до пацієнта і одночасно являється електродоутримувачем.</a:t>
            </a:r>
            <a:endParaRPr lang="ru-UA" sz="2000">
              <a:ea typeface="Times New Roman" panose="02020603050405020304" pitchFamily="18" charset="0"/>
            </a:endParaRPr>
          </a:p>
          <a:p>
            <a:pPr indent="449580" algn="just"/>
            <a:endParaRPr lang="uk-UA" sz="2000">
              <a:effectLst/>
              <a:ea typeface="Times New Roman" panose="02020603050405020304" pitchFamily="18" charset="0"/>
            </a:endParaRPr>
          </a:p>
          <a:p>
            <a:pPr indent="449580" algn="just"/>
            <a:r>
              <a:rPr lang="uk-UA" sz="2000">
                <a:effectLst/>
                <a:ea typeface="Times New Roman" panose="02020603050405020304" pitchFamily="18" charset="0"/>
              </a:rPr>
              <a:t>До обмотки трансформатора під’єднують вакуумний електрод. До апарату  додається набір з 8 вакуумних електродів. На задній стінці апарату розташовані</a:t>
            </a:r>
            <a:r>
              <a:rPr lang="uk-UA" sz="2000">
                <a:ea typeface="Times New Roman" panose="02020603050405020304" pitchFamily="18" charset="0"/>
              </a:rPr>
              <a:t> </a:t>
            </a:r>
            <a:r>
              <a:rPr lang="uk-UA" sz="2000">
                <a:effectLst/>
                <a:ea typeface="Times New Roman" panose="02020603050405020304" pitchFamily="18" charset="0"/>
              </a:rPr>
              <a:t>перемикач напруги мережі зі вставкою, утримувачі запобіжників і клема заземлення.</a:t>
            </a:r>
            <a:endParaRPr lang="ru-UA" sz="2000" dirty="0">
              <a:effectLst/>
              <a:ea typeface="Times New Roman" panose="02020603050405020304" pitchFamily="18" charset="0"/>
            </a:endParaRPr>
          </a:p>
        </p:txBody>
      </p:sp>
      <p:pic>
        <p:nvPicPr>
          <p:cNvPr id="5" name="Рисунок 4" descr="Изображение выглядит как зарисовка, диаграмма, рисунок, линия&#10;&#10;Автоматически созданное описание">
            <a:extLst>
              <a:ext uri="{FF2B5EF4-FFF2-40B4-BE49-F238E27FC236}">
                <a16:creationId xmlns:a16="http://schemas.microsoft.com/office/drawing/2014/main" id="{4F5BF5D4-194A-15A8-17AD-E7952EF62F33}"/>
              </a:ext>
            </a:extLst>
          </p:cNvPr>
          <p:cNvPicPr>
            <a:picLocks noChangeAspect="1"/>
          </p:cNvPicPr>
          <p:nvPr/>
        </p:nvPicPr>
        <p:blipFill>
          <a:blip r:embed="rId2"/>
          <a:stretch>
            <a:fillRect/>
          </a:stretch>
        </p:blipFill>
        <p:spPr>
          <a:xfrm>
            <a:off x="7124700" y="0"/>
            <a:ext cx="5067300" cy="4533900"/>
          </a:xfrm>
          <a:prstGeom prst="rect">
            <a:avLst/>
          </a:prstGeom>
        </p:spPr>
      </p:pic>
      <p:pic>
        <p:nvPicPr>
          <p:cNvPr id="6146" name="Picture 2" descr="Архів Прибор iskra-1. / Аппарат Искра-1 ссср советский: 450 грн. - Інше  медичне обладнання Львів на BESPLATKA.ua 84818183">
            <a:extLst>
              <a:ext uri="{FF2B5EF4-FFF2-40B4-BE49-F238E27FC236}">
                <a16:creationId xmlns:a16="http://schemas.microsoft.com/office/drawing/2014/main" id="{F965E6D2-5998-8881-2AC7-0CC318E8B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0106" y="4343874"/>
            <a:ext cx="3356488" cy="251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710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1AF2F6-3778-E364-20D2-3DAFEC0ABD74}"/>
              </a:ext>
            </a:extLst>
          </p:cNvPr>
          <p:cNvSpPr txBox="1"/>
          <p:nvPr/>
        </p:nvSpPr>
        <p:spPr>
          <a:xfrm>
            <a:off x="828675" y="3110294"/>
            <a:ext cx="6127750" cy="1200329"/>
          </a:xfrm>
          <a:prstGeom prst="rect">
            <a:avLst/>
          </a:prstGeom>
          <a:noFill/>
        </p:spPr>
        <p:txBody>
          <a:bodyPr wrap="square">
            <a:spAutoFit/>
          </a:bodyPr>
          <a:lstStyle/>
          <a:p>
            <a:pPr algn="just"/>
            <a:r>
              <a:rPr lang="ru-UA" dirty="0"/>
              <a:t>У тканинах, що знаходяться в змінному електричному полі виникають струми зміщення та струми провідності. Зазвичай з цією метою використовують електричні поля ультрависокої частоти, тому відповідний фізіотерапевтичний метод отримав назву УВЧ-терапії.</a:t>
            </a:r>
          </a:p>
        </p:txBody>
      </p:sp>
      <p:sp>
        <p:nvSpPr>
          <p:cNvPr id="7" name="TextBox 6">
            <a:extLst>
              <a:ext uri="{FF2B5EF4-FFF2-40B4-BE49-F238E27FC236}">
                <a16:creationId xmlns:a16="http://schemas.microsoft.com/office/drawing/2014/main" id="{825DBE88-EA52-DC9A-03EB-5A9201785DE3}"/>
              </a:ext>
            </a:extLst>
          </p:cNvPr>
          <p:cNvSpPr txBox="1"/>
          <p:nvPr/>
        </p:nvSpPr>
        <p:spPr>
          <a:xfrm>
            <a:off x="828675" y="4857750"/>
            <a:ext cx="6127750" cy="923330"/>
          </a:xfrm>
          <a:prstGeom prst="rect">
            <a:avLst/>
          </a:prstGeom>
          <a:noFill/>
        </p:spPr>
        <p:txBody>
          <a:bodyPr wrap="square">
            <a:spAutoFit/>
          </a:bodyPr>
          <a:lstStyle/>
          <a:p>
            <a:r>
              <a:rPr lang="ru-UA" dirty="0"/>
              <a:t>В Україні в апаратах УВЧ використовують частоту 40,58МГц, у разі струмів такої частоти діелектричні тканини організму нагріваються інтенсивніше провідних.</a:t>
            </a:r>
          </a:p>
        </p:txBody>
      </p:sp>
      <p:sp>
        <p:nvSpPr>
          <p:cNvPr id="9" name="TextBox 8">
            <a:extLst>
              <a:ext uri="{FF2B5EF4-FFF2-40B4-BE49-F238E27FC236}">
                <a16:creationId xmlns:a16="http://schemas.microsoft.com/office/drawing/2014/main" id="{AD3F76DC-3724-5329-80B4-EBCD82719C36}"/>
              </a:ext>
            </a:extLst>
          </p:cNvPr>
          <p:cNvSpPr txBox="1"/>
          <p:nvPr/>
        </p:nvSpPr>
        <p:spPr>
          <a:xfrm>
            <a:off x="828675" y="369490"/>
            <a:ext cx="6127750" cy="2585323"/>
          </a:xfrm>
          <a:prstGeom prst="rect">
            <a:avLst/>
          </a:prstGeom>
          <a:noFill/>
        </p:spPr>
        <p:txBody>
          <a:bodyPr wrap="square">
            <a:spAutoFit/>
          </a:bodyPr>
          <a:lstStyle/>
          <a:p>
            <a:pPr algn="just"/>
            <a:r>
              <a:rPr lang="uk-UA" b="1" i="0" dirty="0">
                <a:solidFill>
                  <a:srgbClr val="333333"/>
                </a:solidFill>
                <a:effectLst/>
              </a:rPr>
              <a:t>УВЧ терапія. </a:t>
            </a:r>
            <a:r>
              <a:rPr lang="uk-UA" b="0" i="0" dirty="0">
                <a:solidFill>
                  <a:srgbClr val="333333"/>
                </a:solidFill>
                <a:effectLst/>
              </a:rPr>
              <a:t>Її лікувальний ефект базується на змінному електричному полі, яке викликає в тканинах осциляторний та тепловий ефекти. В результаті цього посилюються тормозні ефекти в ЦНС, прискорюється проведення імпульсу по нервових волокнах, знижується тонус симпатичної нервової системи. Також стимулюються процеси в нервовій тканині, покращується </a:t>
            </a:r>
            <a:r>
              <a:rPr lang="uk-UA" b="0" i="0" dirty="0" err="1">
                <a:solidFill>
                  <a:srgbClr val="333333"/>
                </a:solidFill>
                <a:effectLst/>
              </a:rPr>
              <a:t>крово</a:t>
            </a:r>
            <a:r>
              <a:rPr lang="uk-UA" b="0" i="0" dirty="0">
                <a:solidFill>
                  <a:srgbClr val="333333"/>
                </a:solidFill>
                <a:effectLst/>
              </a:rPr>
              <a:t>- та </a:t>
            </a:r>
            <a:r>
              <a:rPr lang="uk-UA" b="0" i="0" dirty="0" err="1">
                <a:solidFill>
                  <a:srgbClr val="333333"/>
                </a:solidFill>
                <a:effectLst/>
              </a:rPr>
              <a:t>лімфоток</a:t>
            </a:r>
            <a:r>
              <a:rPr lang="uk-UA" b="0" i="0" dirty="0">
                <a:solidFill>
                  <a:srgbClr val="333333"/>
                </a:solidFill>
                <a:effectLst/>
              </a:rPr>
              <a:t>, стимулюється утворення колагенових волокон. Збільшується кількість </a:t>
            </a:r>
            <a:r>
              <a:rPr lang="uk-UA" b="0" i="0" dirty="0" err="1">
                <a:solidFill>
                  <a:srgbClr val="333333"/>
                </a:solidFill>
                <a:effectLst/>
              </a:rPr>
              <a:t>імунокомпетентних</a:t>
            </a:r>
            <a:r>
              <a:rPr lang="uk-UA" b="0" i="0" dirty="0">
                <a:solidFill>
                  <a:srgbClr val="333333"/>
                </a:solidFill>
                <a:effectLst/>
              </a:rPr>
              <a:t> клітин у вогнищі запалення, кількість лейкоцитів та альбуміну периферичної крові.</a:t>
            </a:r>
            <a:endParaRPr lang="uk-UA" dirty="0"/>
          </a:p>
        </p:txBody>
      </p:sp>
      <p:pic>
        <p:nvPicPr>
          <p:cNvPr id="8194" name="Picture 2" descr="УВЧ-терапія - Ваш ЛІКАР – центри сімейної медицини">
            <a:extLst>
              <a:ext uri="{FF2B5EF4-FFF2-40B4-BE49-F238E27FC236}">
                <a16:creationId xmlns:a16="http://schemas.microsoft.com/office/drawing/2014/main" id="{DA7138EC-0A85-18A4-CB1D-D77B09410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259" y="369490"/>
            <a:ext cx="4118695" cy="274080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Аппарат УВЧ-30 терапии купить в Украине">
            <a:extLst>
              <a:ext uri="{FF2B5EF4-FFF2-40B4-BE49-F238E27FC236}">
                <a16:creationId xmlns:a16="http://schemas.microsoft.com/office/drawing/2014/main" id="{59746C4F-DA07-67FC-BE07-7DF671DEC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730" y="3262899"/>
            <a:ext cx="3595101" cy="359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946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B7BB0D-E91F-61E4-EA87-AB7790313360}"/>
              </a:ext>
            </a:extLst>
          </p:cNvPr>
          <p:cNvSpPr txBox="1"/>
          <p:nvPr/>
        </p:nvSpPr>
        <p:spPr>
          <a:xfrm>
            <a:off x="927008" y="354190"/>
            <a:ext cx="6471396" cy="1200329"/>
          </a:xfrm>
          <a:prstGeom prst="rect">
            <a:avLst/>
          </a:prstGeom>
          <a:noFill/>
        </p:spPr>
        <p:txBody>
          <a:bodyPr wrap="square">
            <a:spAutoFit/>
          </a:bodyPr>
          <a:lstStyle/>
          <a:p>
            <a:pPr algn="just"/>
            <a:r>
              <a:rPr lang="uk-UA" b="1" i="0" dirty="0">
                <a:solidFill>
                  <a:srgbClr val="000000"/>
                </a:solidFill>
                <a:effectLst/>
              </a:rPr>
              <a:t>Апарати для УВЧ-терапії діляться за потужністю на три типи:</a:t>
            </a:r>
          </a:p>
          <a:p>
            <a:pPr marL="285750" indent="-285750" algn="just">
              <a:buFont typeface="Wingdings" pitchFamily="2" charset="2"/>
              <a:buChar char="v"/>
            </a:pPr>
            <a:r>
              <a:rPr lang="uk-UA" b="0" i="0" dirty="0">
                <a:solidFill>
                  <a:srgbClr val="000000"/>
                </a:solidFill>
                <a:effectLst/>
              </a:rPr>
              <a:t>апарати малої потужності - до 30 Вт (УВЧ-62,УВЧ-30 );</a:t>
            </a:r>
          </a:p>
          <a:p>
            <a:pPr marL="285750" indent="-285750" algn="just">
              <a:buFont typeface="Wingdings" pitchFamily="2" charset="2"/>
              <a:buChar char="v"/>
            </a:pPr>
            <a:r>
              <a:rPr lang="uk-UA" b="0" i="0" dirty="0">
                <a:solidFill>
                  <a:srgbClr val="000000"/>
                </a:solidFill>
                <a:effectLst/>
              </a:rPr>
              <a:t>середньої потужності - 80 Вт (УВЧ-4, УВЧ-86);</a:t>
            </a:r>
          </a:p>
          <a:p>
            <a:pPr marL="285750" indent="-285750" algn="just">
              <a:buFont typeface="Wingdings" pitchFamily="2" charset="2"/>
              <a:buChar char="v"/>
            </a:pPr>
            <a:r>
              <a:rPr lang="uk-UA" b="0" i="0" dirty="0">
                <a:solidFill>
                  <a:srgbClr val="000000"/>
                </a:solidFill>
                <a:effectLst/>
              </a:rPr>
              <a:t>великої потужності - 300 Вт (УВЧ-300, "Екран-1"). </a:t>
            </a:r>
          </a:p>
        </p:txBody>
      </p:sp>
      <p:pic>
        <p:nvPicPr>
          <p:cNvPr id="7173" name="Picture 5">
            <a:extLst>
              <a:ext uri="{FF2B5EF4-FFF2-40B4-BE49-F238E27FC236}">
                <a16:creationId xmlns:a16="http://schemas.microsoft.com/office/drawing/2014/main" id="{4AAB8348-25A5-F2D9-9F6D-A9A631652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66" y="2245606"/>
            <a:ext cx="6464954" cy="33487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36A3B1-FB7E-094B-C8E2-2C9B1ED926E8}"/>
              </a:ext>
            </a:extLst>
          </p:cNvPr>
          <p:cNvSpPr txBox="1"/>
          <p:nvPr/>
        </p:nvSpPr>
        <p:spPr>
          <a:xfrm>
            <a:off x="7079520" y="4413934"/>
            <a:ext cx="4587786" cy="1754326"/>
          </a:xfrm>
          <a:prstGeom prst="rect">
            <a:avLst/>
          </a:prstGeom>
          <a:noFill/>
        </p:spPr>
        <p:txBody>
          <a:bodyPr wrap="square">
            <a:spAutoFit/>
          </a:bodyPr>
          <a:lstStyle/>
          <a:p>
            <a:pPr algn="just"/>
            <a:r>
              <a:rPr lang="uk-UA" dirty="0">
                <a:solidFill>
                  <a:srgbClr val="000000"/>
                </a:solidFill>
              </a:rPr>
              <a:t>1-</a:t>
            </a:r>
            <a:r>
              <a:rPr lang="uk-UA" b="0" i="0" dirty="0">
                <a:solidFill>
                  <a:srgbClr val="000000"/>
                </a:solidFill>
                <a:effectLst/>
              </a:rPr>
              <a:t>блок живлення;</a:t>
            </a:r>
          </a:p>
          <a:p>
            <a:pPr algn="just"/>
            <a:r>
              <a:rPr lang="uk-UA" dirty="0">
                <a:solidFill>
                  <a:srgbClr val="000000"/>
                </a:solidFill>
              </a:rPr>
              <a:t>2- </a:t>
            </a:r>
            <a:r>
              <a:rPr lang="uk-UA" b="0" i="0" dirty="0">
                <a:solidFill>
                  <a:srgbClr val="000000"/>
                </a:solidFill>
                <a:effectLst/>
              </a:rPr>
              <a:t>ламповий генератор незатухаючих електричних коливань;</a:t>
            </a:r>
          </a:p>
          <a:p>
            <a:pPr algn="just"/>
            <a:r>
              <a:rPr lang="uk-UA" dirty="0">
                <a:solidFill>
                  <a:srgbClr val="000000"/>
                </a:solidFill>
              </a:rPr>
              <a:t>3- </a:t>
            </a:r>
            <a:r>
              <a:rPr lang="uk-UA" b="0" i="0" dirty="0">
                <a:solidFill>
                  <a:srgbClr val="000000"/>
                </a:solidFill>
                <a:effectLst/>
              </a:rPr>
              <a:t>терапевтичний контур.</a:t>
            </a:r>
          </a:p>
          <a:p>
            <a:pPr algn="just"/>
            <a:r>
              <a:rPr lang="uk-UA" b="0" i="0" dirty="0">
                <a:solidFill>
                  <a:srgbClr val="000000"/>
                </a:solidFill>
                <a:effectLst/>
              </a:rPr>
              <a:t>Вся електрична схема апарата змонтована в металевому корпусі. </a:t>
            </a:r>
          </a:p>
        </p:txBody>
      </p:sp>
      <p:pic>
        <p:nvPicPr>
          <p:cNvPr id="7175" name="Picture 7" descr="УВЧ-терапия в санатории «Виктория»">
            <a:extLst>
              <a:ext uri="{FF2B5EF4-FFF2-40B4-BE49-F238E27FC236}">
                <a16:creationId xmlns:a16="http://schemas.microsoft.com/office/drawing/2014/main" id="{3842C559-6F35-D434-F218-71FA22DE2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388" y="528477"/>
            <a:ext cx="4354246" cy="289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38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F2B85F-72DB-6B35-6817-8B4786658252}"/>
              </a:ext>
            </a:extLst>
          </p:cNvPr>
          <p:cNvSpPr txBox="1"/>
          <p:nvPr/>
        </p:nvSpPr>
        <p:spPr>
          <a:xfrm>
            <a:off x="6096000" y="511205"/>
            <a:ext cx="6126480" cy="1754326"/>
          </a:xfrm>
          <a:prstGeom prst="rect">
            <a:avLst/>
          </a:prstGeom>
          <a:noFill/>
        </p:spPr>
        <p:txBody>
          <a:bodyPr wrap="square">
            <a:spAutoFit/>
          </a:bodyPr>
          <a:lstStyle/>
          <a:p>
            <a:pPr algn="just"/>
            <a:r>
              <a:rPr lang="uk-UA" b="0" i="0" dirty="0">
                <a:solidFill>
                  <a:srgbClr val="000000"/>
                </a:solidFill>
                <a:effectLst/>
              </a:rPr>
              <a:t>На передній панелі знаходяться елементи управління</a:t>
            </a:r>
            <a:r>
              <a:rPr lang="uk-UA" dirty="0">
                <a:solidFill>
                  <a:srgbClr val="000000"/>
                </a:solidFill>
              </a:rPr>
              <a:t>:</a:t>
            </a:r>
          </a:p>
          <a:p>
            <a:pPr algn="just"/>
            <a:r>
              <a:rPr lang="uk-UA" b="0" i="0" dirty="0">
                <a:solidFill>
                  <a:srgbClr val="000000"/>
                </a:solidFill>
                <a:effectLst/>
              </a:rPr>
              <a:t>1 - ручка перемикача</a:t>
            </a:r>
            <a:r>
              <a:rPr lang="uk-UA" dirty="0">
                <a:solidFill>
                  <a:srgbClr val="000000"/>
                </a:solidFill>
              </a:rPr>
              <a:t>;</a:t>
            </a:r>
            <a:r>
              <a:rPr lang="uk-UA" b="0" i="0" dirty="0">
                <a:solidFill>
                  <a:srgbClr val="000000"/>
                </a:solidFill>
                <a:effectLst/>
              </a:rPr>
              <a:t> </a:t>
            </a:r>
          </a:p>
          <a:p>
            <a:pPr algn="just"/>
            <a:r>
              <a:rPr lang="uk-UA" b="0" i="0" dirty="0">
                <a:solidFill>
                  <a:srgbClr val="000000"/>
                </a:solidFill>
                <a:effectLst/>
              </a:rPr>
              <a:t>2 -перемикач вихідної потужності</a:t>
            </a:r>
            <a:r>
              <a:rPr lang="uk-UA" dirty="0">
                <a:solidFill>
                  <a:srgbClr val="000000"/>
                </a:solidFill>
              </a:rPr>
              <a:t>;</a:t>
            </a:r>
            <a:endParaRPr lang="uk-UA" b="0" i="0" dirty="0">
              <a:solidFill>
                <a:srgbClr val="000000"/>
              </a:solidFill>
              <a:effectLst/>
            </a:endParaRPr>
          </a:p>
          <a:p>
            <a:pPr algn="just"/>
            <a:r>
              <a:rPr lang="uk-UA" b="0" i="0" dirty="0">
                <a:solidFill>
                  <a:srgbClr val="000000"/>
                </a:solidFill>
                <a:effectLst/>
              </a:rPr>
              <a:t>3 - ручка налаштування в резонанс; </a:t>
            </a:r>
          </a:p>
          <a:p>
            <a:pPr algn="just"/>
            <a:r>
              <a:rPr lang="uk-UA" b="0" i="0" dirty="0">
                <a:solidFill>
                  <a:srgbClr val="000000"/>
                </a:solidFill>
                <a:effectLst/>
              </a:rPr>
              <a:t>4 - індикація вмикання апарата</a:t>
            </a:r>
            <a:r>
              <a:rPr lang="uk-UA" dirty="0">
                <a:solidFill>
                  <a:srgbClr val="000000"/>
                </a:solidFill>
              </a:rPr>
              <a:t>;</a:t>
            </a:r>
            <a:r>
              <a:rPr lang="uk-UA" b="0" i="0" dirty="0">
                <a:solidFill>
                  <a:srgbClr val="000000"/>
                </a:solidFill>
                <a:effectLst/>
              </a:rPr>
              <a:t> </a:t>
            </a:r>
          </a:p>
          <a:p>
            <a:pPr algn="just"/>
            <a:r>
              <a:rPr lang="uk-UA" b="0" i="0" dirty="0">
                <a:solidFill>
                  <a:srgbClr val="000000"/>
                </a:solidFill>
                <a:effectLst/>
              </a:rPr>
              <a:t>5 – індикатор.</a:t>
            </a:r>
          </a:p>
        </p:txBody>
      </p:sp>
      <p:pic>
        <p:nvPicPr>
          <p:cNvPr id="8194" name="Picture 2">
            <a:extLst>
              <a:ext uri="{FF2B5EF4-FFF2-40B4-BE49-F238E27FC236}">
                <a16:creationId xmlns:a16="http://schemas.microsoft.com/office/drawing/2014/main" id="{5957BD92-3BCB-743F-7127-545D58083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095" y="511205"/>
            <a:ext cx="4045838" cy="28612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8F68530-5B6E-0AE1-89B2-22120E9A31FD}"/>
              </a:ext>
            </a:extLst>
          </p:cNvPr>
          <p:cNvSpPr txBox="1"/>
          <p:nvPr/>
        </p:nvSpPr>
        <p:spPr>
          <a:xfrm>
            <a:off x="490220" y="4927749"/>
            <a:ext cx="10388600" cy="2031325"/>
          </a:xfrm>
          <a:prstGeom prst="rect">
            <a:avLst/>
          </a:prstGeom>
          <a:noFill/>
        </p:spPr>
        <p:txBody>
          <a:bodyPr wrap="square">
            <a:spAutoFit/>
          </a:bodyPr>
          <a:lstStyle/>
          <a:p>
            <a:pPr algn="just"/>
            <a:r>
              <a:rPr lang="uk-UA" b="0" i="0" dirty="0">
                <a:solidFill>
                  <a:srgbClr val="000000"/>
                </a:solidFill>
                <a:effectLst/>
              </a:rPr>
              <a:t>На правій боковій стінці корпусу знаходяться тримачі електродів, які мають шарнірні з'єднання і які дозволяють встановлювати електроди в будь-якому поло­женні. Дископодібні електроди апарата, які підводяться до пацієнта, входять до складу терапевтичного контуру. Терапевтичний контур </a:t>
            </a:r>
            <a:r>
              <a:rPr lang="uk-UA" b="0" i="0" dirty="0" err="1">
                <a:solidFill>
                  <a:srgbClr val="000000"/>
                </a:solidFill>
                <a:effectLst/>
              </a:rPr>
              <a:t>індуктивно</a:t>
            </a:r>
            <a:r>
              <a:rPr lang="uk-UA" b="0" i="0" dirty="0">
                <a:solidFill>
                  <a:srgbClr val="000000"/>
                </a:solidFill>
                <a:effectLst/>
              </a:rPr>
              <a:t> зв'язаний з ко­нтуром генератора, оскільки індуктивний зв'язок виключає можливість випадкового попадання хворого під високу постійну напругу, яка практично завжди наявна в генераторах коливань.</a:t>
            </a:r>
          </a:p>
          <a:p>
            <a:br>
              <a:rPr lang="ru-RU" dirty="0"/>
            </a:br>
            <a:endParaRPr lang="ru-UA" dirty="0"/>
          </a:p>
        </p:txBody>
      </p:sp>
      <p:pic>
        <p:nvPicPr>
          <p:cNvPr id="8196" name="Picture 4" descr="УВЧ - терапія | Санаторний комплекс Термал Стар">
            <a:extLst>
              <a:ext uri="{FF2B5EF4-FFF2-40B4-BE49-F238E27FC236}">
                <a16:creationId xmlns:a16="http://schemas.microsoft.com/office/drawing/2014/main" id="{FADE51CE-CB55-72BE-B4FD-53B0BEE97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784" y="2491740"/>
            <a:ext cx="36703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43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D4FA63-64A1-DE66-4152-A12381F74342}"/>
              </a:ext>
            </a:extLst>
          </p:cNvPr>
          <p:cNvSpPr txBox="1"/>
          <p:nvPr/>
        </p:nvSpPr>
        <p:spPr>
          <a:xfrm>
            <a:off x="930275" y="876638"/>
            <a:ext cx="6127750" cy="2523768"/>
          </a:xfrm>
          <a:prstGeom prst="rect">
            <a:avLst/>
          </a:prstGeom>
          <a:noFill/>
        </p:spPr>
        <p:txBody>
          <a:bodyPr wrap="square">
            <a:spAutoFit/>
          </a:bodyPr>
          <a:lstStyle/>
          <a:p>
            <a:pPr algn="ctr"/>
            <a:r>
              <a:rPr lang="ru-UA" sz="2000" b="1" dirty="0"/>
              <a:t>Вплив змінними (імпульсними) струмами</a:t>
            </a:r>
          </a:p>
          <a:p>
            <a:endParaRPr lang="ru-UA" dirty="0"/>
          </a:p>
          <a:p>
            <a:pPr algn="just"/>
            <a:r>
              <a:rPr lang="ru-UA" sz="2000" dirty="0"/>
              <a:t>Дія змінного струму організм істотно залежить від його частоти. При низьких, звукових та ультразвукових частотах змінний струм, як і постійний, викликає подразнюючу дію на біологічні тканини. Це обумовлено зміщенням іонів розчинів електролітів, їх поділом, зміною їхньої концентрації в різних частинах клітини та міжклітинного простору.</a:t>
            </a:r>
          </a:p>
        </p:txBody>
      </p:sp>
      <p:pic>
        <p:nvPicPr>
          <p:cNvPr id="6" name="Рисунок 5">
            <a:extLst>
              <a:ext uri="{FF2B5EF4-FFF2-40B4-BE49-F238E27FC236}">
                <a16:creationId xmlns:a16="http://schemas.microsoft.com/office/drawing/2014/main" id="{408586FF-B737-30B9-01D8-40BA132EE4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28514" y="1345189"/>
            <a:ext cx="4601112" cy="3772912"/>
          </a:xfrm>
          <a:prstGeom prst="rect">
            <a:avLst/>
          </a:prstGeom>
          <a:noFill/>
          <a:ln>
            <a:noFill/>
          </a:ln>
        </p:spPr>
      </p:pic>
      <p:sp>
        <p:nvSpPr>
          <p:cNvPr id="8" name="TextBox 7">
            <a:extLst>
              <a:ext uri="{FF2B5EF4-FFF2-40B4-BE49-F238E27FC236}">
                <a16:creationId xmlns:a16="http://schemas.microsoft.com/office/drawing/2014/main" id="{9759317F-DA50-1057-7760-2CC6D8794CB4}"/>
              </a:ext>
            </a:extLst>
          </p:cNvPr>
          <p:cNvSpPr txBox="1"/>
          <p:nvPr/>
        </p:nvSpPr>
        <p:spPr>
          <a:xfrm>
            <a:off x="8435181" y="5052893"/>
            <a:ext cx="2629694" cy="369332"/>
          </a:xfrm>
          <a:prstGeom prst="rect">
            <a:avLst/>
          </a:prstGeom>
          <a:noFill/>
        </p:spPr>
        <p:txBody>
          <a:bodyPr wrap="square">
            <a:spAutoFit/>
          </a:bodyPr>
          <a:lstStyle/>
          <a:p>
            <a:r>
              <a:rPr lang="ru-UA" dirty="0"/>
              <a:t>Характеристика збудження</a:t>
            </a:r>
          </a:p>
        </p:txBody>
      </p:sp>
      <p:sp>
        <p:nvSpPr>
          <p:cNvPr id="13" name="TextBox 12">
            <a:extLst>
              <a:ext uri="{FF2B5EF4-FFF2-40B4-BE49-F238E27FC236}">
                <a16:creationId xmlns:a16="http://schemas.microsoft.com/office/drawing/2014/main" id="{FFD9FEF2-9FA7-E34D-EE84-0F4530BC3592}"/>
              </a:ext>
            </a:extLst>
          </p:cNvPr>
          <p:cNvSpPr txBox="1"/>
          <p:nvPr/>
        </p:nvSpPr>
        <p:spPr>
          <a:xfrm>
            <a:off x="930275" y="3369628"/>
            <a:ext cx="6127750" cy="2554545"/>
          </a:xfrm>
          <a:prstGeom prst="rect">
            <a:avLst/>
          </a:prstGeom>
          <a:noFill/>
        </p:spPr>
        <p:txBody>
          <a:bodyPr wrap="square">
            <a:spAutoFit/>
          </a:bodyPr>
          <a:lstStyle/>
          <a:p>
            <a:pPr algn="just"/>
            <a:r>
              <a:rPr lang="ru-UA" sz="2000" dirty="0"/>
              <a:t>Існує певний зв'язок між пороговою амплітудою та тривалістю прямокутного імпульсу, що викликає роздратування (рисунок). Кожній точці кривої та точкам, що лежать вище за криву, відповідають імпульси, які викликають скорочення м'язів. Крапки, розташовані нижче кривої, відображають імпульси, що не викликають подразнення. Крива малюнку називається характеристикою збудження. Вона специфічна для різних м'язів</a:t>
            </a:r>
            <a:r>
              <a:rPr lang="ru-UA" dirty="0"/>
              <a:t>.</a:t>
            </a:r>
          </a:p>
        </p:txBody>
      </p:sp>
    </p:spTree>
    <p:extLst>
      <p:ext uri="{BB962C8B-B14F-4D97-AF65-F5344CB8AC3E}">
        <p14:creationId xmlns:p14="http://schemas.microsoft.com/office/powerpoint/2010/main" val="2677828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9C2D9A-9372-0E5D-70C7-5AA8926AB6A8}"/>
              </a:ext>
            </a:extLst>
          </p:cNvPr>
          <p:cNvSpPr txBox="1"/>
          <p:nvPr/>
        </p:nvSpPr>
        <p:spPr>
          <a:xfrm>
            <a:off x="892175" y="670689"/>
            <a:ext cx="6127750" cy="1323439"/>
          </a:xfrm>
          <a:prstGeom prst="rect">
            <a:avLst/>
          </a:prstGeom>
          <a:noFill/>
        </p:spPr>
        <p:txBody>
          <a:bodyPr wrap="square">
            <a:spAutoFit/>
          </a:bodyPr>
          <a:lstStyle/>
          <a:p>
            <a:pPr algn="just"/>
            <a:r>
              <a:rPr lang="ru-UA" sz="2000" b="1" dirty="0"/>
              <a:t>Електросон</a:t>
            </a:r>
            <a:r>
              <a:rPr lang="ru-UA" sz="2000" dirty="0"/>
              <a:t> - це метод електролікування, що полягає у впливі імпульсним струмом малої інтенсивності на центральну нервову систему безпосередньо і через рецепторний апарат з метою нормалізації її функціонального стану.</a:t>
            </a:r>
          </a:p>
        </p:txBody>
      </p:sp>
      <p:sp>
        <p:nvSpPr>
          <p:cNvPr id="5" name="TextBox 4">
            <a:extLst>
              <a:ext uri="{FF2B5EF4-FFF2-40B4-BE49-F238E27FC236}">
                <a16:creationId xmlns:a16="http://schemas.microsoft.com/office/drawing/2014/main" id="{165EC245-F8B6-691E-D600-D7C6106C7979}"/>
              </a:ext>
            </a:extLst>
          </p:cNvPr>
          <p:cNvSpPr txBox="1"/>
          <p:nvPr/>
        </p:nvSpPr>
        <p:spPr>
          <a:xfrm>
            <a:off x="5178427" y="3940542"/>
            <a:ext cx="6127750" cy="2246769"/>
          </a:xfrm>
          <a:prstGeom prst="rect">
            <a:avLst/>
          </a:prstGeom>
          <a:noFill/>
        </p:spPr>
        <p:txBody>
          <a:bodyPr wrap="square">
            <a:spAutoFit/>
          </a:bodyPr>
          <a:lstStyle/>
          <a:p>
            <a:pPr algn="just"/>
            <a:r>
              <a:rPr lang="ru-UA" sz="2000" b="1" dirty="0"/>
              <a:t>Апаратура.</a:t>
            </a:r>
            <a:r>
              <a:rPr lang="ru-UA" sz="2000" dirty="0"/>
              <a:t> Як серійно випускаються Джерела імпульсних струмів для проведення процедур електросну з очно-потиличним розташуванням електродів, що серійно випускаються- це «Електросон»: «Електросон-2» (Ес-2), «Електросон-3» (Ес-3) для 4-х хворих , «Електросон-4» (Ес-4), «Електросон-5» (Ес-10-5), що відрізняється зручнішою дискретною установкою частоти імпульсів від 5 до 160 Гц.</a:t>
            </a:r>
          </a:p>
        </p:txBody>
      </p:sp>
      <p:pic>
        <p:nvPicPr>
          <p:cNvPr id="2055" name="Picture 7" descr="Апарат електросон ЕС-10-5 Првймед купити, ціни на Фізіотерапія та  інгалятори в інтернет магазині медтехніки MEDMAG">
            <a:extLst>
              <a:ext uri="{FF2B5EF4-FFF2-40B4-BE49-F238E27FC236}">
                <a16:creationId xmlns:a16="http://schemas.microsoft.com/office/drawing/2014/main" id="{68C0CFDE-0C2F-A6D7-DB2A-D98E2D9F8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263686"/>
            <a:ext cx="4394200" cy="43942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Електросон | Cанаторій «Березовий гай» у м.Хмільник">
            <a:extLst>
              <a:ext uri="{FF2B5EF4-FFF2-40B4-BE49-F238E27FC236}">
                <a16:creationId xmlns:a16="http://schemas.microsoft.com/office/drawing/2014/main" id="{5692A297-2908-4F98-D4A9-399BC3822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9481" y="0"/>
            <a:ext cx="500251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7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Електросон – що таке? Електросон: показання та протипоказання, відгуки.  Електросон: що це? Електросон механізм дії">
            <a:extLst>
              <a:ext uri="{FF2B5EF4-FFF2-40B4-BE49-F238E27FC236}">
                <a16:creationId xmlns:a16="http://schemas.microsoft.com/office/drawing/2014/main" id="{8EDB397D-1AF0-57C0-8B49-D94631C84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864" y="672118"/>
            <a:ext cx="5752957" cy="39092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1071D5E-44D0-D25E-B407-89D884477E54}"/>
              </a:ext>
            </a:extLst>
          </p:cNvPr>
          <p:cNvSpPr txBox="1"/>
          <p:nvPr/>
        </p:nvSpPr>
        <p:spPr>
          <a:xfrm>
            <a:off x="227568" y="750790"/>
            <a:ext cx="5491241" cy="4093428"/>
          </a:xfrm>
          <a:prstGeom prst="rect">
            <a:avLst/>
          </a:prstGeom>
          <a:noFill/>
        </p:spPr>
        <p:txBody>
          <a:bodyPr wrap="square">
            <a:spAutoFit/>
          </a:bodyPr>
          <a:lstStyle/>
          <a:p>
            <a:pPr marL="292735" algn="just"/>
            <a:r>
              <a:rPr lang="uk-UA" sz="2000" b="1" dirty="0">
                <a:solidFill>
                  <a:srgbClr val="000000"/>
                </a:solidFill>
                <a:effectLst/>
                <a:ea typeface="Times New Roman" panose="02020603050405020304" pitchFamily="18" charset="0"/>
              </a:rPr>
              <a:t>Апарат «Електросон» </a:t>
            </a:r>
          </a:p>
          <a:p>
            <a:pPr marL="635635" indent="-342900" algn="just">
              <a:buFont typeface="Wingdings" pitchFamily="2" charset="2"/>
              <a:buChar char="v"/>
            </a:pPr>
            <a:r>
              <a:rPr lang="uk-UA" sz="2000" dirty="0">
                <a:effectLst/>
                <a:ea typeface="Times New Roman" panose="02020603050405020304" pitchFamily="18" charset="0"/>
              </a:rPr>
              <a:t>Частота проходження| імпульсів:</a:t>
            </a:r>
            <a:endParaRPr lang="ru-UA" sz="2000" dirty="0">
              <a:effectLst/>
              <a:ea typeface="Times New Roman" panose="02020603050405020304" pitchFamily="18" charset="0"/>
            </a:endParaRPr>
          </a:p>
          <a:p>
            <a:pPr marL="631190" indent="-342900" algn="just">
              <a:buFont typeface="Wingdings" pitchFamily="2" charset="2"/>
              <a:buChar char="v"/>
            </a:pPr>
            <a:r>
              <a:rPr lang="uk-UA" sz="2000" dirty="0">
                <a:effectLst/>
                <a:ea typeface="Times New Roman" panose="02020603050405020304" pitchFamily="18" charset="0"/>
              </a:rPr>
              <a:t>на 1 </a:t>
            </a:r>
            <a:r>
              <a:rPr lang="uk-UA" sz="2000" dirty="0" err="1">
                <a:effectLst/>
                <a:ea typeface="Times New Roman" panose="02020603050405020304" pitchFamily="18" charset="0"/>
              </a:rPr>
              <a:t>піддіапазоні</a:t>
            </a:r>
            <a:r>
              <a:rPr lang="uk-UA" sz="2000" dirty="0">
                <a:effectLst/>
                <a:ea typeface="Times New Roman" panose="02020603050405020304" pitchFamily="18" charset="0"/>
              </a:rPr>
              <a:t> - від 5 до 30 </a:t>
            </a:r>
            <a:r>
              <a:rPr lang="uk-UA" sz="2000" dirty="0" err="1">
                <a:effectLst/>
                <a:ea typeface="Times New Roman" panose="02020603050405020304" pitchFamily="18" charset="0"/>
              </a:rPr>
              <a:t>Гц</a:t>
            </a:r>
            <a:endParaRPr lang="ru-UA" sz="2000" dirty="0">
              <a:effectLst/>
              <a:ea typeface="Times New Roman" panose="02020603050405020304" pitchFamily="18" charset="0"/>
            </a:endParaRPr>
          </a:p>
          <a:p>
            <a:pPr marL="631190" indent="-342900" algn="just">
              <a:buFont typeface="Wingdings" pitchFamily="2" charset="2"/>
              <a:buChar char="v"/>
            </a:pPr>
            <a:r>
              <a:rPr lang="uk-UA" sz="2000" dirty="0">
                <a:effectLst/>
                <a:ea typeface="Times New Roman" panose="02020603050405020304" pitchFamily="18" charset="0"/>
              </a:rPr>
              <a:t>на II </a:t>
            </a:r>
            <a:r>
              <a:rPr lang="uk-UA" sz="2000" dirty="0" err="1">
                <a:effectLst/>
                <a:ea typeface="Times New Roman" panose="02020603050405020304" pitchFamily="18" charset="0"/>
              </a:rPr>
              <a:t>піддіапазоні</a:t>
            </a:r>
            <a:r>
              <a:rPr lang="uk-UA" sz="2000" dirty="0">
                <a:effectLst/>
                <a:ea typeface="Times New Roman" panose="02020603050405020304" pitchFamily="18" charset="0"/>
              </a:rPr>
              <a:t> — від 25 до 150 </a:t>
            </a:r>
            <a:r>
              <a:rPr lang="uk-UA" sz="2000" dirty="0" err="1">
                <a:effectLst/>
                <a:ea typeface="Times New Roman" panose="02020603050405020304" pitchFamily="18" charset="0"/>
              </a:rPr>
              <a:t>Гц</a:t>
            </a:r>
            <a:r>
              <a:rPr lang="uk-UA" sz="2000" dirty="0">
                <a:effectLst/>
                <a:ea typeface="Times New Roman" panose="02020603050405020304" pitchFamily="18" charset="0"/>
              </a:rPr>
              <a:t>.</a:t>
            </a:r>
            <a:endParaRPr lang="ru-UA" sz="2000" dirty="0">
              <a:effectLst/>
              <a:ea typeface="Times New Roman" panose="02020603050405020304" pitchFamily="18" charset="0"/>
            </a:endParaRPr>
          </a:p>
          <a:p>
            <a:pPr marL="635635" indent="-342900" algn="just">
              <a:spcBef>
                <a:spcPts val="35"/>
              </a:spcBef>
              <a:spcAft>
                <a:spcPts val="0"/>
              </a:spcAft>
              <a:buFont typeface="Wingdings" pitchFamily="2" charset="2"/>
              <a:buChar char="v"/>
            </a:pPr>
            <a:r>
              <a:rPr lang="uk-UA" sz="2000" dirty="0">
                <a:effectLst/>
                <a:ea typeface="Times New Roman" panose="02020603050405020304" pitchFamily="18" charset="0"/>
              </a:rPr>
              <a:t>Тривалість імпульсів 0,5 мс</a:t>
            </a:r>
            <a:r>
              <a:rPr lang="uk-UA" sz="2000" dirty="0">
                <a:ea typeface="Times New Roman" panose="02020603050405020304" pitchFamily="18" charset="0"/>
              </a:rPr>
              <a:t> </a:t>
            </a:r>
            <a:r>
              <a:rPr lang="uk-UA" sz="2000" dirty="0">
                <a:effectLst/>
                <a:ea typeface="Times New Roman" panose="02020603050405020304" pitchFamily="18" charset="0"/>
              </a:rPr>
              <a:t>± 20%.</a:t>
            </a:r>
            <a:endParaRPr lang="ru-UA" sz="2000" dirty="0">
              <a:effectLst/>
              <a:ea typeface="Times New Roman" panose="02020603050405020304" pitchFamily="18" charset="0"/>
            </a:endParaRPr>
          </a:p>
          <a:p>
            <a:pPr marL="635635" indent="-342900" algn="just">
              <a:buFont typeface="Wingdings" pitchFamily="2" charset="2"/>
              <a:buChar char="v"/>
            </a:pPr>
            <a:r>
              <a:rPr lang="uk-UA" sz="2000" dirty="0">
                <a:effectLst/>
                <a:ea typeface="Times New Roman" panose="02020603050405020304" pitchFamily="18" charset="0"/>
              </a:rPr>
              <a:t>Тривалість фронту і зрізу імпульсу не більше 50 </a:t>
            </a:r>
            <a:r>
              <a:rPr lang="uk-UA" sz="2000" dirty="0" err="1">
                <a:effectLst/>
                <a:ea typeface="Times New Roman" panose="02020603050405020304" pitchFamily="18" charset="0"/>
              </a:rPr>
              <a:t>мкс</a:t>
            </a:r>
            <a:r>
              <a:rPr lang="uk-UA" sz="2000" dirty="0">
                <a:effectLst/>
                <a:ea typeface="Times New Roman" panose="02020603050405020304" pitchFamily="18" charset="0"/>
              </a:rPr>
              <a:t> відповідно.</a:t>
            </a:r>
            <a:endParaRPr lang="ru-UA" sz="2000" dirty="0">
              <a:effectLst/>
              <a:ea typeface="Times New Roman" panose="02020603050405020304" pitchFamily="18" charset="0"/>
            </a:endParaRPr>
          </a:p>
          <a:p>
            <a:pPr marL="631190" indent="-342900" algn="just">
              <a:buFont typeface="Wingdings" pitchFamily="2" charset="2"/>
              <a:buChar char="v"/>
            </a:pPr>
            <a:r>
              <a:rPr lang="uk-UA" sz="2000" dirty="0">
                <a:effectLst/>
                <a:ea typeface="Times New Roman" panose="02020603050405020304" pitchFamily="18" charset="0"/>
              </a:rPr>
              <a:t>Імпульсний струм на виході апарату регулюється від нуля до максимального значення.</a:t>
            </a:r>
            <a:endParaRPr lang="ru-UA" sz="2000" dirty="0">
              <a:ea typeface="Times New Roman" panose="02020603050405020304" pitchFamily="18" charset="0"/>
            </a:endParaRPr>
          </a:p>
          <a:p>
            <a:pPr marL="631190" indent="-342900" algn="just">
              <a:buFont typeface="Wingdings" pitchFamily="2" charset="2"/>
              <a:buChar char="v"/>
            </a:pPr>
            <a:r>
              <a:rPr lang="uk-UA" sz="2000" dirty="0">
                <a:effectLst/>
                <a:ea typeface="Times New Roman" panose="02020603050405020304" pitchFamily="18" charset="0"/>
              </a:rPr>
              <a:t>Максимальна амплітуда імпульсного струму на виході апарату - 10 </a:t>
            </a:r>
            <a:r>
              <a:rPr lang="uk-UA" sz="2000" dirty="0" err="1">
                <a:effectLst/>
                <a:ea typeface="Times New Roman" panose="02020603050405020304" pitchFamily="18" charset="0"/>
              </a:rPr>
              <a:t>мА</a:t>
            </a:r>
            <a:r>
              <a:rPr lang="uk-UA" sz="2000" dirty="0">
                <a:effectLst/>
                <a:ea typeface="Times New Roman" panose="02020603050405020304" pitchFamily="18" charset="0"/>
              </a:rPr>
              <a:t> ± 15% при навантаженні 5000 </a:t>
            </a:r>
            <a:r>
              <a:rPr lang="uk-UA" sz="2000" dirty="0" err="1">
                <a:effectLst/>
                <a:ea typeface="Times New Roman" panose="02020603050405020304" pitchFamily="18" charset="0"/>
              </a:rPr>
              <a:t>Ом</a:t>
            </a:r>
            <a:r>
              <a:rPr lang="uk-UA" sz="2000" dirty="0">
                <a:effectLst/>
                <a:ea typeface="Times New Roman" panose="02020603050405020304" pitchFamily="18" charset="0"/>
              </a:rPr>
              <a:t> ±1%.</a:t>
            </a:r>
            <a:endParaRPr lang="ru-UA" sz="2000" dirty="0">
              <a:effectLst/>
              <a:ea typeface="Times New Roman" panose="02020603050405020304" pitchFamily="18" charset="0"/>
            </a:endParaRPr>
          </a:p>
        </p:txBody>
      </p:sp>
      <p:sp>
        <p:nvSpPr>
          <p:cNvPr id="4" name="TextBox 3">
            <a:extLst>
              <a:ext uri="{FF2B5EF4-FFF2-40B4-BE49-F238E27FC236}">
                <a16:creationId xmlns:a16="http://schemas.microsoft.com/office/drawing/2014/main" id="{A59F7565-4FDD-DC19-EEE1-2C72C0218AC8}"/>
              </a:ext>
            </a:extLst>
          </p:cNvPr>
          <p:cNvSpPr txBox="1"/>
          <p:nvPr/>
        </p:nvSpPr>
        <p:spPr>
          <a:xfrm>
            <a:off x="739199" y="5335708"/>
            <a:ext cx="10713601" cy="1015663"/>
          </a:xfrm>
          <a:prstGeom prst="rect">
            <a:avLst/>
          </a:prstGeom>
          <a:noFill/>
        </p:spPr>
        <p:txBody>
          <a:bodyPr wrap="square">
            <a:spAutoFit/>
          </a:bodyPr>
          <a:lstStyle/>
          <a:p>
            <a:pPr marL="13970" marR="22860" indent="260350" algn="just">
              <a:spcAft>
                <a:spcPts val="0"/>
              </a:spcAft>
            </a:pPr>
            <a:r>
              <a:rPr lang="uk-UA" sz="2000" dirty="0">
                <a:effectLst/>
                <a:ea typeface="Times New Roman" panose="02020603050405020304" pitchFamily="18" charset="0"/>
              </a:rPr>
              <a:t>Імпульсним струмом</a:t>
            </a:r>
            <a:r>
              <a:rPr lang="uk-UA" sz="2000" dirty="0">
                <a:ea typeface="Times New Roman" panose="02020603050405020304" pitchFamily="18" charset="0"/>
              </a:rPr>
              <a:t> </a:t>
            </a:r>
            <a:r>
              <a:rPr lang="uk-UA" sz="2000" dirty="0">
                <a:effectLst/>
                <a:ea typeface="Times New Roman" panose="02020603050405020304" pitchFamily="18" charset="0"/>
              </a:rPr>
              <a:t>низької частоти малої тривалості і слабкої сили впливають як ритмічний подразник на нервові клітини кори головного мозку. Ця дія, по вченню Павлова, викликає</a:t>
            </a:r>
            <a:r>
              <a:rPr lang="uk-UA" sz="2000" dirty="0">
                <a:ea typeface="Times New Roman" panose="02020603050405020304" pitchFamily="18" charset="0"/>
              </a:rPr>
              <a:t> </a:t>
            </a:r>
            <a:r>
              <a:rPr lang="uk-UA" sz="2000" dirty="0">
                <a:effectLst/>
                <a:ea typeface="Times New Roman" panose="02020603050405020304" pitchFamily="18" charset="0"/>
              </a:rPr>
              <a:t>гальмування клітин кори півкуль головного мозку, перехідне в сон.</a:t>
            </a:r>
            <a:endParaRPr lang="ru-UA" sz="2000" dirty="0">
              <a:effectLst/>
              <a:ea typeface="Times New Roman" panose="02020603050405020304" pitchFamily="18" charset="0"/>
            </a:endParaRPr>
          </a:p>
        </p:txBody>
      </p:sp>
    </p:spTree>
    <p:extLst>
      <p:ext uri="{BB962C8B-B14F-4D97-AF65-F5344CB8AC3E}">
        <p14:creationId xmlns:p14="http://schemas.microsoft.com/office/powerpoint/2010/main" val="508955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51" name="Straight Connector 103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3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53" name="Straight Connector 103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54" name="Straight Connector 103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3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56" name="Straight Connector 104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57" name="Straight Connector 104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1058" name="Rectangle 1044">
            <a:extLst>
              <a:ext uri="{FF2B5EF4-FFF2-40B4-BE49-F238E27FC236}">
                <a16:creationId xmlns:a16="http://schemas.microsoft.com/office/drawing/2014/main" id="{F8222250-799A-4AD0-9BD1-BE6EB7A06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Freeform: Shape 1046">
            <a:extLst>
              <a:ext uri="{FF2B5EF4-FFF2-40B4-BE49-F238E27FC236}">
                <a16:creationId xmlns:a16="http://schemas.microsoft.com/office/drawing/2014/main" id="{B770432A-C0A6-4D4F-AE2C-705049DAB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6244921" y="-5976"/>
            <a:ext cx="5947079" cy="6874927"/>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3571269 w 4584879"/>
              <a:gd name="connsiteY2" fmla="*/ 6853025 h 6863976"/>
              <a:gd name="connsiteX3" fmla="*/ 0 w 4584879"/>
              <a:gd name="connsiteY3" fmla="*/ 6863976 h 6863976"/>
              <a:gd name="connsiteX4" fmla="*/ 0 w 4584879"/>
              <a:gd name="connsiteY4" fmla="*/ 0 h 6863976"/>
              <a:gd name="connsiteX0" fmla="*/ 0 w 4584879"/>
              <a:gd name="connsiteY0" fmla="*/ 0 h 6863976"/>
              <a:gd name="connsiteX1" fmla="*/ 4584879 w 4584879"/>
              <a:gd name="connsiteY1" fmla="*/ 0 h 6863976"/>
              <a:gd name="connsiteX2" fmla="*/ 3571269 w 4584879"/>
              <a:gd name="connsiteY2" fmla="*/ 6853025 h 6863976"/>
              <a:gd name="connsiteX3" fmla="*/ 0 w 4584879"/>
              <a:gd name="connsiteY3" fmla="*/ 6863976 h 6863976"/>
              <a:gd name="connsiteX4" fmla="*/ 0 w 4584879"/>
              <a:gd name="connsiteY4" fmla="*/ 0 h 6863976"/>
              <a:gd name="connsiteX0" fmla="*/ 0 w 4584879"/>
              <a:gd name="connsiteY0" fmla="*/ 0 h 6863976"/>
              <a:gd name="connsiteX1" fmla="*/ 4584879 w 4584879"/>
              <a:gd name="connsiteY1" fmla="*/ 0 h 6863976"/>
              <a:gd name="connsiteX2" fmla="*/ 3677452 w 4584879"/>
              <a:gd name="connsiteY2" fmla="*/ 6853025 h 6863976"/>
              <a:gd name="connsiteX3" fmla="*/ 0 w 4584879"/>
              <a:gd name="connsiteY3" fmla="*/ 6863976 h 6863976"/>
              <a:gd name="connsiteX4" fmla="*/ 0 w 4584879"/>
              <a:gd name="connsiteY4" fmla="*/ 0 h 6863976"/>
              <a:gd name="connsiteX0" fmla="*/ 0 w 4584879"/>
              <a:gd name="connsiteY0" fmla="*/ 0 h 6874927"/>
              <a:gd name="connsiteX1" fmla="*/ 4584879 w 4584879"/>
              <a:gd name="connsiteY1" fmla="*/ 0 h 6874927"/>
              <a:gd name="connsiteX2" fmla="*/ 3693787 w 4584879"/>
              <a:gd name="connsiteY2" fmla="*/ 6874927 h 6874927"/>
              <a:gd name="connsiteX3" fmla="*/ 0 w 4584879"/>
              <a:gd name="connsiteY3" fmla="*/ 6863976 h 6874927"/>
              <a:gd name="connsiteX4" fmla="*/ 0 w 4584879"/>
              <a:gd name="connsiteY4" fmla="*/ 0 h 6874927"/>
              <a:gd name="connsiteX0" fmla="*/ 0 w 4584879"/>
              <a:gd name="connsiteY0" fmla="*/ 0 h 6874927"/>
              <a:gd name="connsiteX1" fmla="*/ 4584879 w 4584879"/>
              <a:gd name="connsiteY1" fmla="*/ 0 h 6874927"/>
              <a:gd name="connsiteX2" fmla="*/ 3842978 w 4584879"/>
              <a:gd name="connsiteY2" fmla="*/ 6874927 h 6874927"/>
              <a:gd name="connsiteX3" fmla="*/ 0 w 4584879"/>
              <a:gd name="connsiteY3" fmla="*/ 6863976 h 6874927"/>
              <a:gd name="connsiteX4" fmla="*/ 0 w 4584879"/>
              <a:gd name="connsiteY4" fmla="*/ 0 h 6874927"/>
              <a:gd name="connsiteX0" fmla="*/ 0 w 4435688"/>
              <a:gd name="connsiteY0" fmla="*/ 0 h 6874927"/>
              <a:gd name="connsiteX1" fmla="*/ 4435688 w 4435688"/>
              <a:gd name="connsiteY1" fmla="*/ 4763 h 6874927"/>
              <a:gd name="connsiteX2" fmla="*/ 3842978 w 4435688"/>
              <a:gd name="connsiteY2" fmla="*/ 6874927 h 6874927"/>
              <a:gd name="connsiteX3" fmla="*/ 0 w 4435688"/>
              <a:gd name="connsiteY3" fmla="*/ 6863976 h 6874927"/>
              <a:gd name="connsiteX4" fmla="*/ 0 w 4435688"/>
              <a:gd name="connsiteY4" fmla="*/ 0 h 687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688" h="6874927">
                <a:moveTo>
                  <a:pt x="0" y="0"/>
                </a:moveTo>
                <a:lnTo>
                  <a:pt x="4435688" y="4763"/>
                </a:lnTo>
                <a:lnTo>
                  <a:pt x="3842978" y="6874927"/>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Електросон ЕС-10-5">
            <a:extLst>
              <a:ext uri="{FF2B5EF4-FFF2-40B4-BE49-F238E27FC236}">
                <a16:creationId xmlns:a16="http://schemas.microsoft.com/office/drawing/2014/main" id="{20B81661-CD1E-AF8F-EFF8-C60A39CAE75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401" y="793974"/>
            <a:ext cx="5176468" cy="5176468"/>
          </a:xfrm>
          <a:prstGeom prst="rect">
            <a:avLst/>
          </a:prstGeom>
          <a:noFill/>
          <a:extLst>
            <a:ext uri="{909E8E84-426E-40DD-AFC4-6F175D3DCCD1}">
              <a14:hiddenFill xmlns:a14="http://schemas.microsoft.com/office/drawing/2010/main">
                <a:solidFill>
                  <a:srgbClr val="FFFFFF"/>
                </a:solidFill>
              </a14:hiddenFill>
            </a:ext>
          </a:extLst>
        </p:spPr>
      </p:pic>
      <p:cxnSp>
        <p:nvCxnSpPr>
          <p:cNvPr id="1060" name="Straight Connector 1048">
            <a:extLst>
              <a:ext uri="{FF2B5EF4-FFF2-40B4-BE49-F238E27FC236}">
                <a16:creationId xmlns:a16="http://schemas.microsoft.com/office/drawing/2014/main" id="{78FBE787-8B1D-40E5-8468-6F665BB5D7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43268" y="0"/>
            <a:ext cx="488370" cy="68804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C012E54-8DD8-062E-2D18-3068B7EA3711}"/>
              </a:ext>
            </a:extLst>
          </p:cNvPr>
          <p:cNvSpPr txBox="1"/>
          <p:nvPr/>
        </p:nvSpPr>
        <p:spPr>
          <a:xfrm>
            <a:off x="6487453" y="461224"/>
            <a:ext cx="5524526" cy="6299821"/>
          </a:xfrm>
          <a:prstGeom prst="rect">
            <a:avLst/>
          </a:prstGeom>
        </p:spPr>
        <p:txBody>
          <a:bodyPr vert="horz" lIns="91440" tIns="45720" rIns="91440" bIns="45720" rtlCol="0">
            <a:noAutofit/>
          </a:bodyPr>
          <a:lstStyle/>
          <a:p>
            <a:pPr marL="41275" algn="just">
              <a:spcAft>
                <a:spcPts val="600"/>
              </a:spcAft>
              <a:buSzPct val="80000"/>
            </a:pPr>
            <a:r>
              <a:rPr lang="uk-UA" sz="1600" dirty="0">
                <a:solidFill>
                  <a:schemeClr val="tx2"/>
                </a:solidFill>
                <a:effectLst/>
              </a:rPr>
              <a:t>На передній панелі апарату розташовані:</a:t>
            </a:r>
          </a:p>
          <a:p>
            <a:pPr marL="342900" lvl="0" indent="-228600" algn="just">
              <a:spcAft>
                <a:spcPts val="600"/>
              </a:spcAft>
              <a:buSzPct val="80000"/>
              <a:buFont typeface="Arial" panose="020B0604020202020204" pitchFamily="34" charset="0"/>
              <a:buChar char="•"/>
              <a:tabLst>
                <a:tab pos="507365" algn="l"/>
              </a:tabLst>
            </a:pPr>
            <a:r>
              <a:rPr lang="uk-UA" sz="1600" dirty="0">
                <a:solidFill>
                  <a:schemeClr val="tx2"/>
                </a:solidFill>
                <a:effectLst/>
              </a:rPr>
              <a:t>ручка СТРУМ ПАЦІЄНТА, за допомогою якої регулюють величину (дозу) струму, що подається пацієнту;</a:t>
            </a:r>
          </a:p>
          <a:p>
            <a:pPr marL="342900" lvl="0" indent="-228600" algn="just">
              <a:spcAft>
                <a:spcPts val="600"/>
              </a:spcAft>
              <a:buSzPct val="80000"/>
              <a:buFont typeface="Arial" panose="020B0604020202020204" pitchFamily="34" charset="0"/>
              <a:buChar char="•"/>
              <a:tabLst>
                <a:tab pos="507365" algn="l"/>
              </a:tabLst>
            </a:pPr>
            <a:r>
              <a:rPr lang="uk-UA" sz="1600" dirty="0">
                <a:solidFill>
                  <a:schemeClr val="tx2"/>
                </a:solidFill>
                <a:effectLst/>
              </a:rPr>
              <a:t>клавіша ЧАСТОТА </a:t>
            </a:r>
            <a:r>
              <a:rPr lang="uk-UA" sz="1600" dirty="0" err="1">
                <a:solidFill>
                  <a:schemeClr val="tx2"/>
                </a:solidFill>
                <a:effectLst/>
              </a:rPr>
              <a:t>Гц</a:t>
            </a:r>
            <a:r>
              <a:rPr lang="uk-UA" sz="1600" dirty="0">
                <a:solidFill>
                  <a:schemeClr val="tx2"/>
                </a:solidFill>
                <a:effectLst/>
              </a:rPr>
              <a:t> призначена для грубого перемикання на два положення|: 30' і '150’;</a:t>
            </a:r>
          </a:p>
          <a:p>
            <a:pPr marL="342900" lvl="0" indent="-228600" algn="just">
              <a:spcAft>
                <a:spcPts val="600"/>
              </a:spcAft>
              <a:buSzPct val="80000"/>
              <a:buFont typeface="Arial" panose="020B0604020202020204" pitchFamily="34" charset="0"/>
              <a:buChar char="•"/>
              <a:tabLst>
                <a:tab pos="507365" algn="l"/>
              </a:tabLst>
            </a:pPr>
            <a:r>
              <a:rPr lang="uk-UA" sz="1600" dirty="0">
                <a:solidFill>
                  <a:schemeClr val="tx2"/>
                </a:solidFill>
                <a:effectLst/>
              </a:rPr>
              <a:t>ручка ЧАСТОТА </a:t>
            </a:r>
            <a:r>
              <a:rPr lang="uk-UA" sz="1600" dirty="0" err="1">
                <a:solidFill>
                  <a:schemeClr val="tx2"/>
                </a:solidFill>
                <a:effectLst/>
              </a:rPr>
              <a:t>Гц</a:t>
            </a:r>
            <a:r>
              <a:rPr lang="uk-UA" sz="1600" dirty="0">
                <a:solidFill>
                  <a:schemeClr val="tx2"/>
                </a:solidFill>
                <a:effectLst/>
              </a:rPr>
              <a:t> служить для плавної установки необхідної частоти проходження імпульсів струму всередині </a:t>
            </a:r>
            <a:r>
              <a:rPr lang="uk-UA" sz="1600" dirty="0" err="1">
                <a:solidFill>
                  <a:schemeClr val="tx2"/>
                </a:solidFill>
                <a:effectLst/>
              </a:rPr>
              <a:t>піддіапазону</a:t>
            </a:r>
            <a:r>
              <a:rPr lang="uk-UA" sz="1600" dirty="0">
                <a:solidFill>
                  <a:schemeClr val="tx2"/>
                </a:solidFill>
                <a:effectLst/>
              </a:rPr>
              <a:t>.</a:t>
            </a:r>
          </a:p>
          <a:p>
            <a:pPr marL="114300" lvl="0" algn="just">
              <a:spcAft>
                <a:spcPts val="600"/>
              </a:spcAft>
              <a:buSzPct val="80000"/>
              <a:tabLst>
                <a:tab pos="507365" algn="l"/>
              </a:tabLst>
            </a:pPr>
            <a:r>
              <a:rPr lang="uk-UA" sz="1600" dirty="0">
                <a:solidFill>
                  <a:schemeClr val="tx2"/>
                </a:solidFill>
                <a:effectLst/>
              </a:rPr>
              <a:t>На верхній поверхні корпусу розташовані:</a:t>
            </a:r>
          </a:p>
          <a:p>
            <a:pPr marL="297180" indent="-228600" algn="just">
              <a:spcAft>
                <a:spcPts val="600"/>
              </a:spcAft>
              <a:buSzPct val="80000"/>
              <a:buFont typeface="Arial" panose="020B0604020202020204" pitchFamily="34" charset="0"/>
              <a:buChar char="•"/>
            </a:pPr>
            <a:r>
              <a:rPr lang="uk-UA" sz="1600" dirty="0">
                <a:solidFill>
                  <a:schemeClr val="tx2"/>
                </a:solidFill>
                <a:effectLst/>
              </a:rPr>
              <a:t>прилад, що служить для контролю амплітуди струму, що подається пацієнту;</a:t>
            </a:r>
          </a:p>
          <a:p>
            <a:pPr marL="301625" indent="-228600" algn="just">
              <a:spcAft>
                <a:spcPts val="600"/>
              </a:spcAft>
              <a:buSzPct val="80000"/>
              <a:buFont typeface="Arial" panose="020B0604020202020204" pitchFamily="34" charset="0"/>
              <a:buChar char="•"/>
            </a:pPr>
            <a:r>
              <a:rPr lang="uk-UA" sz="1600" dirty="0">
                <a:solidFill>
                  <a:schemeClr val="tx2"/>
                </a:solidFill>
                <a:effectLst/>
              </a:rPr>
              <a:t>регулятор, призначений для установки стрілки приладу на нуль.</a:t>
            </a:r>
          </a:p>
          <a:p>
            <a:pPr marL="73025" algn="just">
              <a:spcAft>
                <a:spcPts val="600"/>
              </a:spcAft>
              <a:buSzPct val="80000"/>
            </a:pPr>
            <a:r>
              <a:rPr lang="uk-UA" sz="1600" dirty="0">
                <a:solidFill>
                  <a:schemeClr val="tx2"/>
                </a:solidFill>
                <a:effectLst/>
              </a:rPr>
              <a:t>У верхній частині| корпусу знаходиться спеціальний відсік з кришкою, де розташовані:</a:t>
            </a:r>
          </a:p>
          <a:p>
            <a:pPr marL="313055" marR="13970" indent="-228600" algn="just">
              <a:spcAft>
                <a:spcPts val="600"/>
              </a:spcAft>
              <a:buSzPct val="80000"/>
              <a:buFont typeface="Arial" panose="020B0604020202020204" pitchFamily="34" charset="0"/>
              <a:buChar char="•"/>
            </a:pPr>
            <a:r>
              <a:rPr lang="uk-UA" sz="1600" dirty="0">
                <a:solidFill>
                  <a:schemeClr val="tx2"/>
                </a:solidFill>
                <a:effectLst/>
              </a:rPr>
              <a:t>клавіша перемикача ВИКЛ-МЕРЕЖА, що служить для включення </a:t>
            </a:r>
            <a:r>
              <a:rPr lang="uk-UA" sz="1600" dirty="0" err="1">
                <a:solidFill>
                  <a:schemeClr val="tx2"/>
                </a:solidFill>
                <a:effectLst/>
              </a:rPr>
              <a:t>и</a:t>
            </a:r>
            <a:r>
              <a:rPr lang="uk-UA" sz="1600" dirty="0">
                <a:solidFill>
                  <a:schemeClr val="tx2"/>
                </a:solidFill>
                <a:effectLst/>
              </a:rPr>
              <a:t> виключення апарату. </a:t>
            </a:r>
          </a:p>
          <a:p>
            <a:pPr marL="313055" marR="13970" indent="-228600" algn="just">
              <a:spcAft>
                <a:spcPts val="600"/>
              </a:spcAft>
              <a:buSzPct val="80000"/>
              <a:buFont typeface="Arial" panose="020B0604020202020204" pitchFamily="34" charset="0"/>
              <a:buChar char="•"/>
            </a:pPr>
            <a:r>
              <a:rPr lang="uk-UA" sz="1600" dirty="0">
                <a:solidFill>
                  <a:schemeClr val="tx2"/>
                </a:solidFill>
                <a:effectLst/>
              </a:rPr>
              <a:t>Індикатором включення апарату служить підсвічування шкали частот на передній панелі корпусу;</a:t>
            </a:r>
          </a:p>
          <a:p>
            <a:pPr marL="313055" marR="13970" indent="-228600" algn="just">
              <a:spcAft>
                <a:spcPts val="600"/>
              </a:spcAft>
              <a:buSzPct val="80000"/>
              <a:buFont typeface="Arial" panose="020B0604020202020204" pitchFamily="34" charset="0"/>
              <a:buChar char="•"/>
            </a:pPr>
            <a:r>
              <a:rPr lang="uk-UA" sz="1600" dirty="0">
                <a:solidFill>
                  <a:schemeClr val="tx2"/>
                </a:solidFill>
                <a:effectLst/>
              </a:rPr>
              <a:t>кнопка КОНТРОЛЬ і ручка РІВЕНЬ, для дозування і вимірювання ДПС| (додаткової постійної складової) і контролю її величини по приладу.</a:t>
            </a:r>
          </a:p>
        </p:txBody>
      </p:sp>
      <p:sp>
        <p:nvSpPr>
          <p:cNvPr id="4" name="TextBox 3">
            <a:extLst>
              <a:ext uri="{FF2B5EF4-FFF2-40B4-BE49-F238E27FC236}">
                <a16:creationId xmlns:a16="http://schemas.microsoft.com/office/drawing/2014/main" id="{0A0D6AA8-4E93-6435-515F-CFC0604FE3B3}"/>
              </a:ext>
            </a:extLst>
          </p:cNvPr>
          <p:cNvSpPr txBox="1"/>
          <p:nvPr/>
        </p:nvSpPr>
        <p:spPr>
          <a:xfrm>
            <a:off x="1618253" y="284250"/>
            <a:ext cx="6126480" cy="369332"/>
          </a:xfrm>
          <a:prstGeom prst="rect">
            <a:avLst/>
          </a:prstGeom>
          <a:noFill/>
        </p:spPr>
        <p:txBody>
          <a:bodyPr wrap="square">
            <a:spAutoFit/>
          </a:bodyPr>
          <a:lstStyle/>
          <a:p>
            <a:pPr marL="292735" algn="just"/>
            <a:r>
              <a:rPr lang="uk-UA" sz="1800" b="1" dirty="0">
                <a:solidFill>
                  <a:srgbClr val="000000"/>
                </a:solidFill>
                <a:effectLst/>
                <a:ea typeface="Times New Roman" panose="02020603050405020304" pitchFamily="18" charset="0"/>
              </a:rPr>
              <a:t>Апарат «Електросон» </a:t>
            </a:r>
          </a:p>
        </p:txBody>
      </p:sp>
    </p:spTree>
    <p:extLst>
      <p:ext uri="{BB962C8B-B14F-4D97-AF65-F5344CB8AC3E}">
        <p14:creationId xmlns:p14="http://schemas.microsoft.com/office/powerpoint/2010/main" val="2369018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F7334A-1419-C034-B2D6-E8F02773F890}"/>
              </a:ext>
            </a:extLst>
          </p:cNvPr>
          <p:cNvSpPr txBox="1"/>
          <p:nvPr/>
        </p:nvSpPr>
        <p:spPr>
          <a:xfrm>
            <a:off x="465455" y="4163396"/>
            <a:ext cx="6232524" cy="1200329"/>
          </a:xfrm>
          <a:prstGeom prst="rect">
            <a:avLst/>
          </a:prstGeom>
          <a:noFill/>
        </p:spPr>
        <p:txBody>
          <a:bodyPr wrap="square">
            <a:spAutoFit/>
          </a:bodyPr>
          <a:lstStyle/>
          <a:p>
            <a:pPr marL="18415" marR="22860" indent="255905" algn="just">
              <a:spcAft>
                <a:spcPts val="0"/>
              </a:spcAft>
            </a:pPr>
            <a:r>
              <a:rPr lang="uk-UA" dirty="0">
                <a:effectLst/>
                <a:ea typeface="Times New Roman" panose="02020603050405020304" pitchFamily="18" charset="0"/>
              </a:rPr>
              <a:t>Для дії імпульсного струму на головний мозок електроди накладаються на область очних ямок і потиличну частину голови.</a:t>
            </a:r>
            <a:endParaRPr lang="ru-UA" dirty="0">
              <a:effectLst/>
              <a:ea typeface="Times New Roman" panose="02020603050405020304" pitchFamily="18" charset="0"/>
            </a:endParaRPr>
          </a:p>
          <a:p>
            <a:pPr marL="13970" marR="27305" indent="260350" algn="just">
              <a:spcAft>
                <a:spcPts val="0"/>
              </a:spcAft>
            </a:pPr>
            <a:r>
              <a:rPr lang="uk-UA" dirty="0">
                <a:effectLst/>
                <a:ea typeface="Times New Roman" panose="02020603050405020304" pitchFamily="18" charset="0"/>
              </a:rPr>
              <a:t>До очних електродів підводиться негативний полюс (-), а до потиличних електродів -позитивний (+).</a:t>
            </a:r>
            <a:endParaRPr lang="ru-UA" dirty="0">
              <a:effectLst/>
              <a:ea typeface="Times New Roman" panose="02020603050405020304" pitchFamily="18" charset="0"/>
            </a:endParaRPr>
          </a:p>
        </p:txBody>
      </p:sp>
      <p:sp>
        <p:nvSpPr>
          <p:cNvPr id="10" name="TextBox 9">
            <a:extLst>
              <a:ext uri="{FF2B5EF4-FFF2-40B4-BE49-F238E27FC236}">
                <a16:creationId xmlns:a16="http://schemas.microsoft.com/office/drawing/2014/main" id="{71FCC1DD-E946-B070-C95C-0204181637FC}"/>
              </a:ext>
            </a:extLst>
          </p:cNvPr>
          <p:cNvSpPr txBox="1"/>
          <p:nvPr/>
        </p:nvSpPr>
        <p:spPr>
          <a:xfrm>
            <a:off x="465455" y="983334"/>
            <a:ext cx="6232525" cy="2585323"/>
          </a:xfrm>
          <a:prstGeom prst="rect">
            <a:avLst/>
          </a:prstGeom>
          <a:noFill/>
        </p:spPr>
        <p:txBody>
          <a:bodyPr wrap="square">
            <a:spAutoFit/>
          </a:bodyPr>
          <a:lstStyle/>
          <a:p>
            <a:pPr marL="27305" marR="4445" indent="269875" algn="just">
              <a:spcAft>
                <a:spcPts val="0"/>
              </a:spcAft>
            </a:pPr>
            <a:r>
              <a:rPr lang="uk-UA" dirty="0">
                <a:effectLst/>
                <a:ea typeface="Times New Roman" panose="02020603050405020304" pitchFamily="18" charset="0"/>
              </a:rPr>
              <a:t>На лівій стінці корпусу розташовано роз’єм</a:t>
            </a:r>
            <a:r>
              <a:rPr lang="uk-UA" dirty="0">
                <a:ea typeface="Times New Roman" panose="02020603050405020304" pitchFamily="18" charset="0"/>
              </a:rPr>
              <a:t> </a:t>
            </a:r>
            <a:r>
              <a:rPr lang="uk-UA" dirty="0">
                <a:effectLst/>
                <a:ea typeface="Times New Roman" panose="02020603050405020304" pitchFamily="18" charset="0"/>
              </a:rPr>
              <a:t>ПАЦІЄНТ для підключення маски з</a:t>
            </a:r>
            <a:r>
              <a:rPr lang="uk-UA" dirty="0">
                <a:ea typeface="Times New Roman" panose="02020603050405020304" pitchFamily="18" charset="0"/>
              </a:rPr>
              <a:t> проводом</a:t>
            </a:r>
            <a:r>
              <a:rPr lang="uk-UA" dirty="0">
                <a:effectLst/>
                <a:ea typeface="Times New Roman" panose="02020603050405020304" pitchFamily="18" charset="0"/>
              </a:rPr>
              <a:t> пацієнта.</a:t>
            </a:r>
            <a:endParaRPr lang="ru-UA" dirty="0">
              <a:effectLst/>
              <a:ea typeface="Times New Roman" panose="02020603050405020304" pitchFamily="18" charset="0"/>
            </a:endParaRPr>
          </a:p>
          <a:p>
            <a:pPr marL="31750" marR="4445" indent="260350" algn="just">
              <a:spcAft>
                <a:spcPts val="0"/>
              </a:spcAft>
            </a:pPr>
            <a:r>
              <a:rPr lang="uk-UA" dirty="0">
                <a:effectLst/>
                <a:ea typeface="Times New Roman" panose="02020603050405020304" pitchFamily="18" charset="0"/>
              </a:rPr>
              <a:t>На задній стінці корпусу знаходитися вилка, до якої підключають мережевий шнур для включення</a:t>
            </a:r>
            <a:r>
              <a:rPr lang="uk-UA" dirty="0">
                <a:ea typeface="Times New Roman" panose="02020603050405020304" pitchFamily="18" charset="0"/>
              </a:rPr>
              <a:t> </a:t>
            </a:r>
            <a:r>
              <a:rPr lang="uk-UA" dirty="0">
                <a:effectLst/>
                <a:ea typeface="Times New Roman" panose="02020603050405020304" pitchFamily="18" charset="0"/>
              </a:rPr>
              <a:t>апарату в мережу.</a:t>
            </a:r>
            <a:endParaRPr lang="ru-UA" dirty="0">
              <a:effectLst/>
              <a:ea typeface="Times New Roman" panose="02020603050405020304" pitchFamily="18" charset="0"/>
            </a:endParaRPr>
          </a:p>
          <a:p>
            <a:pPr marL="27305" marR="8890" indent="265430" algn="just">
              <a:spcAft>
                <a:spcPts val="0"/>
              </a:spcAft>
            </a:pPr>
            <a:r>
              <a:rPr lang="uk-UA" dirty="0">
                <a:effectLst/>
                <a:ea typeface="Times New Roman" panose="02020603050405020304" pitchFamily="18" charset="0"/>
              </a:rPr>
              <a:t>На дні корпусу розташований відсік, під кришкою якого розміщений утримувач запобіжника.</a:t>
            </a:r>
            <a:endParaRPr lang="ru-UA" dirty="0">
              <a:effectLst/>
              <a:ea typeface="Times New Roman" panose="02020603050405020304" pitchFamily="18" charset="0"/>
            </a:endParaRPr>
          </a:p>
          <a:p>
            <a:pPr marL="27305" marR="13970" indent="265430" algn="just">
              <a:spcAft>
                <a:spcPts val="0"/>
              </a:spcAft>
            </a:pPr>
            <a:r>
              <a:rPr lang="uk-UA" dirty="0">
                <a:effectLst/>
                <a:ea typeface="Times New Roman" panose="02020603050405020304" pitchFamily="18" charset="0"/>
              </a:rPr>
              <a:t>Для транспортування апарату передбачений спеціальний чохол для робочого комплекту, в який входять маски, дріт пацієнта, мережевий шнур і запасні частини.</a:t>
            </a:r>
            <a:endParaRPr lang="ru-UA" dirty="0">
              <a:effectLst/>
              <a:ea typeface="Times New Roman" panose="02020603050405020304" pitchFamily="18" charset="0"/>
            </a:endParaRPr>
          </a:p>
        </p:txBody>
      </p:sp>
      <p:pic>
        <p:nvPicPr>
          <p:cNvPr id="2050" name="Picture 2" descr="Медична скарбниця: Електросон: застосування та методика проведення">
            <a:extLst>
              <a:ext uri="{FF2B5EF4-FFF2-40B4-BE49-F238E27FC236}">
                <a16:creationId xmlns:a16="http://schemas.microsoft.com/office/drawing/2014/main" id="{8C395578-CA82-F1CA-AEC9-851010601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141" y="832328"/>
            <a:ext cx="5355859" cy="45313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F55C3-AA6D-9035-B45D-763AF399D798}"/>
              </a:ext>
            </a:extLst>
          </p:cNvPr>
          <p:cNvSpPr txBox="1"/>
          <p:nvPr/>
        </p:nvSpPr>
        <p:spPr>
          <a:xfrm>
            <a:off x="465455" y="501299"/>
            <a:ext cx="6126480" cy="369332"/>
          </a:xfrm>
          <a:prstGeom prst="rect">
            <a:avLst/>
          </a:prstGeom>
          <a:noFill/>
        </p:spPr>
        <p:txBody>
          <a:bodyPr wrap="square">
            <a:spAutoFit/>
          </a:bodyPr>
          <a:lstStyle/>
          <a:p>
            <a:pPr marL="292735" algn="just"/>
            <a:r>
              <a:rPr lang="uk-UA" sz="1800" b="1" dirty="0">
                <a:solidFill>
                  <a:srgbClr val="000000"/>
                </a:solidFill>
                <a:effectLst/>
                <a:ea typeface="Times New Roman" panose="02020603050405020304" pitchFamily="18" charset="0"/>
              </a:rPr>
              <a:t>Апарат «Електросон» </a:t>
            </a:r>
          </a:p>
        </p:txBody>
      </p:sp>
    </p:spTree>
    <p:extLst>
      <p:ext uri="{BB962C8B-B14F-4D97-AF65-F5344CB8AC3E}">
        <p14:creationId xmlns:p14="http://schemas.microsoft.com/office/powerpoint/2010/main" val="361167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B1F314-CAE1-78B4-BF2C-88D763DB4526}"/>
              </a:ext>
            </a:extLst>
          </p:cNvPr>
          <p:cNvSpPr txBox="1"/>
          <p:nvPr/>
        </p:nvSpPr>
        <p:spPr>
          <a:xfrm>
            <a:off x="812165" y="4629150"/>
            <a:ext cx="8784225" cy="1015663"/>
          </a:xfrm>
          <a:prstGeom prst="rect">
            <a:avLst/>
          </a:prstGeom>
          <a:noFill/>
        </p:spPr>
        <p:txBody>
          <a:bodyPr wrap="square">
            <a:spAutoFit/>
          </a:bodyPr>
          <a:lstStyle/>
          <a:p>
            <a:pPr indent="449580" algn="just"/>
            <a:r>
              <a:rPr lang="uk-UA" sz="2000" b="1" dirty="0">
                <a:effectLst/>
                <a:ea typeface="Times New Roman" panose="02020603050405020304" pitchFamily="18" charset="0"/>
              </a:rPr>
              <a:t>Блок вимірника </a:t>
            </a:r>
            <a:r>
              <a:rPr lang="uk-UA" sz="2000" dirty="0">
                <a:effectLst/>
                <a:ea typeface="Times New Roman" panose="02020603050405020304" pitchFamily="18" charset="0"/>
              </a:rPr>
              <a:t>призначений для вимірювання амплітуди імпульсного струму і величини ДПС. Блок живлення| служить для живлення блоку генератора і підсилювачів, вимірника і служить джерелом ДПС.</a:t>
            </a:r>
            <a:endParaRPr lang="ru-UA" sz="2000" dirty="0">
              <a:effectLst/>
              <a:ea typeface="Times New Roman" panose="02020603050405020304" pitchFamily="18" charset="0"/>
            </a:endParaRPr>
          </a:p>
        </p:txBody>
      </p:sp>
      <p:sp>
        <p:nvSpPr>
          <p:cNvPr id="8" name="TextBox 7">
            <a:extLst>
              <a:ext uri="{FF2B5EF4-FFF2-40B4-BE49-F238E27FC236}">
                <a16:creationId xmlns:a16="http://schemas.microsoft.com/office/drawing/2014/main" id="{B382C7AE-C4AA-217C-0655-6BBFD87A41C2}"/>
              </a:ext>
            </a:extLst>
          </p:cNvPr>
          <p:cNvSpPr txBox="1"/>
          <p:nvPr/>
        </p:nvSpPr>
        <p:spPr>
          <a:xfrm>
            <a:off x="812165" y="3380409"/>
            <a:ext cx="5283835" cy="1015663"/>
          </a:xfrm>
          <a:prstGeom prst="rect">
            <a:avLst/>
          </a:prstGeom>
          <a:noFill/>
        </p:spPr>
        <p:txBody>
          <a:bodyPr wrap="square">
            <a:spAutoFit/>
          </a:bodyPr>
          <a:lstStyle/>
          <a:p>
            <a:pPr marR="27305" indent="274320" algn="just"/>
            <a:r>
              <a:rPr lang="uk-UA" sz="2000" b="1" dirty="0">
                <a:effectLst/>
                <a:ea typeface="Times New Roman" panose="02020603050405020304" pitchFamily="18" charset="0"/>
              </a:rPr>
              <a:t>Блок генератора і підсилювачів </a:t>
            </a:r>
            <a:r>
              <a:rPr lang="uk-UA" sz="2000" dirty="0">
                <a:effectLst/>
                <a:ea typeface="Times New Roman" panose="02020603050405020304" pitchFamily="18" charset="0"/>
              </a:rPr>
              <a:t>служить для подачі на пацієнта імпульсів, необхідної частоти, тривалості і амплітуди.|</a:t>
            </a:r>
            <a:endParaRPr lang="ru-UA" sz="2000" dirty="0">
              <a:effectLst/>
              <a:ea typeface="Times New Roman" panose="02020603050405020304" pitchFamily="18" charset="0"/>
            </a:endParaRPr>
          </a:p>
        </p:txBody>
      </p:sp>
      <p:sp>
        <p:nvSpPr>
          <p:cNvPr id="10" name="TextBox 9">
            <a:extLst>
              <a:ext uri="{FF2B5EF4-FFF2-40B4-BE49-F238E27FC236}">
                <a16:creationId xmlns:a16="http://schemas.microsoft.com/office/drawing/2014/main" id="{C76C3089-81B9-4266-F1DF-6C881BC2BD1C}"/>
              </a:ext>
            </a:extLst>
          </p:cNvPr>
          <p:cNvSpPr txBox="1"/>
          <p:nvPr/>
        </p:nvSpPr>
        <p:spPr>
          <a:xfrm>
            <a:off x="812165" y="1311459"/>
            <a:ext cx="3883025" cy="1323439"/>
          </a:xfrm>
          <a:prstGeom prst="rect">
            <a:avLst/>
          </a:prstGeom>
          <a:noFill/>
        </p:spPr>
        <p:txBody>
          <a:bodyPr wrap="square">
            <a:spAutoFit/>
          </a:bodyPr>
          <a:lstStyle/>
          <a:p>
            <a:pPr marL="274320" algn="just"/>
            <a:r>
              <a:rPr lang="uk-UA" sz="2000" b="1" dirty="0">
                <a:effectLst/>
                <a:ea typeface="Times New Roman" panose="02020603050405020304" pitchFamily="18" charset="0"/>
              </a:rPr>
              <a:t>Схема електрична структурна: </a:t>
            </a:r>
          </a:p>
          <a:p>
            <a:pPr marL="274320" algn="just"/>
            <a:r>
              <a:rPr lang="uk-UA" sz="2000" dirty="0">
                <a:effectLst/>
                <a:ea typeface="Times New Roman" panose="02020603050405020304" pitchFamily="18" charset="0"/>
              </a:rPr>
              <a:t>- блок генератора і підсилювачів;</a:t>
            </a:r>
            <a:endParaRPr lang="ru-UA" sz="2000" dirty="0">
              <a:effectLst/>
              <a:ea typeface="Times New Roman" panose="02020603050405020304" pitchFamily="18" charset="0"/>
            </a:endParaRPr>
          </a:p>
          <a:p>
            <a:pPr marL="278765" algn="just"/>
            <a:r>
              <a:rPr lang="uk-UA" sz="2000" dirty="0">
                <a:effectLst/>
                <a:ea typeface="Times New Roman" panose="02020603050405020304" pitchFamily="18" charset="0"/>
              </a:rPr>
              <a:t>- блок вимірника;</a:t>
            </a:r>
            <a:endParaRPr lang="ru-UA" sz="2000" dirty="0">
              <a:effectLst/>
              <a:ea typeface="Times New Roman" panose="02020603050405020304" pitchFamily="18" charset="0"/>
            </a:endParaRPr>
          </a:p>
          <a:p>
            <a:pPr marL="274320" algn="just"/>
            <a:r>
              <a:rPr lang="uk-UA" sz="2000" dirty="0">
                <a:effectLst/>
                <a:ea typeface="Times New Roman" panose="02020603050405020304" pitchFamily="18" charset="0"/>
              </a:rPr>
              <a:t>- блок живлення.</a:t>
            </a:r>
            <a:endParaRPr lang="ru-UA" sz="2000" dirty="0">
              <a:effectLst/>
              <a:ea typeface="Times New Roman" panose="02020603050405020304" pitchFamily="18" charset="0"/>
            </a:endParaRPr>
          </a:p>
        </p:txBody>
      </p:sp>
      <p:pic>
        <p:nvPicPr>
          <p:cNvPr id="2" name="Рисунок 1">
            <a:extLst>
              <a:ext uri="{FF2B5EF4-FFF2-40B4-BE49-F238E27FC236}">
                <a16:creationId xmlns:a16="http://schemas.microsoft.com/office/drawing/2014/main" id="{B6BE28D1-54E1-CE3D-9828-9DACDC7DC2C3}"/>
              </a:ext>
            </a:extLst>
          </p:cNvPr>
          <p:cNvPicPr>
            <a:picLocks noChangeAspect="1"/>
          </p:cNvPicPr>
          <p:nvPr/>
        </p:nvPicPr>
        <p:blipFill>
          <a:blip r:embed="rId2"/>
          <a:stretch>
            <a:fillRect/>
          </a:stretch>
        </p:blipFill>
        <p:spPr>
          <a:xfrm>
            <a:off x="4937848" y="565948"/>
            <a:ext cx="6620298" cy="2882433"/>
          </a:xfrm>
          <a:prstGeom prst="rect">
            <a:avLst/>
          </a:prstGeom>
        </p:spPr>
      </p:pic>
      <p:sp>
        <p:nvSpPr>
          <p:cNvPr id="4" name="TextBox 3">
            <a:extLst>
              <a:ext uri="{FF2B5EF4-FFF2-40B4-BE49-F238E27FC236}">
                <a16:creationId xmlns:a16="http://schemas.microsoft.com/office/drawing/2014/main" id="{B47C11C4-8F05-31AF-9C5B-695FA75E246B}"/>
              </a:ext>
            </a:extLst>
          </p:cNvPr>
          <p:cNvSpPr txBox="1"/>
          <p:nvPr/>
        </p:nvSpPr>
        <p:spPr>
          <a:xfrm>
            <a:off x="812165" y="536067"/>
            <a:ext cx="6126480" cy="400110"/>
          </a:xfrm>
          <a:prstGeom prst="rect">
            <a:avLst/>
          </a:prstGeom>
          <a:noFill/>
        </p:spPr>
        <p:txBody>
          <a:bodyPr wrap="square">
            <a:spAutoFit/>
          </a:bodyPr>
          <a:lstStyle/>
          <a:p>
            <a:pPr marL="292735" algn="just"/>
            <a:r>
              <a:rPr lang="uk-UA" sz="2000" b="1" dirty="0">
                <a:solidFill>
                  <a:srgbClr val="000000"/>
                </a:solidFill>
                <a:effectLst/>
                <a:ea typeface="Times New Roman" panose="02020603050405020304" pitchFamily="18" charset="0"/>
              </a:rPr>
              <a:t>Апарат «Електросон» </a:t>
            </a:r>
          </a:p>
        </p:txBody>
      </p:sp>
    </p:spTree>
    <p:extLst>
      <p:ext uri="{BB962C8B-B14F-4D97-AF65-F5344CB8AC3E}">
        <p14:creationId xmlns:p14="http://schemas.microsoft.com/office/powerpoint/2010/main" val="113293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C1A768-3FB2-CC3B-C005-18DCF257B341}"/>
              </a:ext>
            </a:extLst>
          </p:cNvPr>
          <p:cNvSpPr txBox="1"/>
          <p:nvPr/>
        </p:nvSpPr>
        <p:spPr>
          <a:xfrm>
            <a:off x="702216" y="311609"/>
            <a:ext cx="10384155" cy="1631216"/>
          </a:xfrm>
          <a:prstGeom prst="rect">
            <a:avLst/>
          </a:prstGeom>
          <a:noFill/>
        </p:spPr>
        <p:txBody>
          <a:bodyPr wrap="square">
            <a:spAutoFit/>
          </a:bodyPr>
          <a:lstStyle/>
          <a:p>
            <a:pPr algn="just"/>
            <a:r>
              <a:rPr lang="ru-UA" sz="2000" b="1" dirty="0"/>
              <a:t>Метод діадинамотерапії </a:t>
            </a:r>
            <a:r>
              <a:rPr lang="ru-UA" sz="2000" dirty="0"/>
              <a:t>полягає у впливі на організм хворого двома постійними низькочастотними імпульсними струмами, що підводяться до організму окремо або при безперервному їх чергуванні. Струми, що використовуються в цьому методі, отримують шляхом одно- і двонапівперіодного випрямлення змінного мережного струму частотою 50Гц, тому їх називають одно-і двонапівперіодними із зазначенням характеру модуляції.</a:t>
            </a:r>
          </a:p>
        </p:txBody>
      </p:sp>
      <p:pic>
        <p:nvPicPr>
          <p:cNvPr id="4" name="Рисунок 3">
            <a:extLst>
              <a:ext uri="{FF2B5EF4-FFF2-40B4-BE49-F238E27FC236}">
                <a16:creationId xmlns:a16="http://schemas.microsoft.com/office/drawing/2014/main" id="{34C6E765-8185-BF83-4A62-C22899C84D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345" y="4515066"/>
            <a:ext cx="7260132" cy="2518420"/>
          </a:xfrm>
          <a:prstGeom prst="rect">
            <a:avLst/>
          </a:prstGeom>
          <a:noFill/>
          <a:ln>
            <a:noFill/>
          </a:ln>
        </p:spPr>
      </p:pic>
      <p:sp>
        <p:nvSpPr>
          <p:cNvPr id="6" name="TextBox 5">
            <a:extLst>
              <a:ext uri="{FF2B5EF4-FFF2-40B4-BE49-F238E27FC236}">
                <a16:creationId xmlns:a16="http://schemas.microsoft.com/office/drawing/2014/main" id="{F537C7A0-DE11-1D80-A389-B9085E657DBF}"/>
              </a:ext>
            </a:extLst>
          </p:cNvPr>
          <p:cNvSpPr txBox="1"/>
          <p:nvPr/>
        </p:nvSpPr>
        <p:spPr>
          <a:xfrm>
            <a:off x="8690148" y="5772913"/>
            <a:ext cx="2832894" cy="369332"/>
          </a:xfrm>
          <a:prstGeom prst="rect">
            <a:avLst/>
          </a:prstGeom>
          <a:noFill/>
        </p:spPr>
        <p:txBody>
          <a:bodyPr wrap="square">
            <a:spAutoFit/>
          </a:bodyPr>
          <a:lstStyle/>
          <a:p>
            <a:r>
              <a:rPr lang="ru-UA" dirty="0"/>
              <a:t>Види діадинамічних струмів</a:t>
            </a:r>
          </a:p>
        </p:txBody>
      </p:sp>
      <p:pic>
        <p:nvPicPr>
          <p:cNvPr id="7" name="Рисунок 6">
            <a:extLst>
              <a:ext uri="{FF2B5EF4-FFF2-40B4-BE49-F238E27FC236}">
                <a16:creationId xmlns:a16="http://schemas.microsoft.com/office/drawing/2014/main" id="{24929338-A756-4833-EB56-C03B43383B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674" y="2017392"/>
            <a:ext cx="3758837" cy="2697729"/>
          </a:xfrm>
          <a:prstGeom prst="rect">
            <a:avLst/>
          </a:prstGeom>
          <a:noFill/>
          <a:ln>
            <a:noFill/>
          </a:ln>
        </p:spPr>
      </p:pic>
      <p:sp>
        <p:nvSpPr>
          <p:cNvPr id="9" name="TextBox 8">
            <a:extLst>
              <a:ext uri="{FF2B5EF4-FFF2-40B4-BE49-F238E27FC236}">
                <a16:creationId xmlns:a16="http://schemas.microsoft.com/office/drawing/2014/main" id="{A5217D26-D915-93D1-133F-65242DD68083}"/>
              </a:ext>
            </a:extLst>
          </p:cNvPr>
          <p:cNvSpPr txBox="1"/>
          <p:nvPr/>
        </p:nvSpPr>
        <p:spPr>
          <a:xfrm>
            <a:off x="4414042" y="2981282"/>
            <a:ext cx="2832894" cy="646331"/>
          </a:xfrm>
          <a:prstGeom prst="rect">
            <a:avLst/>
          </a:prstGeom>
          <a:noFill/>
        </p:spPr>
        <p:txBody>
          <a:bodyPr wrap="square">
            <a:spAutoFit/>
          </a:bodyPr>
          <a:lstStyle/>
          <a:p>
            <a:r>
              <a:rPr lang="ru-UA" dirty="0"/>
              <a:t>Криві струму, що відпускає (1) </a:t>
            </a:r>
          </a:p>
          <a:p>
            <a:r>
              <a:rPr lang="ru-UA" dirty="0"/>
              <a:t>і невідпускає (2)</a:t>
            </a:r>
          </a:p>
        </p:txBody>
      </p:sp>
      <p:pic>
        <p:nvPicPr>
          <p:cNvPr id="5" name="Picture 6" descr="Апарат для терапії діадинамічними струмами і гальванізації ДДТ-50-8 Тонус -  1М (660476784) купити в Києві за 66100 грн">
            <a:extLst>
              <a:ext uri="{FF2B5EF4-FFF2-40B4-BE49-F238E27FC236}">
                <a16:creationId xmlns:a16="http://schemas.microsoft.com/office/drawing/2014/main" id="{AC591404-F9E1-4459-FA3A-6D50B71C3E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7197" y="1576219"/>
            <a:ext cx="3305454" cy="33054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43009B9-E5DD-A941-075F-C5B97D10E4CD}"/>
              </a:ext>
            </a:extLst>
          </p:cNvPr>
          <p:cNvSpPr txBox="1"/>
          <p:nvPr/>
        </p:nvSpPr>
        <p:spPr>
          <a:xfrm>
            <a:off x="8951633" y="4515066"/>
            <a:ext cx="6125134" cy="369332"/>
          </a:xfrm>
          <a:prstGeom prst="rect">
            <a:avLst/>
          </a:prstGeom>
          <a:noFill/>
        </p:spPr>
        <p:txBody>
          <a:bodyPr wrap="square">
            <a:spAutoFit/>
          </a:bodyPr>
          <a:lstStyle/>
          <a:p>
            <a:r>
              <a:rPr lang="uk-UA" dirty="0">
                <a:effectLst/>
                <a:ea typeface="Times New Roman" panose="02020603050405020304" pitchFamily="18" charset="0"/>
              </a:rPr>
              <a:t>Апарат «Тонус-1М»</a:t>
            </a:r>
            <a:endParaRPr lang="ru-UA" dirty="0"/>
          </a:p>
        </p:txBody>
      </p:sp>
    </p:spTree>
    <p:extLst>
      <p:ext uri="{BB962C8B-B14F-4D97-AF65-F5344CB8AC3E}">
        <p14:creationId xmlns:p14="http://schemas.microsoft.com/office/powerpoint/2010/main" val="98475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Изображение выглядит как текст, снимок экрана, диаграмма, Прямоугольник&#10;&#10;Автоматически созданное описание">
            <a:extLst>
              <a:ext uri="{FF2B5EF4-FFF2-40B4-BE49-F238E27FC236}">
                <a16:creationId xmlns:a16="http://schemas.microsoft.com/office/drawing/2014/main" id="{240CF068-FF0C-267C-7E82-9E5B51F345F1}"/>
              </a:ext>
            </a:extLst>
          </p:cNvPr>
          <p:cNvPicPr>
            <a:picLocks noChangeAspect="1"/>
          </p:cNvPicPr>
          <p:nvPr/>
        </p:nvPicPr>
        <p:blipFill>
          <a:blip r:embed="rId2"/>
          <a:stretch>
            <a:fillRect/>
          </a:stretch>
        </p:blipFill>
        <p:spPr>
          <a:xfrm>
            <a:off x="0" y="219879"/>
            <a:ext cx="5613400" cy="4102100"/>
          </a:xfrm>
          <a:prstGeom prst="rect">
            <a:avLst/>
          </a:prstGeom>
        </p:spPr>
      </p:pic>
      <p:sp>
        <p:nvSpPr>
          <p:cNvPr id="7" name="TextBox 6">
            <a:extLst>
              <a:ext uri="{FF2B5EF4-FFF2-40B4-BE49-F238E27FC236}">
                <a16:creationId xmlns:a16="http://schemas.microsoft.com/office/drawing/2014/main" id="{7EEBF272-B2AA-837C-89D4-D0675BF22A3D}"/>
              </a:ext>
            </a:extLst>
          </p:cNvPr>
          <p:cNvSpPr txBox="1"/>
          <p:nvPr/>
        </p:nvSpPr>
        <p:spPr>
          <a:xfrm>
            <a:off x="5109210" y="422776"/>
            <a:ext cx="6229350" cy="3139321"/>
          </a:xfrm>
          <a:prstGeom prst="rect">
            <a:avLst/>
          </a:prstGeom>
          <a:noFill/>
        </p:spPr>
        <p:txBody>
          <a:bodyPr wrap="square">
            <a:spAutoFit/>
          </a:bodyPr>
          <a:lstStyle/>
          <a:p>
            <a:pPr algn="just"/>
            <a:r>
              <a:rPr lang="uk-UA" sz="1800" dirty="0">
                <a:effectLst/>
                <a:ea typeface="Times New Roman" panose="02020603050405020304" pitchFamily="18" charset="0"/>
              </a:rPr>
              <a:t>1 – кнопка включення мережевої напруги; </a:t>
            </a:r>
          </a:p>
          <a:p>
            <a:pPr algn="just"/>
            <a:r>
              <a:rPr lang="uk-UA" sz="1800" dirty="0">
                <a:effectLst/>
                <a:ea typeface="Times New Roman" panose="02020603050405020304" pitchFamily="18" charset="0"/>
              </a:rPr>
              <a:t>2 – зелене очко, свічення якого сигналізує про включення мережевої напруги; </a:t>
            </a:r>
          </a:p>
          <a:p>
            <a:pPr algn="just"/>
            <a:r>
              <a:rPr lang="uk-UA" sz="1800" dirty="0">
                <a:effectLst/>
                <a:ea typeface="Times New Roman" panose="02020603050405020304" pitchFamily="18" charset="0"/>
              </a:rPr>
              <a:t>3 – кнопка виключення мережевої напруги; </a:t>
            </a:r>
          </a:p>
          <a:p>
            <a:pPr algn="just"/>
            <a:r>
              <a:rPr lang="uk-UA" sz="1800" dirty="0">
                <a:effectLst/>
                <a:ea typeface="Times New Roman" panose="02020603050405020304" pitchFamily="18" charset="0"/>
              </a:rPr>
              <a:t>4 – кнопка включення прямої полярності на клемах пацієнта;</a:t>
            </a:r>
            <a:endParaRPr lang="uk-UA" sz="1600" dirty="0">
              <a:effectLst/>
              <a:ea typeface="Times New Roman" panose="02020603050405020304" pitchFamily="18" charset="0"/>
            </a:endParaRPr>
          </a:p>
          <a:p>
            <a:pPr algn="just"/>
            <a:r>
              <a:rPr lang="uk-UA" sz="1800" dirty="0">
                <a:effectLst/>
                <a:ea typeface="Times New Roman" panose="02020603050405020304" pitchFamily="18" charset="0"/>
              </a:rPr>
              <a:t>5 – кнопка включення зворотної полярності; </a:t>
            </a:r>
          </a:p>
          <a:p>
            <a:pPr algn="just"/>
            <a:r>
              <a:rPr lang="uk-UA" sz="1800" dirty="0">
                <a:effectLst/>
                <a:ea typeface="Times New Roman" panose="02020603050405020304" pitchFamily="18" charset="0"/>
              </a:rPr>
              <a:t>сім кнопок включення наступних</a:t>
            </a:r>
            <a:r>
              <a:rPr lang="uk-UA" dirty="0">
                <a:ea typeface="Times New Roman" panose="02020603050405020304" pitchFamily="18" charset="0"/>
              </a:rPr>
              <a:t> </a:t>
            </a:r>
            <a:r>
              <a:rPr lang="uk-UA" sz="1800" dirty="0">
                <a:effectLst/>
                <a:ea typeface="Times New Roman" panose="02020603050405020304" pitchFamily="18" charset="0"/>
              </a:rPr>
              <a:t>видів струмів і їх модуляцій</a:t>
            </a:r>
            <a:r>
              <a:rPr lang="uk-UA" dirty="0">
                <a:ea typeface="Times New Roman" panose="02020603050405020304" pitchFamily="18" charset="0"/>
              </a:rPr>
              <a:t>:</a:t>
            </a:r>
            <a:r>
              <a:rPr lang="uk-UA" sz="1800" dirty="0">
                <a:effectLst/>
                <a:ea typeface="Times New Roman" panose="02020603050405020304" pitchFamily="18" charset="0"/>
              </a:rPr>
              <a:t> </a:t>
            </a:r>
          </a:p>
          <a:p>
            <a:pPr algn="just"/>
            <a:r>
              <a:rPr lang="uk-UA" sz="1800" dirty="0">
                <a:effectLst/>
                <a:ea typeface="Times New Roman" panose="02020603050405020304" pitchFamily="18" charset="0"/>
              </a:rPr>
              <a:t>6 – </a:t>
            </a:r>
            <a:r>
              <a:rPr lang="uk-UA" sz="1800" dirty="0" err="1">
                <a:effectLst/>
                <a:ea typeface="Times New Roman" panose="02020603050405020304" pitchFamily="18" charset="0"/>
              </a:rPr>
              <a:t>двонапівперіодного</a:t>
            </a:r>
            <a:r>
              <a:rPr lang="uk-UA" sz="1800" dirty="0">
                <a:effectLst/>
                <a:ea typeface="Times New Roman" panose="02020603050405020304" pitchFamily="18" charset="0"/>
              </a:rPr>
              <a:t> безперервного; </a:t>
            </a:r>
          </a:p>
          <a:p>
            <a:pPr algn="just"/>
            <a:r>
              <a:rPr lang="uk-UA" sz="1800" dirty="0">
                <a:effectLst/>
                <a:ea typeface="Times New Roman" panose="02020603050405020304" pitchFamily="18" charset="0"/>
              </a:rPr>
              <a:t>7 – </a:t>
            </a:r>
            <a:r>
              <a:rPr lang="uk-UA" sz="1800" dirty="0" err="1">
                <a:effectLst/>
                <a:ea typeface="Times New Roman" panose="02020603050405020304" pitchFamily="18" charset="0"/>
              </a:rPr>
              <a:t>однонапівперіодного</a:t>
            </a:r>
            <a:r>
              <a:rPr lang="uk-UA" sz="1800" dirty="0">
                <a:effectLst/>
                <a:ea typeface="Times New Roman" panose="02020603050405020304" pitchFamily="18" charset="0"/>
              </a:rPr>
              <a:t> безперервного; </a:t>
            </a:r>
          </a:p>
          <a:p>
            <a:pPr algn="just"/>
            <a:r>
              <a:rPr lang="uk-UA" sz="1800" dirty="0">
                <a:effectLst/>
                <a:ea typeface="Times New Roman" panose="02020603050405020304" pitchFamily="18" charset="0"/>
              </a:rPr>
              <a:t>8 – </a:t>
            </a:r>
            <a:r>
              <a:rPr lang="uk-UA" sz="1800" dirty="0" err="1">
                <a:effectLst/>
                <a:ea typeface="Times New Roman" panose="02020603050405020304" pitchFamily="18" charset="0"/>
              </a:rPr>
              <a:t>двополуперіодного</a:t>
            </a:r>
            <a:r>
              <a:rPr lang="uk-UA" sz="1800" dirty="0">
                <a:effectLst/>
                <a:ea typeface="Times New Roman" panose="02020603050405020304" pitchFamily="18" charset="0"/>
              </a:rPr>
              <a:t> ритмічного; </a:t>
            </a:r>
          </a:p>
          <a:p>
            <a:pPr algn="just"/>
            <a:r>
              <a:rPr lang="uk-UA" sz="1800" dirty="0">
                <a:effectLst/>
                <a:ea typeface="Times New Roman" panose="02020603050405020304" pitchFamily="18" charset="0"/>
              </a:rPr>
              <a:t>9 – струмів, що модулюються короткими періодами; </a:t>
            </a:r>
          </a:p>
        </p:txBody>
      </p:sp>
      <p:sp>
        <p:nvSpPr>
          <p:cNvPr id="3" name="TextBox 2">
            <a:extLst>
              <a:ext uri="{FF2B5EF4-FFF2-40B4-BE49-F238E27FC236}">
                <a16:creationId xmlns:a16="http://schemas.microsoft.com/office/drawing/2014/main" id="{28ED537F-21C0-A5A7-B0CE-D74DCE042702}"/>
              </a:ext>
            </a:extLst>
          </p:cNvPr>
          <p:cNvSpPr txBox="1"/>
          <p:nvPr/>
        </p:nvSpPr>
        <p:spPr>
          <a:xfrm>
            <a:off x="853440" y="4115255"/>
            <a:ext cx="6134986" cy="2031325"/>
          </a:xfrm>
          <a:prstGeom prst="rect">
            <a:avLst/>
          </a:prstGeom>
          <a:noFill/>
        </p:spPr>
        <p:txBody>
          <a:bodyPr wrap="square">
            <a:spAutoFit/>
          </a:bodyPr>
          <a:lstStyle/>
          <a:p>
            <a:pPr algn="just"/>
            <a:r>
              <a:rPr lang="uk-UA" sz="1800" dirty="0">
                <a:effectLst/>
                <a:ea typeface="Times New Roman" panose="02020603050405020304" pitchFamily="18" charset="0"/>
              </a:rPr>
              <a:t>10 – струмів, що модулюються довгими періодами; </a:t>
            </a:r>
          </a:p>
          <a:p>
            <a:pPr algn="just"/>
            <a:r>
              <a:rPr lang="uk-UA" sz="1800" dirty="0">
                <a:effectLst/>
                <a:ea typeface="Times New Roman" panose="02020603050405020304" pitchFamily="18" charset="0"/>
              </a:rPr>
              <a:t>11 – </a:t>
            </a:r>
            <a:r>
              <a:rPr lang="uk-UA" sz="1800" dirty="0" err="1">
                <a:effectLst/>
                <a:ea typeface="Times New Roman" panose="02020603050405020304" pitchFamily="18" charset="0"/>
              </a:rPr>
              <a:t>однонапівперіодного</a:t>
            </a:r>
            <a:r>
              <a:rPr lang="uk-UA" sz="1800" dirty="0">
                <a:effectLst/>
                <a:ea typeface="Times New Roman" panose="02020603050405020304" pitchFamily="18" charset="0"/>
              </a:rPr>
              <a:t> хвилевого; </a:t>
            </a:r>
          </a:p>
          <a:p>
            <a:pPr algn="just"/>
            <a:r>
              <a:rPr lang="uk-UA" sz="1800" dirty="0">
                <a:effectLst/>
                <a:ea typeface="Times New Roman" panose="02020603050405020304" pitchFamily="18" charset="0"/>
              </a:rPr>
              <a:t>12 – </a:t>
            </a:r>
            <a:r>
              <a:rPr lang="uk-UA" sz="1800" dirty="0" err="1">
                <a:effectLst/>
                <a:ea typeface="Times New Roman" panose="02020603050405020304" pitchFamily="18" charset="0"/>
              </a:rPr>
              <a:t>двонапівперіодного</a:t>
            </a:r>
            <a:r>
              <a:rPr lang="uk-UA" sz="1800" dirty="0">
                <a:effectLst/>
                <a:ea typeface="Times New Roman" panose="02020603050405020304" pitchFamily="18" charset="0"/>
              </a:rPr>
              <a:t>  хвилевого; </a:t>
            </a:r>
          </a:p>
          <a:p>
            <a:pPr algn="just"/>
            <a:r>
              <a:rPr lang="uk-UA" sz="1800" dirty="0">
                <a:effectLst/>
                <a:ea typeface="Times New Roman" panose="02020603050405020304" pitchFamily="18" charset="0"/>
              </a:rPr>
              <a:t>13 – ручка потенціометра для регулювання сили струму; </a:t>
            </a:r>
          </a:p>
          <a:p>
            <a:pPr algn="just"/>
            <a:r>
              <a:rPr lang="uk-UA" sz="1800" dirty="0">
                <a:effectLst/>
                <a:ea typeface="Times New Roman" panose="02020603050405020304" pitchFamily="18" charset="0"/>
              </a:rPr>
              <a:t>14 – міліамперметр; </a:t>
            </a:r>
          </a:p>
          <a:p>
            <a:pPr algn="just"/>
            <a:r>
              <a:rPr lang="uk-UA" sz="1800" dirty="0">
                <a:effectLst/>
                <a:ea typeface="Times New Roman" panose="02020603050405020304" pitchFamily="18" charset="0"/>
              </a:rPr>
              <a:t>15 – очко червоної лампочки, що включається при несправності апарату.</a:t>
            </a:r>
            <a:endParaRPr lang="ru-UA" sz="1600" dirty="0">
              <a:effectLst/>
              <a:ea typeface="Times New Roman" panose="02020603050405020304" pitchFamily="18" charset="0"/>
            </a:endParaRPr>
          </a:p>
        </p:txBody>
      </p:sp>
      <p:pic>
        <p:nvPicPr>
          <p:cNvPr id="12" name="Picture 2" descr="Купити Апарат ТОНУС-2М для лікування струмами діадінаміческімі, ціна 18210  ₴ - Prom.ua (ID# 24084763)">
            <a:extLst>
              <a:ext uri="{FF2B5EF4-FFF2-40B4-BE49-F238E27FC236}">
                <a16:creationId xmlns:a16="http://schemas.microsoft.com/office/drawing/2014/main" id="{5B0CEB68-7B82-031D-E498-B80167EB8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3721682"/>
            <a:ext cx="3000086" cy="3000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843476"/>
      </p:ext>
    </p:extLst>
  </p:cSld>
  <p:clrMapOvr>
    <a:masterClrMapping/>
  </p:clrMapOvr>
</p:sld>
</file>

<file path=ppt/theme/theme1.xml><?xml version="1.0" encoding="utf-8"?>
<a:theme xmlns:a="http://schemas.openxmlformats.org/drawingml/2006/main" name="AngleLines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otalTime>138</TotalTime>
  <Words>1584</Words>
  <Application>Microsoft Macintosh PowerPoint</Application>
  <PresentationFormat>Широкоэкранный</PresentationFormat>
  <Paragraphs>118</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Times New Roman</vt:lpstr>
      <vt:lpstr>Univers Condensed Light</vt:lpstr>
      <vt:lpstr>Walbaum Display Light</vt:lpstr>
      <vt:lpstr>Wingdings</vt:lpstr>
      <vt:lpstr>AngleLinesVTI</vt:lpstr>
      <vt:lpstr>Дія імпульсного струму. Електросон.  Діадинамічні струми. Струми високої частоти. Діатермія. Дарсонвалізація. Принцип роботи і  конструкція терапевтичних приладів та пристроїв. Лікувально-профілактичне використання магнітного та електромагнітного полів. УВЧ. Індуктотермія. НВЧ. Принцип роботи і  конструкція терапевтичних приладів та пристроїв.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Дія імпульсного струму. Електросон. Діадинамічні струми. Струми високої частоти. Діатермія. Дарсонвалізація. Принцип роботи і  конструкція терапевтичних приладів та пристроїв. Лікувально-профілактичне використання магнітного та електромагнітного полів. УВЧ. Індуктотермія. НВЧ. Принцип роботи і  конструкція терапевтичних приладів та пристроїв. </dc:title>
  <dc:creator>ivanovvl</dc:creator>
  <cp:lastModifiedBy>ivanovvl</cp:lastModifiedBy>
  <cp:revision>2</cp:revision>
  <dcterms:created xsi:type="dcterms:W3CDTF">2023-09-07T08:53:36Z</dcterms:created>
  <dcterms:modified xsi:type="dcterms:W3CDTF">2023-09-16T18:58:00Z</dcterms:modified>
</cp:coreProperties>
</file>