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2"/>
  </p:notesMasterIdLst>
  <p:handoutMasterIdLst>
    <p:handoutMasterId r:id="rId43"/>
  </p:handoutMasterIdLst>
  <p:sldIdLst>
    <p:sldId id="321" r:id="rId5"/>
    <p:sldId id="330" r:id="rId6"/>
    <p:sldId id="335" r:id="rId7"/>
    <p:sldId id="267" r:id="rId8"/>
    <p:sldId id="353" r:id="rId9"/>
    <p:sldId id="354" r:id="rId10"/>
    <p:sldId id="355" r:id="rId11"/>
    <p:sldId id="356" r:id="rId12"/>
    <p:sldId id="357" r:id="rId13"/>
    <p:sldId id="358" r:id="rId14"/>
    <p:sldId id="359" r:id="rId15"/>
    <p:sldId id="360" r:id="rId16"/>
    <p:sldId id="361" r:id="rId17"/>
    <p:sldId id="362" r:id="rId18"/>
    <p:sldId id="363" r:id="rId19"/>
    <p:sldId id="364" r:id="rId20"/>
    <p:sldId id="365" r:id="rId21"/>
    <p:sldId id="366" r:id="rId22"/>
    <p:sldId id="367" r:id="rId23"/>
    <p:sldId id="368" r:id="rId24"/>
    <p:sldId id="369" r:id="rId25"/>
    <p:sldId id="370" r:id="rId26"/>
    <p:sldId id="371" r:id="rId27"/>
    <p:sldId id="372" r:id="rId28"/>
    <p:sldId id="373" r:id="rId29"/>
    <p:sldId id="374" r:id="rId30"/>
    <p:sldId id="375" r:id="rId31"/>
    <p:sldId id="376" r:id="rId32"/>
    <p:sldId id="377" r:id="rId33"/>
    <p:sldId id="378" r:id="rId34"/>
    <p:sldId id="379" r:id="rId35"/>
    <p:sldId id="380" r:id="rId36"/>
    <p:sldId id="381" r:id="rId37"/>
    <p:sldId id="382" r:id="rId38"/>
    <p:sldId id="383" r:id="rId39"/>
    <p:sldId id="384" r:id="rId40"/>
    <p:sldId id="295" r:id="rId41"/>
  </p:sldIdLst>
  <p:sldSz cx="12188825" cy="6858000"/>
  <p:notesSz cx="6669088" cy="9926638"/>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B6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280" autoAdjust="0"/>
  </p:normalViewPr>
  <p:slideViewPr>
    <p:cSldViewPr showGuides="1">
      <p:cViewPr varScale="1">
        <p:scale>
          <a:sx n="88" d="100"/>
          <a:sy n="88" d="100"/>
        </p:scale>
        <p:origin x="494" y="72"/>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3127"/>
        <p:guide pos="210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1/30/2022</a:t>
            </a:fld>
            <a:endParaRPr>
              <a:solidFill>
                <a:schemeClr val="tx2"/>
              </a:solidFill>
            </a:endParaRPr>
          </a:p>
        </p:txBody>
      </p:sp>
      <p:sp>
        <p:nvSpPr>
          <p:cNvPr id="4" name="Footer Placeholder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1/30/2022</a:t>
            </a:fld>
            <a:endParaRPr/>
          </a:p>
        </p:txBody>
      </p:sp>
      <p:sp>
        <p:nvSpPr>
          <p:cNvPr id="4" name="Slide Image Placeholder 3"/>
          <p:cNvSpPr>
            <a:spLocks noGrp="1" noRot="1" noChangeAspect="1"/>
          </p:cNvSpPr>
          <p:nvPr>
            <p:ph type="sldImg" idx="2"/>
          </p:nvPr>
        </p:nvSpPr>
        <p:spPr>
          <a:xfrm>
            <a:off x="26988" y="744538"/>
            <a:ext cx="6615112" cy="37226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1/30/2022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1/30/2022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1/30/2022</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a:t>Click to edit Master title style</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1/30/2022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1/30/2022</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1/30/2022</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1/30/2022</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a:t>Click to edit Master title style</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1/30/2022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1/30/2022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t="-36000" b="-60000"/>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1/30/2022</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zakon.rada.gov.ua/go/3721-12" TargetMode="External"/><Relationship Id="rId3" Type="http://schemas.openxmlformats.org/officeDocument/2006/relationships/hyperlink" Target="https://zakon.rada.gov.ua/go/1533-14" TargetMode="External"/><Relationship Id="rId7" Type="http://schemas.openxmlformats.org/officeDocument/2006/relationships/hyperlink" Target="https://zakon.rada.gov.ua/go/1105-14" TargetMode="External"/><Relationship Id="rId2" Type="http://schemas.openxmlformats.org/officeDocument/2006/relationships/hyperlink" Target="https://zakon.rada.gov.ua/go/966-14" TargetMode="External"/><Relationship Id="rId1" Type="http://schemas.openxmlformats.org/officeDocument/2006/relationships/slideLayout" Target="../slideLayouts/slideLayout2.xml"/><Relationship Id="rId6" Type="http://schemas.openxmlformats.org/officeDocument/2006/relationships/hyperlink" Target="https://zakon.rada.gov.ua/go/2017-14" TargetMode="External"/><Relationship Id="rId11" Type="http://schemas.openxmlformats.org/officeDocument/2006/relationships/image" Target="../media/image5.jpeg"/><Relationship Id="rId5" Type="http://schemas.openxmlformats.org/officeDocument/2006/relationships/hyperlink" Target="https://zakon.rada.gov.ua/go/1058-15" TargetMode="External"/><Relationship Id="rId10" Type="http://schemas.openxmlformats.org/officeDocument/2006/relationships/image" Target="../media/image6.png"/><Relationship Id="rId4" Type="http://schemas.openxmlformats.org/officeDocument/2006/relationships/hyperlink" Target="https://zakon.rada.gov.ua/go/1788-12" TargetMode="External"/><Relationship Id="rId9" Type="http://schemas.openxmlformats.org/officeDocument/2006/relationships/hyperlink" Target="https://zakon.rada.gov.ua/go/2011-12"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zakon.rada.gov.ua/go/2109-14" TargetMode="External"/><Relationship Id="rId13" Type="http://schemas.openxmlformats.org/officeDocument/2006/relationships/hyperlink" Target="https://zakon.rada.gov.ua/go/2671-19" TargetMode="External"/><Relationship Id="rId3" Type="http://schemas.openxmlformats.org/officeDocument/2006/relationships/hyperlink" Target="https://zakon.rada.gov.ua/go/966-14" TargetMode="External"/><Relationship Id="rId7" Type="http://schemas.openxmlformats.org/officeDocument/2006/relationships/hyperlink" Target="https://zakon.rada.gov.ua/go/1768-14" TargetMode="External"/><Relationship Id="rId12" Type="http://schemas.openxmlformats.org/officeDocument/2006/relationships/hyperlink" Target="https://zakon.rada.gov.ua/go/2623-15" TargetMode="External"/><Relationship Id="rId2" Type="http://schemas.openxmlformats.org/officeDocument/2006/relationships/hyperlink" Target="https://zakon.rada.gov.ua/go/2195-15" TargetMode="External"/><Relationship Id="rId1" Type="http://schemas.openxmlformats.org/officeDocument/2006/relationships/slideLayout" Target="../slideLayouts/slideLayout2.xml"/><Relationship Id="rId6" Type="http://schemas.openxmlformats.org/officeDocument/2006/relationships/hyperlink" Target="https://zakon.rada.gov.ua/go/1727-15/ed20130701" TargetMode="External"/><Relationship Id="rId11" Type="http://schemas.openxmlformats.org/officeDocument/2006/relationships/hyperlink" Target="https://zakon.rada.gov.ua/go/875-12" TargetMode="External"/><Relationship Id="rId5" Type="http://schemas.openxmlformats.org/officeDocument/2006/relationships/hyperlink" Target="https://zakon.rada.gov.ua/go/2811-12" TargetMode="External"/><Relationship Id="rId10" Type="http://schemas.openxmlformats.org/officeDocument/2006/relationships/hyperlink" Target="https://zakon.rada.gov.ua/go/796-12" TargetMode="External"/><Relationship Id="rId4" Type="http://schemas.openxmlformats.org/officeDocument/2006/relationships/hyperlink" Target="https://zakon.rada.gov.ua/go/16/98-%D0%B2%D1%80" TargetMode="External"/><Relationship Id="rId9" Type="http://schemas.openxmlformats.org/officeDocument/2006/relationships/hyperlink" Target="https://zakon.rada.gov.ua/go/3551-12" TargetMode="External"/><Relationship Id="rId14" Type="http://schemas.openxmlformats.org/officeDocument/2006/relationships/image" Target="../media/image5.jpeg"/></Relationships>
</file>

<file path=ppt/slides/_rels/slide29.xml.rels><?xml version="1.0" encoding="UTF-8" standalone="yes"?>
<Relationships xmlns="http://schemas.openxmlformats.org/package/2006/relationships"><Relationship Id="rId8" Type="http://schemas.openxmlformats.org/officeDocument/2006/relationships/hyperlink" Target="https://zakon.rada.gov.ua/go/649-2018-%D0%BF" TargetMode="External"/><Relationship Id="rId3" Type="http://schemas.openxmlformats.org/officeDocument/2006/relationships/hyperlink" Target="https://zakon.rada.gov.ua/go/1751-2001-%D0%BF" TargetMode="External"/><Relationship Id="rId7" Type="http://schemas.openxmlformats.org/officeDocument/2006/relationships/hyperlink" Target="https://zakon.rada.gov.ua/go/440-2014-%D0%BF" TargetMode="External"/><Relationship Id="rId2" Type="http://schemas.openxmlformats.org/officeDocument/2006/relationships/hyperlink" Target="https://zakon.rada.gov.ua/go/250-2003-%D0%BF" TargetMode="External"/><Relationship Id="rId1" Type="http://schemas.openxmlformats.org/officeDocument/2006/relationships/slideLayout" Target="../slideLayouts/slideLayout2.xml"/><Relationship Id="rId6" Type="http://schemas.openxmlformats.org/officeDocument/2006/relationships/hyperlink" Target="https://zakon.rada.gov.ua/go/637-93-%D0%BF" TargetMode="External"/><Relationship Id="rId5" Type="http://schemas.openxmlformats.org/officeDocument/2006/relationships/hyperlink" Target="https://zakon.rada.gov.ua/go/1210-2011-%D0%BF" TargetMode="External"/><Relationship Id="rId10" Type="http://schemas.openxmlformats.org/officeDocument/2006/relationships/image" Target="../media/image5.jpeg"/><Relationship Id="rId4" Type="http://schemas.openxmlformats.org/officeDocument/2006/relationships/hyperlink" Target="https://zakon.rada.gov.ua/go/261-2005-%D0%BF" TargetMode="Externa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zakon.rada.gov.ua/go/z0466-02" TargetMode="External"/><Relationship Id="rId3" Type="http://schemas.openxmlformats.org/officeDocument/2006/relationships/hyperlink" Target="https://zakon.rada.gov.ua/go/558-2004-%D0%BF" TargetMode="External"/><Relationship Id="rId7" Type="http://schemas.openxmlformats.org/officeDocument/2006/relationships/hyperlink" Target="https://zakon.rada.gov.ua/go/268-2011-%D0%BF" TargetMode="External"/><Relationship Id="rId2" Type="http://schemas.openxmlformats.org/officeDocument/2006/relationships/hyperlink" Target="https://zakon.rada.gov.ua/go/233-2019-%D0%BF" TargetMode="External"/><Relationship Id="rId1" Type="http://schemas.openxmlformats.org/officeDocument/2006/relationships/slideLayout" Target="../slideLayouts/slideLayout2.xml"/><Relationship Id="rId6" Type="http://schemas.openxmlformats.org/officeDocument/2006/relationships/hyperlink" Target="https://zakon.rada.gov.ua/go/854-2016-%D0%BF" TargetMode="External"/><Relationship Id="rId5" Type="http://schemas.openxmlformats.org/officeDocument/2006/relationships/hyperlink" Target="https://zakon.rada.gov.ua/go/936-2005-%D0%BF" TargetMode="External"/><Relationship Id="rId10" Type="http://schemas.openxmlformats.org/officeDocument/2006/relationships/image" Target="../media/image5.jpeg"/><Relationship Id="rId4" Type="http://schemas.openxmlformats.org/officeDocument/2006/relationships/hyperlink" Target="https://zakon.rada.gov.ua/go/187-2006-%D0%BF" TargetMode="External"/><Relationship Id="rId9"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638E8FA-A3C3-4D73-A176-893504E5AD56}"/>
              </a:ext>
            </a:extLst>
          </p:cNvPr>
          <p:cNvSpPr txBox="1">
            <a:spLocks/>
          </p:cNvSpPr>
          <p:nvPr/>
        </p:nvSpPr>
        <p:spPr>
          <a:xfrm>
            <a:off x="2894012" y="304801"/>
            <a:ext cx="8839202" cy="4483001"/>
          </a:xfrm>
          <a:prstGeom prst="rect">
            <a:avLst/>
          </a:prstGeom>
        </p:spPr>
        <p:txBody>
          <a:bodyPr vert="horz" lIns="121899" tIns="60949" rIns="121899" bIns="60949" rtlCol="0">
            <a:normAutofit lnSpcReduction="10000"/>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9pPr>
          </a:lstStyle>
          <a:p>
            <a:pPr marL="0" indent="0" algn="ctr">
              <a:buNone/>
            </a:pPr>
            <a:endParaRPr lang="en-US" sz="2800" b="1" dirty="0"/>
          </a:p>
          <a:p>
            <a:pPr marL="0" indent="0" algn="ctr">
              <a:buNone/>
            </a:pPr>
            <a:r>
              <a:rPr lang="uk-UA" sz="3600" b="1" dirty="0"/>
              <a:t>Лекція </a:t>
            </a:r>
            <a:r>
              <a:rPr lang="uk-UA" sz="3600" b="1" dirty="0" smtClean="0"/>
              <a:t>№</a:t>
            </a:r>
            <a:r>
              <a:rPr lang="en-US" sz="3600" b="1" dirty="0" smtClean="0"/>
              <a:t>1</a:t>
            </a:r>
            <a:r>
              <a:rPr lang="uk-UA" sz="3600" b="1" dirty="0" smtClean="0"/>
              <a:t> </a:t>
            </a:r>
            <a:endParaRPr lang="en-US" sz="3600" b="1" dirty="0"/>
          </a:p>
          <a:p>
            <a:pPr marL="0" indent="0" algn="ctr">
              <a:buNone/>
            </a:pPr>
            <a:r>
              <a:rPr lang="uk-UA" sz="3600" b="1" dirty="0" smtClean="0"/>
              <a:t>«Поняття, предмет, принципи, система та джерела права соціального захисту»</a:t>
            </a:r>
            <a:endParaRPr lang="uk-UA" sz="3600" b="1" dirty="0"/>
          </a:p>
          <a:p>
            <a:pPr marL="0" indent="0" algn="ctr">
              <a:buNone/>
            </a:pPr>
            <a:endParaRPr lang="uk-UA" sz="3200" b="1" dirty="0"/>
          </a:p>
          <a:p>
            <a:pPr marL="0" indent="0" algn="ctr">
              <a:buNone/>
            </a:pPr>
            <a:r>
              <a:rPr lang="uk-UA" sz="3200" b="1" dirty="0"/>
              <a:t>Викладач</a:t>
            </a:r>
            <a:r>
              <a:rPr lang="uk-UA" sz="3200" b="1" dirty="0" smtClean="0"/>
              <a:t>: </a:t>
            </a:r>
            <a:r>
              <a:rPr lang="uk-UA" sz="3200" b="1" dirty="0" err="1" smtClean="0"/>
              <a:t>Галіцина</a:t>
            </a:r>
            <a:r>
              <a:rPr lang="uk-UA" sz="3200" b="1" dirty="0" smtClean="0"/>
              <a:t> </a:t>
            </a:r>
            <a:r>
              <a:rPr lang="uk-UA" sz="3200" b="1" smtClean="0"/>
              <a:t>Наталя Вікторівна</a:t>
            </a:r>
            <a:endParaRPr lang="uk-UA" sz="3200" b="1" dirty="0"/>
          </a:p>
        </p:txBody>
      </p:sp>
      <p:pic>
        <p:nvPicPr>
          <p:cNvPr id="8" name="Рисунок 7" descr="Картинки по запросу зну">
            <a:extLst>
              <a:ext uri="{FF2B5EF4-FFF2-40B4-BE49-F238E27FC236}">
                <a16:creationId xmlns:a16="http://schemas.microsoft.com/office/drawing/2014/main" id="{D70BCA56-3C31-4330-A28F-9D2038D0F09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46780" y="228600"/>
            <a:ext cx="1524000" cy="1482272"/>
          </a:xfrm>
          <a:prstGeom prst="rect">
            <a:avLst/>
          </a:prstGeom>
          <a:noFill/>
          <a:ln>
            <a:noFill/>
          </a:ln>
        </p:spPr>
      </p:pic>
      <p:pic>
        <p:nvPicPr>
          <p:cNvPr id="11" name="Рисунок 10">
            <a:extLst>
              <a:ext uri="{FF2B5EF4-FFF2-40B4-BE49-F238E27FC236}">
                <a16:creationId xmlns:a16="http://schemas.microsoft.com/office/drawing/2014/main" id="{107A4F07-70F0-41DD-A6EA-61B2D46DDB5E}"/>
              </a:ext>
            </a:extLst>
          </p:cNvPr>
          <p:cNvPicPr>
            <a:picLocks noChangeAspect="1"/>
          </p:cNvPicPr>
          <p:nvPr/>
        </p:nvPicPr>
        <p:blipFill>
          <a:blip r:embed="rId3"/>
          <a:stretch>
            <a:fillRect/>
          </a:stretch>
        </p:blipFill>
        <p:spPr>
          <a:xfrm>
            <a:off x="4646612" y="4593445"/>
            <a:ext cx="2669385" cy="2169010"/>
          </a:xfrm>
          <a:prstGeom prst="rect">
            <a:avLst/>
          </a:prstGeom>
        </p:spPr>
      </p:pic>
      <p:pic>
        <p:nvPicPr>
          <p:cNvPr id="13" name="Рисунок 12">
            <a:extLst>
              <a:ext uri="{FF2B5EF4-FFF2-40B4-BE49-F238E27FC236}">
                <a16:creationId xmlns:a16="http://schemas.microsoft.com/office/drawing/2014/main" id="{85B835C0-3BE1-469C-85FA-9501754EFE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812" y="1804918"/>
            <a:ext cx="2553937" cy="1624082"/>
          </a:xfrm>
          <a:prstGeom prst="rect">
            <a:avLst/>
          </a:prstGeom>
        </p:spPr>
      </p:pic>
      <p:pic>
        <p:nvPicPr>
          <p:cNvPr id="9" name="Рисунок 8" descr="https://eacea.ec.europa.eu/sites/eacea-site/files/logosbeneficaireserasmusright_withthesupportof.jpg">
            <a:extLst>
              <a:ext uri="{FF2B5EF4-FFF2-40B4-BE49-F238E27FC236}">
                <a16:creationId xmlns:a16="http://schemas.microsoft.com/office/drawing/2014/main" id="{FD952C83-3C7E-4C39-AA8E-449B1642E5A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6498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3611" y="76200"/>
            <a:ext cx="7771051" cy="533400"/>
          </a:xfrm>
        </p:spPr>
        <p:txBody>
          <a:bodyPr>
            <a:normAutofit fontScale="90000"/>
          </a:bodyPr>
          <a:lstStyle/>
          <a:p>
            <a:pPr algn="ctr"/>
            <a:r>
              <a:rPr lang="ru-RU" b="1" dirty="0" smtClean="0"/>
              <a:t>Предмет</a:t>
            </a:r>
            <a:endParaRPr lang="ru-RU" b="1" dirty="0"/>
          </a:p>
        </p:txBody>
      </p:sp>
      <p:sp>
        <p:nvSpPr>
          <p:cNvPr id="3" name="Содержимое 2"/>
          <p:cNvSpPr>
            <a:spLocks noGrp="1"/>
          </p:cNvSpPr>
          <p:nvPr>
            <p:ph idx="1"/>
          </p:nvPr>
        </p:nvSpPr>
        <p:spPr>
          <a:xfrm>
            <a:off x="455612" y="672047"/>
            <a:ext cx="11353800" cy="6142348"/>
          </a:xfrm>
        </p:spPr>
        <p:txBody>
          <a:bodyPr>
            <a:normAutofit/>
          </a:bodyPr>
          <a:lstStyle/>
          <a:p>
            <a:pPr marL="0" indent="0">
              <a:buNone/>
            </a:pPr>
            <a:r>
              <a:rPr lang="uk-UA" b="1" dirty="0">
                <a:solidFill>
                  <a:srgbClr val="000000"/>
                </a:solidFill>
                <a:latin typeface="Times New Roman" panose="02020603050405020304" pitchFamily="18" charset="0"/>
              </a:rPr>
              <a:t>До предмета права соціального забезпечення входять такі суспільні відносини: </a:t>
            </a:r>
            <a:endParaRPr lang="uk-UA" b="1" dirty="0" smtClean="0">
              <a:solidFill>
                <a:srgbClr val="000000"/>
              </a:solidFill>
              <a:latin typeface="Times New Roman" panose="02020603050405020304" pitchFamily="18" charset="0"/>
            </a:endParaRPr>
          </a:p>
          <a:p>
            <a:pPr marL="0" indent="0">
              <a:buNone/>
            </a:pPr>
            <a:r>
              <a:rPr lang="uk-UA" dirty="0" smtClean="0">
                <a:solidFill>
                  <a:srgbClr val="000000"/>
                </a:solidFill>
                <a:latin typeface="Times New Roman" panose="02020603050405020304" pitchFamily="18" charset="0"/>
              </a:rPr>
              <a:t>з </a:t>
            </a:r>
            <a:r>
              <a:rPr lang="uk-UA" dirty="0">
                <a:solidFill>
                  <a:srgbClr val="000000"/>
                </a:solidFill>
                <a:latin typeface="Times New Roman" panose="02020603050405020304" pitchFamily="18" charset="0"/>
              </a:rPr>
              <a:t>приводу формування соціальних фондів, з яких надаються різні види соціального забезпечення</a:t>
            </a:r>
            <a:r>
              <a:rPr lang="uk-UA" dirty="0" smtClean="0">
                <a:solidFill>
                  <a:srgbClr val="000000"/>
                </a:solidFill>
                <a:latin typeface="Times New Roman" panose="02020603050405020304" pitchFamily="18" charset="0"/>
              </a:rPr>
              <a:t>;</a:t>
            </a:r>
          </a:p>
          <a:p>
            <a:pPr marL="0" indent="0">
              <a:buNone/>
            </a:pPr>
            <a:r>
              <a:rPr lang="uk-UA" dirty="0" smtClean="0">
                <a:solidFill>
                  <a:srgbClr val="000000"/>
                </a:solidFill>
                <a:latin typeface="Times New Roman" panose="02020603050405020304" pitchFamily="18" charset="0"/>
              </a:rPr>
              <a:t>щодо </a:t>
            </a:r>
            <a:r>
              <a:rPr lang="uk-UA" dirty="0">
                <a:solidFill>
                  <a:srgbClr val="000000"/>
                </a:solidFill>
                <a:latin typeface="Times New Roman" panose="02020603050405020304" pitchFamily="18" charset="0"/>
              </a:rPr>
              <a:t>забезпечення фізичних осіб пенсіями за віком, у зв’язку з інвалідністю, у зв’язку з втратою годувальника, за вислугу років та достроковими пенсіями; </a:t>
            </a:r>
            <a:endParaRPr lang="uk-UA" dirty="0" smtClean="0">
              <a:solidFill>
                <a:srgbClr val="000000"/>
              </a:solidFill>
              <a:latin typeface="Times New Roman" panose="02020603050405020304" pitchFamily="18" charset="0"/>
            </a:endParaRPr>
          </a:p>
          <a:p>
            <a:pPr marL="0" indent="0">
              <a:buNone/>
            </a:pPr>
            <a:r>
              <a:rPr lang="uk-UA" dirty="0" smtClean="0">
                <a:solidFill>
                  <a:srgbClr val="000000"/>
                </a:solidFill>
                <a:latin typeface="Times New Roman" panose="02020603050405020304" pitchFamily="18" charset="0"/>
              </a:rPr>
              <a:t>із </a:t>
            </a:r>
            <a:r>
              <a:rPr lang="uk-UA" dirty="0">
                <a:solidFill>
                  <a:srgbClr val="000000"/>
                </a:solidFill>
                <a:latin typeface="Times New Roman" panose="02020603050405020304" pitchFamily="18" charset="0"/>
              </a:rPr>
              <a:t>забезпечення фізичних осіб допомогами; </a:t>
            </a:r>
            <a:endParaRPr lang="uk-UA" dirty="0" smtClean="0">
              <a:solidFill>
                <a:srgbClr val="000000"/>
              </a:solidFill>
              <a:latin typeface="Times New Roman" panose="02020603050405020304" pitchFamily="18" charset="0"/>
            </a:endParaRPr>
          </a:p>
          <a:p>
            <a:pPr marL="0" indent="0">
              <a:buNone/>
            </a:pPr>
            <a:r>
              <a:rPr lang="uk-UA" dirty="0" smtClean="0">
                <a:solidFill>
                  <a:srgbClr val="000000"/>
                </a:solidFill>
                <a:latin typeface="Times New Roman" panose="02020603050405020304" pitchFamily="18" charset="0"/>
              </a:rPr>
              <a:t>стосовно </a:t>
            </a:r>
            <a:r>
              <a:rPr lang="uk-UA" dirty="0">
                <a:solidFill>
                  <a:srgbClr val="000000"/>
                </a:solidFill>
                <a:latin typeface="Times New Roman" panose="02020603050405020304" pitchFamily="18" charset="0"/>
              </a:rPr>
              <a:t>надання фізичним особам соціальних послуг; </a:t>
            </a:r>
            <a:endParaRPr lang="uk-UA" dirty="0" smtClean="0">
              <a:solidFill>
                <a:srgbClr val="000000"/>
              </a:solidFill>
              <a:latin typeface="Times New Roman" panose="02020603050405020304" pitchFamily="18" charset="0"/>
            </a:endParaRPr>
          </a:p>
          <a:p>
            <a:pPr marL="0" indent="0">
              <a:buNone/>
            </a:pPr>
            <a:r>
              <a:rPr lang="uk-UA" dirty="0" smtClean="0">
                <a:solidFill>
                  <a:srgbClr val="000000"/>
                </a:solidFill>
                <a:latin typeface="Times New Roman" panose="02020603050405020304" pitchFamily="18" charset="0"/>
              </a:rPr>
              <a:t>щодо </a:t>
            </a:r>
            <a:r>
              <a:rPr lang="uk-UA" dirty="0">
                <a:solidFill>
                  <a:srgbClr val="000000"/>
                </a:solidFill>
                <a:latin typeface="Times New Roman" panose="02020603050405020304" pitchFamily="18" charset="0"/>
              </a:rPr>
              <a:t>здійснення компенсаційних виплат і надання субсидій та пільг за системою соціального забезпечення окремим категоріям громадян; </a:t>
            </a:r>
            <a:endParaRPr lang="uk-UA" dirty="0" smtClean="0">
              <a:solidFill>
                <a:srgbClr val="000000"/>
              </a:solidFill>
              <a:latin typeface="Times New Roman" panose="02020603050405020304" pitchFamily="18" charset="0"/>
            </a:endParaRPr>
          </a:p>
          <a:p>
            <a:pPr marL="0" indent="0">
              <a:buNone/>
            </a:pPr>
            <a:r>
              <a:rPr lang="uk-UA" dirty="0" smtClean="0">
                <a:solidFill>
                  <a:srgbClr val="000000"/>
                </a:solidFill>
                <a:latin typeface="Times New Roman" panose="02020603050405020304" pitchFamily="18" charset="0"/>
              </a:rPr>
              <a:t>з </a:t>
            </a:r>
            <a:r>
              <a:rPr lang="uk-UA" dirty="0">
                <a:solidFill>
                  <a:srgbClr val="000000"/>
                </a:solidFill>
                <a:latin typeface="Times New Roman" panose="02020603050405020304" pitchFamily="18" charset="0"/>
              </a:rPr>
              <a:t>приводу утримання дітей-сиріт і дітей, які залишилися без батьківського піклування, у дитячих закладах інтернатного типу; щодо утримання дітей у дитячих закладах безоплатно чи з частковою оплатою; </a:t>
            </a:r>
            <a:endParaRPr lang="uk-UA" dirty="0" smtClean="0">
              <a:solidFill>
                <a:srgbClr val="000000"/>
              </a:solidFill>
              <a:latin typeface="Times New Roman" panose="02020603050405020304" pitchFamily="18" charset="0"/>
            </a:endParaRPr>
          </a:p>
        </p:txBody>
      </p:sp>
      <p:pic>
        <p:nvPicPr>
          <p:cNvPr id="7" name="Рисунок 6">
            <a:extLst>
              <a:ext uri="{FF2B5EF4-FFF2-40B4-BE49-F238E27FC236}">
                <a16:creationId xmlns:a16="http://schemas.microsoft.com/office/drawing/2014/main" id="{C142D5D5-E39A-42B5-81A4-EF4C5855F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6" name="Рисунок 5" descr="https://eacea.ec.europa.eu/sites/eacea-site/files/logosbeneficaireserasmusright_withthesupportof.jpg">
            <a:extLst>
              <a:ext uri="{FF2B5EF4-FFF2-40B4-BE49-F238E27FC236}">
                <a16:creationId xmlns:a16="http://schemas.microsoft.com/office/drawing/2014/main" id="{2419F99D-D9C7-42B1-8B89-A537FE25928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90186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5A9B61-4370-4E13-A49D-19B724BD299C}"/>
              </a:ext>
            </a:extLst>
          </p:cNvPr>
          <p:cNvSpPr>
            <a:spLocks noGrp="1"/>
          </p:cNvSpPr>
          <p:nvPr>
            <p:ph type="title"/>
          </p:nvPr>
        </p:nvSpPr>
        <p:spPr>
          <a:xfrm>
            <a:off x="5103812" y="152400"/>
            <a:ext cx="6904114" cy="533400"/>
          </a:xfrm>
        </p:spPr>
        <p:txBody>
          <a:bodyPr>
            <a:normAutofit fontScale="90000"/>
          </a:bodyPr>
          <a:lstStyle/>
          <a:p>
            <a:pPr algn="ctr"/>
            <a:r>
              <a:rPr lang="ru-RU" b="1" dirty="0" smtClean="0"/>
              <a:t>Предмет</a:t>
            </a:r>
            <a:endParaRPr lang="ru-RU" b="1" dirty="0"/>
          </a:p>
        </p:txBody>
      </p:sp>
      <p:sp>
        <p:nvSpPr>
          <p:cNvPr id="3" name="Объект 2">
            <a:extLst>
              <a:ext uri="{FF2B5EF4-FFF2-40B4-BE49-F238E27FC236}">
                <a16:creationId xmlns:a16="http://schemas.microsoft.com/office/drawing/2014/main" id="{FDF46A40-601B-4DB3-96E5-DD445A936BE7}"/>
              </a:ext>
            </a:extLst>
          </p:cNvPr>
          <p:cNvSpPr>
            <a:spLocks noGrp="1"/>
          </p:cNvSpPr>
          <p:nvPr>
            <p:ph idx="1"/>
          </p:nvPr>
        </p:nvSpPr>
        <p:spPr>
          <a:xfrm>
            <a:off x="836612" y="762000"/>
            <a:ext cx="10158703" cy="5156200"/>
          </a:xfrm>
        </p:spPr>
        <p:txBody>
          <a:bodyPr>
            <a:normAutofit lnSpcReduction="10000"/>
          </a:bodyPr>
          <a:lstStyle/>
          <a:p>
            <a:pPr marL="0" indent="0">
              <a:buNone/>
            </a:pPr>
            <a:r>
              <a:rPr lang="uk-UA" sz="1800" b="1" dirty="0">
                <a:solidFill>
                  <a:srgbClr val="000000"/>
                </a:solidFill>
                <a:latin typeface="Times New Roman" panose="02020603050405020304" pitchFamily="18" charset="0"/>
              </a:rPr>
              <a:t>До предмета права соціального забезпечення входять такі суспільні відносини: </a:t>
            </a:r>
            <a:endParaRPr lang="uk-UA" sz="1700" dirty="0" smtClean="0">
              <a:solidFill>
                <a:srgbClr val="000000"/>
              </a:solidFill>
              <a:latin typeface="Times New Roman" panose="02020603050405020304" pitchFamily="18" charset="0"/>
            </a:endParaRPr>
          </a:p>
          <a:p>
            <a:pPr marL="0" lvl="0" indent="0">
              <a:buNone/>
            </a:pPr>
            <a:r>
              <a:rPr lang="uk-UA" dirty="0" smtClean="0">
                <a:solidFill>
                  <a:srgbClr val="000000"/>
                </a:solidFill>
                <a:latin typeface="Times New Roman" panose="02020603050405020304" pitchFamily="18" charset="0"/>
              </a:rPr>
              <a:t>щодо </a:t>
            </a:r>
            <a:r>
              <a:rPr lang="uk-UA" dirty="0">
                <a:solidFill>
                  <a:srgbClr val="000000"/>
                </a:solidFill>
                <a:latin typeface="Times New Roman" panose="02020603050405020304" pitchFamily="18" charset="0"/>
              </a:rPr>
              <a:t>надання безоплатно чи із знижкою медичної допомоги і лікування, забезпечення ліками; </a:t>
            </a:r>
          </a:p>
          <a:p>
            <a:pPr marL="0" lvl="0" indent="0">
              <a:buNone/>
            </a:pPr>
            <a:r>
              <a:rPr lang="uk-UA" dirty="0">
                <a:solidFill>
                  <a:srgbClr val="000000"/>
                </a:solidFill>
                <a:latin typeface="Times New Roman" panose="02020603050405020304" pitchFamily="18" charset="0"/>
              </a:rPr>
              <a:t>стосовно забезпечення житлом малозабезпечених осіб безоплатно чи із значною знижкою; </a:t>
            </a:r>
          </a:p>
          <a:p>
            <a:pPr marL="0" lvl="0" indent="0">
              <a:buNone/>
            </a:pPr>
            <a:r>
              <a:rPr lang="uk-UA" dirty="0">
                <a:solidFill>
                  <a:srgbClr val="000000"/>
                </a:solidFill>
                <a:latin typeface="Times New Roman" panose="02020603050405020304" pitchFamily="18" charset="0"/>
              </a:rPr>
              <a:t>з приводу безоплатного харчування учнівської молоді; </a:t>
            </a:r>
          </a:p>
          <a:p>
            <a:pPr marL="0" lvl="0" indent="0">
              <a:buNone/>
            </a:pPr>
            <a:r>
              <a:rPr lang="uk-UA" dirty="0">
                <a:solidFill>
                  <a:srgbClr val="000000"/>
                </a:solidFill>
                <a:latin typeface="Times New Roman" panose="02020603050405020304" pitchFamily="18" charset="0"/>
              </a:rPr>
              <a:t>щодо розподілу гуманітарної допомоги серед найбідніших верств населення;</a:t>
            </a:r>
          </a:p>
          <a:p>
            <a:pPr marL="0" lvl="0" indent="0">
              <a:buNone/>
            </a:pPr>
            <a:r>
              <a:rPr lang="uk-UA" dirty="0">
                <a:solidFill>
                  <a:srgbClr val="000000"/>
                </a:solidFill>
                <a:latin typeface="Times New Roman" panose="02020603050405020304" pitchFamily="18" charset="0"/>
              </a:rPr>
              <a:t> з приводу недержавного пенсійного забезпечення (добровільного соціального страхування); </a:t>
            </a:r>
          </a:p>
          <a:p>
            <a:pPr marL="0" lvl="0" indent="0">
              <a:buNone/>
            </a:pPr>
            <a:r>
              <a:rPr lang="uk-UA" dirty="0">
                <a:solidFill>
                  <a:srgbClr val="000000"/>
                </a:solidFill>
                <a:latin typeface="Times New Roman" panose="02020603050405020304" pitchFamily="18" charset="0"/>
              </a:rPr>
              <a:t>з надання благодійної допомоги малозабезпеченим громадянам;</a:t>
            </a:r>
            <a:endParaRPr lang="ru-RU" dirty="0">
              <a:solidFill>
                <a:srgbClr val="374C81"/>
              </a:solidFill>
            </a:endParaRPr>
          </a:p>
          <a:p>
            <a:endParaRPr lang="ru-RU" dirty="0"/>
          </a:p>
        </p:txBody>
      </p:sp>
      <p:pic>
        <p:nvPicPr>
          <p:cNvPr id="6" name="Рисунок 5">
            <a:extLst>
              <a:ext uri="{FF2B5EF4-FFF2-40B4-BE49-F238E27FC236}">
                <a16:creationId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id="{28110394-F011-4DCC-9B8E-27466102C38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250220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F052C0-E483-4519-A8B7-88C35E02BE73}"/>
              </a:ext>
            </a:extLst>
          </p:cNvPr>
          <p:cNvSpPr>
            <a:spLocks noGrp="1"/>
          </p:cNvSpPr>
          <p:nvPr>
            <p:ph type="title"/>
          </p:nvPr>
        </p:nvSpPr>
        <p:spPr>
          <a:xfrm>
            <a:off x="2132011" y="204581"/>
            <a:ext cx="9041077" cy="800120"/>
          </a:xfrm>
        </p:spPr>
        <p:txBody>
          <a:bodyPr>
            <a:normAutofit/>
          </a:bodyPr>
          <a:lstStyle/>
          <a:p>
            <a:pPr algn="ctr"/>
            <a:r>
              <a:rPr lang="ru-RU" b="1" dirty="0" smtClean="0"/>
              <a:t>Предмет</a:t>
            </a:r>
            <a:endParaRPr lang="ru-RU" b="1" dirty="0"/>
          </a:p>
        </p:txBody>
      </p:sp>
      <p:sp>
        <p:nvSpPr>
          <p:cNvPr id="19" name="Заголовок 1">
            <a:extLst>
              <a:ext uri="{FF2B5EF4-FFF2-40B4-BE49-F238E27FC236}">
                <a16:creationId xmlns:a16="http://schemas.microsoft.com/office/drawing/2014/main" id="{9FC3BB9C-211D-4385-A112-C1DB004D7A01}"/>
              </a:ext>
            </a:extLst>
          </p:cNvPr>
          <p:cNvSpPr txBox="1">
            <a:spLocks/>
          </p:cNvSpPr>
          <p:nvPr/>
        </p:nvSpPr>
        <p:spPr>
          <a:xfrm>
            <a:off x="227012" y="2707430"/>
            <a:ext cx="2993035" cy="4058401"/>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endParaRPr lang="ru-RU" dirty="0"/>
          </a:p>
        </p:txBody>
      </p:sp>
      <p:sp>
        <p:nvSpPr>
          <p:cNvPr id="5" name="Объект 4">
            <a:extLst>
              <a:ext uri="{FF2B5EF4-FFF2-40B4-BE49-F238E27FC236}">
                <a16:creationId xmlns:a16="http://schemas.microsoft.com/office/drawing/2014/main" id="{4D1FBFB7-F3EC-4524-9B25-EBFBF88EDC73}"/>
              </a:ext>
            </a:extLst>
          </p:cNvPr>
          <p:cNvSpPr>
            <a:spLocks noGrp="1"/>
          </p:cNvSpPr>
          <p:nvPr>
            <p:ph idx="1"/>
          </p:nvPr>
        </p:nvSpPr>
        <p:spPr>
          <a:xfrm>
            <a:off x="760412" y="1301157"/>
            <a:ext cx="10157354" cy="4470400"/>
          </a:xfrm>
        </p:spPr>
        <p:txBody>
          <a:bodyPr/>
          <a:lstStyle/>
          <a:p>
            <a:pPr marL="0" indent="0">
              <a:buNone/>
            </a:pPr>
            <a:r>
              <a:rPr lang="ru-RU" dirty="0">
                <a:solidFill>
                  <a:srgbClr val="000000"/>
                </a:solidFill>
                <a:latin typeface="Times New Roman" panose="02020603050405020304" pitchFamily="18" charset="0"/>
              </a:rPr>
              <a:t>До предмета </a:t>
            </a:r>
            <a:r>
              <a:rPr lang="ru-RU" dirty="0" err="1">
                <a:solidFill>
                  <a:srgbClr val="000000"/>
                </a:solidFill>
                <a:latin typeface="Times New Roman" panose="02020603050405020304" pitchFamily="18" charset="0"/>
              </a:rPr>
              <a:t>псз</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також</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входять</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процедурні</a:t>
            </a:r>
            <a:r>
              <a:rPr lang="ru-RU" dirty="0">
                <a:solidFill>
                  <a:srgbClr val="000000"/>
                </a:solidFill>
                <a:latin typeface="Times New Roman" panose="02020603050405020304" pitchFamily="18" charset="0"/>
              </a:rPr>
              <a:t> відносини, </a:t>
            </a:r>
            <a:r>
              <a:rPr lang="ru-RU" dirty="0" err="1">
                <a:solidFill>
                  <a:srgbClr val="000000"/>
                </a:solidFill>
                <a:latin typeface="Times New Roman" panose="02020603050405020304" pitchFamily="18" charset="0"/>
              </a:rPr>
              <a:t>що</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виникають</a:t>
            </a:r>
            <a:r>
              <a:rPr lang="ru-RU" dirty="0">
                <a:solidFill>
                  <a:srgbClr val="000000"/>
                </a:solidFill>
                <a:latin typeface="Times New Roman" panose="02020603050405020304" pitchFamily="18" charset="0"/>
              </a:rPr>
              <a:t> у </a:t>
            </a:r>
            <a:r>
              <a:rPr lang="ru-RU" dirty="0" err="1">
                <a:solidFill>
                  <a:srgbClr val="000000"/>
                </a:solidFill>
                <a:latin typeface="Times New Roman" panose="02020603050405020304" pitchFamily="18" charset="0"/>
              </a:rPr>
              <a:t>зв’язку</a:t>
            </a:r>
            <a:r>
              <a:rPr lang="ru-RU" dirty="0">
                <a:solidFill>
                  <a:srgbClr val="000000"/>
                </a:solidFill>
                <a:latin typeface="Times New Roman" panose="02020603050405020304" pitchFamily="18" charset="0"/>
              </a:rPr>
              <a:t>: </a:t>
            </a:r>
            <a:endParaRPr lang="ru-RU" dirty="0" smtClean="0">
              <a:solidFill>
                <a:srgbClr val="000000"/>
              </a:solidFill>
              <a:latin typeface="Times New Roman" panose="02020603050405020304" pitchFamily="18" charset="0"/>
            </a:endParaRPr>
          </a:p>
          <a:p>
            <a:pPr marL="0" indent="0">
              <a:buNone/>
            </a:pPr>
            <a:r>
              <a:rPr lang="ru-RU" dirty="0" smtClean="0">
                <a:solidFill>
                  <a:srgbClr val="000000"/>
                </a:solidFill>
                <a:latin typeface="Times New Roman" panose="02020603050405020304" pitchFamily="18" charset="0"/>
              </a:rPr>
              <a:t>а</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із</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встановленням</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юридичних</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фактів</a:t>
            </a:r>
            <a:r>
              <a:rPr lang="ru-RU" dirty="0">
                <a:solidFill>
                  <a:srgbClr val="000000"/>
                </a:solidFill>
                <a:latin typeface="Times New Roman" panose="02020603050405020304" pitchFamily="18" charset="0"/>
              </a:rPr>
              <a:t>, без </a:t>
            </a:r>
            <a:r>
              <a:rPr lang="ru-RU" dirty="0" err="1">
                <a:solidFill>
                  <a:srgbClr val="000000"/>
                </a:solidFill>
                <a:latin typeface="Times New Roman" panose="02020603050405020304" pitchFamily="18" charset="0"/>
              </a:rPr>
              <a:t>яких</a:t>
            </a:r>
            <a:r>
              <a:rPr lang="ru-RU" dirty="0">
                <a:solidFill>
                  <a:srgbClr val="000000"/>
                </a:solidFill>
                <a:latin typeface="Times New Roman" panose="02020603050405020304" pitchFamily="18" charset="0"/>
              </a:rPr>
              <a:t> не </a:t>
            </a:r>
            <a:r>
              <a:rPr lang="ru-RU" dirty="0" err="1">
                <a:solidFill>
                  <a:srgbClr val="000000"/>
                </a:solidFill>
                <a:latin typeface="Times New Roman" panose="02020603050405020304" pitchFamily="18" charset="0"/>
              </a:rPr>
              <a:t>може</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виникнути</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матеріальне</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правовідношення</a:t>
            </a:r>
            <a:r>
              <a:rPr lang="ru-RU" dirty="0" smtClean="0">
                <a:solidFill>
                  <a:srgbClr val="000000"/>
                </a:solidFill>
                <a:latin typeface="Times New Roman" panose="02020603050405020304" pitchFamily="18" charset="0"/>
              </a:rPr>
              <a:t>;</a:t>
            </a:r>
          </a:p>
          <a:p>
            <a:pPr marL="0" indent="0">
              <a:buNone/>
            </a:pPr>
            <a:r>
              <a:rPr lang="ru-RU" dirty="0" smtClean="0">
                <a:solidFill>
                  <a:srgbClr val="000000"/>
                </a:solidFill>
                <a:latin typeface="Times New Roman" panose="02020603050405020304" pitchFamily="18" charset="0"/>
              </a:rPr>
              <a:t>б</a:t>
            </a:r>
            <a:r>
              <a:rPr lang="ru-RU" dirty="0">
                <a:solidFill>
                  <a:srgbClr val="000000"/>
                </a:solidFill>
                <a:latin typeface="Times New Roman" panose="02020603050405020304" pitchFamily="18" charset="0"/>
              </a:rPr>
              <a:t>) з </a:t>
            </a:r>
            <a:r>
              <a:rPr lang="ru-RU" dirty="0" err="1">
                <a:solidFill>
                  <a:srgbClr val="000000"/>
                </a:solidFill>
                <a:latin typeface="Times New Roman" panose="02020603050405020304" pitchFamily="18" charset="0"/>
              </a:rPr>
              <a:t>реалізацією</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фізичною</a:t>
            </a:r>
            <a:r>
              <a:rPr lang="ru-RU" dirty="0">
                <a:solidFill>
                  <a:srgbClr val="000000"/>
                </a:solidFill>
                <a:latin typeface="Times New Roman" panose="02020603050405020304" pitchFamily="18" charset="0"/>
              </a:rPr>
              <a:t> особою права на </a:t>
            </a:r>
            <a:r>
              <a:rPr lang="ru-RU" dirty="0" err="1">
                <a:solidFill>
                  <a:srgbClr val="000000"/>
                </a:solidFill>
                <a:latin typeface="Times New Roman" panose="02020603050405020304" pitchFamily="18" charset="0"/>
              </a:rPr>
              <a:t>окремий</a:t>
            </a:r>
            <a:r>
              <a:rPr lang="ru-RU" dirty="0">
                <a:solidFill>
                  <a:srgbClr val="000000"/>
                </a:solidFill>
                <a:latin typeface="Times New Roman" panose="02020603050405020304" pitchFamily="18" charset="0"/>
              </a:rPr>
              <a:t> вид </a:t>
            </a:r>
            <a:r>
              <a:rPr lang="ru-RU" dirty="0" err="1">
                <a:solidFill>
                  <a:srgbClr val="000000"/>
                </a:solidFill>
                <a:latin typeface="Times New Roman" panose="02020603050405020304" pitchFamily="18" charset="0"/>
              </a:rPr>
              <a:t>сз</a:t>
            </a:r>
            <a:r>
              <a:rPr lang="ru-RU" dirty="0">
                <a:solidFill>
                  <a:srgbClr val="000000"/>
                </a:solidFill>
                <a:latin typeface="Times New Roman" panose="02020603050405020304" pitchFamily="18" charset="0"/>
              </a:rPr>
              <a:t>; </a:t>
            </a:r>
            <a:endParaRPr lang="ru-RU" dirty="0" smtClean="0">
              <a:solidFill>
                <a:srgbClr val="000000"/>
              </a:solidFill>
              <a:latin typeface="Times New Roman" panose="02020603050405020304" pitchFamily="18" charset="0"/>
            </a:endParaRPr>
          </a:p>
          <a:p>
            <a:pPr marL="0" indent="0">
              <a:buNone/>
            </a:pPr>
            <a:r>
              <a:rPr lang="ru-RU" dirty="0" smtClean="0">
                <a:solidFill>
                  <a:srgbClr val="000000"/>
                </a:solidFill>
                <a:latin typeface="Times New Roman" panose="02020603050405020304" pitchFamily="18" charset="0"/>
              </a:rPr>
              <a:t>в</a:t>
            </a:r>
            <a:r>
              <a:rPr lang="ru-RU" dirty="0">
                <a:solidFill>
                  <a:srgbClr val="000000"/>
                </a:solidFill>
                <a:latin typeface="Times New Roman" panose="02020603050405020304" pitchFamily="18" charset="0"/>
              </a:rPr>
              <a:t>) з </a:t>
            </a:r>
            <a:r>
              <a:rPr lang="ru-RU" dirty="0" err="1">
                <a:solidFill>
                  <a:srgbClr val="000000"/>
                </a:solidFill>
                <a:latin typeface="Times New Roman" panose="02020603050405020304" pitchFamily="18" charset="0"/>
              </a:rPr>
              <a:t>оскарженням</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рішення</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посадової</a:t>
            </a:r>
            <a:r>
              <a:rPr lang="ru-RU" dirty="0">
                <a:solidFill>
                  <a:srgbClr val="000000"/>
                </a:solidFill>
                <a:latin typeface="Times New Roman" panose="02020603050405020304" pitchFamily="18" charset="0"/>
              </a:rPr>
              <a:t> особи </a:t>
            </a:r>
            <a:r>
              <a:rPr lang="ru-RU" dirty="0" err="1">
                <a:solidFill>
                  <a:srgbClr val="000000"/>
                </a:solidFill>
                <a:latin typeface="Times New Roman" panose="02020603050405020304" pitchFamily="18" charset="0"/>
              </a:rPr>
              <a:t>чи</a:t>
            </a:r>
            <a:r>
              <a:rPr lang="ru-RU" dirty="0">
                <a:solidFill>
                  <a:srgbClr val="000000"/>
                </a:solidFill>
                <a:latin typeface="Times New Roman" panose="02020603050405020304" pitchFamily="18" charset="0"/>
              </a:rPr>
              <a:t> органу </a:t>
            </a:r>
            <a:r>
              <a:rPr lang="ru-RU" dirty="0" err="1">
                <a:solidFill>
                  <a:srgbClr val="000000"/>
                </a:solidFill>
                <a:latin typeface="Times New Roman" panose="02020603050405020304" pitchFamily="18" charset="0"/>
              </a:rPr>
              <a:t>сз</a:t>
            </a:r>
            <a:r>
              <a:rPr lang="ru-RU" dirty="0">
                <a:solidFill>
                  <a:srgbClr val="000000"/>
                </a:solidFill>
                <a:latin typeface="Times New Roman" panose="02020603050405020304" pitchFamily="18" charset="0"/>
              </a:rPr>
              <a:t> в </a:t>
            </a:r>
            <a:r>
              <a:rPr lang="ru-RU" dirty="0" err="1">
                <a:solidFill>
                  <a:srgbClr val="000000"/>
                </a:solidFill>
                <a:latin typeface="Times New Roman" panose="02020603050405020304" pitchFamily="18" charset="0"/>
              </a:rPr>
              <a:t>адміністративному</a:t>
            </a:r>
            <a:r>
              <a:rPr lang="ru-RU" dirty="0">
                <a:solidFill>
                  <a:srgbClr val="000000"/>
                </a:solidFill>
                <a:latin typeface="Times New Roman" panose="02020603050405020304" pitchFamily="18" charset="0"/>
              </a:rPr>
              <a:t> порядку. </a:t>
            </a:r>
            <a:endParaRPr lang="ru-RU" dirty="0"/>
          </a:p>
        </p:txBody>
      </p:sp>
      <p:pic>
        <p:nvPicPr>
          <p:cNvPr id="7" name="Рисунок 6">
            <a:extLst>
              <a:ext uri="{FF2B5EF4-FFF2-40B4-BE49-F238E27FC236}">
                <a16:creationId xmlns:a16="http://schemas.microsoft.com/office/drawing/2014/main" id="{E27D03B5-F354-4122-8C4E-1BEAB9D26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9" name="Рисунок 8" descr="https://eacea.ec.europa.eu/sites/eacea-site/files/logosbeneficaireserasmusright_withthesupportof.jpg">
            <a:extLst>
              <a:ext uri="{FF2B5EF4-FFF2-40B4-BE49-F238E27FC236}">
                <a16:creationId xmlns:a16="http://schemas.microsoft.com/office/drawing/2014/main" id="{0512BE60-B600-4324-839B-054B037A3AA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21953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3611" y="76200"/>
            <a:ext cx="7771051" cy="457200"/>
          </a:xfrm>
        </p:spPr>
        <p:txBody>
          <a:bodyPr>
            <a:normAutofit fontScale="90000"/>
          </a:bodyPr>
          <a:lstStyle/>
          <a:p>
            <a:pPr algn="ctr"/>
            <a:r>
              <a:rPr lang="ru-RU" b="1" dirty="0" smtClean="0"/>
              <a:t>Система</a:t>
            </a:r>
            <a:endParaRPr lang="ru-RU" b="1" dirty="0"/>
          </a:p>
        </p:txBody>
      </p:sp>
      <p:sp>
        <p:nvSpPr>
          <p:cNvPr id="3" name="Содержимое 2"/>
          <p:cNvSpPr>
            <a:spLocks noGrp="1"/>
          </p:cNvSpPr>
          <p:nvPr>
            <p:ph idx="1"/>
          </p:nvPr>
        </p:nvSpPr>
        <p:spPr>
          <a:xfrm>
            <a:off x="417512" y="533400"/>
            <a:ext cx="11353800" cy="6218548"/>
          </a:xfrm>
        </p:spPr>
        <p:txBody>
          <a:bodyPr>
            <a:normAutofit/>
          </a:bodyPr>
          <a:lstStyle/>
          <a:p>
            <a:pPr marL="0" indent="0">
              <a:buNone/>
            </a:pPr>
            <a:r>
              <a:rPr lang="ru-RU" b="1" dirty="0">
                <a:solidFill>
                  <a:srgbClr val="000000"/>
                </a:solidFill>
                <a:latin typeface="Times New Roman" panose="02020603050405020304" pitchFamily="18" charset="0"/>
              </a:rPr>
              <a:t>Система права </a:t>
            </a:r>
            <a:r>
              <a:rPr lang="ru-RU" b="1" dirty="0" err="1">
                <a:solidFill>
                  <a:srgbClr val="000000"/>
                </a:solidFill>
                <a:latin typeface="Times New Roman" panose="02020603050405020304" pitchFamily="18" charset="0"/>
              </a:rPr>
              <a:t>соціального</a:t>
            </a:r>
            <a:r>
              <a:rPr lang="ru-RU" b="1" dirty="0">
                <a:solidFill>
                  <a:srgbClr val="000000"/>
                </a:solidFill>
                <a:latin typeface="Times New Roman" panose="02020603050405020304" pitchFamily="18" charset="0"/>
              </a:rPr>
              <a:t> </a:t>
            </a:r>
            <a:r>
              <a:rPr lang="ru-RU" b="1" dirty="0" err="1">
                <a:solidFill>
                  <a:srgbClr val="000000"/>
                </a:solidFill>
                <a:latin typeface="Times New Roman" panose="02020603050405020304" pitchFamily="18" charset="0"/>
              </a:rPr>
              <a:t>забезпечення</a:t>
            </a:r>
            <a:r>
              <a:rPr lang="ru-RU" b="1"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складається</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із</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загальної</a:t>
            </a:r>
            <a:r>
              <a:rPr lang="ru-RU" dirty="0">
                <a:solidFill>
                  <a:srgbClr val="000000"/>
                </a:solidFill>
                <a:latin typeface="Times New Roman" panose="02020603050405020304" pitchFamily="18" charset="0"/>
              </a:rPr>
              <a:t> та </a:t>
            </a:r>
            <a:r>
              <a:rPr lang="ru-RU" dirty="0" err="1">
                <a:solidFill>
                  <a:srgbClr val="000000"/>
                </a:solidFill>
                <a:latin typeface="Times New Roman" panose="02020603050405020304" pitchFamily="18" charset="0"/>
              </a:rPr>
              <a:t>особливої</a:t>
            </a:r>
            <a:r>
              <a:rPr lang="ru-RU" dirty="0">
                <a:solidFill>
                  <a:srgbClr val="000000"/>
                </a:solidFill>
                <a:latin typeface="Times New Roman" panose="02020603050405020304" pitchFamily="18" charset="0"/>
              </a:rPr>
              <a:t> </a:t>
            </a:r>
            <a:r>
              <a:rPr lang="ru-RU" dirty="0" err="1">
                <a:solidFill>
                  <a:srgbClr val="000000"/>
                </a:solidFill>
                <a:latin typeface="Times New Roman" panose="02020603050405020304" pitchFamily="18" charset="0"/>
              </a:rPr>
              <a:t>частин</a:t>
            </a:r>
            <a:r>
              <a:rPr lang="ru-RU" dirty="0">
                <a:solidFill>
                  <a:srgbClr val="000000"/>
                </a:solidFill>
                <a:latin typeface="Times New Roman" panose="02020603050405020304" pitchFamily="18" charset="0"/>
              </a:rPr>
              <a:t>.</a:t>
            </a:r>
          </a:p>
          <a:p>
            <a:pPr marL="0" indent="0">
              <a:buNone/>
            </a:pPr>
            <a:r>
              <a:rPr lang="uk-UA" dirty="0">
                <a:solidFill>
                  <a:srgbClr val="000000"/>
                </a:solidFill>
                <a:latin typeface="Times New Roman" panose="02020603050405020304" pitchFamily="18" charset="0"/>
              </a:rPr>
              <a:t>Загальна частина права соціального забезпечення складається із загальних правових інститутів, норми яких відображають специфіку цієї галузі. Можна виділити такі структурні елементи Загальної частини права соціального забезпечення: </a:t>
            </a:r>
            <a:endParaRPr lang="uk-UA" dirty="0" smtClean="0">
              <a:solidFill>
                <a:srgbClr val="000000"/>
              </a:solidFill>
              <a:latin typeface="Times New Roman" panose="02020603050405020304" pitchFamily="18" charset="0"/>
            </a:endParaRPr>
          </a:p>
          <a:p>
            <a:pPr marL="0" indent="0">
              <a:buNone/>
            </a:pPr>
            <a:r>
              <a:rPr lang="uk-UA" dirty="0" smtClean="0">
                <a:solidFill>
                  <a:srgbClr val="000000"/>
                </a:solidFill>
                <a:latin typeface="Times New Roman" panose="02020603050405020304" pitchFamily="18" charset="0"/>
              </a:rPr>
              <a:t>предмет </a:t>
            </a:r>
            <a:r>
              <a:rPr lang="uk-UA" dirty="0">
                <a:solidFill>
                  <a:srgbClr val="000000"/>
                </a:solidFill>
                <a:latin typeface="Times New Roman" panose="02020603050405020304" pitchFamily="18" charset="0"/>
              </a:rPr>
              <a:t>правового регулювання, завдання галузі та галузеві принципи</a:t>
            </a:r>
            <a:r>
              <a:rPr lang="uk-UA" dirty="0" smtClean="0">
                <a:solidFill>
                  <a:srgbClr val="000000"/>
                </a:solidFill>
                <a:latin typeface="Times New Roman" panose="02020603050405020304" pitchFamily="18" charset="0"/>
              </a:rPr>
              <a:t>;</a:t>
            </a:r>
          </a:p>
          <a:p>
            <a:pPr marL="0" indent="0">
              <a:buNone/>
            </a:pPr>
            <a:r>
              <a:rPr lang="uk-UA" dirty="0" smtClean="0">
                <a:solidFill>
                  <a:srgbClr val="000000"/>
                </a:solidFill>
                <a:latin typeface="Times New Roman" panose="02020603050405020304" pitchFamily="18" charset="0"/>
              </a:rPr>
              <a:t>інститут </a:t>
            </a:r>
            <a:r>
              <a:rPr lang="uk-UA" dirty="0">
                <a:solidFill>
                  <a:srgbClr val="000000"/>
                </a:solidFill>
                <a:latin typeface="Times New Roman" panose="02020603050405020304" pitchFamily="18" charset="0"/>
              </a:rPr>
              <a:t>правосуб’єктності, що регламентують правовий статус суб’єктів соціально-забезпечувальних правовідносин і, в тому числі, їхні основні права й обов’язки у сфері соціального забезпечення</a:t>
            </a:r>
            <a:r>
              <a:rPr lang="uk-UA" dirty="0" smtClean="0">
                <a:solidFill>
                  <a:srgbClr val="000000"/>
                </a:solidFill>
                <a:latin typeface="Times New Roman" panose="02020603050405020304" pitchFamily="18" charset="0"/>
              </a:rPr>
              <a:t>;</a:t>
            </a:r>
          </a:p>
          <a:p>
            <a:pPr marL="0" indent="0">
              <a:buNone/>
            </a:pPr>
            <a:r>
              <a:rPr lang="uk-UA" dirty="0" smtClean="0">
                <a:solidFill>
                  <a:srgbClr val="000000"/>
                </a:solidFill>
                <a:latin typeface="Times New Roman" panose="02020603050405020304" pitchFamily="18" charset="0"/>
              </a:rPr>
              <a:t>інститут </a:t>
            </a:r>
            <a:r>
              <a:rPr lang="uk-UA" dirty="0">
                <a:solidFill>
                  <a:srgbClr val="000000"/>
                </a:solidFill>
                <a:latin typeface="Times New Roman" panose="02020603050405020304" pitchFamily="18" charset="0"/>
              </a:rPr>
              <a:t>соціальних ризиків та юридичних фактів у сфері соціального забезпечення; </a:t>
            </a:r>
            <a:endParaRPr lang="uk-UA" dirty="0" smtClean="0">
              <a:solidFill>
                <a:srgbClr val="000000"/>
              </a:solidFill>
              <a:latin typeface="Times New Roman" panose="02020603050405020304" pitchFamily="18" charset="0"/>
            </a:endParaRPr>
          </a:p>
          <a:p>
            <a:pPr marL="0" indent="0">
              <a:buNone/>
            </a:pPr>
            <a:r>
              <a:rPr lang="uk-UA" dirty="0" smtClean="0">
                <a:solidFill>
                  <a:srgbClr val="000000"/>
                </a:solidFill>
                <a:latin typeface="Times New Roman" panose="02020603050405020304" pitchFamily="18" charset="0"/>
              </a:rPr>
              <a:t>інститут </a:t>
            </a:r>
            <a:r>
              <a:rPr lang="uk-UA" dirty="0">
                <a:solidFill>
                  <a:srgbClr val="000000"/>
                </a:solidFill>
                <a:latin typeface="Times New Roman" panose="02020603050405020304" pitchFamily="18" charset="0"/>
              </a:rPr>
              <a:t>стандартів у сфері соціального забезпечення; </a:t>
            </a:r>
            <a:endParaRPr lang="uk-UA" dirty="0" smtClean="0">
              <a:solidFill>
                <a:srgbClr val="000000"/>
              </a:solidFill>
              <a:latin typeface="Times New Roman" panose="02020603050405020304" pitchFamily="18" charset="0"/>
            </a:endParaRPr>
          </a:p>
          <a:p>
            <a:pPr marL="0" indent="0">
              <a:buNone/>
            </a:pPr>
            <a:r>
              <a:rPr lang="uk-UA" dirty="0" smtClean="0">
                <a:solidFill>
                  <a:srgbClr val="000000"/>
                </a:solidFill>
                <a:latin typeface="Times New Roman" panose="02020603050405020304" pitchFamily="18" charset="0"/>
              </a:rPr>
              <a:t>інститут </a:t>
            </a:r>
            <a:r>
              <a:rPr lang="uk-UA" dirty="0">
                <a:solidFill>
                  <a:srgbClr val="000000"/>
                </a:solidFill>
                <a:latin typeface="Times New Roman" panose="02020603050405020304" pitchFamily="18" charset="0"/>
              </a:rPr>
              <a:t>нормативних актів (джерел) права соціального забезпечення.</a:t>
            </a:r>
          </a:p>
          <a:p>
            <a:endParaRPr lang="ru-RU" dirty="0"/>
          </a:p>
        </p:txBody>
      </p:sp>
      <p:pic>
        <p:nvPicPr>
          <p:cNvPr id="7" name="Рисунок 6">
            <a:extLst>
              <a:ext uri="{FF2B5EF4-FFF2-40B4-BE49-F238E27FC236}">
                <a16:creationId xmlns:a16="http://schemas.microsoft.com/office/drawing/2014/main" id="{C142D5D5-E39A-42B5-81A4-EF4C5855F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6" name="Рисунок 5" descr="https://eacea.ec.europa.eu/sites/eacea-site/files/logosbeneficaireserasmusright_withthesupportof.jpg">
            <a:extLst>
              <a:ext uri="{FF2B5EF4-FFF2-40B4-BE49-F238E27FC236}">
                <a16:creationId xmlns:a16="http://schemas.microsoft.com/office/drawing/2014/main" id="{579839AA-38F8-42A7-92C6-E9A03ED4245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21942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5A9B61-4370-4E13-A49D-19B724BD299C}"/>
              </a:ext>
            </a:extLst>
          </p:cNvPr>
          <p:cNvSpPr>
            <a:spLocks noGrp="1"/>
          </p:cNvSpPr>
          <p:nvPr>
            <p:ph type="title"/>
          </p:nvPr>
        </p:nvSpPr>
        <p:spPr>
          <a:xfrm>
            <a:off x="5103812" y="152400"/>
            <a:ext cx="6904114" cy="609600"/>
          </a:xfrm>
        </p:spPr>
        <p:txBody>
          <a:bodyPr>
            <a:normAutofit fontScale="90000"/>
          </a:bodyPr>
          <a:lstStyle/>
          <a:p>
            <a:pPr algn="ctr"/>
            <a:r>
              <a:rPr lang="ru-RU" b="1" dirty="0" smtClean="0"/>
              <a:t>Система</a:t>
            </a:r>
            <a:endParaRPr lang="ru-RU" b="1" dirty="0"/>
          </a:p>
        </p:txBody>
      </p:sp>
      <p:sp>
        <p:nvSpPr>
          <p:cNvPr id="3" name="Объект 2">
            <a:extLst>
              <a:ext uri="{FF2B5EF4-FFF2-40B4-BE49-F238E27FC236}">
                <a16:creationId xmlns:a16="http://schemas.microsoft.com/office/drawing/2014/main" id="{FDF46A40-601B-4DB3-96E5-DD445A936BE7}"/>
              </a:ext>
            </a:extLst>
          </p:cNvPr>
          <p:cNvSpPr>
            <a:spLocks noGrp="1"/>
          </p:cNvSpPr>
          <p:nvPr>
            <p:ph idx="1"/>
          </p:nvPr>
        </p:nvSpPr>
        <p:spPr>
          <a:xfrm>
            <a:off x="836612" y="762000"/>
            <a:ext cx="10158703" cy="5156200"/>
          </a:xfrm>
        </p:spPr>
        <p:txBody>
          <a:bodyPr>
            <a:normAutofit lnSpcReduction="10000"/>
          </a:bodyPr>
          <a:lstStyle/>
          <a:p>
            <a:pPr marL="0" indent="0" algn="just">
              <a:buNone/>
            </a:pPr>
            <a:r>
              <a:rPr lang="ru-RU" sz="2000" dirty="0">
                <a:solidFill>
                  <a:srgbClr val="002060"/>
                </a:solidFill>
                <a:latin typeface="Arial" panose="020B0604020202020204" pitchFamily="34" charset="0"/>
                <a:cs typeface="Arial" panose="020B0604020202020204" pitchFamily="34" charset="0"/>
              </a:rPr>
              <a:t>В </a:t>
            </a:r>
            <a:r>
              <a:rPr lang="ru-RU" sz="2000" dirty="0" err="1">
                <a:solidFill>
                  <a:srgbClr val="002060"/>
                </a:solidFill>
                <a:latin typeface="Arial" panose="020B0604020202020204" pitchFamily="34" charset="0"/>
                <a:cs typeface="Arial" panose="020B0604020202020204" pitchFamily="34" charset="0"/>
              </a:rPr>
              <a:t>Особливій</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частині</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крім</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правових</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інститутів</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можна</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виділити</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ще</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підгалузі</a:t>
            </a:r>
            <a:r>
              <a:rPr lang="ru-RU" sz="2000" dirty="0">
                <a:solidFill>
                  <a:srgbClr val="002060"/>
                </a:solidFill>
                <a:latin typeface="Arial" panose="020B0604020202020204" pitchFamily="34" charset="0"/>
                <a:cs typeface="Arial" panose="020B0604020202020204" pitchFamily="34" charset="0"/>
              </a:rPr>
              <a:t> права </a:t>
            </a:r>
            <a:r>
              <a:rPr lang="ru-RU" sz="2000" dirty="0" err="1">
                <a:solidFill>
                  <a:srgbClr val="002060"/>
                </a:solidFill>
                <a:latin typeface="Arial" panose="020B0604020202020204" pitchFamily="34" charset="0"/>
                <a:cs typeface="Arial" panose="020B0604020202020204" pitchFamily="34" charset="0"/>
              </a:rPr>
              <a:t>соціального</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забезпечення</a:t>
            </a:r>
            <a:r>
              <a:rPr lang="ru-RU" sz="2000" dirty="0">
                <a:solidFill>
                  <a:srgbClr val="002060"/>
                </a:solidFill>
                <a:latin typeface="Arial" panose="020B0604020202020204" pitchFamily="34" charset="0"/>
                <a:cs typeface="Arial" panose="020B0604020202020204" pitchFamily="34" charset="0"/>
              </a:rPr>
              <a:t>, а </a:t>
            </a:r>
            <a:r>
              <a:rPr lang="ru-RU" sz="2000" dirty="0" err="1">
                <a:solidFill>
                  <a:srgbClr val="002060"/>
                </a:solidFill>
                <a:latin typeface="Arial" panose="020B0604020202020204" pitchFamily="34" charset="0"/>
                <a:cs typeface="Arial" panose="020B0604020202020204" pitchFamily="34" charset="0"/>
              </a:rPr>
              <a:t>саме</a:t>
            </a:r>
            <a:r>
              <a:rPr lang="ru-RU" sz="2000" dirty="0">
                <a:solidFill>
                  <a:srgbClr val="002060"/>
                </a:solidFill>
                <a:latin typeface="Arial" panose="020B0604020202020204" pitchFamily="34" charset="0"/>
                <a:cs typeface="Arial" panose="020B0604020202020204" pitchFamily="34" charset="0"/>
              </a:rPr>
              <a:t>: </a:t>
            </a:r>
            <a:r>
              <a:rPr lang="ru-RU" sz="2000" dirty="0" err="1">
                <a:solidFill>
                  <a:srgbClr val="002060"/>
                </a:solidFill>
                <a:latin typeface="Arial" panose="020B0604020202020204" pitchFamily="34" charset="0"/>
                <a:cs typeface="Arial" panose="020B0604020202020204" pitchFamily="34" charset="0"/>
              </a:rPr>
              <a:t>пенсійне</a:t>
            </a:r>
            <a:r>
              <a:rPr lang="ru-RU" sz="2000" dirty="0">
                <a:solidFill>
                  <a:srgbClr val="002060"/>
                </a:solidFill>
                <a:latin typeface="Arial" panose="020B0604020202020204" pitchFamily="34" charset="0"/>
                <a:cs typeface="Arial" panose="020B0604020202020204" pitchFamily="34" charset="0"/>
              </a:rPr>
              <a:t> право, </a:t>
            </a:r>
            <a:r>
              <a:rPr lang="ru-RU" sz="2000" dirty="0" err="1">
                <a:solidFill>
                  <a:srgbClr val="002060"/>
                </a:solidFill>
                <a:latin typeface="Arial" panose="020B0604020202020204" pitchFamily="34" charset="0"/>
                <a:cs typeface="Arial" panose="020B0604020202020204" pitchFamily="34" charset="0"/>
              </a:rPr>
              <a:t>допомогове</a:t>
            </a:r>
            <a:r>
              <a:rPr lang="ru-RU" sz="2000" dirty="0">
                <a:solidFill>
                  <a:srgbClr val="002060"/>
                </a:solidFill>
                <a:latin typeface="Arial" panose="020B0604020202020204" pitchFamily="34" charset="0"/>
                <a:cs typeface="Arial" panose="020B0604020202020204" pitchFamily="34" charset="0"/>
              </a:rPr>
              <a:t> право, </a:t>
            </a:r>
            <a:r>
              <a:rPr lang="ru-RU" sz="2000" dirty="0" err="1">
                <a:solidFill>
                  <a:srgbClr val="002060"/>
                </a:solidFill>
                <a:latin typeface="Arial" panose="020B0604020202020204" pitchFamily="34" charset="0"/>
                <a:cs typeface="Arial" panose="020B0604020202020204" pitchFamily="34" charset="0"/>
              </a:rPr>
              <a:t>соціально-обслуговуюче</a:t>
            </a:r>
            <a:r>
              <a:rPr lang="ru-RU" sz="2000" dirty="0">
                <a:solidFill>
                  <a:srgbClr val="002060"/>
                </a:solidFill>
                <a:latin typeface="Arial" panose="020B0604020202020204" pitchFamily="34" charset="0"/>
                <a:cs typeface="Arial" panose="020B0604020202020204" pitchFamily="34" charset="0"/>
              </a:rPr>
              <a:t> </a:t>
            </a:r>
            <a:r>
              <a:rPr lang="ru-RU" sz="2000" dirty="0" smtClean="0">
                <a:solidFill>
                  <a:srgbClr val="002060"/>
                </a:solidFill>
                <a:latin typeface="Arial" panose="020B0604020202020204" pitchFamily="34" charset="0"/>
                <a:cs typeface="Arial" panose="020B0604020202020204" pitchFamily="34" charset="0"/>
              </a:rPr>
              <a:t>право.</a:t>
            </a:r>
          </a:p>
          <a:p>
            <a:pPr marL="0" indent="0" algn="just">
              <a:buNone/>
            </a:pPr>
            <a:r>
              <a:rPr lang="uk-UA" sz="2000" dirty="0">
                <a:solidFill>
                  <a:srgbClr val="002060"/>
                </a:solidFill>
                <a:latin typeface="Arial" panose="020B0604020202020204" pitchFamily="34" charset="0"/>
                <a:cs typeface="Arial" panose="020B0604020202020204" pitchFamily="34" charset="0"/>
              </a:rPr>
              <a:t>Центральним для Особливої частини права соціального забезпечення справедливо визнається правовий інститут пенсійного забезпечення. Він має свою структуру, куди входять декілька </a:t>
            </a:r>
            <a:r>
              <a:rPr lang="uk-UA" sz="2000" dirty="0" err="1">
                <a:solidFill>
                  <a:srgbClr val="002060"/>
                </a:solidFill>
                <a:latin typeface="Arial" panose="020B0604020202020204" pitchFamily="34" charset="0"/>
                <a:cs typeface="Arial" panose="020B0604020202020204" pitchFamily="34" charset="0"/>
              </a:rPr>
              <a:t>підінститутів</a:t>
            </a:r>
            <a:r>
              <a:rPr lang="uk-UA" sz="2000" dirty="0">
                <a:solidFill>
                  <a:srgbClr val="002060"/>
                </a:solidFill>
                <a:latin typeface="Arial" panose="020B0604020202020204" pitchFamily="34" charset="0"/>
                <a:cs typeface="Arial" panose="020B0604020202020204" pitchFamily="34" charset="0"/>
              </a:rPr>
              <a:t>, до яких належать пенсії: за віком, по інвалідності, в разі втрати годувальника, пільгові, за вислугу років з їх різновидами, а також за особливі заслуги перед Україною. </a:t>
            </a:r>
          </a:p>
          <a:p>
            <a:pPr marL="0" indent="0" algn="just">
              <a:buNone/>
            </a:pPr>
            <a:r>
              <a:rPr lang="uk-UA" sz="2000" dirty="0">
                <a:solidFill>
                  <a:srgbClr val="002060"/>
                </a:solidFill>
                <a:latin typeface="Arial" panose="020B0604020202020204" pitchFamily="34" charset="0"/>
                <a:cs typeface="Arial" panose="020B0604020202020204" pitchFamily="34" charset="0"/>
              </a:rPr>
              <a:t>Таким же складним за своєю структурою є й інститут допомог, у якому норми згруповані в окремі </a:t>
            </a:r>
            <a:r>
              <a:rPr lang="uk-UA" sz="2000" dirty="0" err="1">
                <a:solidFill>
                  <a:srgbClr val="002060"/>
                </a:solidFill>
                <a:latin typeface="Arial" panose="020B0604020202020204" pitchFamily="34" charset="0"/>
                <a:cs typeface="Arial" panose="020B0604020202020204" pitchFamily="34" charset="0"/>
              </a:rPr>
              <a:t>підінститути</a:t>
            </a:r>
            <a:r>
              <a:rPr lang="uk-UA" sz="2000" dirty="0">
                <a:solidFill>
                  <a:srgbClr val="002060"/>
                </a:solidFill>
                <a:latin typeface="Arial" panose="020B0604020202020204" pitchFamily="34" charset="0"/>
                <a:cs typeface="Arial" panose="020B0604020202020204" pitchFamily="34" charset="0"/>
              </a:rPr>
              <a:t> за видами допомог: по тимчасовій непрацездатності, сім’ям з дітьми тощо.</a:t>
            </a:r>
          </a:p>
          <a:p>
            <a:pPr marL="0" indent="0" algn="just">
              <a:buNone/>
            </a:pPr>
            <a:r>
              <a:rPr lang="uk-UA" sz="2000" dirty="0">
                <a:solidFill>
                  <a:srgbClr val="002060"/>
                </a:solidFill>
                <a:latin typeface="Arial" panose="020B0604020202020204" pitchFamily="34" charset="0"/>
                <a:cs typeface="Arial" panose="020B0604020202020204" pitchFamily="34" charset="0"/>
              </a:rPr>
              <a:t>Інститут соціальних послуг теж складається з відповідних </a:t>
            </a:r>
            <a:r>
              <a:rPr lang="uk-UA" sz="2000" dirty="0" err="1">
                <a:solidFill>
                  <a:srgbClr val="002060"/>
                </a:solidFill>
                <a:latin typeface="Arial" panose="020B0604020202020204" pitchFamily="34" charset="0"/>
                <a:cs typeface="Arial" panose="020B0604020202020204" pitchFamily="34" charset="0"/>
              </a:rPr>
              <a:t>підінститутів</a:t>
            </a:r>
            <a:r>
              <a:rPr lang="uk-UA" sz="2000" dirty="0">
                <a:solidFill>
                  <a:srgbClr val="002060"/>
                </a:solidFill>
                <a:latin typeface="Arial" panose="020B0604020202020204" pitchFamily="34" charset="0"/>
                <a:cs typeface="Arial" panose="020B0604020202020204" pitchFamily="34" charset="0"/>
              </a:rPr>
              <a:t>, що охоплюють послуги: соціально-побутові, психологічні, соціально-педагогічні, соціально-медичні, соціально-економічні, юридичні, інформаційні, з працевлаштування та </a:t>
            </a:r>
            <a:r>
              <a:rPr lang="uk-UA" sz="2000" dirty="0" smtClean="0">
                <a:solidFill>
                  <a:srgbClr val="002060"/>
                </a:solidFill>
                <a:latin typeface="Arial" panose="020B0604020202020204" pitchFamily="34" charset="0"/>
                <a:cs typeface="Arial" panose="020B0604020202020204" pitchFamily="34" charset="0"/>
              </a:rPr>
              <a:t>інші.</a:t>
            </a:r>
            <a:endParaRPr lang="uk-UA" sz="2000" dirty="0">
              <a:solidFill>
                <a:srgbClr val="002060"/>
              </a:solidFill>
              <a:latin typeface="Arial" panose="020B0604020202020204" pitchFamily="34" charset="0"/>
              <a:cs typeface="Arial" panose="020B0604020202020204" pitchFamily="34" charset="0"/>
            </a:endParaRPr>
          </a:p>
          <a:p>
            <a:pPr marL="0" indent="0" algn="just">
              <a:buNone/>
            </a:pPr>
            <a:endParaRPr lang="ru-RU" sz="1400" b="1" dirty="0">
              <a:solidFill>
                <a:prstClr val="black"/>
              </a:solidFill>
              <a:latin typeface="System"/>
            </a:endParaRPr>
          </a:p>
        </p:txBody>
      </p:sp>
      <p:pic>
        <p:nvPicPr>
          <p:cNvPr id="6" name="Рисунок 5">
            <a:extLst>
              <a:ext uri="{FF2B5EF4-FFF2-40B4-BE49-F238E27FC236}">
                <a16:creationId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id="{E62F9FF4-6319-4C29-B4A2-7B936AC2656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06635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F052C0-E483-4519-A8B7-88C35E02BE73}"/>
              </a:ext>
            </a:extLst>
          </p:cNvPr>
          <p:cNvSpPr>
            <a:spLocks noGrp="1"/>
          </p:cNvSpPr>
          <p:nvPr>
            <p:ph type="title"/>
          </p:nvPr>
        </p:nvSpPr>
        <p:spPr>
          <a:xfrm>
            <a:off x="2132011" y="204581"/>
            <a:ext cx="9041077" cy="800120"/>
          </a:xfrm>
        </p:spPr>
        <p:txBody>
          <a:bodyPr>
            <a:normAutofit/>
          </a:bodyPr>
          <a:lstStyle/>
          <a:p>
            <a:pPr algn="ctr"/>
            <a:r>
              <a:rPr lang="ru-RU" b="1" dirty="0" smtClean="0"/>
              <a:t>Принципи ПСЗ</a:t>
            </a:r>
            <a:endParaRPr lang="ru-RU" b="1" dirty="0"/>
          </a:p>
        </p:txBody>
      </p:sp>
      <p:sp>
        <p:nvSpPr>
          <p:cNvPr id="19" name="Заголовок 1">
            <a:extLst>
              <a:ext uri="{FF2B5EF4-FFF2-40B4-BE49-F238E27FC236}">
                <a16:creationId xmlns:a16="http://schemas.microsoft.com/office/drawing/2014/main" id="{9FC3BB9C-211D-4385-A112-C1DB004D7A01}"/>
              </a:ext>
            </a:extLst>
          </p:cNvPr>
          <p:cNvSpPr txBox="1">
            <a:spLocks/>
          </p:cNvSpPr>
          <p:nvPr/>
        </p:nvSpPr>
        <p:spPr>
          <a:xfrm>
            <a:off x="227012" y="2707430"/>
            <a:ext cx="2993035" cy="4058401"/>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endParaRPr lang="ru-RU" dirty="0"/>
          </a:p>
        </p:txBody>
      </p:sp>
      <p:sp>
        <p:nvSpPr>
          <p:cNvPr id="5" name="Объект 4">
            <a:extLst>
              <a:ext uri="{FF2B5EF4-FFF2-40B4-BE49-F238E27FC236}">
                <a16:creationId xmlns:a16="http://schemas.microsoft.com/office/drawing/2014/main" id="{4D1FBFB7-F3EC-4524-9B25-EBFBF88EDC73}"/>
              </a:ext>
            </a:extLst>
          </p:cNvPr>
          <p:cNvSpPr>
            <a:spLocks noGrp="1"/>
          </p:cNvSpPr>
          <p:nvPr>
            <p:ph idx="1"/>
          </p:nvPr>
        </p:nvSpPr>
        <p:spPr>
          <a:xfrm>
            <a:off x="760412" y="1301157"/>
            <a:ext cx="10157354" cy="4470400"/>
          </a:xfrm>
        </p:spPr>
        <p:txBody>
          <a:bodyPr/>
          <a:lstStyle/>
          <a:p>
            <a:pPr marL="0" indent="0" algn="just">
              <a:buNone/>
            </a:pPr>
            <a:r>
              <a:rPr lang="uk-UA" b="1" dirty="0"/>
              <a:t>Принципи права соціального забезпечення </a:t>
            </a:r>
            <a:r>
              <a:rPr lang="uk-UA" dirty="0"/>
              <a:t>- це зумовлені природними правами людини основні положення, які виступають орієнтирами у правовому регулюванні суспільних відносин у сфері соціального забезпечення фізичних осіб та визначають суть, зміст і механізм функціонування цієї галузі права.</a:t>
            </a:r>
            <a:endParaRPr lang="ru-RU" dirty="0"/>
          </a:p>
        </p:txBody>
      </p:sp>
      <p:pic>
        <p:nvPicPr>
          <p:cNvPr id="7" name="Рисунок 6">
            <a:extLst>
              <a:ext uri="{FF2B5EF4-FFF2-40B4-BE49-F238E27FC236}">
                <a16:creationId xmlns:a16="http://schemas.microsoft.com/office/drawing/2014/main" id="{E27D03B5-F354-4122-8C4E-1BEAB9D26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9" name="Рисунок 8" descr="https://eacea.ec.europa.eu/sites/eacea-site/files/logosbeneficaireserasmusright_withthesupportof.jpg">
            <a:extLst>
              <a:ext uri="{FF2B5EF4-FFF2-40B4-BE49-F238E27FC236}">
                <a16:creationId xmlns:a16="http://schemas.microsoft.com/office/drawing/2014/main" id="{38E5DC71-3792-4F89-9BE8-F5530C819BB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07959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3611" y="76200"/>
            <a:ext cx="7771051" cy="762000"/>
          </a:xfrm>
        </p:spPr>
        <p:txBody>
          <a:bodyPr/>
          <a:lstStyle/>
          <a:p>
            <a:pPr algn="ctr"/>
            <a:r>
              <a:rPr lang="ru-RU" b="1" dirty="0"/>
              <a:t>Принципи ПСЗ</a:t>
            </a:r>
            <a:endParaRPr lang="ru-RU" dirty="0"/>
          </a:p>
        </p:txBody>
      </p:sp>
      <p:sp>
        <p:nvSpPr>
          <p:cNvPr id="3" name="Содержимое 2"/>
          <p:cNvSpPr>
            <a:spLocks noGrp="1"/>
          </p:cNvSpPr>
          <p:nvPr>
            <p:ph idx="1"/>
          </p:nvPr>
        </p:nvSpPr>
        <p:spPr>
          <a:xfrm>
            <a:off x="417512" y="913955"/>
            <a:ext cx="11353800" cy="5837993"/>
          </a:xfrm>
        </p:spPr>
        <p:txBody>
          <a:bodyPr>
            <a:normAutofit/>
          </a:bodyPr>
          <a:lstStyle/>
          <a:p>
            <a:pPr marL="0" indent="0" algn="just">
              <a:buNone/>
            </a:pPr>
            <a:r>
              <a:rPr lang="uk-UA" b="1" i="1" dirty="0"/>
              <a:t>1. Принцип законодавчого визначення умов і порядку здійснення соціального забезпечення. </a:t>
            </a:r>
            <a:r>
              <a:rPr lang="uk-UA" dirty="0"/>
              <a:t>Відповідно до п. 6 ст. 92 Конституції України виключно законами України визначаються основи соціального захисту, форми і види пенсійного забезпечення; засади регулювання праці й зайнятості, шлюбу, сім’ї, охорони дитинства, материнства, батьківства; екологічної безпеки. Законами закріплені основи соціального страхування, його види, принципи збору і витрачання коштів на соціальні потреби, права людини у соціальній сфері; порядок утримання непрацездатних у стаціонарних закладах та обслуговування їх за місцем проживання. Нормативними актами найвищої юридичної сили визначаються умови надання різних видів матеріального забезпечення та їхні розміри, затверджуються соціальні стандарти тощо. Підзаконними актами лише встановлюється механізм реалізації людиною наданого їй законом права на конкретний вид забезпечення.</a:t>
            </a:r>
            <a:endParaRPr lang="ru-RU" dirty="0"/>
          </a:p>
        </p:txBody>
      </p:sp>
      <p:pic>
        <p:nvPicPr>
          <p:cNvPr id="7" name="Рисунок 6">
            <a:extLst>
              <a:ext uri="{FF2B5EF4-FFF2-40B4-BE49-F238E27FC236}">
                <a16:creationId xmlns:a16="http://schemas.microsoft.com/office/drawing/2014/main" id="{C142D5D5-E39A-42B5-81A4-EF4C5855F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6" name="Рисунок 5" descr="https://eacea.ec.europa.eu/sites/eacea-site/files/logosbeneficaireserasmusright_withthesupportof.jpg">
            <a:extLst>
              <a:ext uri="{FF2B5EF4-FFF2-40B4-BE49-F238E27FC236}">
                <a16:creationId xmlns:a16="http://schemas.microsoft.com/office/drawing/2014/main" id="{74A1C1C4-D9AF-416A-814D-AB2F1CF9C5B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0906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5A9B61-4370-4E13-A49D-19B724BD299C}"/>
              </a:ext>
            </a:extLst>
          </p:cNvPr>
          <p:cNvSpPr>
            <a:spLocks noGrp="1"/>
          </p:cNvSpPr>
          <p:nvPr>
            <p:ph type="title"/>
          </p:nvPr>
        </p:nvSpPr>
        <p:spPr>
          <a:xfrm>
            <a:off x="5103812" y="152400"/>
            <a:ext cx="6904114" cy="685800"/>
          </a:xfrm>
        </p:spPr>
        <p:txBody>
          <a:bodyPr>
            <a:normAutofit fontScale="90000"/>
          </a:bodyPr>
          <a:lstStyle/>
          <a:p>
            <a:pPr algn="ctr"/>
            <a:r>
              <a:rPr lang="ru-RU" b="1" dirty="0"/>
              <a:t>Принципи ПСЗ</a:t>
            </a:r>
            <a:endParaRPr lang="ru-RU" dirty="0"/>
          </a:p>
        </p:txBody>
      </p:sp>
      <p:sp>
        <p:nvSpPr>
          <p:cNvPr id="3" name="Объект 2">
            <a:extLst>
              <a:ext uri="{FF2B5EF4-FFF2-40B4-BE49-F238E27FC236}">
                <a16:creationId xmlns:a16="http://schemas.microsoft.com/office/drawing/2014/main" id="{FDF46A40-601B-4DB3-96E5-DD445A936BE7}"/>
              </a:ext>
            </a:extLst>
          </p:cNvPr>
          <p:cNvSpPr>
            <a:spLocks noGrp="1"/>
          </p:cNvSpPr>
          <p:nvPr>
            <p:ph idx="1"/>
          </p:nvPr>
        </p:nvSpPr>
        <p:spPr>
          <a:xfrm>
            <a:off x="836612" y="838200"/>
            <a:ext cx="10158703" cy="5080000"/>
          </a:xfrm>
        </p:spPr>
        <p:txBody>
          <a:bodyPr>
            <a:normAutofit fontScale="92500"/>
          </a:bodyPr>
          <a:lstStyle/>
          <a:p>
            <a:pPr marL="0" indent="0" algn="just">
              <a:buNone/>
            </a:pPr>
            <a:r>
              <a:rPr lang="ru-RU" b="1" i="1" dirty="0"/>
              <a:t>2. Принцип </a:t>
            </a:r>
            <a:r>
              <a:rPr lang="ru-RU" b="1" i="1" dirty="0" err="1"/>
              <a:t>урахування</a:t>
            </a:r>
            <a:r>
              <a:rPr lang="ru-RU" b="1" i="1" dirty="0"/>
              <a:t> </a:t>
            </a:r>
            <a:r>
              <a:rPr lang="ru-RU" b="1" i="1" dirty="0" err="1"/>
              <a:t>вимог</a:t>
            </a:r>
            <a:r>
              <a:rPr lang="ru-RU" b="1" i="1" dirty="0"/>
              <a:t> норм </a:t>
            </a:r>
            <a:r>
              <a:rPr lang="ru-RU" b="1" i="1" dirty="0" err="1"/>
              <a:t>міжнародних</a:t>
            </a:r>
            <a:r>
              <a:rPr lang="ru-RU" b="1" i="1" dirty="0"/>
              <a:t> </a:t>
            </a:r>
            <a:r>
              <a:rPr lang="ru-RU" b="1" i="1" dirty="0" err="1"/>
              <a:t>договорів</a:t>
            </a:r>
            <a:r>
              <a:rPr lang="ru-RU" b="1" i="1" dirty="0"/>
              <a:t> </a:t>
            </a:r>
            <a:r>
              <a:rPr lang="ru-RU" b="1" i="1" dirty="0" err="1"/>
              <a:t>України</a:t>
            </a:r>
            <a:r>
              <a:rPr lang="ru-RU" b="1" i="1" dirty="0"/>
              <a:t> у </a:t>
            </a:r>
            <a:r>
              <a:rPr lang="ru-RU" b="1" i="1" dirty="0" err="1"/>
              <a:t>сфері</a:t>
            </a:r>
            <a:r>
              <a:rPr lang="ru-RU" b="1" i="1" dirty="0"/>
              <a:t> </a:t>
            </a:r>
            <a:r>
              <a:rPr lang="ru-RU" b="1" i="1" dirty="0" err="1"/>
              <a:t>соціального</a:t>
            </a:r>
            <a:r>
              <a:rPr lang="ru-RU" b="1" i="1" dirty="0"/>
              <a:t> </a:t>
            </a:r>
            <a:r>
              <a:rPr lang="ru-RU" b="1" i="1" dirty="0" err="1"/>
              <a:t>забезпечення.</a:t>
            </a:r>
            <a:r>
              <a:rPr lang="ru-RU" dirty="0" err="1"/>
              <a:t>Ст</a:t>
            </a:r>
            <a:r>
              <a:rPr lang="ru-RU" dirty="0"/>
              <a:t>. 9 </a:t>
            </a:r>
            <a:r>
              <a:rPr lang="ru-RU" dirty="0" err="1"/>
              <a:t>Конституції</a:t>
            </a:r>
            <a:r>
              <a:rPr lang="ru-RU" dirty="0"/>
              <a:t> </a:t>
            </a:r>
            <a:r>
              <a:rPr lang="ru-RU" dirty="0" err="1"/>
              <a:t>України</a:t>
            </a:r>
            <a:r>
              <a:rPr lang="ru-RU" dirty="0"/>
              <a:t> </a:t>
            </a:r>
            <a:r>
              <a:rPr lang="ru-RU" dirty="0" err="1"/>
              <a:t>передбачає</a:t>
            </a:r>
            <a:r>
              <a:rPr lang="ru-RU" dirty="0"/>
              <a:t>, </a:t>
            </a:r>
            <a:r>
              <a:rPr lang="ru-RU" dirty="0" err="1"/>
              <a:t>що</a:t>
            </a:r>
            <a:r>
              <a:rPr lang="ru-RU" dirty="0"/>
              <a:t> </a:t>
            </a:r>
            <a:r>
              <a:rPr lang="ru-RU" dirty="0" err="1" smtClean="0"/>
              <a:t>чинні</a:t>
            </a:r>
            <a:r>
              <a:rPr lang="ru-RU" dirty="0" smtClean="0"/>
              <a:t> </a:t>
            </a:r>
            <a:r>
              <a:rPr lang="ru-RU" dirty="0" err="1"/>
              <a:t>міжнародні</a:t>
            </a:r>
            <a:r>
              <a:rPr lang="ru-RU" dirty="0"/>
              <a:t> договори, </a:t>
            </a:r>
            <a:r>
              <a:rPr lang="ru-RU" dirty="0" err="1"/>
              <a:t>згода</a:t>
            </a:r>
            <a:r>
              <a:rPr lang="ru-RU" dirty="0"/>
              <a:t> на </a:t>
            </a:r>
            <a:r>
              <a:rPr lang="ru-RU" dirty="0" err="1"/>
              <a:t>обов'язковість</a:t>
            </a:r>
            <a:r>
              <a:rPr lang="ru-RU" dirty="0"/>
              <a:t> </a:t>
            </a:r>
            <a:r>
              <a:rPr lang="ru-RU" dirty="0" err="1"/>
              <a:t>яких</a:t>
            </a:r>
            <a:r>
              <a:rPr lang="ru-RU" dirty="0"/>
              <a:t> </a:t>
            </a:r>
            <a:r>
              <a:rPr lang="ru-RU" dirty="0" err="1"/>
              <a:t>надана</a:t>
            </a:r>
            <a:r>
              <a:rPr lang="ru-RU" dirty="0"/>
              <a:t> Верховною Радою </a:t>
            </a:r>
            <a:r>
              <a:rPr lang="ru-RU" dirty="0" err="1"/>
              <a:t>України</a:t>
            </a:r>
            <a:r>
              <a:rPr lang="ru-RU" dirty="0"/>
              <a:t>, є </a:t>
            </a:r>
            <a:r>
              <a:rPr lang="ru-RU" dirty="0" err="1"/>
              <a:t>частиною</a:t>
            </a:r>
            <a:r>
              <a:rPr lang="ru-RU" dirty="0"/>
              <a:t> </a:t>
            </a:r>
            <a:r>
              <a:rPr lang="ru-RU" dirty="0" err="1"/>
              <a:t>національного</a:t>
            </a:r>
            <a:r>
              <a:rPr lang="ru-RU" dirty="0"/>
              <a:t> </a:t>
            </a:r>
            <a:r>
              <a:rPr lang="ru-RU" dirty="0" err="1"/>
              <a:t>законодавства</a:t>
            </a:r>
            <a:r>
              <a:rPr lang="ru-RU" dirty="0"/>
              <a:t> </a:t>
            </a:r>
            <a:r>
              <a:rPr lang="ru-RU" dirty="0" err="1"/>
              <a:t>України</a:t>
            </a:r>
            <a:r>
              <a:rPr lang="ru-RU" dirty="0"/>
              <a:t>.</a:t>
            </a:r>
          </a:p>
          <a:p>
            <a:pPr marL="0" indent="0" algn="just">
              <a:buNone/>
            </a:pPr>
            <a:r>
              <a:rPr lang="ru-RU" dirty="0" err="1"/>
              <a:t>Найбільш</a:t>
            </a:r>
            <a:r>
              <a:rPr lang="ru-RU" dirty="0"/>
              <a:t> </a:t>
            </a:r>
            <a:r>
              <a:rPr lang="ru-RU" dirty="0" err="1"/>
              <a:t>поширеними</a:t>
            </a:r>
            <a:r>
              <a:rPr lang="ru-RU" dirty="0"/>
              <a:t> є </a:t>
            </a:r>
            <a:r>
              <a:rPr lang="ru-RU" dirty="0" err="1"/>
              <a:t>такі</a:t>
            </a:r>
            <a:r>
              <a:rPr lang="ru-RU" dirty="0"/>
              <a:t> </a:t>
            </a:r>
            <a:r>
              <a:rPr lang="ru-RU" dirty="0" err="1"/>
              <a:t>способи</a:t>
            </a:r>
            <a:r>
              <a:rPr lang="ru-RU" dirty="0"/>
              <a:t> </a:t>
            </a:r>
            <a:r>
              <a:rPr lang="ru-RU" dirty="0" err="1"/>
              <a:t>впровадження</a:t>
            </a:r>
            <a:r>
              <a:rPr lang="ru-RU" dirty="0"/>
              <a:t> і </a:t>
            </a:r>
            <a:r>
              <a:rPr lang="ru-RU" dirty="0" err="1"/>
              <a:t>врахування</a:t>
            </a:r>
            <a:r>
              <a:rPr lang="ru-RU" dirty="0"/>
              <a:t> </a:t>
            </a:r>
            <a:r>
              <a:rPr lang="ru-RU" dirty="0" err="1"/>
              <a:t>міжнародних</a:t>
            </a:r>
            <a:r>
              <a:rPr lang="ru-RU" dirty="0"/>
              <a:t> норм </a:t>
            </a:r>
            <a:r>
              <a:rPr lang="ru-RU" dirty="0" err="1"/>
              <a:t>щодо</a:t>
            </a:r>
            <a:r>
              <a:rPr lang="ru-RU" dirty="0"/>
              <a:t> </a:t>
            </a:r>
            <a:r>
              <a:rPr lang="ru-RU" dirty="0" err="1"/>
              <a:t>соціального</a:t>
            </a:r>
            <a:r>
              <a:rPr lang="ru-RU" dirty="0"/>
              <a:t> </a:t>
            </a:r>
            <a:r>
              <a:rPr lang="ru-RU" dirty="0" err="1"/>
              <a:t>забезпечення</a:t>
            </a:r>
            <a:r>
              <a:rPr lang="ru-RU" dirty="0"/>
              <a:t>: а) </a:t>
            </a:r>
            <a:r>
              <a:rPr lang="ru-RU" dirty="0" err="1"/>
              <a:t>врахування</a:t>
            </a:r>
            <a:r>
              <a:rPr lang="ru-RU" dirty="0"/>
              <a:t> у </a:t>
            </a:r>
            <a:r>
              <a:rPr lang="ru-RU" dirty="0" err="1"/>
              <a:t>внутрішньому</a:t>
            </a:r>
            <a:r>
              <a:rPr lang="ru-RU" dirty="0"/>
              <a:t> </a:t>
            </a:r>
            <a:r>
              <a:rPr lang="ru-RU" dirty="0" err="1"/>
              <a:t>законодавстві</a:t>
            </a:r>
            <a:r>
              <a:rPr lang="ru-RU" dirty="0"/>
              <a:t> </a:t>
            </a:r>
            <a:r>
              <a:rPr lang="ru-RU" dirty="0" err="1"/>
              <a:t>міжнародного</a:t>
            </a:r>
            <a:r>
              <a:rPr lang="ru-RU" dirty="0"/>
              <a:t> </a:t>
            </a:r>
            <a:r>
              <a:rPr lang="ru-RU" dirty="0" err="1"/>
              <a:t>досвіду</a:t>
            </a:r>
            <a:r>
              <a:rPr lang="ru-RU" dirty="0"/>
              <a:t> </a:t>
            </a:r>
            <a:r>
              <a:rPr lang="ru-RU" dirty="0" err="1"/>
              <a:t>усфері</a:t>
            </a:r>
            <a:r>
              <a:rPr lang="ru-RU" dirty="0"/>
              <a:t> названого </a:t>
            </a:r>
            <a:r>
              <a:rPr lang="ru-RU" dirty="0" err="1"/>
              <a:t>забезпечення</a:t>
            </a:r>
            <a:r>
              <a:rPr lang="ru-RU" dirty="0"/>
              <a:t> (</a:t>
            </a:r>
            <a:r>
              <a:rPr lang="ru-RU" dirty="0" err="1"/>
              <a:t>міжнародних</a:t>
            </a:r>
            <a:r>
              <a:rPr lang="ru-RU" dirty="0"/>
              <a:t> </a:t>
            </a:r>
            <a:r>
              <a:rPr lang="ru-RU" dirty="0" err="1"/>
              <a:t>актів</a:t>
            </a:r>
            <a:r>
              <a:rPr lang="ru-RU" dirty="0"/>
              <a:t>, до </a:t>
            </a:r>
            <a:r>
              <a:rPr lang="ru-RU" dirty="0" err="1"/>
              <a:t>яких</a:t>
            </a:r>
            <a:r>
              <a:rPr lang="ru-RU" dirty="0"/>
              <a:t> </a:t>
            </a:r>
            <a:r>
              <a:rPr lang="ru-RU" dirty="0" err="1"/>
              <a:t>Україна</a:t>
            </a:r>
            <a:r>
              <a:rPr lang="ru-RU" dirty="0"/>
              <a:t> </a:t>
            </a:r>
            <a:r>
              <a:rPr lang="ru-RU" dirty="0" err="1"/>
              <a:t>приєдналася</a:t>
            </a:r>
            <a:r>
              <a:rPr lang="ru-RU" dirty="0"/>
              <a:t>);                        б) </a:t>
            </a:r>
            <a:r>
              <a:rPr lang="ru-RU" dirty="0" err="1"/>
              <a:t>включення</a:t>
            </a:r>
            <a:r>
              <a:rPr lang="ru-RU" dirty="0"/>
              <a:t> норм таких </a:t>
            </a:r>
            <a:r>
              <a:rPr lang="ru-RU" dirty="0" err="1"/>
              <a:t>договорів</a:t>
            </a:r>
            <a:r>
              <a:rPr lang="ru-RU" dirty="0"/>
              <a:t> до </a:t>
            </a:r>
            <a:r>
              <a:rPr lang="ru-RU" dirty="0" err="1"/>
              <a:t>українського</a:t>
            </a:r>
            <a:r>
              <a:rPr lang="ru-RU" dirty="0"/>
              <a:t> </a:t>
            </a:r>
            <a:r>
              <a:rPr lang="ru-RU" dirty="0" err="1"/>
              <a:t>законодавства</a:t>
            </a:r>
            <a:r>
              <a:rPr lang="ru-RU" dirty="0"/>
              <a:t> </a:t>
            </a:r>
            <a:r>
              <a:rPr lang="ru-RU" dirty="0" err="1"/>
              <a:t>повністю</a:t>
            </a:r>
            <a:r>
              <a:rPr lang="ru-RU" dirty="0"/>
              <a:t> </a:t>
            </a:r>
            <a:r>
              <a:rPr lang="ru-RU" dirty="0" err="1"/>
              <a:t>або</a:t>
            </a:r>
            <a:r>
              <a:rPr lang="ru-RU" dirty="0"/>
              <a:t> </a:t>
            </a:r>
            <a:r>
              <a:rPr lang="ru-RU" dirty="0" err="1"/>
              <a:t>частково</a:t>
            </a:r>
            <a:r>
              <a:rPr lang="ru-RU" dirty="0"/>
              <a:t>; в) </a:t>
            </a:r>
            <a:r>
              <a:rPr lang="ru-RU" dirty="0" err="1"/>
              <a:t>безпосереднє</a:t>
            </a:r>
            <a:r>
              <a:rPr lang="ru-RU" dirty="0"/>
              <a:t> </a:t>
            </a:r>
            <a:r>
              <a:rPr lang="ru-RU" dirty="0" err="1"/>
              <a:t>застосування</a:t>
            </a:r>
            <a:r>
              <a:rPr lang="ru-RU" dirty="0"/>
              <a:t> норм права, </a:t>
            </a:r>
            <a:r>
              <a:rPr lang="ru-RU" dirty="0" err="1"/>
              <a:t>що</a:t>
            </a:r>
            <a:r>
              <a:rPr lang="ru-RU" dirty="0"/>
              <a:t> </a:t>
            </a:r>
            <a:r>
              <a:rPr lang="ru-RU" dirty="0" err="1"/>
              <a:t>містяться</a:t>
            </a:r>
            <a:r>
              <a:rPr lang="ru-RU" dirty="0"/>
              <a:t> у </a:t>
            </a:r>
            <a:r>
              <a:rPr lang="ru-RU" dirty="0" err="1"/>
              <a:t>ратифікованих</a:t>
            </a:r>
            <a:r>
              <a:rPr lang="ru-RU" dirty="0"/>
              <a:t> Верховною Радою </a:t>
            </a:r>
            <a:r>
              <a:rPr lang="ru-RU" dirty="0" err="1"/>
              <a:t>України</a:t>
            </a:r>
            <a:r>
              <a:rPr lang="ru-RU" dirty="0"/>
              <a:t> </a:t>
            </a:r>
            <a:r>
              <a:rPr lang="ru-RU" dirty="0" err="1"/>
              <a:t>міжнародних</a:t>
            </a:r>
            <a:r>
              <a:rPr lang="ru-RU" dirty="0"/>
              <a:t> договорах. </a:t>
            </a:r>
            <a:r>
              <a:rPr lang="ru-RU" dirty="0" err="1"/>
              <a:t>Конвенції</a:t>
            </a:r>
            <a:r>
              <a:rPr lang="ru-RU" dirty="0"/>
              <a:t> і </a:t>
            </a:r>
            <a:r>
              <a:rPr lang="ru-RU" dirty="0" err="1"/>
              <a:t>рекомендації</a:t>
            </a:r>
            <a:r>
              <a:rPr lang="ru-RU" dirty="0"/>
              <a:t> є формою </a:t>
            </a:r>
            <a:r>
              <a:rPr lang="ru-RU" dirty="0" err="1"/>
              <a:t>міжнародно</a:t>
            </a:r>
            <a:r>
              <a:rPr lang="ru-RU" dirty="0"/>
              <a:t>-правового </a:t>
            </a:r>
            <a:r>
              <a:rPr lang="ru-RU" dirty="0" err="1"/>
              <a:t>регулювання</a:t>
            </a:r>
            <a:r>
              <a:rPr lang="ru-RU" dirty="0"/>
              <a:t> </a:t>
            </a:r>
            <a:r>
              <a:rPr lang="ru-RU" dirty="0" err="1"/>
              <a:t>соціального</a:t>
            </a:r>
            <a:r>
              <a:rPr lang="ru-RU" dirty="0"/>
              <a:t> </a:t>
            </a:r>
            <a:r>
              <a:rPr lang="ru-RU" dirty="0" err="1"/>
              <a:t>забезпечення</a:t>
            </a:r>
            <a:r>
              <a:rPr lang="ru-RU" dirty="0"/>
              <a:t>.</a:t>
            </a:r>
            <a:endParaRPr lang="ru-RU" b="1" dirty="0"/>
          </a:p>
          <a:p>
            <a:endParaRPr lang="ru-RU" dirty="0"/>
          </a:p>
        </p:txBody>
      </p:sp>
      <p:pic>
        <p:nvPicPr>
          <p:cNvPr id="6" name="Рисунок 5">
            <a:extLst>
              <a:ext uri="{FF2B5EF4-FFF2-40B4-BE49-F238E27FC236}">
                <a16:creationId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id="{DCDF7C5A-DAA4-44BE-B565-CE300A18357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95050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F052C0-E483-4519-A8B7-88C35E02BE73}"/>
              </a:ext>
            </a:extLst>
          </p:cNvPr>
          <p:cNvSpPr>
            <a:spLocks noGrp="1"/>
          </p:cNvSpPr>
          <p:nvPr>
            <p:ph type="title"/>
          </p:nvPr>
        </p:nvSpPr>
        <p:spPr>
          <a:xfrm>
            <a:off x="2132011" y="204581"/>
            <a:ext cx="9041077" cy="800120"/>
          </a:xfrm>
        </p:spPr>
        <p:txBody>
          <a:bodyPr>
            <a:normAutofit/>
          </a:bodyPr>
          <a:lstStyle/>
          <a:p>
            <a:pPr algn="ctr"/>
            <a:r>
              <a:rPr lang="ru-RU" b="1" dirty="0"/>
              <a:t>Принципи ПСЗ</a:t>
            </a:r>
            <a:endParaRPr lang="ru-RU" dirty="0"/>
          </a:p>
        </p:txBody>
      </p:sp>
      <p:sp>
        <p:nvSpPr>
          <p:cNvPr id="19" name="Заголовок 1">
            <a:extLst>
              <a:ext uri="{FF2B5EF4-FFF2-40B4-BE49-F238E27FC236}">
                <a16:creationId xmlns:a16="http://schemas.microsoft.com/office/drawing/2014/main" id="{9FC3BB9C-211D-4385-A112-C1DB004D7A01}"/>
              </a:ext>
            </a:extLst>
          </p:cNvPr>
          <p:cNvSpPr txBox="1">
            <a:spLocks/>
          </p:cNvSpPr>
          <p:nvPr/>
        </p:nvSpPr>
        <p:spPr>
          <a:xfrm>
            <a:off x="227012" y="2707430"/>
            <a:ext cx="2993035" cy="4058401"/>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endParaRPr lang="ru-RU" dirty="0"/>
          </a:p>
        </p:txBody>
      </p:sp>
      <p:sp>
        <p:nvSpPr>
          <p:cNvPr id="5" name="Объект 4">
            <a:extLst>
              <a:ext uri="{FF2B5EF4-FFF2-40B4-BE49-F238E27FC236}">
                <a16:creationId xmlns:a16="http://schemas.microsoft.com/office/drawing/2014/main" id="{4D1FBFB7-F3EC-4524-9B25-EBFBF88EDC73}"/>
              </a:ext>
            </a:extLst>
          </p:cNvPr>
          <p:cNvSpPr>
            <a:spLocks noGrp="1"/>
          </p:cNvSpPr>
          <p:nvPr>
            <p:ph idx="1"/>
          </p:nvPr>
        </p:nvSpPr>
        <p:spPr>
          <a:xfrm>
            <a:off x="760412" y="1301157"/>
            <a:ext cx="10157354" cy="4470400"/>
          </a:xfrm>
        </p:spPr>
        <p:txBody>
          <a:bodyPr/>
          <a:lstStyle/>
          <a:p>
            <a:pPr marL="0" indent="0" algn="just">
              <a:buNone/>
            </a:pPr>
            <a:r>
              <a:rPr lang="uk-UA" b="1" i="1" dirty="0"/>
              <a:t>3. Принцип суспільної доцільності соціального забезпечення відповідно до соціальних ризиків. </a:t>
            </a:r>
            <a:r>
              <a:rPr lang="uk-UA" dirty="0"/>
              <a:t>Соціальним забезпеченням охоплюється не все населення країни, а лише певні категорії осіб, що потрапили в складні життєві ситуації. У нормативних актах, як правило, – це закони, перелічені соціальні ризики, які ведуть до потреби державної підтримки в разі настання соціального випадку (старість, народження, інвалідність, хвороба, безробіття і т. ін.). </a:t>
            </a:r>
            <a:endParaRPr lang="ru-RU" dirty="0"/>
          </a:p>
        </p:txBody>
      </p:sp>
      <p:pic>
        <p:nvPicPr>
          <p:cNvPr id="7" name="Рисунок 6">
            <a:extLst>
              <a:ext uri="{FF2B5EF4-FFF2-40B4-BE49-F238E27FC236}">
                <a16:creationId xmlns:a16="http://schemas.microsoft.com/office/drawing/2014/main" id="{E27D03B5-F354-4122-8C4E-1BEAB9D26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9" name="Рисунок 8" descr="https://eacea.ec.europa.eu/sites/eacea-site/files/logosbeneficaireserasmusright_withthesupportof.jpg">
            <a:extLst>
              <a:ext uri="{FF2B5EF4-FFF2-40B4-BE49-F238E27FC236}">
                <a16:creationId xmlns:a16="http://schemas.microsoft.com/office/drawing/2014/main" id="{80E731DF-AB2D-495D-A9C5-D527DCB5BF1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21995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3611" y="76200"/>
            <a:ext cx="7771051" cy="533400"/>
          </a:xfrm>
        </p:spPr>
        <p:txBody>
          <a:bodyPr>
            <a:normAutofit fontScale="90000"/>
          </a:bodyPr>
          <a:lstStyle/>
          <a:p>
            <a:pPr algn="ctr"/>
            <a:r>
              <a:rPr lang="ru-RU" b="1" dirty="0"/>
              <a:t>Принципи ПСЗ</a:t>
            </a:r>
            <a:endParaRPr lang="ru-RU" dirty="0"/>
          </a:p>
        </p:txBody>
      </p:sp>
      <p:sp>
        <p:nvSpPr>
          <p:cNvPr id="3" name="Содержимое 2"/>
          <p:cNvSpPr>
            <a:spLocks noGrp="1"/>
          </p:cNvSpPr>
          <p:nvPr>
            <p:ph idx="1"/>
          </p:nvPr>
        </p:nvSpPr>
        <p:spPr>
          <a:xfrm>
            <a:off x="417512" y="609600"/>
            <a:ext cx="11353800" cy="6142348"/>
          </a:xfrm>
        </p:spPr>
        <p:txBody>
          <a:bodyPr>
            <a:normAutofit/>
          </a:bodyPr>
          <a:lstStyle/>
          <a:p>
            <a:pPr marL="0" indent="0" algn="just">
              <a:buNone/>
            </a:pPr>
            <a:r>
              <a:rPr lang="ru-RU" b="1" i="1" dirty="0"/>
              <a:t>4. Принцип </a:t>
            </a:r>
            <a:r>
              <a:rPr lang="ru-RU" b="1" i="1" dirty="0" err="1"/>
              <a:t>усезагальності</a:t>
            </a:r>
            <a:r>
              <a:rPr lang="ru-RU" b="1" i="1" dirty="0"/>
              <a:t> права на </a:t>
            </a:r>
            <a:r>
              <a:rPr lang="ru-RU" b="1" i="1" dirty="0" err="1"/>
              <a:t>соціальне</a:t>
            </a:r>
            <a:r>
              <a:rPr lang="ru-RU" b="1" i="1" dirty="0"/>
              <a:t> </a:t>
            </a:r>
            <a:r>
              <a:rPr lang="ru-RU" b="1" i="1" dirty="0" err="1"/>
              <a:t>забезпечення.</a:t>
            </a:r>
            <a:r>
              <a:rPr lang="ru-RU" dirty="0" err="1"/>
              <a:t>Законодавство</a:t>
            </a:r>
            <a:r>
              <a:rPr lang="ru-RU" dirty="0"/>
              <a:t> </a:t>
            </a:r>
            <a:r>
              <a:rPr lang="ru-RU" dirty="0" err="1"/>
              <a:t>України</a:t>
            </a:r>
            <a:r>
              <a:rPr lang="ru-RU" dirty="0"/>
              <a:t> </a:t>
            </a:r>
            <a:r>
              <a:rPr lang="ru-RU" dirty="0" err="1"/>
              <a:t>встановлює</a:t>
            </a:r>
            <a:r>
              <a:rPr lang="ru-RU" dirty="0"/>
              <a:t> </a:t>
            </a:r>
            <a:r>
              <a:rPr lang="ru-RU" dirty="0" err="1"/>
              <a:t>рівну</a:t>
            </a:r>
            <a:r>
              <a:rPr lang="ru-RU" dirty="0"/>
              <a:t> й </a:t>
            </a:r>
            <a:r>
              <a:rPr lang="ru-RU" dirty="0" err="1"/>
              <a:t>однакову</a:t>
            </a:r>
            <a:r>
              <a:rPr lang="ru-RU" dirty="0"/>
              <a:t> для кожного </a:t>
            </a:r>
            <a:r>
              <a:rPr lang="ru-RU" dirty="0" err="1"/>
              <a:t>можливість</a:t>
            </a:r>
            <a:r>
              <a:rPr lang="ru-RU" dirty="0"/>
              <a:t> у </a:t>
            </a:r>
            <a:r>
              <a:rPr lang="ru-RU" dirty="0" err="1"/>
              <a:t>разі</a:t>
            </a:r>
            <a:r>
              <a:rPr lang="ru-RU" dirty="0"/>
              <a:t> </a:t>
            </a:r>
            <a:r>
              <a:rPr lang="ru-RU" dirty="0" err="1"/>
              <a:t>настання</a:t>
            </a:r>
            <a:r>
              <a:rPr lang="ru-RU" dirty="0"/>
              <a:t> </a:t>
            </a:r>
            <a:r>
              <a:rPr lang="ru-RU" dirty="0" err="1"/>
              <a:t>конкретних</a:t>
            </a:r>
            <a:r>
              <a:rPr lang="ru-RU" dirty="0"/>
              <a:t> </a:t>
            </a:r>
            <a:r>
              <a:rPr lang="ru-RU" dirty="0" err="1"/>
              <a:t>соціально</a:t>
            </a:r>
            <a:r>
              <a:rPr lang="ru-RU" dirty="0"/>
              <a:t> </a:t>
            </a:r>
            <a:r>
              <a:rPr lang="ru-RU" dirty="0" err="1"/>
              <a:t>значимих</a:t>
            </a:r>
            <a:r>
              <a:rPr lang="ru-RU" dirty="0"/>
              <a:t> </a:t>
            </a:r>
            <a:r>
              <a:rPr lang="ru-RU" dirty="0" err="1"/>
              <a:t>обставин</a:t>
            </a:r>
            <a:r>
              <a:rPr lang="ru-RU" dirty="0"/>
              <a:t> </a:t>
            </a:r>
            <a:r>
              <a:rPr lang="ru-RU" dirty="0" err="1"/>
              <a:t>отримати</a:t>
            </a:r>
            <a:r>
              <a:rPr lang="ru-RU" dirty="0"/>
              <a:t> </a:t>
            </a:r>
            <a:r>
              <a:rPr lang="ru-RU" dirty="0" err="1"/>
              <a:t>певні</a:t>
            </a:r>
            <a:r>
              <a:rPr lang="ru-RU" dirty="0"/>
              <a:t> </a:t>
            </a:r>
            <a:r>
              <a:rPr lang="ru-RU" dirty="0" err="1"/>
              <a:t>види</a:t>
            </a:r>
            <a:r>
              <a:rPr lang="ru-RU" dirty="0"/>
              <a:t> </a:t>
            </a:r>
            <a:r>
              <a:rPr lang="ru-RU" dirty="0" err="1"/>
              <a:t>соціального</a:t>
            </a:r>
            <a:r>
              <a:rPr lang="ru-RU" dirty="0"/>
              <a:t> </a:t>
            </a:r>
            <a:r>
              <a:rPr lang="ru-RU" dirty="0" err="1"/>
              <a:t>забезпечення</a:t>
            </a:r>
            <a:r>
              <a:rPr lang="ru-RU" dirty="0"/>
              <a:t> </a:t>
            </a:r>
            <a:r>
              <a:rPr lang="ru-RU" dirty="0" err="1"/>
              <a:t>незалежно</a:t>
            </a:r>
            <a:r>
              <a:rPr lang="ru-RU" dirty="0"/>
              <a:t> </a:t>
            </a:r>
            <a:r>
              <a:rPr lang="ru-RU" dirty="0" err="1"/>
              <a:t>від</a:t>
            </a:r>
            <a:r>
              <a:rPr lang="ru-RU" dirty="0"/>
              <a:t> </a:t>
            </a:r>
            <a:r>
              <a:rPr lang="ru-RU" dirty="0" err="1"/>
              <a:t>раси</a:t>
            </a:r>
            <a:r>
              <a:rPr lang="ru-RU" dirty="0"/>
              <a:t>, </a:t>
            </a:r>
            <a:r>
              <a:rPr lang="ru-RU" dirty="0" err="1"/>
              <a:t>політичних</a:t>
            </a:r>
            <a:r>
              <a:rPr lang="ru-RU" dirty="0"/>
              <a:t>, </a:t>
            </a:r>
            <a:r>
              <a:rPr lang="ru-RU" dirty="0" err="1"/>
              <a:t>релігійних</a:t>
            </a:r>
            <a:r>
              <a:rPr lang="ru-RU" dirty="0"/>
              <a:t> та </a:t>
            </a:r>
            <a:r>
              <a:rPr lang="ru-RU" dirty="0" err="1"/>
              <a:t>інших</a:t>
            </a:r>
            <a:r>
              <a:rPr lang="ru-RU" dirty="0"/>
              <a:t> </a:t>
            </a:r>
            <a:r>
              <a:rPr lang="ru-RU" dirty="0" err="1"/>
              <a:t>переконань</a:t>
            </a:r>
            <a:r>
              <a:rPr lang="ru-RU" dirty="0"/>
              <a:t>, </a:t>
            </a:r>
            <a:r>
              <a:rPr lang="ru-RU" dirty="0" err="1"/>
              <a:t>статі</a:t>
            </a:r>
            <a:r>
              <a:rPr lang="ru-RU" dirty="0"/>
              <a:t> </a:t>
            </a:r>
            <a:r>
              <a:rPr lang="ru-RU" dirty="0" err="1"/>
              <a:t>тощо</a:t>
            </a:r>
            <a:r>
              <a:rPr lang="ru-RU" dirty="0"/>
              <a:t>. Правовою базою для </a:t>
            </a:r>
            <a:r>
              <a:rPr lang="ru-RU" dirty="0" err="1"/>
              <a:t>цього</a:t>
            </a:r>
            <a:r>
              <a:rPr lang="ru-RU" dirty="0"/>
              <a:t> принципу є </a:t>
            </a:r>
            <a:r>
              <a:rPr lang="ru-RU" dirty="0" err="1"/>
              <a:t>ст.ст</a:t>
            </a:r>
            <a:r>
              <a:rPr lang="ru-RU" dirty="0"/>
              <a:t>. 24 і 46 </a:t>
            </a:r>
            <a:r>
              <a:rPr lang="ru-RU" dirty="0" err="1"/>
              <a:t>Конституції</a:t>
            </a:r>
            <a:r>
              <a:rPr lang="ru-RU" dirty="0"/>
              <a:t> </a:t>
            </a:r>
            <a:r>
              <a:rPr lang="ru-RU" dirty="0" err="1"/>
              <a:t>України</a:t>
            </a:r>
            <a:r>
              <a:rPr lang="ru-RU" dirty="0"/>
              <a:t>.</a:t>
            </a:r>
          </a:p>
          <a:p>
            <a:pPr marL="0" indent="0" algn="just">
              <a:buNone/>
            </a:pPr>
            <a:r>
              <a:rPr lang="ru-RU" dirty="0"/>
              <a:t>У ст. 46 Основного Закону </a:t>
            </a:r>
            <a:r>
              <a:rPr lang="ru-RU" dirty="0" err="1"/>
              <a:t>зазначено</a:t>
            </a:r>
            <a:r>
              <a:rPr lang="ru-RU" dirty="0"/>
              <a:t>, </a:t>
            </a:r>
            <a:r>
              <a:rPr lang="ru-RU" dirty="0" err="1"/>
              <a:t>що</a:t>
            </a:r>
            <a:r>
              <a:rPr lang="ru-RU" dirty="0"/>
              <a:t> </a:t>
            </a:r>
            <a:r>
              <a:rPr lang="ru-RU" dirty="0" err="1"/>
              <a:t>громадяни</a:t>
            </a:r>
            <a:r>
              <a:rPr lang="ru-RU" dirty="0"/>
              <a:t> </a:t>
            </a:r>
            <a:r>
              <a:rPr lang="ru-RU" dirty="0" err="1"/>
              <a:t>мають</a:t>
            </a:r>
            <a:r>
              <a:rPr lang="ru-RU" dirty="0"/>
              <a:t> право на </a:t>
            </a:r>
            <a:r>
              <a:rPr lang="ru-RU" dirty="0" err="1"/>
              <a:t>соціальний</a:t>
            </a:r>
            <a:r>
              <a:rPr lang="ru-RU" dirty="0"/>
              <a:t> </a:t>
            </a:r>
            <a:r>
              <a:rPr lang="ru-RU" dirty="0" err="1"/>
              <a:t>захист</a:t>
            </a:r>
            <a:r>
              <a:rPr lang="ru-RU" dirty="0"/>
              <a:t>. </a:t>
            </a:r>
            <a:r>
              <a:rPr lang="ru-RU" dirty="0" err="1"/>
              <a:t>Виходячи</a:t>
            </a:r>
            <a:r>
              <a:rPr lang="ru-RU" dirty="0"/>
              <a:t> з буквального </a:t>
            </a:r>
            <a:r>
              <a:rPr lang="ru-RU" dirty="0" err="1"/>
              <a:t>тлумачення</a:t>
            </a:r>
            <a:r>
              <a:rPr lang="ru-RU" dirty="0"/>
              <a:t> слова </a:t>
            </a:r>
            <a:r>
              <a:rPr lang="ru-RU" i="1" dirty="0" err="1"/>
              <a:t>громадяни</a:t>
            </a:r>
            <a:r>
              <a:rPr lang="ru-RU" i="1" dirty="0"/>
              <a:t> </a:t>
            </a:r>
            <a:r>
              <a:rPr lang="ru-RU" dirty="0" err="1"/>
              <a:t>можна</a:t>
            </a:r>
            <a:r>
              <a:rPr lang="ru-RU" dirty="0"/>
              <a:t> </a:t>
            </a:r>
            <a:r>
              <a:rPr lang="ru-RU" dirty="0" err="1"/>
              <a:t>зробити</a:t>
            </a:r>
            <a:r>
              <a:rPr lang="ru-RU" dirty="0"/>
              <a:t> </a:t>
            </a:r>
            <a:r>
              <a:rPr lang="ru-RU" dirty="0" err="1"/>
              <a:t>висновок</a:t>
            </a:r>
            <a:r>
              <a:rPr lang="ru-RU" dirty="0"/>
              <a:t>, </a:t>
            </a:r>
            <a:r>
              <a:rPr lang="ru-RU" dirty="0" err="1"/>
              <a:t>що</a:t>
            </a:r>
            <a:r>
              <a:rPr lang="ru-RU" dirty="0"/>
              <a:t> </a:t>
            </a:r>
            <a:r>
              <a:rPr lang="ru-RU" dirty="0" err="1"/>
              <a:t>негромадяни</a:t>
            </a:r>
            <a:r>
              <a:rPr lang="ru-RU" dirty="0"/>
              <a:t> такого права не </a:t>
            </a:r>
            <a:r>
              <a:rPr lang="ru-RU" dirty="0" err="1"/>
              <a:t>мають</a:t>
            </a:r>
            <a:r>
              <a:rPr lang="ru-RU" dirty="0"/>
              <a:t>. </a:t>
            </a:r>
            <a:r>
              <a:rPr lang="ru-RU" dirty="0" err="1"/>
              <a:t>Насправді</a:t>
            </a:r>
            <a:r>
              <a:rPr lang="ru-RU" dirty="0"/>
              <a:t> </a:t>
            </a:r>
            <a:r>
              <a:rPr lang="ru-RU" dirty="0" err="1"/>
              <a:t>соціальним</a:t>
            </a:r>
            <a:r>
              <a:rPr lang="ru-RU" dirty="0"/>
              <a:t> </a:t>
            </a:r>
            <a:r>
              <a:rPr lang="ru-RU" dirty="0" err="1"/>
              <a:t>захистом</a:t>
            </a:r>
            <a:r>
              <a:rPr lang="ru-RU" dirty="0"/>
              <a:t> </a:t>
            </a:r>
            <a:r>
              <a:rPr lang="ru-RU" dirty="0" err="1"/>
              <a:t>охоплені</a:t>
            </a:r>
            <a:r>
              <a:rPr lang="ru-RU" dirty="0"/>
              <a:t> </a:t>
            </a:r>
            <a:r>
              <a:rPr lang="ru-RU" dirty="0" err="1"/>
              <a:t>всі</a:t>
            </a:r>
            <a:r>
              <a:rPr lang="ru-RU" dirty="0"/>
              <a:t> </a:t>
            </a:r>
            <a:r>
              <a:rPr lang="ru-RU" dirty="0" err="1"/>
              <a:t>фізичні</a:t>
            </a:r>
            <a:r>
              <a:rPr lang="ru-RU" dirty="0"/>
              <a:t> особи, </a:t>
            </a:r>
            <a:r>
              <a:rPr lang="ru-RU" dirty="0" err="1"/>
              <a:t>які</a:t>
            </a:r>
            <a:r>
              <a:rPr lang="ru-RU" dirty="0"/>
              <a:t> </a:t>
            </a:r>
            <a:r>
              <a:rPr lang="ru-RU" dirty="0" err="1"/>
              <a:t>перебувають</a:t>
            </a:r>
            <a:r>
              <a:rPr lang="ru-RU" dirty="0"/>
              <a:t> на </a:t>
            </a:r>
            <a:r>
              <a:rPr lang="ru-RU" dirty="0" err="1"/>
              <a:t>території</a:t>
            </a:r>
            <a:r>
              <a:rPr lang="ru-RU" dirty="0"/>
              <a:t> </a:t>
            </a:r>
            <a:r>
              <a:rPr lang="ru-RU" dirty="0" err="1"/>
              <a:t>України</a:t>
            </a:r>
            <a:r>
              <a:rPr lang="ru-RU" dirty="0"/>
              <a:t>. </a:t>
            </a:r>
            <a:r>
              <a:rPr lang="ru-RU" dirty="0" err="1"/>
              <a:t>Цей</a:t>
            </a:r>
            <a:r>
              <a:rPr lang="ru-RU" dirty="0"/>
              <a:t> принцип </a:t>
            </a:r>
            <a:r>
              <a:rPr lang="ru-RU" dirty="0" err="1"/>
              <a:t>вказує</a:t>
            </a:r>
            <a:r>
              <a:rPr lang="ru-RU" dirty="0"/>
              <a:t> на </a:t>
            </a:r>
            <a:r>
              <a:rPr lang="ru-RU" dirty="0" err="1"/>
              <a:t>суб’єктів</a:t>
            </a:r>
            <a:r>
              <a:rPr lang="ru-RU" dirty="0"/>
              <a:t> права на </a:t>
            </a:r>
            <a:r>
              <a:rPr lang="ru-RU" dirty="0" err="1"/>
              <a:t>зазначене</a:t>
            </a:r>
            <a:r>
              <a:rPr lang="ru-RU" dirty="0"/>
              <a:t> </a:t>
            </a:r>
            <a:r>
              <a:rPr lang="ru-RU" dirty="0" err="1"/>
              <a:t>забезпечення</a:t>
            </a:r>
            <a:r>
              <a:rPr lang="ru-RU" dirty="0"/>
              <a:t>. Ними є </a:t>
            </a:r>
            <a:r>
              <a:rPr lang="ru-RU" dirty="0" err="1"/>
              <a:t>всі</a:t>
            </a:r>
            <a:r>
              <a:rPr lang="ru-RU" dirty="0"/>
              <a:t> </a:t>
            </a:r>
            <a:r>
              <a:rPr lang="ru-RU" dirty="0" err="1"/>
              <a:t>громадяни</a:t>
            </a:r>
            <a:r>
              <a:rPr lang="ru-RU" dirty="0"/>
              <a:t> </a:t>
            </a:r>
            <a:r>
              <a:rPr lang="ru-RU" dirty="0" err="1"/>
              <a:t>України</a:t>
            </a:r>
            <a:r>
              <a:rPr lang="ru-RU" dirty="0"/>
              <a:t>, а </a:t>
            </a:r>
            <a:r>
              <a:rPr lang="ru-RU" dirty="0" err="1"/>
              <a:t>також</a:t>
            </a:r>
            <a:r>
              <a:rPr lang="ru-RU" dirty="0"/>
              <a:t> </a:t>
            </a:r>
            <a:r>
              <a:rPr lang="ru-RU" dirty="0" err="1"/>
              <a:t>іноземці</a:t>
            </a:r>
            <a:r>
              <a:rPr lang="ru-RU" dirty="0"/>
              <a:t> та особи без </a:t>
            </a:r>
            <a:r>
              <a:rPr lang="ru-RU" dirty="0" err="1"/>
              <a:t>громадянства</a:t>
            </a:r>
            <a:r>
              <a:rPr lang="ru-RU" dirty="0"/>
              <a:t> </a:t>
            </a:r>
            <a:r>
              <a:rPr lang="ru-RU" dirty="0" err="1"/>
              <a:t>незалежно</a:t>
            </a:r>
            <a:r>
              <a:rPr lang="ru-RU" dirty="0"/>
              <a:t> </a:t>
            </a:r>
            <a:r>
              <a:rPr lang="ru-RU" dirty="0" err="1"/>
              <a:t>від</a:t>
            </a:r>
            <a:r>
              <a:rPr lang="ru-RU" dirty="0"/>
              <a:t> </a:t>
            </a:r>
            <a:r>
              <a:rPr lang="ru-RU" dirty="0" err="1"/>
              <a:t>підстав</a:t>
            </a:r>
            <a:r>
              <a:rPr lang="ru-RU" dirty="0"/>
              <a:t> </a:t>
            </a:r>
            <a:r>
              <a:rPr lang="ru-RU" dirty="0" err="1"/>
              <a:t>знаходження</a:t>
            </a:r>
            <a:r>
              <a:rPr lang="ru-RU" dirty="0"/>
              <a:t> на </a:t>
            </a:r>
            <a:r>
              <a:rPr lang="ru-RU" dirty="0" err="1"/>
              <a:t>території</a:t>
            </a:r>
            <a:r>
              <a:rPr lang="ru-RU" dirty="0"/>
              <a:t> </a:t>
            </a:r>
            <a:r>
              <a:rPr lang="ru-RU" dirty="0" err="1"/>
              <a:t>країни</a:t>
            </a:r>
            <a:r>
              <a:rPr lang="ru-RU" dirty="0"/>
              <a:t>. </a:t>
            </a:r>
            <a:r>
              <a:rPr lang="ru-RU" dirty="0" err="1"/>
              <a:t>Законодавство</a:t>
            </a:r>
            <a:r>
              <a:rPr lang="ru-RU" dirty="0"/>
              <a:t> про </a:t>
            </a:r>
            <a:r>
              <a:rPr lang="ru-RU" dirty="0" err="1"/>
              <a:t>соціальне</a:t>
            </a:r>
            <a:r>
              <a:rPr lang="ru-RU" dirty="0"/>
              <a:t> </a:t>
            </a:r>
            <a:r>
              <a:rPr lang="ru-RU" dirty="0" err="1"/>
              <a:t>забезпечення</a:t>
            </a:r>
            <a:r>
              <a:rPr lang="ru-RU" dirty="0"/>
              <a:t> не </a:t>
            </a:r>
            <a:r>
              <a:rPr lang="ru-RU" dirty="0" err="1"/>
              <a:t>містить</a:t>
            </a:r>
            <a:r>
              <a:rPr lang="ru-RU" dirty="0"/>
              <a:t> </a:t>
            </a:r>
            <a:r>
              <a:rPr lang="ru-RU" dirty="0" err="1"/>
              <a:t>жодного</a:t>
            </a:r>
            <a:r>
              <a:rPr lang="ru-RU" dirty="0"/>
              <a:t> </a:t>
            </a:r>
            <a:r>
              <a:rPr lang="ru-RU" dirty="0" err="1"/>
              <a:t>винятку</a:t>
            </a:r>
            <a:r>
              <a:rPr lang="ru-RU" dirty="0"/>
              <a:t> з </a:t>
            </a:r>
            <a:r>
              <a:rPr lang="ru-RU" dirty="0" err="1"/>
              <a:t>цього</a:t>
            </a:r>
            <a:r>
              <a:rPr lang="ru-RU" dirty="0"/>
              <a:t> правила.</a:t>
            </a:r>
            <a:endParaRPr lang="ru-RU" b="1" dirty="0"/>
          </a:p>
          <a:p>
            <a:endParaRPr lang="ru-RU" dirty="0"/>
          </a:p>
        </p:txBody>
      </p:sp>
      <p:pic>
        <p:nvPicPr>
          <p:cNvPr id="7" name="Рисунок 6">
            <a:extLst>
              <a:ext uri="{FF2B5EF4-FFF2-40B4-BE49-F238E27FC236}">
                <a16:creationId xmlns:a16="http://schemas.microsoft.com/office/drawing/2014/main" id="{C142D5D5-E39A-42B5-81A4-EF4C5855F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6" name="Рисунок 5" descr="https://eacea.ec.europa.eu/sites/eacea-site/files/logosbeneficaireserasmusright_withthesupportof.jpg">
            <a:extLst>
              <a:ext uri="{FF2B5EF4-FFF2-40B4-BE49-F238E27FC236}">
                <a16:creationId xmlns:a16="http://schemas.microsoft.com/office/drawing/2014/main" id="{1BCDD71B-16C5-4FF7-9591-12E75928BF8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70455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4B4FF6-CFDA-4EC5-9A91-DA18E6B524F6}"/>
              </a:ext>
            </a:extLst>
          </p:cNvPr>
          <p:cNvSpPr>
            <a:spLocks noGrp="1"/>
          </p:cNvSpPr>
          <p:nvPr>
            <p:ph type="title"/>
          </p:nvPr>
        </p:nvSpPr>
        <p:spPr>
          <a:xfrm>
            <a:off x="4494212" y="228600"/>
            <a:ext cx="6686598" cy="1066800"/>
          </a:xfrm>
        </p:spPr>
        <p:txBody>
          <a:bodyPr/>
          <a:lstStyle/>
          <a:p>
            <a:r>
              <a:rPr lang="uk-UA" b="1" dirty="0"/>
              <a:t>План</a:t>
            </a:r>
            <a:endParaRPr lang="ru-RU" b="1" dirty="0"/>
          </a:p>
        </p:txBody>
      </p:sp>
      <p:sp>
        <p:nvSpPr>
          <p:cNvPr id="3" name="Объект 2">
            <a:extLst>
              <a:ext uri="{FF2B5EF4-FFF2-40B4-BE49-F238E27FC236}">
                <a16:creationId xmlns:a16="http://schemas.microsoft.com/office/drawing/2014/main" id="{5BFC0762-4B67-4A54-A10A-B7397E8381ED}"/>
              </a:ext>
            </a:extLst>
          </p:cNvPr>
          <p:cNvSpPr>
            <a:spLocks noGrp="1"/>
          </p:cNvSpPr>
          <p:nvPr>
            <p:ph idx="1"/>
          </p:nvPr>
        </p:nvSpPr>
        <p:spPr>
          <a:xfrm>
            <a:off x="455612" y="1485900"/>
            <a:ext cx="8030914" cy="4152900"/>
          </a:xfrm>
        </p:spPr>
        <p:txBody>
          <a:bodyPr>
            <a:normAutofit/>
          </a:bodyPr>
          <a:lstStyle/>
          <a:p>
            <a:pPr marL="0" indent="0">
              <a:buNone/>
            </a:pPr>
            <a:r>
              <a:rPr lang="uk-UA" b="1" dirty="0"/>
              <a:t>1</a:t>
            </a:r>
            <a:r>
              <a:rPr lang="uk-UA" b="1" dirty="0" smtClean="0"/>
              <a:t>. Поняття, предмет, метод та система ПСЗ </a:t>
            </a:r>
            <a:endParaRPr lang="uk-UA" b="1" dirty="0"/>
          </a:p>
          <a:p>
            <a:pPr marL="0" indent="0">
              <a:buNone/>
            </a:pPr>
            <a:r>
              <a:rPr lang="uk-UA" b="1" dirty="0"/>
              <a:t>2</a:t>
            </a:r>
            <a:r>
              <a:rPr lang="uk-UA" b="1" dirty="0" smtClean="0"/>
              <a:t>. Принципи ПСЗ</a:t>
            </a:r>
            <a:endParaRPr lang="uk-UA" b="1" dirty="0"/>
          </a:p>
          <a:p>
            <a:pPr marL="0" indent="0">
              <a:buNone/>
            </a:pPr>
            <a:r>
              <a:rPr lang="uk-UA" b="1" dirty="0"/>
              <a:t>3</a:t>
            </a:r>
            <a:r>
              <a:rPr lang="uk-UA" b="1" dirty="0" smtClean="0"/>
              <a:t>. Джерела ПСЗ</a:t>
            </a:r>
            <a:endParaRPr lang="uk-UA" b="1" dirty="0"/>
          </a:p>
          <a:p>
            <a:pPr marL="0" indent="0">
              <a:buNone/>
            </a:pPr>
            <a:r>
              <a:rPr lang="uk-UA" b="1" dirty="0"/>
              <a:t>4</a:t>
            </a:r>
            <a:r>
              <a:rPr lang="uk-UA" b="1" dirty="0" smtClean="0"/>
              <a:t>. Правовідносини у сфері ПСЗ</a:t>
            </a:r>
            <a:endParaRPr lang="uk-UA" b="1" dirty="0"/>
          </a:p>
          <a:p>
            <a:endParaRPr lang="ru-RU" dirty="0"/>
          </a:p>
          <a:p>
            <a:endParaRPr lang="ru-RU" dirty="0"/>
          </a:p>
        </p:txBody>
      </p:sp>
    </p:spTree>
    <p:extLst>
      <p:ext uri="{BB962C8B-B14F-4D97-AF65-F5344CB8AC3E}">
        <p14:creationId xmlns:p14="http://schemas.microsoft.com/office/powerpoint/2010/main" val="166885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5A9B61-4370-4E13-A49D-19B724BD299C}"/>
              </a:ext>
            </a:extLst>
          </p:cNvPr>
          <p:cNvSpPr>
            <a:spLocks noGrp="1"/>
          </p:cNvSpPr>
          <p:nvPr>
            <p:ph type="title"/>
          </p:nvPr>
        </p:nvSpPr>
        <p:spPr>
          <a:xfrm>
            <a:off x="5103812" y="152400"/>
            <a:ext cx="6904114" cy="533400"/>
          </a:xfrm>
        </p:spPr>
        <p:txBody>
          <a:bodyPr>
            <a:normAutofit fontScale="90000"/>
          </a:bodyPr>
          <a:lstStyle/>
          <a:p>
            <a:pPr algn="ctr"/>
            <a:r>
              <a:rPr lang="ru-RU" b="1" dirty="0"/>
              <a:t>Принципи ПСЗ</a:t>
            </a:r>
            <a:endParaRPr lang="ru-RU" dirty="0"/>
          </a:p>
        </p:txBody>
      </p:sp>
      <p:sp>
        <p:nvSpPr>
          <p:cNvPr id="3" name="Объект 2">
            <a:extLst>
              <a:ext uri="{FF2B5EF4-FFF2-40B4-BE49-F238E27FC236}">
                <a16:creationId xmlns:a16="http://schemas.microsoft.com/office/drawing/2014/main" id="{FDF46A40-601B-4DB3-96E5-DD445A936BE7}"/>
              </a:ext>
            </a:extLst>
          </p:cNvPr>
          <p:cNvSpPr>
            <a:spLocks noGrp="1"/>
          </p:cNvSpPr>
          <p:nvPr>
            <p:ph idx="1"/>
          </p:nvPr>
        </p:nvSpPr>
        <p:spPr>
          <a:xfrm>
            <a:off x="836612" y="1066800"/>
            <a:ext cx="10158703" cy="4851400"/>
          </a:xfrm>
        </p:spPr>
        <p:txBody>
          <a:bodyPr>
            <a:normAutofit/>
          </a:bodyPr>
          <a:lstStyle/>
          <a:p>
            <a:pPr marL="0" indent="0" algn="just">
              <a:buNone/>
            </a:pPr>
            <a:r>
              <a:rPr lang="uk-UA" b="1" i="1" dirty="0"/>
              <a:t>5. Принцип універсальності, диференціації та розмаїття видів соціального забезпечення. </a:t>
            </a:r>
            <a:r>
              <a:rPr lang="uk-UA" dirty="0"/>
              <a:t>Інколи його ще визначають як </a:t>
            </a:r>
            <a:r>
              <a:rPr lang="uk-UA" i="1" dirty="0"/>
              <a:t>забезпечення громадян у всіх випадках втрати працездатності, множинність видів такого забезпечення</a:t>
            </a:r>
            <a:r>
              <a:rPr lang="uk-UA" dirty="0"/>
              <a:t>. </a:t>
            </a:r>
            <a:endParaRPr lang="uk-UA" dirty="0" smtClean="0"/>
          </a:p>
          <a:p>
            <a:pPr marL="0" indent="0" algn="just">
              <a:buNone/>
            </a:pPr>
            <a:r>
              <a:rPr lang="uk-UA" dirty="0" smtClean="0"/>
              <a:t>Під </a:t>
            </a:r>
            <a:r>
              <a:rPr lang="uk-UA" b="1" dirty="0"/>
              <a:t>універсальністю</a:t>
            </a:r>
            <a:r>
              <a:rPr lang="uk-UA" dirty="0"/>
              <a:t> розуміють забезпечення фізичних осіб у всіх випадках непрацездатності і втрати джерел до існування не з їхньої вини чи понесення додаткових витрат в обставинах, які держава вважає соціально значимими. Норми права зазначеного забезпечення надають юридичне значення таким фактичним обставинам, як: хвороба, безробіття, старість (досягнення пенсійного віку), трудове каліцтво чи професійне захворювання. </a:t>
            </a:r>
            <a:endParaRPr lang="ru-RU" dirty="0"/>
          </a:p>
        </p:txBody>
      </p:sp>
      <p:pic>
        <p:nvPicPr>
          <p:cNvPr id="6" name="Рисунок 5">
            <a:extLst>
              <a:ext uri="{FF2B5EF4-FFF2-40B4-BE49-F238E27FC236}">
                <a16:creationId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id="{B3BA2D56-56A1-432F-8801-D099791963B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203834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F052C0-E483-4519-A8B7-88C35E02BE73}"/>
              </a:ext>
            </a:extLst>
          </p:cNvPr>
          <p:cNvSpPr>
            <a:spLocks noGrp="1"/>
          </p:cNvSpPr>
          <p:nvPr>
            <p:ph type="title"/>
          </p:nvPr>
        </p:nvSpPr>
        <p:spPr>
          <a:xfrm>
            <a:off x="2132011" y="204581"/>
            <a:ext cx="9041077" cy="800120"/>
          </a:xfrm>
        </p:spPr>
        <p:txBody>
          <a:bodyPr>
            <a:normAutofit/>
          </a:bodyPr>
          <a:lstStyle/>
          <a:p>
            <a:pPr algn="ctr"/>
            <a:r>
              <a:rPr lang="ru-RU" b="1" dirty="0"/>
              <a:t>Принципи ПСЗ</a:t>
            </a:r>
            <a:endParaRPr lang="ru-RU" dirty="0"/>
          </a:p>
        </p:txBody>
      </p:sp>
      <p:sp>
        <p:nvSpPr>
          <p:cNvPr id="19" name="Заголовок 1">
            <a:extLst>
              <a:ext uri="{FF2B5EF4-FFF2-40B4-BE49-F238E27FC236}">
                <a16:creationId xmlns:a16="http://schemas.microsoft.com/office/drawing/2014/main" id="{9FC3BB9C-211D-4385-A112-C1DB004D7A01}"/>
              </a:ext>
            </a:extLst>
          </p:cNvPr>
          <p:cNvSpPr txBox="1">
            <a:spLocks/>
          </p:cNvSpPr>
          <p:nvPr/>
        </p:nvSpPr>
        <p:spPr>
          <a:xfrm>
            <a:off x="227012" y="2707430"/>
            <a:ext cx="2993035" cy="4058401"/>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endParaRPr lang="ru-RU" dirty="0"/>
          </a:p>
        </p:txBody>
      </p:sp>
      <p:sp>
        <p:nvSpPr>
          <p:cNvPr id="5" name="Объект 4">
            <a:extLst>
              <a:ext uri="{FF2B5EF4-FFF2-40B4-BE49-F238E27FC236}">
                <a16:creationId xmlns:a16="http://schemas.microsoft.com/office/drawing/2014/main" id="{4D1FBFB7-F3EC-4524-9B25-EBFBF88EDC73}"/>
              </a:ext>
            </a:extLst>
          </p:cNvPr>
          <p:cNvSpPr>
            <a:spLocks noGrp="1"/>
          </p:cNvSpPr>
          <p:nvPr>
            <p:ph idx="1"/>
          </p:nvPr>
        </p:nvSpPr>
        <p:spPr>
          <a:xfrm>
            <a:off x="760412" y="1004701"/>
            <a:ext cx="10157354" cy="4766856"/>
          </a:xfrm>
        </p:spPr>
        <p:txBody>
          <a:bodyPr>
            <a:normAutofit fontScale="92500" lnSpcReduction="10000"/>
          </a:bodyPr>
          <a:lstStyle/>
          <a:p>
            <a:pPr marL="0" indent="0" algn="just">
              <a:buNone/>
            </a:pPr>
            <a:r>
              <a:rPr lang="uk-UA" b="1" dirty="0" smtClean="0"/>
              <a:t>5. </a:t>
            </a:r>
            <a:r>
              <a:rPr lang="uk-UA" dirty="0" smtClean="0"/>
              <a:t>Нормативні </a:t>
            </a:r>
            <a:r>
              <a:rPr lang="uk-UA" dirty="0"/>
              <a:t>акти передбачають </a:t>
            </a:r>
            <a:r>
              <a:rPr lang="uk-UA" b="1" dirty="0"/>
              <a:t>диференціацію</a:t>
            </a:r>
            <a:r>
              <a:rPr lang="uk-UA" dirty="0"/>
              <a:t> видів, умов і рівня (норм) названого забезпечення залежно від низки соціально значимих обставин, що характеризують, зокрема, суб’єктивні властивості особи та її сім’ї (стать, вік, сімейний стан, наявність утриманців тощо), трудову діяльність (тривалість трудового (страхового) стажу, розмір заробітної плати), характер зазначеної діяльності (зайнятість на підземних роботах, роботах з особливо шкідливими й особливо важкими умовами праці, специфіка професії), місцевість, де живе людина (гірські населені пункти), нужденність. </a:t>
            </a:r>
            <a:endParaRPr lang="uk-UA" dirty="0" smtClean="0"/>
          </a:p>
          <a:p>
            <a:pPr marL="0" indent="0" algn="just">
              <a:buNone/>
            </a:pPr>
            <a:r>
              <a:rPr lang="uk-UA" b="1" dirty="0" smtClean="0"/>
              <a:t>Множинність</a:t>
            </a:r>
            <a:r>
              <a:rPr lang="uk-UA" dirty="0" smtClean="0"/>
              <a:t> </a:t>
            </a:r>
            <a:r>
              <a:rPr lang="uk-UA" dirty="0"/>
              <a:t>видів соціального забезпечення (багато авторів розглядають його як самостійний принцип зазначеного права) виявляється в тому, що в разі настання того чи іншого соціального випадку держава надає особі матеріальну підтримку різними способами (пенсії, допомоги, компенсації, соціальні послуги тощо). </a:t>
            </a:r>
            <a:endParaRPr lang="ru-RU" dirty="0"/>
          </a:p>
        </p:txBody>
      </p:sp>
      <p:pic>
        <p:nvPicPr>
          <p:cNvPr id="7" name="Рисунок 6">
            <a:extLst>
              <a:ext uri="{FF2B5EF4-FFF2-40B4-BE49-F238E27FC236}">
                <a16:creationId xmlns:a16="http://schemas.microsoft.com/office/drawing/2014/main" id="{E27D03B5-F354-4122-8C4E-1BEAB9D26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9" name="Рисунок 8" descr="https://eacea.ec.europa.eu/sites/eacea-site/files/logosbeneficaireserasmusright_withthesupportof.jpg">
            <a:extLst>
              <a:ext uri="{FF2B5EF4-FFF2-40B4-BE49-F238E27FC236}">
                <a16:creationId xmlns:a16="http://schemas.microsoft.com/office/drawing/2014/main" id="{B4B9807E-50AF-43E7-B645-2A3A193DB31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26205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3611" y="76200"/>
            <a:ext cx="7771051" cy="1447800"/>
          </a:xfrm>
        </p:spPr>
        <p:txBody>
          <a:bodyPr/>
          <a:lstStyle/>
          <a:p>
            <a:pPr algn="ctr"/>
            <a:r>
              <a:rPr lang="ru-RU" b="1" dirty="0"/>
              <a:t>Принципи ПСЗ</a:t>
            </a:r>
            <a:endParaRPr lang="ru-RU" dirty="0"/>
          </a:p>
        </p:txBody>
      </p:sp>
      <p:sp>
        <p:nvSpPr>
          <p:cNvPr id="3" name="Содержимое 2"/>
          <p:cNvSpPr>
            <a:spLocks noGrp="1"/>
          </p:cNvSpPr>
          <p:nvPr>
            <p:ph idx="1"/>
          </p:nvPr>
        </p:nvSpPr>
        <p:spPr>
          <a:xfrm>
            <a:off x="417512" y="1900548"/>
            <a:ext cx="11353800" cy="4851400"/>
          </a:xfrm>
        </p:spPr>
        <p:txBody>
          <a:bodyPr>
            <a:normAutofit/>
          </a:bodyPr>
          <a:lstStyle/>
          <a:p>
            <a:pPr marL="0" indent="0" algn="just">
              <a:buNone/>
            </a:pPr>
            <a:r>
              <a:rPr lang="ru-RU" b="1" i="1" dirty="0"/>
              <a:t>6. Принцип </a:t>
            </a:r>
            <a:r>
              <a:rPr lang="ru-RU" b="1" i="1" dirty="0" err="1"/>
              <a:t>забезпечення</a:t>
            </a:r>
            <a:r>
              <a:rPr lang="ru-RU" b="1" i="1" dirty="0"/>
              <a:t> </a:t>
            </a:r>
            <a:r>
              <a:rPr lang="ru-RU" b="1" i="1" dirty="0" err="1"/>
              <a:t>рівня</a:t>
            </a:r>
            <a:r>
              <a:rPr lang="ru-RU" b="1" i="1" dirty="0"/>
              <a:t> </a:t>
            </a:r>
            <a:r>
              <a:rPr lang="ru-RU" b="1" i="1" dirty="0" err="1"/>
              <a:t>життя</a:t>
            </a:r>
            <a:r>
              <a:rPr lang="ru-RU" b="1" i="1" dirty="0"/>
              <a:t>, не </a:t>
            </a:r>
            <a:r>
              <a:rPr lang="ru-RU" b="1" i="1" dirty="0" err="1"/>
              <a:t>нижчого</a:t>
            </a:r>
            <a:r>
              <a:rPr lang="ru-RU" b="1" i="1" dirty="0"/>
              <a:t> за </a:t>
            </a:r>
            <a:r>
              <a:rPr lang="ru-RU" b="1" i="1" dirty="0" err="1"/>
              <a:t>прожитковий</a:t>
            </a:r>
            <a:r>
              <a:rPr lang="ru-RU" b="1" i="1" dirty="0"/>
              <a:t> </a:t>
            </a:r>
            <a:r>
              <a:rPr lang="ru-RU" b="1" i="1" dirty="0" err="1"/>
              <a:t>мінімум</a:t>
            </a:r>
            <a:r>
              <a:rPr lang="ru-RU" b="1" i="1" dirty="0"/>
              <a:t>, </a:t>
            </a:r>
            <a:r>
              <a:rPr lang="ru-RU" b="1" i="1" dirty="0" err="1"/>
              <a:t>встановлений</a:t>
            </a:r>
            <a:r>
              <a:rPr lang="ru-RU" b="1" i="1" dirty="0"/>
              <a:t> законом. </a:t>
            </a:r>
            <a:r>
              <a:rPr lang="ru-RU" dirty="0" err="1"/>
              <a:t>Він</a:t>
            </a:r>
            <a:r>
              <a:rPr lang="ru-RU" dirty="0"/>
              <a:t> </a:t>
            </a:r>
            <a:r>
              <a:rPr lang="ru-RU" dirty="0" err="1"/>
              <a:t>означає</a:t>
            </a:r>
            <a:r>
              <a:rPr lang="ru-RU" dirty="0"/>
              <a:t>, </a:t>
            </a:r>
            <a:r>
              <a:rPr lang="ru-RU" dirty="0" err="1"/>
              <a:t>що</a:t>
            </a:r>
            <a:r>
              <a:rPr lang="ru-RU" dirty="0"/>
              <a:t> </a:t>
            </a:r>
            <a:r>
              <a:rPr lang="ru-RU" dirty="0" err="1"/>
              <a:t>пенсії</a:t>
            </a:r>
            <a:r>
              <a:rPr lang="ru-RU" dirty="0"/>
              <a:t>, </a:t>
            </a:r>
            <a:r>
              <a:rPr lang="ru-RU" dirty="0" err="1"/>
              <a:t>інші</a:t>
            </a:r>
            <a:r>
              <a:rPr lang="ru-RU" dirty="0"/>
              <a:t> </a:t>
            </a:r>
            <a:r>
              <a:rPr lang="ru-RU" dirty="0" err="1"/>
              <a:t>види</a:t>
            </a:r>
            <a:r>
              <a:rPr lang="ru-RU" dirty="0"/>
              <a:t> </a:t>
            </a:r>
            <a:r>
              <a:rPr lang="ru-RU" dirty="0" err="1"/>
              <a:t>соціальних</a:t>
            </a:r>
            <a:r>
              <a:rPr lang="ru-RU" dirty="0"/>
              <a:t> </a:t>
            </a:r>
            <a:r>
              <a:rPr lang="ru-RU" dirty="0" err="1"/>
              <a:t>виплат</a:t>
            </a:r>
            <a:r>
              <a:rPr lang="ru-RU" dirty="0"/>
              <a:t> та </a:t>
            </a:r>
            <a:r>
              <a:rPr lang="ru-RU" dirty="0" err="1"/>
              <a:t>допомоги</a:t>
            </a:r>
            <a:r>
              <a:rPr lang="ru-RU" dirty="0"/>
              <a:t>, </a:t>
            </a:r>
            <a:r>
              <a:rPr lang="ru-RU" dirty="0" err="1"/>
              <a:t>які</a:t>
            </a:r>
            <a:r>
              <a:rPr lang="ru-RU" dirty="0"/>
              <a:t> є </a:t>
            </a:r>
            <a:r>
              <a:rPr lang="ru-RU" dirty="0" err="1"/>
              <a:t>основним</a:t>
            </a:r>
            <a:r>
              <a:rPr lang="ru-RU" dirty="0"/>
              <a:t> </a:t>
            </a:r>
            <a:r>
              <a:rPr lang="ru-RU" dirty="0" err="1"/>
              <a:t>джерелом</a:t>
            </a:r>
            <a:r>
              <a:rPr lang="ru-RU" dirty="0"/>
              <a:t> </a:t>
            </a:r>
            <a:r>
              <a:rPr lang="ru-RU" dirty="0" err="1"/>
              <a:t>існування</a:t>
            </a:r>
            <a:r>
              <a:rPr lang="ru-RU" dirty="0"/>
              <a:t>, </a:t>
            </a:r>
            <a:r>
              <a:rPr lang="ru-RU" dirty="0" err="1"/>
              <a:t>мають</a:t>
            </a:r>
            <a:r>
              <a:rPr lang="ru-RU" dirty="0"/>
              <a:t> </a:t>
            </a:r>
            <a:r>
              <a:rPr lang="ru-RU" dirty="0" err="1"/>
              <a:t>забезпечувати</a:t>
            </a:r>
            <a:r>
              <a:rPr lang="ru-RU" dirty="0"/>
              <a:t> </a:t>
            </a:r>
            <a:r>
              <a:rPr lang="ru-RU" dirty="0" err="1"/>
              <a:t>рівень</a:t>
            </a:r>
            <a:r>
              <a:rPr lang="ru-RU" dirty="0"/>
              <a:t> </a:t>
            </a:r>
            <a:r>
              <a:rPr lang="ru-RU" dirty="0" err="1"/>
              <a:t>життя</a:t>
            </a:r>
            <a:r>
              <a:rPr lang="ru-RU" dirty="0"/>
              <a:t>, не </a:t>
            </a:r>
            <a:r>
              <a:rPr lang="ru-RU" dirty="0" err="1"/>
              <a:t>нижчий</a:t>
            </a:r>
            <a:r>
              <a:rPr lang="ru-RU" dirty="0"/>
              <a:t> </a:t>
            </a:r>
            <a:r>
              <a:rPr lang="ru-RU" dirty="0" err="1"/>
              <a:t>від</a:t>
            </a:r>
            <a:r>
              <a:rPr lang="ru-RU" dirty="0"/>
              <a:t> </a:t>
            </a:r>
            <a:r>
              <a:rPr lang="ru-RU" dirty="0" err="1"/>
              <a:t>прожиткового</a:t>
            </a:r>
            <a:r>
              <a:rPr lang="ru-RU" dirty="0"/>
              <a:t> </a:t>
            </a:r>
            <a:r>
              <a:rPr lang="ru-RU" dirty="0" err="1"/>
              <a:t>мінімуму</a:t>
            </a:r>
            <a:r>
              <a:rPr lang="ru-RU" dirty="0"/>
              <a:t>, </a:t>
            </a:r>
            <a:r>
              <a:rPr lang="ru-RU" dirty="0" err="1"/>
              <a:t>передбаченого</a:t>
            </a:r>
            <a:r>
              <a:rPr lang="ru-RU" dirty="0"/>
              <a:t> законом. </a:t>
            </a:r>
            <a:r>
              <a:rPr lang="ru-RU" dirty="0" err="1"/>
              <a:t>Закріплений</a:t>
            </a:r>
            <a:r>
              <a:rPr lang="ru-RU" dirty="0"/>
              <a:t> </a:t>
            </a:r>
            <a:r>
              <a:rPr lang="ru-RU" dirty="0" err="1"/>
              <a:t>цей</a:t>
            </a:r>
            <a:r>
              <a:rPr lang="ru-RU" dirty="0"/>
              <a:t> принцип у ст. 46 </a:t>
            </a:r>
            <a:r>
              <a:rPr lang="ru-RU" dirty="0" err="1"/>
              <a:t>Конституції</a:t>
            </a:r>
            <a:r>
              <a:rPr lang="ru-RU" dirty="0"/>
              <a:t> та </a:t>
            </a:r>
            <a:r>
              <a:rPr lang="ru-RU" dirty="0" err="1"/>
              <a:t>конкретизований</a:t>
            </a:r>
            <a:r>
              <a:rPr lang="ru-RU" dirty="0"/>
              <a:t> у поточному </a:t>
            </a:r>
            <a:r>
              <a:rPr lang="ru-RU" dirty="0" err="1"/>
              <a:t>законодавстві.У</a:t>
            </a:r>
            <a:r>
              <a:rPr lang="ru-RU" dirty="0"/>
              <a:t> </a:t>
            </a:r>
            <a:r>
              <a:rPr lang="ru-RU" dirty="0" err="1"/>
              <a:t>перехідний</a:t>
            </a:r>
            <a:r>
              <a:rPr lang="ru-RU" dirty="0"/>
              <a:t> </a:t>
            </a:r>
            <a:r>
              <a:rPr lang="ru-RU" dirty="0" err="1"/>
              <a:t>період</a:t>
            </a:r>
            <a:r>
              <a:rPr lang="ru-RU" dirty="0"/>
              <a:t> </a:t>
            </a:r>
            <a:r>
              <a:rPr lang="ru-RU" dirty="0" err="1"/>
              <a:t>цей</a:t>
            </a:r>
            <a:r>
              <a:rPr lang="ru-RU" dirty="0"/>
              <a:t> принцип не </a:t>
            </a:r>
            <a:r>
              <a:rPr lang="ru-RU" dirty="0" err="1"/>
              <a:t>діє</a:t>
            </a:r>
            <a:r>
              <a:rPr lang="ru-RU" dirty="0"/>
              <a:t>, </a:t>
            </a:r>
            <a:r>
              <a:rPr lang="ru-RU" dirty="0" err="1"/>
              <a:t>хоча</a:t>
            </a:r>
            <a:r>
              <a:rPr lang="ru-RU" dirty="0"/>
              <a:t> </a:t>
            </a:r>
            <a:r>
              <a:rPr lang="ru-RU" dirty="0" err="1"/>
              <a:t>відповідні</a:t>
            </a:r>
            <a:r>
              <a:rPr lang="ru-RU" dirty="0"/>
              <a:t> </a:t>
            </a:r>
            <a:r>
              <a:rPr lang="ru-RU" dirty="0" err="1"/>
              <a:t>нормативні</a:t>
            </a:r>
            <a:r>
              <a:rPr lang="ru-RU" dirty="0"/>
              <a:t> </a:t>
            </a:r>
            <a:r>
              <a:rPr lang="ru-RU" dirty="0" err="1"/>
              <a:t>акти</a:t>
            </a:r>
            <a:r>
              <a:rPr lang="ru-RU" dirty="0"/>
              <a:t> </a:t>
            </a:r>
            <a:r>
              <a:rPr lang="ru-RU" dirty="0" err="1"/>
              <a:t>приймаються</a:t>
            </a:r>
            <a:r>
              <a:rPr lang="ru-RU" dirty="0"/>
              <a:t> і </a:t>
            </a:r>
            <a:r>
              <a:rPr lang="ru-RU" dirty="0" err="1"/>
              <a:t>розрахунки</a:t>
            </a:r>
            <a:r>
              <a:rPr lang="ru-RU" dirty="0"/>
              <a:t> </a:t>
            </a:r>
            <a:r>
              <a:rPr lang="ru-RU" dirty="0" err="1"/>
              <a:t>провадяться</a:t>
            </a:r>
            <a:r>
              <a:rPr lang="ru-RU" dirty="0"/>
              <a:t>.</a:t>
            </a:r>
          </a:p>
        </p:txBody>
      </p:sp>
      <p:pic>
        <p:nvPicPr>
          <p:cNvPr id="7" name="Рисунок 6">
            <a:extLst>
              <a:ext uri="{FF2B5EF4-FFF2-40B4-BE49-F238E27FC236}">
                <a16:creationId xmlns:a16="http://schemas.microsoft.com/office/drawing/2014/main" id="{C142D5D5-E39A-42B5-81A4-EF4C5855F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6" name="Рисунок 5" descr="https://eacea.ec.europa.eu/sites/eacea-site/files/logosbeneficaireserasmusright_withthesupportof.jpg">
            <a:extLst>
              <a:ext uri="{FF2B5EF4-FFF2-40B4-BE49-F238E27FC236}">
                <a16:creationId xmlns:a16="http://schemas.microsoft.com/office/drawing/2014/main" id="{CE02FA3C-47AB-43B3-9125-096860C41F0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36520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5A9B61-4370-4E13-A49D-19B724BD299C}"/>
              </a:ext>
            </a:extLst>
          </p:cNvPr>
          <p:cNvSpPr>
            <a:spLocks noGrp="1"/>
          </p:cNvSpPr>
          <p:nvPr>
            <p:ph type="title"/>
          </p:nvPr>
        </p:nvSpPr>
        <p:spPr>
          <a:xfrm>
            <a:off x="5103812" y="152400"/>
            <a:ext cx="6904114" cy="1397000"/>
          </a:xfrm>
        </p:spPr>
        <p:txBody>
          <a:bodyPr/>
          <a:lstStyle/>
          <a:p>
            <a:pPr algn="ctr"/>
            <a:r>
              <a:rPr lang="ru-RU" b="1" dirty="0"/>
              <a:t>Принципи ПСЗ</a:t>
            </a:r>
            <a:endParaRPr lang="ru-RU" dirty="0"/>
          </a:p>
        </p:txBody>
      </p:sp>
      <p:sp>
        <p:nvSpPr>
          <p:cNvPr id="3" name="Объект 2">
            <a:extLst>
              <a:ext uri="{FF2B5EF4-FFF2-40B4-BE49-F238E27FC236}">
                <a16:creationId xmlns:a16="http://schemas.microsoft.com/office/drawing/2014/main" id="{FDF46A40-601B-4DB3-96E5-DD445A936BE7}"/>
              </a:ext>
            </a:extLst>
          </p:cNvPr>
          <p:cNvSpPr>
            <a:spLocks noGrp="1"/>
          </p:cNvSpPr>
          <p:nvPr>
            <p:ph idx="1"/>
          </p:nvPr>
        </p:nvSpPr>
        <p:spPr>
          <a:xfrm>
            <a:off x="836612" y="2133600"/>
            <a:ext cx="10158703" cy="3784600"/>
          </a:xfrm>
        </p:spPr>
        <p:txBody>
          <a:bodyPr>
            <a:normAutofit/>
          </a:bodyPr>
          <a:lstStyle/>
          <a:p>
            <a:pPr marL="0" indent="0" algn="just">
              <a:buNone/>
            </a:pPr>
            <a:r>
              <a:rPr lang="uk-UA" b="1" i="1" dirty="0"/>
              <a:t>7. Принцип </a:t>
            </a:r>
            <a:r>
              <a:rPr lang="uk-UA" b="1" i="1" dirty="0" err="1"/>
              <a:t>незменшуваності</a:t>
            </a:r>
            <a:r>
              <a:rPr lang="uk-UA" b="1" i="1" dirty="0"/>
              <a:t> змісту й обсягу соціальних виплат і послуг при прийнятті нових законів. </a:t>
            </a:r>
            <a:r>
              <a:rPr lang="uk-UA" dirty="0"/>
              <a:t>Відповідно до ст. 22 Конституції України при прийнятті нових законів або внесенні змін до чинних не допускається звуження змісту й обсягу існуючих прав і свобод. </a:t>
            </a:r>
            <a:endParaRPr lang="ru-RU" dirty="0"/>
          </a:p>
        </p:txBody>
      </p:sp>
      <p:pic>
        <p:nvPicPr>
          <p:cNvPr id="6" name="Рисунок 5">
            <a:extLst>
              <a:ext uri="{FF2B5EF4-FFF2-40B4-BE49-F238E27FC236}">
                <a16:creationId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21022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5A9B61-4370-4E13-A49D-19B724BD299C}"/>
              </a:ext>
            </a:extLst>
          </p:cNvPr>
          <p:cNvSpPr>
            <a:spLocks noGrp="1"/>
          </p:cNvSpPr>
          <p:nvPr>
            <p:ph type="title"/>
          </p:nvPr>
        </p:nvSpPr>
        <p:spPr>
          <a:xfrm>
            <a:off x="5103812" y="152400"/>
            <a:ext cx="6904114" cy="1066800"/>
          </a:xfrm>
        </p:spPr>
        <p:txBody>
          <a:bodyPr/>
          <a:lstStyle/>
          <a:p>
            <a:pPr algn="ctr"/>
            <a:r>
              <a:rPr lang="ru-RU" b="1" dirty="0"/>
              <a:t>Принципи ПСЗ</a:t>
            </a:r>
            <a:endParaRPr lang="ru-RU" dirty="0"/>
          </a:p>
        </p:txBody>
      </p:sp>
      <p:sp>
        <p:nvSpPr>
          <p:cNvPr id="3" name="Объект 2">
            <a:extLst>
              <a:ext uri="{FF2B5EF4-FFF2-40B4-BE49-F238E27FC236}">
                <a16:creationId xmlns:a16="http://schemas.microsoft.com/office/drawing/2014/main" id="{FDF46A40-601B-4DB3-96E5-DD445A936BE7}"/>
              </a:ext>
            </a:extLst>
          </p:cNvPr>
          <p:cNvSpPr>
            <a:spLocks noGrp="1"/>
          </p:cNvSpPr>
          <p:nvPr>
            <p:ph idx="1"/>
          </p:nvPr>
        </p:nvSpPr>
        <p:spPr>
          <a:xfrm>
            <a:off x="836612" y="1447800"/>
            <a:ext cx="10158703" cy="4470400"/>
          </a:xfrm>
        </p:spPr>
        <p:txBody>
          <a:bodyPr>
            <a:normAutofit/>
          </a:bodyPr>
          <a:lstStyle/>
          <a:p>
            <a:pPr marL="0" indent="0" algn="just">
              <a:buNone/>
            </a:pPr>
            <a:r>
              <a:rPr lang="uk-UA" b="1" i="1" dirty="0"/>
              <a:t>8. Безповоротність виплачених грошових сум та вартості наданих соціальних послуг. </a:t>
            </a:r>
            <a:r>
              <a:rPr lang="uk-UA" dirty="0"/>
              <a:t>Соціальне забезпечення фізичних осіб здійснюється безкоштовно чи з частковою оплатою окремих соціальних послуг. Воно не передбачає в майбутньому відшкодування зазначених коштів. Суспільство ці витрати бере на себе за рахунок сплачених раніше внесків і податків та бюджетних коштів. Законом лише передбачено стягнення надміру виплачених сум пенсій, допомог і компенсацій, а також повернення незаконно отриманих виплат і вартості наданих послуг та пільг.</a:t>
            </a:r>
            <a:endParaRPr lang="ru-RU" dirty="0"/>
          </a:p>
          <a:p>
            <a:pPr marL="0" indent="0">
              <a:buNone/>
            </a:pPr>
            <a:endParaRPr lang="ru-RU" dirty="0"/>
          </a:p>
        </p:txBody>
      </p:sp>
      <p:pic>
        <p:nvPicPr>
          <p:cNvPr id="6" name="Рисунок 5">
            <a:extLst>
              <a:ext uri="{FF2B5EF4-FFF2-40B4-BE49-F238E27FC236}">
                <a16:creationId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79307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5A9B61-4370-4E13-A49D-19B724BD299C}"/>
              </a:ext>
            </a:extLst>
          </p:cNvPr>
          <p:cNvSpPr>
            <a:spLocks noGrp="1"/>
          </p:cNvSpPr>
          <p:nvPr>
            <p:ph type="title"/>
          </p:nvPr>
        </p:nvSpPr>
        <p:spPr>
          <a:xfrm>
            <a:off x="5103812" y="152400"/>
            <a:ext cx="6904114" cy="1066800"/>
          </a:xfrm>
        </p:spPr>
        <p:txBody>
          <a:bodyPr/>
          <a:lstStyle/>
          <a:p>
            <a:pPr algn="ctr"/>
            <a:r>
              <a:rPr lang="uk-UA" b="1" dirty="0" smtClean="0"/>
              <a:t>Джерела ПСЗ</a:t>
            </a:r>
            <a:endParaRPr lang="ru-RU" b="1" dirty="0"/>
          </a:p>
        </p:txBody>
      </p:sp>
      <p:sp>
        <p:nvSpPr>
          <p:cNvPr id="3" name="Объект 2">
            <a:extLst>
              <a:ext uri="{FF2B5EF4-FFF2-40B4-BE49-F238E27FC236}">
                <a16:creationId xmlns:a16="http://schemas.microsoft.com/office/drawing/2014/main" id="{FDF46A40-601B-4DB3-96E5-DD445A936BE7}"/>
              </a:ext>
            </a:extLst>
          </p:cNvPr>
          <p:cNvSpPr>
            <a:spLocks noGrp="1"/>
          </p:cNvSpPr>
          <p:nvPr>
            <p:ph idx="1"/>
          </p:nvPr>
        </p:nvSpPr>
        <p:spPr>
          <a:xfrm>
            <a:off x="836612" y="1447800"/>
            <a:ext cx="10158703" cy="4470400"/>
          </a:xfrm>
        </p:spPr>
        <p:txBody>
          <a:bodyPr>
            <a:normAutofit/>
          </a:bodyPr>
          <a:lstStyle/>
          <a:p>
            <a:pPr marL="0" indent="0" algn="just">
              <a:buNone/>
            </a:pPr>
            <a:r>
              <a:rPr lang="ru-RU" b="1" dirty="0" err="1"/>
              <a:t>Конституція</a:t>
            </a:r>
            <a:r>
              <a:rPr lang="ru-RU" b="1" dirty="0"/>
              <a:t> </a:t>
            </a:r>
            <a:r>
              <a:rPr lang="ru-RU" b="1" dirty="0" err="1"/>
              <a:t>України</a:t>
            </a:r>
            <a:r>
              <a:rPr lang="ru-RU" dirty="0"/>
              <a:t>, </a:t>
            </a:r>
            <a:r>
              <a:rPr lang="ru-RU" dirty="0" err="1"/>
              <a:t>прийнята</a:t>
            </a:r>
            <a:r>
              <a:rPr lang="ru-RU" dirty="0"/>
              <a:t> 28 </a:t>
            </a:r>
            <a:r>
              <a:rPr lang="ru-RU" dirty="0" err="1"/>
              <a:t>червня</a:t>
            </a:r>
            <a:r>
              <a:rPr lang="ru-RU" dirty="0"/>
              <a:t> 1996 р., проголосила </a:t>
            </a:r>
            <a:r>
              <a:rPr lang="ru-RU" dirty="0" err="1"/>
              <a:t>Україну</a:t>
            </a:r>
            <a:r>
              <a:rPr lang="ru-RU" dirty="0"/>
              <a:t> </a:t>
            </a:r>
            <a:r>
              <a:rPr lang="ru-RU" dirty="0" err="1"/>
              <a:t>соціальною</a:t>
            </a:r>
            <a:r>
              <a:rPr lang="ru-RU" dirty="0"/>
              <a:t> державою і </a:t>
            </a:r>
            <a:r>
              <a:rPr lang="ru-RU" dirty="0" err="1"/>
              <a:t>серед</a:t>
            </a:r>
            <a:r>
              <a:rPr lang="ru-RU" dirty="0"/>
              <a:t> </a:t>
            </a:r>
            <a:r>
              <a:rPr lang="ru-RU" dirty="0" err="1"/>
              <a:t>інших</a:t>
            </a:r>
            <a:r>
              <a:rPr lang="ru-RU" dirty="0"/>
              <a:t> прав </a:t>
            </a:r>
            <a:r>
              <a:rPr lang="ru-RU" dirty="0" err="1"/>
              <a:t>закріпила</a:t>
            </a:r>
            <a:r>
              <a:rPr lang="ru-RU" dirty="0"/>
              <a:t> </a:t>
            </a:r>
            <a:r>
              <a:rPr lang="ru-RU" dirty="0" err="1"/>
              <a:t>основні</a:t>
            </a:r>
            <a:r>
              <a:rPr lang="ru-RU" dirty="0"/>
              <a:t> права </a:t>
            </a:r>
            <a:r>
              <a:rPr lang="ru-RU" dirty="0" err="1"/>
              <a:t>людини</a:t>
            </a:r>
            <a:r>
              <a:rPr lang="ru-RU" dirty="0"/>
              <a:t> і </a:t>
            </a:r>
            <a:r>
              <a:rPr lang="ru-RU" dirty="0" err="1"/>
              <a:t>громадянина</a:t>
            </a:r>
            <a:r>
              <a:rPr lang="ru-RU" dirty="0"/>
              <a:t> у </a:t>
            </a:r>
            <a:r>
              <a:rPr lang="ru-RU" dirty="0" err="1" smtClean="0"/>
              <a:t>соціальній</a:t>
            </a:r>
            <a:r>
              <a:rPr lang="ru-RU" dirty="0" smtClean="0"/>
              <a:t> </a:t>
            </a:r>
            <a:r>
              <a:rPr lang="ru-RU" dirty="0" err="1"/>
              <a:t>сфері</a:t>
            </a:r>
            <a:r>
              <a:rPr lang="ru-RU" dirty="0" smtClean="0"/>
              <a:t>.</a:t>
            </a:r>
          </a:p>
          <a:p>
            <a:pPr marL="0" indent="0" algn="just">
              <a:buNone/>
            </a:pPr>
            <a:r>
              <a:rPr lang="ru-RU" dirty="0" smtClean="0"/>
              <a:t>ст</a:t>
            </a:r>
            <a:r>
              <a:rPr lang="ru-RU" dirty="0"/>
              <a:t>. 46 </a:t>
            </a:r>
            <a:r>
              <a:rPr lang="ru-RU" dirty="0" err="1"/>
              <a:t>Конституції</a:t>
            </a:r>
            <a:r>
              <a:rPr lang="ru-RU" dirty="0"/>
              <a:t> </a:t>
            </a:r>
            <a:r>
              <a:rPr lang="ru-RU" dirty="0" err="1"/>
              <a:t>України</a:t>
            </a:r>
            <a:r>
              <a:rPr lang="ru-RU" dirty="0"/>
              <a:t> </a:t>
            </a:r>
            <a:r>
              <a:rPr lang="ru-RU" dirty="0" err="1"/>
              <a:t>передбачає</a:t>
            </a:r>
            <a:r>
              <a:rPr lang="ru-RU" dirty="0"/>
              <a:t> право </a:t>
            </a:r>
            <a:r>
              <a:rPr lang="ru-RU" dirty="0" err="1"/>
              <a:t>громадян</a:t>
            </a:r>
            <a:r>
              <a:rPr lang="ru-RU" dirty="0"/>
              <a:t> на </a:t>
            </a:r>
            <a:r>
              <a:rPr lang="ru-RU" dirty="0" err="1"/>
              <a:t>соціальний</a:t>
            </a:r>
            <a:r>
              <a:rPr lang="ru-RU" dirty="0"/>
              <a:t> </a:t>
            </a:r>
            <a:r>
              <a:rPr lang="ru-RU" dirty="0" err="1"/>
              <a:t>захист</a:t>
            </a:r>
            <a:r>
              <a:rPr lang="ru-RU" dirty="0"/>
              <a:t>, </a:t>
            </a:r>
            <a:r>
              <a:rPr lang="ru-RU" dirty="0" err="1"/>
              <a:t>що</a:t>
            </a:r>
            <a:r>
              <a:rPr lang="ru-RU" dirty="0"/>
              <a:t> </a:t>
            </a:r>
            <a:r>
              <a:rPr lang="ru-RU" dirty="0" err="1"/>
              <a:t>включає</a:t>
            </a:r>
            <a:r>
              <a:rPr lang="ru-RU" dirty="0"/>
              <a:t> право на </a:t>
            </a:r>
            <a:r>
              <a:rPr lang="ru-RU" dirty="0" err="1"/>
              <a:t>забезпечення</a:t>
            </a:r>
            <a:r>
              <a:rPr lang="ru-RU" dirty="0"/>
              <a:t> в </a:t>
            </a:r>
            <a:r>
              <a:rPr lang="ru-RU" dirty="0" err="1"/>
              <a:t>разі</a:t>
            </a:r>
            <a:r>
              <a:rPr lang="ru-RU" dirty="0"/>
              <a:t> </a:t>
            </a:r>
            <a:r>
              <a:rPr lang="ru-RU" dirty="0" err="1"/>
              <a:t>повної</a:t>
            </a:r>
            <a:r>
              <a:rPr lang="ru-RU" dirty="0"/>
              <a:t>, </a:t>
            </a:r>
            <a:r>
              <a:rPr lang="ru-RU" dirty="0" err="1"/>
              <a:t>часткової</a:t>
            </a:r>
            <a:r>
              <a:rPr lang="ru-RU" dirty="0"/>
              <a:t> </a:t>
            </a:r>
            <a:r>
              <a:rPr lang="ru-RU" dirty="0" err="1"/>
              <a:t>або</a:t>
            </a:r>
            <a:r>
              <a:rPr lang="ru-RU" dirty="0"/>
              <a:t> </a:t>
            </a:r>
            <a:r>
              <a:rPr lang="ru-RU" dirty="0" err="1"/>
              <a:t>тимчасової</a:t>
            </a:r>
            <a:r>
              <a:rPr lang="ru-RU" dirty="0"/>
              <a:t> </a:t>
            </a:r>
            <a:r>
              <a:rPr lang="ru-RU" dirty="0" err="1"/>
              <a:t>втрати</a:t>
            </a:r>
            <a:r>
              <a:rPr lang="ru-RU" dirty="0"/>
              <a:t> </a:t>
            </a:r>
            <a:r>
              <a:rPr lang="ru-RU" dirty="0" err="1"/>
              <a:t>працездатності</a:t>
            </a:r>
            <a:r>
              <a:rPr lang="ru-RU" dirty="0"/>
              <a:t>, </a:t>
            </a:r>
            <a:r>
              <a:rPr lang="ru-RU" dirty="0" err="1"/>
              <a:t>втрати</a:t>
            </a:r>
            <a:r>
              <a:rPr lang="ru-RU" dirty="0"/>
              <a:t> </a:t>
            </a:r>
            <a:r>
              <a:rPr lang="ru-RU" dirty="0" err="1"/>
              <a:t>годувальника</a:t>
            </a:r>
            <a:r>
              <a:rPr lang="ru-RU" dirty="0"/>
              <a:t>, </a:t>
            </a:r>
            <a:r>
              <a:rPr lang="ru-RU" dirty="0" err="1"/>
              <a:t>безробіття</a:t>
            </a:r>
            <a:r>
              <a:rPr lang="ru-RU" dirty="0"/>
              <a:t> з </a:t>
            </a:r>
            <a:r>
              <a:rPr lang="ru-RU" dirty="0" err="1"/>
              <a:t>незалежних</a:t>
            </a:r>
            <a:r>
              <a:rPr lang="ru-RU" dirty="0"/>
              <a:t> </a:t>
            </a:r>
            <a:r>
              <a:rPr lang="ru-RU" dirty="0" err="1"/>
              <a:t>від</a:t>
            </a:r>
            <a:r>
              <a:rPr lang="ru-RU" dirty="0"/>
              <a:t> них </a:t>
            </a:r>
            <a:r>
              <a:rPr lang="ru-RU" dirty="0" err="1"/>
              <a:t>обставин</a:t>
            </a:r>
            <a:r>
              <a:rPr lang="ru-RU" dirty="0"/>
              <a:t>, а </a:t>
            </a:r>
            <a:r>
              <a:rPr lang="ru-RU" dirty="0" err="1"/>
              <a:t>також</a:t>
            </a:r>
            <a:r>
              <a:rPr lang="ru-RU" dirty="0"/>
              <a:t> у </a:t>
            </a:r>
            <a:r>
              <a:rPr lang="ru-RU" dirty="0" err="1"/>
              <a:t>старості</a:t>
            </a:r>
            <a:r>
              <a:rPr lang="ru-RU" dirty="0"/>
              <a:t> та </a:t>
            </a:r>
            <a:r>
              <a:rPr lang="ru-RU" dirty="0" err="1"/>
              <a:t>інших</a:t>
            </a:r>
            <a:r>
              <a:rPr lang="ru-RU" dirty="0"/>
              <a:t> </a:t>
            </a:r>
            <a:r>
              <a:rPr lang="ru-RU" dirty="0" err="1"/>
              <a:t>випадках</a:t>
            </a:r>
            <a:r>
              <a:rPr lang="ru-RU" dirty="0"/>
              <a:t>, </a:t>
            </a:r>
            <a:r>
              <a:rPr lang="ru-RU" dirty="0" err="1"/>
              <a:t>передбачених</a:t>
            </a:r>
            <a:r>
              <a:rPr lang="ru-RU" dirty="0"/>
              <a:t> законом.</a:t>
            </a:r>
          </a:p>
          <a:p>
            <a:pPr marL="0" indent="0" algn="just">
              <a:buNone/>
            </a:pPr>
            <a:endParaRPr lang="ru-RU" dirty="0"/>
          </a:p>
        </p:txBody>
      </p:sp>
      <p:pic>
        <p:nvPicPr>
          <p:cNvPr id="6" name="Рисунок 5">
            <a:extLst>
              <a:ext uri="{FF2B5EF4-FFF2-40B4-BE49-F238E27FC236}">
                <a16:creationId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83288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5A9B61-4370-4E13-A49D-19B724BD299C}"/>
              </a:ext>
            </a:extLst>
          </p:cNvPr>
          <p:cNvSpPr>
            <a:spLocks noGrp="1"/>
          </p:cNvSpPr>
          <p:nvPr>
            <p:ph type="title"/>
          </p:nvPr>
        </p:nvSpPr>
        <p:spPr>
          <a:xfrm>
            <a:off x="5103812" y="152400"/>
            <a:ext cx="6904114" cy="1066800"/>
          </a:xfrm>
        </p:spPr>
        <p:txBody>
          <a:bodyPr/>
          <a:lstStyle/>
          <a:p>
            <a:pPr algn="ctr"/>
            <a:r>
              <a:rPr lang="ru-RU" b="1" dirty="0" err="1" smtClean="0"/>
              <a:t>Конституція</a:t>
            </a:r>
            <a:r>
              <a:rPr lang="ru-RU" b="1" dirty="0" smtClean="0"/>
              <a:t> </a:t>
            </a:r>
            <a:r>
              <a:rPr lang="ru-RU" b="1" dirty="0" err="1" smtClean="0"/>
              <a:t>України</a:t>
            </a:r>
            <a:endParaRPr lang="ru-RU" b="1" dirty="0"/>
          </a:p>
        </p:txBody>
      </p:sp>
      <p:sp>
        <p:nvSpPr>
          <p:cNvPr id="3" name="Объект 2">
            <a:extLst>
              <a:ext uri="{FF2B5EF4-FFF2-40B4-BE49-F238E27FC236}">
                <a16:creationId xmlns:a16="http://schemas.microsoft.com/office/drawing/2014/main" id="{FDF46A40-601B-4DB3-96E5-DD445A936BE7}"/>
              </a:ext>
            </a:extLst>
          </p:cNvPr>
          <p:cNvSpPr>
            <a:spLocks noGrp="1"/>
          </p:cNvSpPr>
          <p:nvPr>
            <p:ph idx="1"/>
          </p:nvPr>
        </p:nvSpPr>
        <p:spPr>
          <a:xfrm>
            <a:off x="836612" y="1447800"/>
            <a:ext cx="10158703" cy="4470400"/>
          </a:xfrm>
        </p:spPr>
        <p:txBody>
          <a:bodyPr>
            <a:normAutofit/>
          </a:bodyPr>
          <a:lstStyle/>
          <a:p>
            <a:pPr marL="0" indent="0" algn="just">
              <a:buNone/>
            </a:pPr>
            <a:r>
              <a:rPr lang="uk-UA" dirty="0"/>
              <a:t>Важливим є проголошення у Конституції України положення, що «пенсії, інші види соціальних виплат та допомоги, що є основним джерелом існування, мають забезпечувати рівень життя, не нижчий від прожиткового мінімуму, встановленого законом» (ст. 46). </a:t>
            </a:r>
            <a:endParaRPr lang="uk-UA" dirty="0" smtClean="0"/>
          </a:p>
          <a:p>
            <a:pPr marL="0" indent="0" algn="just">
              <a:buNone/>
            </a:pPr>
            <a:r>
              <a:rPr lang="uk-UA" dirty="0" smtClean="0"/>
              <a:t>У </a:t>
            </a:r>
            <a:r>
              <a:rPr lang="uk-UA" dirty="0"/>
              <a:t>ст. 48 Конституції України зазначено, що кожен має право на достатній життєвий рівень для себе і своєї сім'ї, що передбачає достатнє харчування, одяг, житло.</a:t>
            </a:r>
          </a:p>
          <a:p>
            <a:pPr marL="0" indent="0">
              <a:buNone/>
            </a:pPr>
            <a:endParaRPr lang="ru-RU" dirty="0"/>
          </a:p>
        </p:txBody>
      </p:sp>
      <p:pic>
        <p:nvPicPr>
          <p:cNvPr id="6" name="Рисунок 5">
            <a:extLst>
              <a:ext uri="{FF2B5EF4-FFF2-40B4-BE49-F238E27FC236}">
                <a16:creationId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97525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5A9B61-4370-4E13-A49D-19B724BD299C}"/>
              </a:ext>
            </a:extLst>
          </p:cNvPr>
          <p:cNvSpPr>
            <a:spLocks noGrp="1"/>
          </p:cNvSpPr>
          <p:nvPr>
            <p:ph type="title"/>
          </p:nvPr>
        </p:nvSpPr>
        <p:spPr>
          <a:xfrm>
            <a:off x="5103812" y="152400"/>
            <a:ext cx="6904114" cy="381000"/>
          </a:xfrm>
        </p:spPr>
        <p:txBody>
          <a:bodyPr>
            <a:normAutofit fontScale="90000"/>
          </a:bodyPr>
          <a:lstStyle/>
          <a:p>
            <a:pPr algn="ctr"/>
            <a:r>
              <a:rPr lang="ru-RU" b="1" dirty="0" err="1" smtClean="0"/>
              <a:t>Закони</a:t>
            </a:r>
            <a:endParaRPr lang="ru-RU" b="1" dirty="0"/>
          </a:p>
        </p:txBody>
      </p:sp>
      <p:sp>
        <p:nvSpPr>
          <p:cNvPr id="3" name="Объект 2">
            <a:extLst>
              <a:ext uri="{FF2B5EF4-FFF2-40B4-BE49-F238E27FC236}">
                <a16:creationId xmlns:a16="http://schemas.microsoft.com/office/drawing/2014/main" id="{FDF46A40-601B-4DB3-96E5-DD445A936BE7}"/>
              </a:ext>
            </a:extLst>
          </p:cNvPr>
          <p:cNvSpPr>
            <a:spLocks noGrp="1"/>
          </p:cNvSpPr>
          <p:nvPr>
            <p:ph idx="1"/>
          </p:nvPr>
        </p:nvSpPr>
        <p:spPr>
          <a:xfrm>
            <a:off x="836612" y="533400"/>
            <a:ext cx="10158703" cy="5384800"/>
          </a:xfrm>
        </p:spPr>
        <p:txBody>
          <a:bodyPr>
            <a:normAutofit fontScale="92500" lnSpcReduction="10000"/>
          </a:bodyPr>
          <a:lstStyle/>
          <a:p>
            <a:r>
              <a:rPr lang="uk-UA" dirty="0">
                <a:hlinkClick r:id="rId2"/>
              </a:rPr>
              <a:t>Про прожитковий мінімум</a:t>
            </a:r>
            <a:br>
              <a:rPr lang="uk-UA" dirty="0">
                <a:hlinkClick r:id="rId2"/>
              </a:rPr>
            </a:br>
            <a:r>
              <a:rPr lang="uk-UA" dirty="0">
                <a:hlinkClick r:id="rId2"/>
              </a:rPr>
              <a:t/>
            </a:r>
            <a:br>
              <a:rPr lang="uk-UA" dirty="0">
                <a:hlinkClick r:id="rId2"/>
              </a:rPr>
            </a:br>
            <a:r>
              <a:rPr lang="uk-UA" dirty="0">
                <a:hlinkClick r:id="rId3"/>
              </a:rPr>
              <a:t>Про загальнообов'язкове державне соціальне страхування на випадок безробіття</a:t>
            </a:r>
            <a:br>
              <a:rPr lang="uk-UA" dirty="0">
                <a:hlinkClick r:id="rId3"/>
              </a:rPr>
            </a:br>
            <a:r>
              <a:rPr lang="uk-UA" dirty="0">
                <a:hlinkClick r:id="rId3"/>
              </a:rPr>
              <a:t/>
            </a:r>
            <a:br>
              <a:rPr lang="uk-UA" dirty="0">
                <a:hlinkClick r:id="rId3"/>
              </a:rPr>
            </a:br>
            <a:r>
              <a:rPr lang="uk-UA" dirty="0">
                <a:hlinkClick r:id="rId4"/>
              </a:rPr>
              <a:t>Про пенсійне забезпечення</a:t>
            </a:r>
            <a:r>
              <a:rPr lang="uk-UA" dirty="0">
                <a:hlinkClick r:id="rId2"/>
              </a:rPr>
              <a:t/>
            </a:r>
            <a:br>
              <a:rPr lang="uk-UA" dirty="0">
                <a:hlinkClick r:id="rId2"/>
              </a:rPr>
            </a:br>
            <a:r>
              <a:rPr lang="uk-UA" dirty="0">
                <a:hlinkClick r:id="rId2"/>
              </a:rPr>
              <a:t/>
            </a:r>
            <a:br>
              <a:rPr lang="uk-UA" dirty="0">
                <a:hlinkClick r:id="rId2"/>
              </a:rPr>
            </a:br>
            <a:r>
              <a:rPr lang="uk-UA" dirty="0">
                <a:hlinkClick r:id="rId5"/>
              </a:rPr>
              <a:t>Про загальнообов'язкове державне пенсійне страхування</a:t>
            </a:r>
            <a:br>
              <a:rPr lang="uk-UA" dirty="0">
                <a:hlinkClick r:id="rId5"/>
              </a:rPr>
            </a:br>
            <a:r>
              <a:rPr lang="uk-UA" dirty="0">
                <a:hlinkClick r:id="rId5"/>
              </a:rPr>
              <a:t/>
            </a:r>
            <a:br>
              <a:rPr lang="uk-UA" dirty="0">
                <a:hlinkClick r:id="rId5"/>
              </a:rPr>
            </a:br>
            <a:r>
              <a:rPr lang="uk-UA" dirty="0">
                <a:hlinkClick r:id="rId6"/>
              </a:rPr>
              <a:t>Про державні соціальні стандарти та державні соціальні гарантії</a:t>
            </a:r>
            <a:br>
              <a:rPr lang="uk-UA" dirty="0">
                <a:hlinkClick r:id="rId6"/>
              </a:rPr>
            </a:br>
            <a:r>
              <a:rPr lang="uk-UA" dirty="0">
                <a:hlinkClick r:id="rId6"/>
              </a:rPr>
              <a:t/>
            </a:r>
            <a:br>
              <a:rPr lang="uk-UA" dirty="0">
                <a:hlinkClick r:id="rId6"/>
              </a:rPr>
            </a:br>
            <a:r>
              <a:rPr lang="uk-UA" dirty="0">
                <a:hlinkClick r:id="rId7"/>
              </a:rPr>
              <a:t>Про загальнообов'язкове державне соціальне страхування</a:t>
            </a:r>
            <a:r>
              <a:rPr lang="uk-UA" dirty="0">
                <a:hlinkClick r:id="rId6"/>
              </a:rPr>
              <a:t/>
            </a:r>
            <a:br>
              <a:rPr lang="uk-UA" dirty="0">
                <a:hlinkClick r:id="rId6"/>
              </a:rPr>
            </a:br>
            <a:r>
              <a:rPr lang="uk-UA" dirty="0">
                <a:hlinkClick r:id="rId6"/>
              </a:rPr>
              <a:t/>
            </a:r>
            <a:br>
              <a:rPr lang="uk-UA" dirty="0">
                <a:hlinkClick r:id="rId6"/>
              </a:rPr>
            </a:br>
            <a:r>
              <a:rPr lang="uk-UA" dirty="0">
                <a:hlinkClick r:id="rId8"/>
              </a:rPr>
              <a:t>Про основні засади соціального захисту ветеранів праці та інших громадян похилого віку в Україні</a:t>
            </a:r>
            <a:r>
              <a:rPr lang="uk-UA" dirty="0">
                <a:hlinkClick r:id="rId6"/>
              </a:rPr>
              <a:t/>
            </a:r>
            <a:br>
              <a:rPr lang="uk-UA" dirty="0">
                <a:hlinkClick r:id="rId6"/>
              </a:rPr>
            </a:br>
            <a:r>
              <a:rPr lang="uk-UA" dirty="0">
                <a:hlinkClick r:id="rId6"/>
              </a:rPr>
              <a:t/>
            </a:r>
            <a:br>
              <a:rPr lang="uk-UA" dirty="0">
                <a:hlinkClick r:id="rId6"/>
              </a:rPr>
            </a:br>
            <a:r>
              <a:rPr lang="uk-UA" dirty="0">
                <a:hlinkClick r:id="rId9"/>
              </a:rPr>
              <a:t>Про соціальний і правовий захист військовослужбовців та членів їх </a:t>
            </a:r>
            <a:r>
              <a:rPr lang="uk-UA" dirty="0" smtClean="0">
                <a:hlinkClick r:id="rId9"/>
              </a:rPr>
              <a:t>сімей</a:t>
            </a:r>
            <a:endParaRPr lang="uk-UA" dirty="0"/>
          </a:p>
        </p:txBody>
      </p:sp>
      <p:pic>
        <p:nvPicPr>
          <p:cNvPr id="6" name="Рисунок 5">
            <a:extLst>
              <a:ext uri="{FF2B5EF4-FFF2-40B4-BE49-F238E27FC236}">
                <a16:creationId xmlns:a16="http://schemas.microsoft.com/office/drawing/2014/main" id="{73C3485D-379F-4EF2-8A56-45096E8489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id="{18690F11-19CF-4107-A5D0-9E50506842A4}"/>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40911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5A9B61-4370-4E13-A49D-19B724BD299C}"/>
              </a:ext>
            </a:extLst>
          </p:cNvPr>
          <p:cNvSpPr>
            <a:spLocks noGrp="1"/>
          </p:cNvSpPr>
          <p:nvPr>
            <p:ph type="title"/>
          </p:nvPr>
        </p:nvSpPr>
        <p:spPr>
          <a:xfrm>
            <a:off x="5103812" y="152400"/>
            <a:ext cx="6904114" cy="381000"/>
          </a:xfrm>
        </p:spPr>
        <p:txBody>
          <a:bodyPr>
            <a:normAutofit fontScale="90000"/>
          </a:bodyPr>
          <a:lstStyle/>
          <a:p>
            <a:pPr algn="ctr"/>
            <a:r>
              <a:rPr lang="ru-RU" b="1" dirty="0" err="1" smtClean="0"/>
              <a:t>Закони</a:t>
            </a:r>
            <a:endParaRPr lang="ru-RU" b="1" dirty="0"/>
          </a:p>
        </p:txBody>
      </p:sp>
      <p:sp>
        <p:nvSpPr>
          <p:cNvPr id="3" name="Объект 2">
            <a:extLst>
              <a:ext uri="{FF2B5EF4-FFF2-40B4-BE49-F238E27FC236}">
                <a16:creationId xmlns:a16="http://schemas.microsoft.com/office/drawing/2014/main" id="{FDF46A40-601B-4DB3-96E5-DD445A936BE7}"/>
              </a:ext>
            </a:extLst>
          </p:cNvPr>
          <p:cNvSpPr>
            <a:spLocks noGrp="1"/>
          </p:cNvSpPr>
          <p:nvPr>
            <p:ph idx="1"/>
          </p:nvPr>
        </p:nvSpPr>
        <p:spPr>
          <a:xfrm>
            <a:off x="836612" y="533400"/>
            <a:ext cx="10158703" cy="5384800"/>
          </a:xfrm>
        </p:spPr>
        <p:txBody>
          <a:bodyPr>
            <a:normAutofit fontScale="70000" lnSpcReduction="20000"/>
          </a:bodyPr>
          <a:lstStyle/>
          <a:p>
            <a:pPr marL="0" indent="0">
              <a:buNone/>
            </a:pPr>
            <a:r>
              <a:rPr lang="uk-UA" dirty="0" smtClean="0">
                <a:hlinkClick r:id="rId2"/>
              </a:rPr>
              <a:t>Про </a:t>
            </a:r>
            <a:r>
              <a:rPr lang="uk-UA" dirty="0">
                <a:hlinkClick r:id="rId2"/>
              </a:rPr>
              <a:t>соціальний захист дітей війни</a:t>
            </a:r>
            <a:r>
              <a:rPr lang="uk-UA" dirty="0">
                <a:hlinkClick r:id="rId3"/>
              </a:rPr>
              <a:t/>
            </a:r>
            <a:br>
              <a:rPr lang="uk-UA" dirty="0">
                <a:hlinkClick r:id="rId3"/>
              </a:rPr>
            </a:br>
            <a:r>
              <a:rPr lang="uk-UA" dirty="0">
                <a:hlinkClick r:id="rId3"/>
              </a:rPr>
              <a:t/>
            </a:r>
            <a:br>
              <a:rPr lang="uk-UA" dirty="0">
                <a:hlinkClick r:id="rId3"/>
              </a:rPr>
            </a:br>
            <a:r>
              <a:rPr lang="uk-UA" dirty="0">
                <a:hlinkClick r:id="rId4"/>
              </a:rPr>
              <a:t>Основи законодавства України про загальнообов'язкове державне соціальне страхування</a:t>
            </a:r>
            <a:br>
              <a:rPr lang="uk-UA" dirty="0">
                <a:hlinkClick r:id="rId4"/>
              </a:rPr>
            </a:br>
            <a:r>
              <a:rPr lang="uk-UA" dirty="0">
                <a:hlinkClick r:id="rId4"/>
              </a:rPr>
              <a:t/>
            </a:r>
            <a:br>
              <a:rPr lang="uk-UA" dirty="0">
                <a:hlinkClick r:id="rId4"/>
              </a:rPr>
            </a:br>
            <a:r>
              <a:rPr lang="uk-UA" dirty="0">
                <a:hlinkClick r:id="rId5"/>
              </a:rPr>
              <a:t>Про державну допомогу сім'ям з дітьми</a:t>
            </a:r>
            <a:r>
              <a:rPr lang="uk-UA" dirty="0">
                <a:hlinkClick r:id="rId4"/>
              </a:rPr>
              <a:t/>
            </a:r>
            <a:br>
              <a:rPr lang="uk-UA" dirty="0">
                <a:hlinkClick r:id="rId4"/>
              </a:rPr>
            </a:br>
            <a:r>
              <a:rPr lang="uk-UA" dirty="0">
                <a:hlinkClick r:id="rId4"/>
              </a:rPr>
              <a:t/>
            </a:r>
            <a:br>
              <a:rPr lang="uk-UA" dirty="0">
                <a:hlinkClick r:id="rId4"/>
              </a:rPr>
            </a:br>
            <a:r>
              <a:rPr lang="uk-UA" dirty="0">
                <a:hlinkClick r:id="rId6"/>
              </a:rPr>
              <a:t>Про державну соціальну допомогу особам, які не мають права на пенсію, та особам з інвалідністю</a:t>
            </a:r>
            <a:br>
              <a:rPr lang="uk-UA" dirty="0">
                <a:hlinkClick r:id="rId6"/>
              </a:rPr>
            </a:br>
            <a:r>
              <a:rPr lang="uk-UA" dirty="0">
                <a:hlinkClick r:id="rId6"/>
              </a:rPr>
              <a:t/>
            </a:r>
            <a:br>
              <a:rPr lang="uk-UA" dirty="0">
                <a:hlinkClick r:id="rId6"/>
              </a:rPr>
            </a:br>
            <a:r>
              <a:rPr lang="uk-UA" dirty="0">
                <a:hlinkClick r:id="rId7"/>
              </a:rPr>
              <a:t>Про державну соціальну допомогу малозабезпеченим сім'ям</a:t>
            </a:r>
            <a:r>
              <a:rPr lang="uk-UA" dirty="0">
                <a:hlinkClick r:id="rId6"/>
              </a:rPr>
              <a:t/>
            </a:r>
            <a:br>
              <a:rPr lang="uk-UA" dirty="0">
                <a:hlinkClick r:id="rId6"/>
              </a:rPr>
            </a:br>
            <a:r>
              <a:rPr lang="uk-UA" dirty="0">
                <a:hlinkClick r:id="rId6"/>
              </a:rPr>
              <a:t/>
            </a:r>
            <a:br>
              <a:rPr lang="uk-UA" dirty="0">
                <a:hlinkClick r:id="rId6"/>
              </a:rPr>
            </a:br>
            <a:r>
              <a:rPr lang="uk-UA" dirty="0">
                <a:hlinkClick r:id="rId8"/>
              </a:rPr>
              <a:t>Про державну соціальну допомогу особам з інвалідністю з дитинства та дітям з інвалідністю</a:t>
            </a:r>
            <a:r>
              <a:rPr lang="uk-UA" dirty="0">
                <a:hlinkClick r:id="rId6"/>
              </a:rPr>
              <a:t/>
            </a:r>
            <a:br>
              <a:rPr lang="uk-UA" dirty="0">
                <a:hlinkClick r:id="rId6"/>
              </a:rPr>
            </a:br>
            <a:r>
              <a:rPr lang="uk-UA" dirty="0">
                <a:hlinkClick r:id="rId6"/>
              </a:rPr>
              <a:t/>
            </a:r>
            <a:br>
              <a:rPr lang="uk-UA" dirty="0">
                <a:hlinkClick r:id="rId6"/>
              </a:rPr>
            </a:br>
            <a:r>
              <a:rPr lang="uk-UA" dirty="0">
                <a:hlinkClick r:id="rId9"/>
              </a:rPr>
              <a:t>Про статус ветеранів війни, гарантії їх соціального захисту</a:t>
            </a:r>
            <a:r>
              <a:rPr lang="uk-UA" dirty="0">
                <a:hlinkClick r:id="rId6"/>
              </a:rPr>
              <a:t/>
            </a:r>
            <a:br>
              <a:rPr lang="uk-UA" dirty="0">
                <a:hlinkClick r:id="rId6"/>
              </a:rPr>
            </a:br>
            <a:r>
              <a:rPr lang="uk-UA" dirty="0">
                <a:hlinkClick r:id="rId6"/>
              </a:rPr>
              <a:t/>
            </a:r>
            <a:br>
              <a:rPr lang="uk-UA" dirty="0">
                <a:hlinkClick r:id="rId6"/>
              </a:rPr>
            </a:br>
            <a:r>
              <a:rPr lang="uk-UA" dirty="0">
                <a:hlinkClick r:id="rId10"/>
              </a:rPr>
              <a:t>Про статус і соціальний захист громадян, які постраждали внаслідок Чорнобильської катастрофи</a:t>
            </a:r>
            <a:r>
              <a:rPr lang="uk-UA" dirty="0">
                <a:hlinkClick r:id="rId6"/>
              </a:rPr>
              <a:t/>
            </a:r>
            <a:br>
              <a:rPr lang="uk-UA" dirty="0">
                <a:hlinkClick r:id="rId6"/>
              </a:rPr>
            </a:br>
            <a:r>
              <a:rPr lang="uk-UA" dirty="0">
                <a:hlinkClick r:id="rId6"/>
              </a:rPr>
              <a:t/>
            </a:r>
            <a:br>
              <a:rPr lang="uk-UA" dirty="0">
                <a:hlinkClick r:id="rId6"/>
              </a:rPr>
            </a:br>
            <a:r>
              <a:rPr lang="uk-UA" dirty="0">
                <a:hlinkClick r:id="rId11"/>
              </a:rPr>
              <a:t>Про основи соціальної захищеності осіб з інвалідністю в Україні</a:t>
            </a:r>
            <a:r>
              <a:rPr lang="uk-UA" dirty="0">
                <a:hlinkClick r:id="rId6"/>
              </a:rPr>
              <a:t/>
            </a:r>
            <a:br>
              <a:rPr lang="uk-UA" dirty="0">
                <a:hlinkClick r:id="rId6"/>
              </a:rPr>
            </a:br>
            <a:r>
              <a:rPr lang="uk-UA" dirty="0">
                <a:hlinkClick r:id="rId6"/>
              </a:rPr>
              <a:t/>
            </a:r>
            <a:br>
              <a:rPr lang="uk-UA" dirty="0">
                <a:hlinkClick r:id="rId6"/>
              </a:rPr>
            </a:br>
            <a:r>
              <a:rPr lang="uk-UA" dirty="0">
                <a:hlinkClick r:id="rId12"/>
              </a:rPr>
              <a:t>Про основи соціального захисту бездомних осіб і безпритульних дітей</a:t>
            </a:r>
            <a:r>
              <a:rPr lang="uk-UA" dirty="0">
                <a:hlinkClick r:id="rId6"/>
              </a:rPr>
              <a:t/>
            </a:r>
            <a:br>
              <a:rPr lang="uk-UA" dirty="0">
                <a:hlinkClick r:id="rId6"/>
              </a:rPr>
            </a:br>
            <a:r>
              <a:rPr lang="uk-UA" dirty="0">
                <a:hlinkClick r:id="rId6"/>
              </a:rPr>
              <a:t/>
            </a:r>
            <a:br>
              <a:rPr lang="uk-UA" dirty="0">
                <a:hlinkClick r:id="rId6"/>
              </a:rPr>
            </a:br>
            <a:r>
              <a:rPr lang="uk-UA" dirty="0">
                <a:hlinkClick r:id="rId13"/>
              </a:rPr>
              <a:t>Про соціальні послуги</a:t>
            </a:r>
            <a:r>
              <a:rPr lang="uk-UA" dirty="0"/>
              <a:t/>
            </a:r>
            <a:br>
              <a:rPr lang="uk-UA" dirty="0"/>
            </a:br>
            <a:endParaRPr lang="ru-RU" dirty="0"/>
          </a:p>
        </p:txBody>
      </p:sp>
      <p:pic>
        <p:nvPicPr>
          <p:cNvPr id="8" name="Рисунок 7" descr="https://eacea.ec.europa.eu/sites/eacea-site/files/logosbeneficaireserasmusright_withthesupportof.jpg">
            <a:extLst>
              <a:ext uri="{FF2B5EF4-FFF2-40B4-BE49-F238E27FC236}">
                <a16:creationId xmlns:a16="http://schemas.microsoft.com/office/drawing/2014/main" id="{18690F11-19CF-4107-A5D0-9E50506842A4}"/>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232067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5A9B61-4370-4E13-A49D-19B724BD299C}"/>
              </a:ext>
            </a:extLst>
          </p:cNvPr>
          <p:cNvSpPr>
            <a:spLocks noGrp="1"/>
          </p:cNvSpPr>
          <p:nvPr>
            <p:ph type="title"/>
          </p:nvPr>
        </p:nvSpPr>
        <p:spPr>
          <a:xfrm>
            <a:off x="5103812" y="0"/>
            <a:ext cx="6904114" cy="913955"/>
          </a:xfrm>
        </p:spPr>
        <p:txBody>
          <a:bodyPr>
            <a:normAutofit fontScale="90000"/>
          </a:bodyPr>
          <a:lstStyle/>
          <a:p>
            <a:pPr algn="ctr"/>
            <a:r>
              <a:rPr lang="ru-RU" b="1" dirty="0" smtClean="0"/>
              <a:t>Підзаконні НПА</a:t>
            </a:r>
            <a:r>
              <a:rPr lang="ru-RU" dirty="0" smtClean="0"/>
              <a:t/>
            </a:r>
            <a:br>
              <a:rPr lang="ru-RU" dirty="0" smtClean="0"/>
            </a:br>
            <a:endParaRPr lang="ru-RU" dirty="0"/>
          </a:p>
        </p:txBody>
      </p:sp>
      <p:sp>
        <p:nvSpPr>
          <p:cNvPr id="3" name="Объект 2">
            <a:extLst>
              <a:ext uri="{FF2B5EF4-FFF2-40B4-BE49-F238E27FC236}">
                <a16:creationId xmlns:a16="http://schemas.microsoft.com/office/drawing/2014/main" id="{FDF46A40-601B-4DB3-96E5-DD445A936BE7}"/>
              </a:ext>
            </a:extLst>
          </p:cNvPr>
          <p:cNvSpPr>
            <a:spLocks noGrp="1"/>
          </p:cNvSpPr>
          <p:nvPr>
            <p:ph idx="1"/>
          </p:nvPr>
        </p:nvSpPr>
        <p:spPr>
          <a:xfrm>
            <a:off x="836612" y="609600"/>
            <a:ext cx="10158703" cy="5308600"/>
          </a:xfrm>
        </p:spPr>
        <p:txBody>
          <a:bodyPr>
            <a:normAutofit fontScale="85000" lnSpcReduction="20000"/>
          </a:bodyPr>
          <a:lstStyle/>
          <a:p>
            <a:pPr marL="0" indent="0">
              <a:buNone/>
            </a:pPr>
            <a:r>
              <a:rPr lang="uk-UA" dirty="0">
                <a:hlinkClick r:id="rId2"/>
              </a:rPr>
              <a:t>Про затвердження Порядку призначення і виплати державної соціальної допомоги малозабезпеченим сім'ям</a:t>
            </a:r>
            <a:br>
              <a:rPr lang="uk-UA" dirty="0">
                <a:hlinkClick r:id="rId2"/>
              </a:rPr>
            </a:br>
            <a:r>
              <a:rPr lang="uk-UA" dirty="0">
                <a:hlinkClick r:id="rId2"/>
              </a:rPr>
              <a:t/>
            </a:r>
            <a:br>
              <a:rPr lang="uk-UA" dirty="0">
                <a:hlinkClick r:id="rId2"/>
              </a:rPr>
            </a:br>
            <a:r>
              <a:rPr lang="uk-UA" dirty="0">
                <a:hlinkClick r:id="rId3"/>
              </a:rPr>
              <a:t>Про затвердження Порядку призначення і виплати державної допомоги сім'ям з </a:t>
            </a:r>
            <a:r>
              <a:rPr lang="uk-UA" dirty="0" smtClean="0">
                <a:hlinkClick r:id="rId3"/>
              </a:rPr>
              <a:t>дітьми</a:t>
            </a:r>
            <a:endParaRPr lang="uk-UA" dirty="0"/>
          </a:p>
          <a:p>
            <a:pPr marL="0" indent="0">
              <a:buNone/>
            </a:pPr>
            <a:r>
              <a:rPr lang="uk-UA" dirty="0">
                <a:hlinkClick r:id="rId4"/>
              </a:rPr>
              <a:t>Про затвердження Порядку призначення і виплати державної соціальної допомоги особам, які не мають права на пенсію, та особам з інвалідністю і державної соціальної допомоги на догляд</a:t>
            </a:r>
            <a:endParaRPr lang="uk-UA" dirty="0"/>
          </a:p>
          <a:p>
            <a:pPr marL="0" indent="0">
              <a:buNone/>
            </a:pPr>
            <a:r>
              <a:rPr lang="uk-UA" dirty="0">
                <a:hlinkClick r:id="rId5"/>
              </a:rPr>
              <a:t>Про підвищення рівня соціального захисту громадян, які постраждали внаслідок Чорнобильської катастрофи</a:t>
            </a:r>
            <a:r>
              <a:rPr lang="uk-UA" dirty="0">
                <a:hlinkClick r:id="rId2"/>
              </a:rPr>
              <a:t/>
            </a:r>
            <a:br>
              <a:rPr lang="uk-UA" dirty="0">
                <a:hlinkClick r:id="rId2"/>
              </a:rPr>
            </a:br>
            <a:r>
              <a:rPr lang="uk-UA" dirty="0">
                <a:hlinkClick r:id="rId2"/>
              </a:rPr>
              <a:t/>
            </a:r>
            <a:br>
              <a:rPr lang="uk-UA" dirty="0">
                <a:hlinkClick r:id="rId2"/>
              </a:rPr>
            </a:br>
            <a:r>
              <a:rPr lang="uk-UA" dirty="0">
                <a:hlinkClick r:id="rId6"/>
              </a:rPr>
              <a:t>Про затвердження Порядку підтвердження наявного трудового стажу для призначення пенсій за відсутності трудової книжки або відповідних записів у ній</a:t>
            </a:r>
            <a:r>
              <a:rPr lang="uk-UA" dirty="0">
                <a:hlinkClick r:id="rId2"/>
              </a:rPr>
              <a:t/>
            </a:r>
            <a:br>
              <a:rPr lang="uk-UA" dirty="0">
                <a:hlinkClick r:id="rId2"/>
              </a:rPr>
            </a:br>
            <a:r>
              <a:rPr lang="uk-UA" dirty="0">
                <a:hlinkClick r:id="rId2"/>
              </a:rPr>
              <a:t/>
            </a:r>
            <a:br>
              <a:rPr lang="uk-UA" dirty="0">
                <a:hlinkClick r:id="rId2"/>
              </a:rPr>
            </a:br>
            <a:r>
              <a:rPr lang="uk-UA" dirty="0">
                <a:hlinkClick r:id="rId7"/>
              </a:rPr>
              <a:t>Про затвердження Порядку погашення заборгованості за рішеннями суду, виконання яких гарантується державою</a:t>
            </a:r>
            <a:r>
              <a:rPr lang="uk-UA" dirty="0">
                <a:hlinkClick r:id="rId2"/>
              </a:rPr>
              <a:t/>
            </a:r>
            <a:br>
              <a:rPr lang="uk-UA" dirty="0">
                <a:hlinkClick r:id="rId2"/>
              </a:rPr>
            </a:br>
            <a:r>
              <a:rPr lang="uk-UA" dirty="0">
                <a:hlinkClick r:id="rId2"/>
              </a:rPr>
              <a:t/>
            </a:r>
            <a:br>
              <a:rPr lang="uk-UA" dirty="0">
                <a:hlinkClick r:id="rId2"/>
              </a:rPr>
            </a:br>
            <a:r>
              <a:rPr lang="uk-UA" dirty="0">
                <a:hlinkClick r:id="rId8"/>
              </a:rPr>
              <a:t>Питання погашення заборгованості з пенсійних виплат за рішеннями суду</a:t>
            </a:r>
            <a:r>
              <a:rPr lang="uk-UA" dirty="0">
                <a:hlinkClick r:id="rId2"/>
              </a:rPr>
              <a:t/>
            </a:r>
            <a:br>
              <a:rPr lang="uk-UA" dirty="0">
                <a:hlinkClick r:id="rId2"/>
              </a:rPr>
            </a:br>
            <a:endParaRPr lang="ru-RU" dirty="0"/>
          </a:p>
        </p:txBody>
      </p:sp>
      <p:pic>
        <p:nvPicPr>
          <p:cNvPr id="6" name="Рисунок 5">
            <a:extLst>
              <a:ext uri="{FF2B5EF4-FFF2-40B4-BE49-F238E27FC236}">
                <a16:creationId xmlns:a16="http://schemas.microsoft.com/office/drawing/2014/main" id="{73C3485D-379F-4EF2-8A56-45096E8489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id="{18690F11-19CF-4107-A5D0-9E50506842A4}"/>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232121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F052C0-E483-4519-A8B7-88C35E02BE73}"/>
              </a:ext>
            </a:extLst>
          </p:cNvPr>
          <p:cNvSpPr>
            <a:spLocks noGrp="1"/>
          </p:cNvSpPr>
          <p:nvPr>
            <p:ph type="title"/>
          </p:nvPr>
        </p:nvSpPr>
        <p:spPr>
          <a:xfrm>
            <a:off x="2132011" y="204581"/>
            <a:ext cx="9041077" cy="800120"/>
          </a:xfrm>
        </p:spPr>
        <p:txBody>
          <a:bodyPr>
            <a:normAutofit/>
          </a:bodyPr>
          <a:lstStyle/>
          <a:p>
            <a:pPr algn="ctr"/>
            <a:r>
              <a:rPr lang="ru-RU" b="1" dirty="0" err="1" smtClean="0"/>
              <a:t>Поняття</a:t>
            </a:r>
            <a:r>
              <a:rPr lang="ru-RU" b="1" dirty="0" smtClean="0"/>
              <a:t> ПСЗ</a:t>
            </a:r>
            <a:endParaRPr lang="ru-RU" b="1" dirty="0"/>
          </a:p>
        </p:txBody>
      </p:sp>
      <p:sp>
        <p:nvSpPr>
          <p:cNvPr id="19" name="Заголовок 1">
            <a:extLst>
              <a:ext uri="{FF2B5EF4-FFF2-40B4-BE49-F238E27FC236}">
                <a16:creationId xmlns:a16="http://schemas.microsoft.com/office/drawing/2014/main" id="{9FC3BB9C-211D-4385-A112-C1DB004D7A01}"/>
              </a:ext>
            </a:extLst>
          </p:cNvPr>
          <p:cNvSpPr txBox="1">
            <a:spLocks/>
          </p:cNvSpPr>
          <p:nvPr/>
        </p:nvSpPr>
        <p:spPr>
          <a:xfrm>
            <a:off x="227012" y="2707430"/>
            <a:ext cx="2993035" cy="4058401"/>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endParaRPr lang="ru-RU" dirty="0"/>
          </a:p>
        </p:txBody>
      </p:sp>
      <p:sp>
        <p:nvSpPr>
          <p:cNvPr id="5" name="Объект 4">
            <a:extLst>
              <a:ext uri="{FF2B5EF4-FFF2-40B4-BE49-F238E27FC236}">
                <a16:creationId xmlns:a16="http://schemas.microsoft.com/office/drawing/2014/main" id="{4D1FBFB7-F3EC-4524-9B25-EBFBF88EDC73}"/>
              </a:ext>
            </a:extLst>
          </p:cNvPr>
          <p:cNvSpPr>
            <a:spLocks noGrp="1"/>
          </p:cNvSpPr>
          <p:nvPr>
            <p:ph idx="1"/>
          </p:nvPr>
        </p:nvSpPr>
        <p:spPr>
          <a:xfrm>
            <a:off x="760412" y="1301157"/>
            <a:ext cx="10157354" cy="4470400"/>
          </a:xfrm>
        </p:spPr>
        <p:txBody>
          <a:bodyPr/>
          <a:lstStyle/>
          <a:p>
            <a:pPr marL="0" indent="0" algn="just">
              <a:buNone/>
            </a:pPr>
            <a:r>
              <a:rPr lang="uk-UA" b="1" dirty="0">
                <a:solidFill>
                  <a:schemeClr val="tx2"/>
                </a:solidFill>
              </a:rPr>
              <a:t>Право соціального </a:t>
            </a:r>
            <a:r>
              <a:rPr lang="uk-UA" b="1" dirty="0" smtClean="0">
                <a:solidFill>
                  <a:schemeClr val="tx2"/>
                </a:solidFill>
              </a:rPr>
              <a:t>захисту </a:t>
            </a:r>
            <a:r>
              <a:rPr lang="uk-UA" b="1" dirty="0">
                <a:solidFill>
                  <a:schemeClr val="tx2"/>
                </a:solidFill>
              </a:rPr>
              <a:t>– </a:t>
            </a:r>
            <a:r>
              <a:rPr lang="uk-UA" dirty="0">
                <a:solidFill>
                  <a:schemeClr val="tx2"/>
                </a:solidFill>
              </a:rPr>
              <a:t>це </a:t>
            </a:r>
            <a:r>
              <a:rPr lang="uk-UA" dirty="0" smtClean="0">
                <a:solidFill>
                  <a:schemeClr val="tx2"/>
                </a:solidFill>
              </a:rPr>
              <a:t>система </a:t>
            </a:r>
            <a:r>
              <a:rPr lang="uk-UA" dirty="0">
                <a:solidFill>
                  <a:schemeClr val="tx2"/>
                </a:solidFill>
              </a:rPr>
              <a:t>правових норм, що регулюють суспільні відносини, які виникають при наданні на відповідних умовах і в певному порядку державними і недержавними органами фізичним особам, які перебувають у складних юридично значимих ситуаціях і не мають достатніх засобів до існування, безплатно чи на пільгових умовах </a:t>
            </a:r>
            <a:r>
              <a:rPr lang="ru-RU" dirty="0" err="1">
                <a:solidFill>
                  <a:schemeClr val="tx2"/>
                </a:solidFill>
              </a:rPr>
              <a:t>різних</a:t>
            </a:r>
            <a:r>
              <a:rPr lang="ru-RU" dirty="0">
                <a:solidFill>
                  <a:schemeClr val="tx2"/>
                </a:solidFill>
              </a:rPr>
              <a:t> </a:t>
            </a:r>
            <a:r>
              <a:rPr lang="ru-RU" dirty="0" err="1">
                <a:solidFill>
                  <a:schemeClr val="tx2"/>
                </a:solidFill>
              </a:rPr>
              <a:t>видів</a:t>
            </a:r>
            <a:r>
              <a:rPr lang="ru-RU" dirty="0">
                <a:solidFill>
                  <a:schemeClr val="tx2"/>
                </a:solidFill>
              </a:rPr>
              <a:t> </a:t>
            </a:r>
            <a:r>
              <a:rPr lang="ru-RU" dirty="0" err="1">
                <a:solidFill>
                  <a:schemeClr val="tx2"/>
                </a:solidFill>
              </a:rPr>
              <a:t>матеріального</a:t>
            </a:r>
            <a:r>
              <a:rPr lang="ru-RU" dirty="0">
                <a:solidFill>
                  <a:schemeClr val="tx2"/>
                </a:solidFill>
              </a:rPr>
              <a:t> </a:t>
            </a:r>
            <a:r>
              <a:rPr lang="ru-RU" dirty="0" err="1">
                <a:solidFill>
                  <a:schemeClr val="tx2"/>
                </a:solidFill>
              </a:rPr>
              <a:t>забезпечення</a:t>
            </a:r>
            <a:r>
              <a:rPr lang="ru-RU" dirty="0">
                <a:solidFill>
                  <a:schemeClr val="tx2"/>
                </a:solidFill>
              </a:rPr>
              <a:t> </a:t>
            </a:r>
            <a:r>
              <a:rPr lang="ru-RU" dirty="0" err="1">
                <a:solidFill>
                  <a:schemeClr val="tx2"/>
                </a:solidFill>
              </a:rPr>
              <a:t>зі</a:t>
            </a:r>
            <a:r>
              <a:rPr lang="ru-RU" dirty="0">
                <a:solidFill>
                  <a:schemeClr val="tx2"/>
                </a:solidFill>
              </a:rPr>
              <a:t> </a:t>
            </a:r>
            <a:r>
              <a:rPr lang="ru-RU" dirty="0" err="1">
                <a:solidFill>
                  <a:schemeClr val="tx2"/>
                </a:solidFill>
              </a:rPr>
              <a:t>спеціально</a:t>
            </a:r>
            <a:r>
              <a:rPr lang="ru-RU" dirty="0">
                <a:solidFill>
                  <a:schemeClr val="tx2"/>
                </a:solidFill>
              </a:rPr>
              <a:t> </a:t>
            </a:r>
            <a:r>
              <a:rPr lang="ru-RU" dirty="0" err="1">
                <a:solidFill>
                  <a:schemeClr val="tx2"/>
                </a:solidFill>
              </a:rPr>
              <a:t>створених</a:t>
            </a:r>
            <a:r>
              <a:rPr lang="ru-RU" dirty="0">
                <a:solidFill>
                  <a:schemeClr val="tx2"/>
                </a:solidFill>
              </a:rPr>
              <a:t> для </a:t>
            </a:r>
            <a:r>
              <a:rPr lang="ru-RU" dirty="0" err="1">
                <a:solidFill>
                  <a:schemeClr val="tx2"/>
                </a:solidFill>
              </a:rPr>
              <a:t>цього</a:t>
            </a:r>
            <a:r>
              <a:rPr lang="ru-RU" dirty="0">
                <a:solidFill>
                  <a:schemeClr val="tx2"/>
                </a:solidFill>
              </a:rPr>
              <a:t> </a:t>
            </a:r>
            <a:r>
              <a:rPr lang="ru-RU" dirty="0" err="1">
                <a:solidFill>
                  <a:schemeClr val="tx2"/>
                </a:solidFill>
              </a:rPr>
              <a:t>фондів</a:t>
            </a:r>
            <a:r>
              <a:rPr lang="ru-RU" dirty="0">
                <a:solidFill>
                  <a:schemeClr val="tx2"/>
                </a:solidFill>
              </a:rPr>
              <a:t>.</a:t>
            </a:r>
          </a:p>
        </p:txBody>
      </p:sp>
      <p:pic>
        <p:nvPicPr>
          <p:cNvPr id="7" name="Рисунок 6">
            <a:extLst>
              <a:ext uri="{FF2B5EF4-FFF2-40B4-BE49-F238E27FC236}">
                <a16:creationId xmlns:a16="http://schemas.microsoft.com/office/drawing/2014/main" id="{E27D03B5-F354-4122-8C4E-1BEAB9D26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9" name="Рисунок 8" descr="https://eacea.ec.europa.eu/sites/eacea-site/files/logosbeneficaireserasmusright_withthesupportof.jpg">
            <a:extLst>
              <a:ext uri="{FF2B5EF4-FFF2-40B4-BE49-F238E27FC236}">
                <a16:creationId xmlns:a16="http://schemas.microsoft.com/office/drawing/2014/main" id="{267B4711-8115-4666-9872-60AD07C854B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40653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5A9B61-4370-4E13-A49D-19B724BD299C}"/>
              </a:ext>
            </a:extLst>
          </p:cNvPr>
          <p:cNvSpPr>
            <a:spLocks noGrp="1"/>
          </p:cNvSpPr>
          <p:nvPr>
            <p:ph type="title"/>
          </p:nvPr>
        </p:nvSpPr>
        <p:spPr>
          <a:xfrm>
            <a:off x="5103812" y="152400"/>
            <a:ext cx="6904114" cy="761555"/>
          </a:xfrm>
        </p:spPr>
        <p:txBody>
          <a:bodyPr/>
          <a:lstStyle/>
          <a:p>
            <a:pPr algn="ctr"/>
            <a:r>
              <a:rPr lang="ru-RU" b="1" dirty="0" smtClean="0"/>
              <a:t>Підзаконні НПА</a:t>
            </a:r>
            <a:endParaRPr lang="ru-RU" b="1" dirty="0"/>
          </a:p>
        </p:txBody>
      </p:sp>
      <p:sp>
        <p:nvSpPr>
          <p:cNvPr id="3" name="Объект 2">
            <a:extLst>
              <a:ext uri="{FF2B5EF4-FFF2-40B4-BE49-F238E27FC236}">
                <a16:creationId xmlns:a16="http://schemas.microsoft.com/office/drawing/2014/main" id="{FDF46A40-601B-4DB3-96E5-DD445A936BE7}"/>
              </a:ext>
            </a:extLst>
          </p:cNvPr>
          <p:cNvSpPr>
            <a:spLocks noGrp="1"/>
          </p:cNvSpPr>
          <p:nvPr>
            <p:ph idx="1"/>
          </p:nvPr>
        </p:nvSpPr>
        <p:spPr>
          <a:xfrm>
            <a:off x="836612" y="913955"/>
            <a:ext cx="10158703" cy="5004245"/>
          </a:xfrm>
        </p:spPr>
        <p:txBody>
          <a:bodyPr>
            <a:normAutofit fontScale="92500"/>
          </a:bodyPr>
          <a:lstStyle/>
          <a:p>
            <a:pPr marL="0" indent="0">
              <a:buNone/>
            </a:pPr>
            <a:r>
              <a:rPr lang="uk-UA" dirty="0">
                <a:hlinkClick r:id="rId2"/>
              </a:rPr>
              <a:t>Деякі питання державної допомоги окремим категоріям громадян</a:t>
            </a:r>
            <a:r>
              <a:rPr lang="uk-UA" dirty="0">
                <a:hlinkClick r:id="rId3"/>
              </a:rPr>
              <a:t/>
            </a:r>
            <a:br>
              <a:rPr lang="uk-UA" dirty="0">
                <a:hlinkClick r:id="rId3"/>
              </a:rPr>
            </a:br>
            <a:r>
              <a:rPr lang="uk-UA" dirty="0">
                <a:hlinkClick r:id="rId4"/>
              </a:rPr>
              <a:t/>
            </a:r>
            <a:br>
              <a:rPr lang="uk-UA" dirty="0">
                <a:hlinkClick r:id="rId4"/>
              </a:rPr>
            </a:br>
            <a:r>
              <a:rPr lang="uk-UA" dirty="0">
                <a:hlinkClick r:id="rId5"/>
              </a:rPr>
              <a:t>Про затвердження Порядку використання коштів державного бюджету для виконання програм, пов'язаних із соціальним захистом громадян, які постраждали внаслідок Чорнобильської катастрофи</a:t>
            </a:r>
            <a:r>
              <a:rPr lang="uk-UA" dirty="0">
                <a:hlinkClick r:id="rId4"/>
              </a:rPr>
              <a:t/>
            </a:r>
            <a:br>
              <a:rPr lang="uk-UA" dirty="0">
                <a:hlinkClick r:id="rId4"/>
              </a:rPr>
            </a:br>
            <a:r>
              <a:rPr lang="uk-UA" dirty="0">
                <a:hlinkClick r:id="rId4"/>
              </a:rPr>
              <a:t/>
            </a:r>
            <a:br>
              <a:rPr lang="uk-UA" dirty="0">
                <a:hlinkClick r:id="rId4"/>
              </a:rPr>
            </a:br>
            <a:r>
              <a:rPr lang="uk-UA" dirty="0">
                <a:hlinkClick r:id="rId6"/>
              </a:rPr>
              <a:t>Деякі питання санаторно-курортного лікування та відпочинку громадян, які постраждали внаслідок Чорнобильської </a:t>
            </a:r>
            <a:r>
              <a:rPr lang="uk-UA" dirty="0" smtClean="0">
                <a:hlinkClick r:id="rId6"/>
              </a:rPr>
              <a:t>катастрофи</a:t>
            </a:r>
            <a:endParaRPr lang="uk-UA" dirty="0" smtClean="0"/>
          </a:p>
          <a:p>
            <a:pPr marL="0" indent="0">
              <a:buNone/>
            </a:pPr>
            <a:r>
              <a:rPr lang="uk-UA" dirty="0">
                <a:hlinkClick r:id="rId7"/>
              </a:rPr>
              <a:t>Про виплату одноразової винагороди жінкам, яким присвоєно почесне звання України "Мати-героїня", та одноразової матеріальної допомоги особам, які постраждали від торгівлі людьми</a:t>
            </a:r>
            <a:r>
              <a:rPr lang="uk-UA" dirty="0">
                <a:hlinkClick r:id="rId4"/>
              </a:rPr>
              <a:t/>
            </a:r>
            <a:br>
              <a:rPr lang="uk-UA" dirty="0">
                <a:hlinkClick r:id="rId4"/>
              </a:rPr>
            </a:br>
            <a:r>
              <a:rPr lang="uk-UA" dirty="0">
                <a:hlinkClick r:id="rId4"/>
              </a:rPr>
              <a:t/>
            </a:r>
            <a:br>
              <a:rPr lang="uk-UA" dirty="0">
                <a:hlinkClick r:id="rId4"/>
              </a:rPr>
            </a:br>
            <a:r>
              <a:rPr lang="uk-UA" dirty="0">
                <a:hlinkClick r:id="rId8"/>
              </a:rPr>
              <a:t>Про затвердження Порядку надання державної соціальної допомоги особам з інвалідністю з дитинства та дітям з інвалідністю</a:t>
            </a:r>
            <a:endParaRPr lang="ru-RU" dirty="0"/>
          </a:p>
        </p:txBody>
      </p:sp>
      <p:pic>
        <p:nvPicPr>
          <p:cNvPr id="6" name="Рисунок 5">
            <a:extLst>
              <a:ext uri="{FF2B5EF4-FFF2-40B4-BE49-F238E27FC236}">
                <a16:creationId xmlns:a16="http://schemas.microsoft.com/office/drawing/2014/main" id="{73C3485D-379F-4EF2-8A56-45096E8489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id="{18690F11-19CF-4107-A5D0-9E50506842A4}"/>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233363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5A9B61-4370-4E13-A49D-19B724BD299C}"/>
              </a:ext>
            </a:extLst>
          </p:cNvPr>
          <p:cNvSpPr>
            <a:spLocks noGrp="1"/>
          </p:cNvSpPr>
          <p:nvPr>
            <p:ph type="title"/>
          </p:nvPr>
        </p:nvSpPr>
        <p:spPr>
          <a:xfrm>
            <a:off x="5103812" y="152400"/>
            <a:ext cx="6904114" cy="865930"/>
          </a:xfrm>
        </p:spPr>
        <p:txBody>
          <a:bodyPr>
            <a:normAutofit fontScale="90000"/>
          </a:bodyPr>
          <a:lstStyle/>
          <a:p>
            <a:pPr algn="ctr"/>
            <a:r>
              <a:rPr lang="ru-RU" b="1" dirty="0" err="1" smtClean="0"/>
              <a:t>Правовідносини</a:t>
            </a:r>
            <a:r>
              <a:rPr lang="ru-RU" b="1" dirty="0" smtClean="0"/>
              <a:t> у </a:t>
            </a:r>
            <a:r>
              <a:rPr lang="ru-RU" b="1" dirty="0" err="1" smtClean="0"/>
              <a:t>сфері</a:t>
            </a:r>
            <a:r>
              <a:rPr lang="ru-RU" b="1" dirty="0" smtClean="0"/>
              <a:t> ПСЗ</a:t>
            </a:r>
            <a:endParaRPr lang="ru-RU" b="1" dirty="0"/>
          </a:p>
        </p:txBody>
      </p:sp>
      <p:sp>
        <p:nvSpPr>
          <p:cNvPr id="3" name="Объект 2">
            <a:extLst>
              <a:ext uri="{FF2B5EF4-FFF2-40B4-BE49-F238E27FC236}">
                <a16:creationId xmlns:a16="http://schemas.microsoft.com/office/drawing/2014/main" id="{FDF46A40-601B-4DB3-96E5-DD445A936BE7}"/>
              </a:ext>
            </a:extLst>
          </p:cNvPr>
          <p:cNvSpPr>
            <a:spLocks noGrp="1"/>
          </p:cNvSpPr>
          <p:nvPr>
            <p:ph idx="1"/>
          </p:nvPr>
        </p:nvSpPr>
        <p:spPr>
          <a:xfrm>
            <a:off x="836612" y="913955"/>
            <a:ext cx="10158703" cy="5004245"/>
          </a:xfrm>
        </p:spPr>
        <p:txBody>
          <a:bodyPr>
            <a:normAutofit/>
          </a:bodyPr>
          <a:lstStyle/>
          <a:p>
            <a:pPr marL="0" indent="0" algn="just">
              <a:buNone/>
            </a:pPr>
            <a:r>
              <a:rPr lang="uk-UA" dirty="0"/>
              <a:t>Право соціального забезпечення регулює значне коло відносин із соціального забезпечення. Між вченими і сьогодні не досягнуто одностайності щодо кола юридичних норм, які упорядкували б власне галузь права соціального забезпечення. </a:t>
            </a:r>
            <a:r>
              <a:rPr lang="uk-UA" dirty="0" smtClean="0"/>
              <a:t>Традиційно </a:t>
            </a:r>
            <a:r>
              <a:rPr lang="uk-UA" dirty="0"/>
              <a:t>вважають, що ця галузь регулює чотири групи правовідносин: </a:t>
            </a:r>
            <a:endParaRPr lang="uk-UA" dirty="0" smtClean="0"/>
          </a:p>
          <a:p>
            <a:pPr marL="0" indent="0">
              <a:buNone/>
            </a:pPr>
            <a:r>
              <a:rPr lang="uk-UA" dirty="0" smtClean="0"/>
              <a:t>– </a:t>
            </a:r>
            <a:r>
              <a:rPr lang="uk-UA" dirty="0"/>
              <a:t>пенсійні правовідносини; </a:t>
            </a:r>
            <a:endParaRPr lang="uk-UA" dirty="0" smtClean="0"/>
          </a:p>
          <a:p>
            <a:pPr marL="0" indent="0">
              <a:buNone/>
            </a:pPr>
            <a:r>
              <a:rPr lang="uk-UA" dirty="0" smtClean="0"/>
              <a:t>– </a:t>
            </a:r>
            <a:r>
              <a:rPr lang="uk-UA" dirty="0"/>
              <a:t>відносини по наданню соціальних допомог; </a:t>
            </a:r>
            <a:endParaRPr lang="uk-UA" dirty="0" smtClean="0"/>
          </a:p>
          <a:p>
            <a:pPr marL="0" indent="0">
              <a:buNone/>
            </a:pPr>
            <a:r>
              <a:rPr lang="ru-RU" dirty="0"/>
              <a:t>– відносини по </a:t>
            </a:r>
            <a:r>
              <a:rPr lang="ru-RU" dirty="0" err="1"/>
              <a:t>наданню</a:t>
            </a:r>
            <a:r>
              <a:rPr lang="ru-RU" dirty="0"/>
              <a:t> </a:t>
            </a:r>
            <a:r>
              <a:rPr lang="ru-RU" dirty="0" err="1"/>
              <a:t>соціальних</a:t>
            </a:r>
            <a:r>
              <a:rPr lang="ru-RU" dirty="0"/>
              <a:t> </a:t>
            </a:r>
            <a:r>
              <a:rPr lang="ru-RU" dirty="0" err="1"/>
              <a:t>послуг</a:t>
            </a:r>
            <a:r>
              <a:rPr lang="ru-RU" dirty="0"/>
              <a:t>; </a:t>
            </a:r>
            <a:endParaRPr lang="ru-RU" dirty="0" smtClean="0"/>
          </a:p>
          <a:p>
            <a:pPr marL="0" indent="0">
              <a:buNone/>
            </a:pPr>
            <a:r>
              <a:rPr lang="ru-RU" dirty="0" smtClean="0"/>
              <a:t>– </a:t>
            </a:r>
            <a:r>
              <a:rPr lang="ru-RU" dirty="0" err="1"/>
              <a:t>процедурні</a:t>
            </a:r>
            <a:r>
              <a:rPr lang="ru-RU" dirty="0"/>
              <a:t> і </a:t>
            </a:r>
            <a:r>
              <a:rPr lang="ru-RU" dirty="0" err="1"/>
              <a:t>процесуальні</a:t>
            </a:r>
            <a:r>
              <a:rPr lang="ru-RU" dirty="0"/>
              <a:t> відносини. </a:t>
            </a:r>
          </a:p>
        </p:txBody>
      </p:sp>
      <p:pic>
        <p:nvPicPr>
          <p:cNvPr id="6" name="Рисунок 5">
            <a:extLst>
              <a:ext uri="{FF2B5EF4-FFF2-40B4-BE49-F238E27FC236}">
                <a16:creationId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86742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5A9B61-4370-4E13-A49D-19B724BD299C}"/>
              </a:ext>
            </a:extLst>
          </p:cNvPr>
          <p:cNvSpPr>
            <a:spLocks noGrp="1"/>
          </p:cNvSpPr>
          <p:nvPr>
            <p:ph type="title"/>
          </p:nvPr>
        </p:nvSpPr>
        <p:spPr>
          <a:xfrm>
            <a:off x="5103812" y="152400"/>
            <a:ext cx="6904114" cy="609600"/>
          </a:xfrm>
        </p:spPr>
        <p:txBody>
          <a:bodyPr>
            <a:normAutofit fontScale="90000"/>
          </a:bodyPr>
          <a:lstStyle/>
          <a:p>
            <a:pPr algn="ctr"/>
            <a:r>
              <a:rPr lang="uk-UA" b="1" dirty="0"/>
              <a:t>Пенсійні відносини</a:t>
            </a:r>
            <a:endParaRPr lang="ru-RU" b="1" dirty="0"/>
          </a:p>
        </p:txBody>
      </p:sp>
      <p:sp>
        <p:nvSpPr>
          <p:cNvPr id="3" name="Объект 2">
            <a:extLst>
              <a:ext uri="{FF2B5EF4-FFF2-40B4-BE49-F238E27FC236}">
                <a16:creationId xmlns:a16="http://schemas.microsoft.com/office/drawing/2014/main" id="{FDF46A40-601B-4DB3-96E5-DD445A936BE7}"/>
              </a:ext>
            </a:extLst>
          </p:cNvPr>
          <p:cNvSpPr>
            <a:spLocks noGrp="1"/>
          </p:cNvSpPr>
          <p:nvPr>
            <p:ph idx="1"/>
          </p:nvPr>
        </p:nvSpPr>
        <p:spPr>
          <a:xfrm>
            <a:off x="836612" y="913955"/>
            <a:ext cx="10158703" cy="5004245"/>
          </a:xfrm>
        </p:spPr>
        <p:txBody>
          <a:bodyPr>
            <a:normAutofit/>
          </a:bodyPr>
          <a:lstStyle/>
          <a:p>
            <a:pPr marL="0" indent="0" algn="just">
              <a:buNone/>
            </a:pPr>
            <a:r>
              <a:rPr lang="uk-UA" dirty="0"/>
              <a:t>Пенсійні відносини є ядром предмета. Вони складають основну групу цієї важливої та складної галузі права. С</a:t>
            </a:r>
            <a:r>
              <a:rPr lang="uk-UA" dirty="0" smtClean="0"/>
              <a:t>оціально-забезпечувальне </a:t>
            </a:r>
            <a:r>
              <a:rPr lang="uk-UA" dirty="0"/>
              <a:t>законодавство є найбільш динамічним. </a:t>
            </a:r>
            <a:r>
              <a:rPr lang="uk-UA" dirty="0" smtClean="0"/>
              <a:t>Правовідносини </a:t>
            </a:r>
            <a:r>
              <a:rPr lang="uk-UA" dirty="0"/>
              <a:t>у пенсійному забезпеченні об’єднують такі види відносин: </a:t>
            </a:r>
            <a:endParaRPr lang="uk-UA" dirty="0" smtClean="0"/>
          </a:p>
          <a:p>
            <a:pPr marL="0" indent="0" algn="just">
              <a:buNone/>
            </a:pPr>
            <a:r>
              <a:rPr lang="uk-UA" dirty="0" err="1" smtClean="0"/>
              <a:t>пенсійно</a:t>
            </a:r>
            <a:r>
              <a:rPr lang="uk-UA" dirty="0" smtClean="0"/>
              <a:t>-страхові</a:t>
            </a:r>
            <a:r>
              <a:rPr lang="uk-UA" dirty="0"/>
              <a:t>, йдеться про загальнообов’язкове державне та добровільне недержавне страхування; </a:t>
            </a:r>
            <a:endParaRPr lang="uk-UA" dirty="0" smtClean="0"/>
          </a:p>
          <a:p>
            <a:pPr marL="0" indent="0" algn="just">
              <a:buNone/>
            </a:pPr>
            <a:r>
              <a:rPr lang="uk-UA" dirty="0" err="1" smtClean="0"/>
              <a:t>пенсійно</a:t>
            </a:r>
            <a:r>
              <a:rPr lang="uk-UA" dirty="0" smtClean="0"/>
              <a:t>-забезпечувальні</a:t>
            </a:r>
            <a:r>
              <a:rPr lang="uk-UA" dirty="0"/>
              <a:t>, тобто безпосереднє отримання пенсійної виплати, власне пенсійні правовідносини. </a:t>
            </a:r>
            <a:endParaRPr lang="ru-RU" dirty="0"/>
          </a:p>
        </p:txBody>
      </p:sp>
      <p:pic>
        <p:nvPicPr>
          <p:cNvPr id="6" name="Рисунок 5">
            <a:extLst>
              <a:ext uri="{FF2B5EF4-FFF2-40B4-BE49-F238E27FC236}">
                <a16:creationId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53274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5A9B61-4370-4E13-A49D-19B724BD299C}"/>
              </a:ext>
            </a:extLst>
          </p:cNvPr>
          <p:cNvSpPr>
            <a:spLocks noGrp="1"/>
          </p:cNvSpPr>
          <p:nvPr>
            <p:ph type="title"/>
          </p:nvPr>
        </p:nvSpPr>
        <p:spPr>
          <a:xfrm>
            <a:off x="5103812" y="152400"/>
            <a:ext cx="6904114" cy="1066800"/>
          </a:xfrm>
        </p:spPr>
        <p:txBody>
          <a:bodyPr>
            <a:normAutofit fontScale="90000"/>
          </a:bodyPr>
          <a:lstStyle/>
          <a:p>
            <a:pPr algn="ctr"/>
            <a:r>
              <a:rPr lang="ru-RU" b="1" dirty="0"/>
              <a:t>Відносини по </a:t>
            </a:r>
            <a:r>
              <a:rPr lang="ru-RU" b="1" dirty="0" err="1"/>
              <a:t>наданню</a:t>
            </a:r>
            <a:r>
              <a:rPr lang="ru-RU" b="1" dirty="0"/>
              <a:t> </a:t>
            </a:r>
            <a:r>
              <a:rPr lang="ru-RU" b="1" dirty="0" err="1"/>
              <a:t>соціальних</a:t>
            </a:r>
            <a:r>
              <a:rPr lang="ru-RU" b="1" dirty="0"/>
              <a:t> </a:t>
            </a:r>
            <a:r>
              <a:rPr lang="ru-RU" b="1" dirty="0" err="1"/>
              <a:t>допомог</a:t>
            </a:r>
            <a:endParaRPr lang="ru-RU" b="1" dirty="0"/>
          </a:p>
        </p:txBody>
      </p:sp>
      <p:sp>
        <p:nvSpPr>
          <p:cNvPr id="3" name="Объект 2">
            <a:extLst>
              <a:ext uri="{FF2B5EF4-FFF2-40B4-BE49-F238E27FC236}">
                <a16:creationId xmlns:a16="http://schemas.microsoft.com/office/drawing/2014/main" id="{FDF46A40-601B-4DB3-96E5-DD445A936BE7}"/>
              </a:ext>
            </a:extLst>
          </p:cNvPr>
          <p:cNvSpPr>
            <a:spLocks noGrp="1"/>
          </p:cNvSpPr>
          <p:nvPr>
            <p:ph idx="1"/>
          </p:nvPr>
        </p:nvSpPr>
        <p:spPr>
          <a:xfrm>
            <a:off x="836612" y="1447800"/>
            <a:ext cx="10158703" cy="4470400"/>
          </a:xfrm>
        </p:spPr>
        <p:txBody>
          <a:bodyPr>
            <a:normAutofit/>
          </a:bodyPr>
          <a:lstStyle/>
          <a:p>
            <a:pPr marL="0" indent="0">
              <a:buNone/>
            </a:pPr>
            <a:r>
              <a:rPr lang="ru-RU" dirty="0"/>
              <a:t>Відносини по </a:t>
            </a:r>
            <a:r>
              <a:rPr lang="ru-RU" dirty="0" err="1"/>
              <a:t>наданню</a:t>
            </a:r>
            <a:r>
              <a:rPr lang="ru-RU" dirty="0"/>
              <a:t> </a:t>
            </a:r>
            <a:r>
              <a:rPr lang="ru-RU" dirty="0" err="1"/>
              <a:t>соціальних</a:t>
            </a:r>
            <a:r>
              <a:rPr lang="ru-RU" dirty="0"/>
              <a:t> </a:t>
            </a:r>
            <a:r>
              <a:rPr lang="ru-RU" dirty="0" err="1"/>
              <a:t>допомог</a:t>
            </a:r>
            <a:r>
              <a:rPr lang="ru-RU" dirty="0"/>
              <a:t> </a:t>
            </a:r>
            <a:r>
              <a:rPr lang="ru-RU" dirty="0" smtClean="0"/>
              <a:t>: </a:t>
            </a:r>
            <a:r>
              <a:rPr lang="ru-RU" dirty="0" err="1"/>
              <a:t>допомоги</a:t>
            </a:r>
            <a:r>
              <a:rPr lang="ru-RU" dirty="0"/>
              <a:t> по </a:t>
            </a:r>
            <a:r>
              <a:rPr lang="ru-RU" dirty="0" err="1"/>
              <a:t>тимчасовій</a:t>
            </a:r>
            <a:r>
              <a:rPr lang="ru-RU" dirty="0"/>
              <a:t> </a:t>
            </a:r>
            <a:r>
              <a:rPr lang="ru-RU" dirty="0" err="1"/>
              <a:t>непрацездатності</a:t>
            </a:r>
            <a:r>
              <a:rPr lang="ru-RU" dirty="0"/>
              <a:t>; </a:t>
            </a:r>
            <a:r>
              <a:rPr lang="ru-RU" dirty="0" err="1"/>
              <a:t>допомоги</a:t>
            </a:r>
            <a:r>
              <a:rPr lang="ru-RU" dirty="0"/>
              <a:t> по </a:t>
            </a:r>
            <a:r>
              <a:rPr lang="ru-RU" dirty="0" err="1"/>
              <a:t>вагітності</a:t>
            </a:r>
            <a:r>
              <a:rPr lang="ru-RU" dirty="0"/>
              <a:t> та пологам; </a:t>
            </a:r>
            <a:r>
              <a:rPr lang="ru-RU" dirty="0" err="1"/>
              <a:t>допомоги</a:t>
            </a:r>
            <a:r>
              <a:rPr lang="ru-RU" dirty="0"/>
              <a:t> в </a:t>
            </a:r>
            <a:r>
              <a:rPr lang="ru-RU" dirty="0" err="1"/>
              <a:t>зв’язку</a:t>
            </a:r>
            <a:r>
              <a:rPr lang="ru-RU" dirty="0"/>
              <a:t> з </a:t>
            </a:r>
            <a:r>
              <a:rPr lang="ru-RU" dirty="0" err="1"/>
              <a:t>народженням</a:t>
            </a:r>
            <a:r>
              <a:rPr lang="ru-RU" dirty="0"/>
              <a:t> </a:t>
            </a:r>
            <a:r>
              <a:rPr lang="ru-RU" dirty="0" err="1"/>
              <a:t>дитини</a:t>
            </a:r>
            <a:r>
              <a:rPr lang="ru-RU" dirty="0"/>
              <a:t>, догляду за </a:t>
            </a:r>
            <a:r>
              <a:rPr lang="ru-RU" dirty="0" err="1"/>
              <a:t>непрацездатними</a:t>
            </a:r>
            <a:r>
              <a:rPr lang="ru-RU" dirty="0"/>
              <a:t> членами </a:t>
            </a:r>
            <a:r>
              <a:rPr lang="ru-RU" dirty="0" err="1"/>
              <a:t>сім’ї</a:t>
            </a:r>
            <a:r>
              <a:rPr lang="ru-RU" dirty="0"/>
              <a:t>.</a:t>
            </a:r>
          </a:p>
        </p:txBody>
      </p:sp>
      <p:pic>
        <p:nvPicPr>
          <p:cNvPr id="6" name="Рисунок 5">
            <a:extLst>
              <a:ext uri="{FF2B5EF4-FFF2-40B4-BE49-F238E27FC236}">
                <a16:creationId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66410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5A9B61-4370-4E13-A49D-19B724BD299C}"/>
              </a:ext>
            </a:extLst>
          </p:cNvPr>
          <p:cNvSpPr>
            <a:spLocks noGrp="1"/>
          </p:cNvSpPr>
          <p:nvPr>
            <p:ph type="title"/>
          </p:nvPr>
        </p:nvSpPr>
        <p:spPr>
          <a:xfrm>
            <a:off x="5103812" y="152400"/>
            <a:ext cx="6904114" cy="1066800"/>
          </a:xfrm>
        </p:spPr>
        <p:txBody>
          <a:bodyPr>
            <a:normAutofit fontScale="90000"/>
          </a:bodyPr>
          <a:lstStyle/>
          <a:p>
            <a:pPr algn="ctr"/>
            <a:r>
              <a:rPr lang="ru-RU" b="1" dirty="0" smtClean="0"/>
              <a:t>Відносини </a:t>
            </a:r>
            <a:r>
              <a:rPr lang="ru-RU" b="1" dirty="0"/>
              <a:t>по </a:t>
            </a:r>
            <a:r>
              <a:rPr lang="ru-RU" b="1" dirty="0" err="1"/>
              <a:t>наданню</a:t>
            </a:r>
            <a:r>
              <a:rPr lang="ru-RU" b="1" dirty="0"/>
              <a:t> </a:t>
            </a:r>
            <a:r>
              <a:rPr lang="ru-RU" b="1" dirty="0" err="1"/>
              <a:t>соціальних</a:t>
            </a:r>
            <a:r>
              <a:rPr lang="ru-RU" b="1" dirty="0"/>
              <a:t> </a:t>
            </a:r>
            <a:r>
              <a:rPr lang="ru-RU" b="1" dirty="0" err="1"/>
              <a:t>послуг</a:t>
            </a:r>
            <a:endParaRPr lang="ru-RU" b="1" dirty="0"/>
          </a:p>
        </p:txBody>
      </p:sp>
      <p:sp>
        <p:nvSpPr>
          <p:cNvPr id="3" name="Объект 2">
            <a:extLst>
              <a:ext uri="{FF2B5EF4-FFF2-40B4-BE49-F238E27FC236}">
                <a16:creationId xmlns:a16="http://schemas.microsoft.com/office/drawing/2014/main" id="{FDF46A40-601B-4DB3-96E5-DD445A936BE7}"/>
              </a:ext>
            </a:extLst>
          </p:cNvPr>
          <p:cNvSpPr>
            <a:spLocks noGrp="1"/>
          </p:cNvSpPr>
          <p:nvPr>
            <p:ph idx="1"/>
          </p:nvPr>
        </p:nvSpPr>
        <p:spPr>
          <a:xfrm>
            <a:off x="836612" y="1447800"/>
            <a:ext cx="10158703" cy="4470400"/>
          </a:xfrm>
        </p:spPr>
        <p:txBody>
          <a:bodyPr>
            <a:normAutofit/>
          </a:bodyPr>
          <a:lstStyle/>
          <a:p>
            <a:pPr marL="0" indent="0" algn="just">
              <a:buNone/>
            </a:pPr>
            <a:r>
              <a:rPr lang="ru-RU" dirty="0" err="1"/>
              <a:t>Третю</a:t>
            </a:r>
            <a:r>
              <a:rPr lang="ru-RU" dirty="0"/>
              <a:t> </a:t>
            </a:r>
            <a:r>
              <a:rPr lang="ru-RU" dirty="0" err="1"/>
              <a:t>групу</a:t>
            </a:r>
            <a:r>
              <a:rPr lang="ru-RU" dirty="0"/>
              <a:t> </a:t>
            </a:r>
            <a:r>
              <a:rPr lang="ru-RU" dirty="0" err="1"/>
              <a:t>відносин</a:t>
            </a:r>
            <a:r>
              <a:rPr lang="ru-RU" dirty="0"/>
              <a:t> </a:t>
            </a:r>
            <a:r>
              <a:rPr lang="ru-RU" dirty="0" err="1"/>
              <a:t>складають</a:t>
            </a:r>
            <a:r>
              <a:rPr lang="ru-RU" dirty="0"/>
              <a:t> відносини по </a:t>
            </a:r>
            <a:r>
              <a:rPr lang="ru-RU" dirty="0" err="1"/>
              <a:t>наданню</a:t>
            </a:r>
            <a:r>
              <a:rPr lang="ru-RU" dirty="0"/>
              <a:t> </a:t>
            </a:r>
            <a:r>
              <a:rPr lang="ru-RU" dirty="0" err="1"/>
              <a:t>соціальних</a:t>
            </a:r>
            <a:r>
              <a:rPr lang="ru-RU" dirty="0"/>
              <a:t> </a:t>
            </a:r>
            <a:r>
              <a:rPr lang="ru-RU" dirty="0" err="1"/>
              <a:t>послуг</a:t>
            </a:r>
            <a:r>
              <a:rPr lang="ru-RU" dirty="0"/>
              <a:t>. </a:t>
            </a:r>
            <a:r>
              <a:rPr lang="ru-RU" dirty="0" err="1"/>
              <a:t>Послуга</a:t>
            </a:r>
            <a:r>
              <a:rPr lang="ru-RU" dirty="0"/>
              <a:t> – </a:t>
            </a:r>
            <a:r>
              <a:rPr lang="ru-RU" dirty="0" err="1"/>
              <a:t>також</a:t>
            </a:r>
            <a:r>
              <a:rPr lang="ru-RU" dirty="0"/>
              <a:t> </a:t>
            </a:r>
            <a:r>
              <a:rPr lang="ru-RU" dirty="0" err="1"/>
              <a:t>допомога</a:t>
            </a:r>
            <a:r>
              <a:rPr lang="ru-RU" dirty="0"/>
              <a:t>, але у </a:t>
            </a:r>
            <a:r>
              <a:rPr lang="ru-RU" dirty="0" err="1"/>
              <a:t>вигляді</a:t>
            </a:r>
            <a:r>
              <a:rPr lang="ru-RU" dirty="0"/>
              <a:t> </a:t>
            </a:r>
            <a:r>
              <a:rPr lang="ru-RU" dirty="0" err="1"/>
              <a:t>дії</a:t>
            </a:r>
            <a:r>
              <a:rPr lang="ru-RU" dirty="0" smtClean="0"/>
              <a:t>:</a:t>
            </a:r>
            <a:r>
              <a:rPr lang="uk-UA" dirty="0"/>
              <a:t> направлення для обслуговування до будинку інвалідів, осіб похилого віку, геріатричні будинки, видача карток для придбання продуктів харчування, допомога соціальних працівників тощо. Надання цих послуг регулюється Законом України “Про соціальні послуги” від 19.06.2003 р.</a:t>
            </a:r>
            <a:endParaRPr lang="ru-RU" dirty="0"/>
          </a:p>
        </p:txBody>
      </p:sp>
      <p:pic>
        <p:nvPicPr>
          <p:cNvPr id="6" name="Рисунок 5">
            <a:extLst>
              <a:ext uri="{FF2B5EF4-FFF2-40B4-BE49-F238E27FC236}">
                <a16:creationId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279102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5A9B61-4370-4E13-A49D-19B724BD299C}"/>
              </a:ext>
            </a:extLst>
          </p:cNvPr>
          <p:cNvSpPr>
            <a:spLocks noGrp="1"/>
          </p:cNvSpPr>
          <p:nvPr>
            <p:ph type="title"/>
          </p:nvPr>
        </p:nvSpPr>
        <p:spPr>
          <a:xfrm>
            <a:off x="5103812" y="152400"/>
            <a:ext cx="6904114" cy="457200"/>
          </a:xfrm>
        </p:spPr>
        <p:txBody>
          <a:bodyPr/>
          <a:lstStyle/>
          <a:p>
            <a:pPr algn="ctr"/>
            <a:r>
              <a:rPr lang="uk-UA" sz="2200" b="1" dirty="0" smtClean="0">
                <a:solidFill>
                  <a:srgbClr val="374C81"/>
                </a:solidFill>
              </a:rPr>
              <a:t>Процедурні </a:t>
            </a:r>
            <a:r>
              <a:rPr lang="uk-UA" sz="2200" b="1" dirty="0">
                <a:solidFill>
                  <a:srgbClr val="374C81"/>
                </a:solidFill>
              </a:rPr>
              <a:t>і процесуальні відносини</a:t>
            </a:r>
            <a:endParaRPr lang="ru-RU" b="1" dirty="0"/>
          </a:p>
        </p:txBody>
      </p:sp>
      <p:sp>
        <p:nvSpPr>
          <p:cNvPr id="3" name="Объект 2">
            <a:extLst>
              <a:ext uri="{FF2B5EF4-FFF2-40B4-BE49-F238E27FC236}">
                <a16:creationId xmlns:a16="http://schemas.microsoft.com/office/drawing/2014/main" id="{FDF46A40-601B-4DB3-96E5-DD445A936BE7}"/>
              </a:ext>
            </a:extLst>
          </p:cNvPr>
          <p:cNvSpPr>
            <a:spLocks noGrp="1"/>
          </p:cNvSpPr>
          <p:nvPr>
            <p:ph idx="1"/>
          </p:nvPr>
        </p:nvSpPr>
        <p:spPr>
          <a:xfrm>
            <a:off x="836612" y="609600"/>
            <a:ext cx="10158703" cy="5308600"/>
          </a:xfrm>
        </p:spPr>
        <p:txBody>
          <a:bodyPr>
            <a:normAutofit/>
          </a:bodyPr>
          <a:lstStyle/>
          <a:p>
            <a:pPr marL="0" indent="0" algn="just">
              <a:buNone/>
            </a:pPr>
            <a:r>
              <a:rPr lang="uk-UA" b="1" dirty="0" smtClean="0"/>
              <a:t>Процедурні</a:t>
            </a:r>
            <a:r>
              <a:rPr lang="uk-UA" dirty="0" smtClean="0"/>
              <a:t> </a:t>
            </a:r>
            <a:r>
              <a:rPr lang="uk-UA" dirty="0"/>
              <a:t>відносини виникають з приводу встановлення певних юридичних фактів між особою та певними суб’єктами: органами </a:t>
            </a:r>
            <a:r>
              <a:rPr lang="uk-UA" dirty="0" err="1"/>
              <a:t>РАГСу</a:t>
            </a:r>
            <a:r>
              <a:rPr lang="uk-UA" dirty="0"/>
              <a:t> з приводу підтвердження віку, перебування у шлюбі, родинних </a:t>
            </a:r>
            <a:r>
              <a:rPr lang="uk-UA" dirty="0" err="1"/>
              <a:t>зв’язків</a:t>
            </a:r>
            <a:r>
              <a:rPr lang="uk-UA" dirty="0"/>
              <a:t>, встановлення факту інвалідності, її причини, документів для призначення пенсії, оформлення документів, що підтверджують факти нещасних випадків або професійних захворювань та інших юридичних фактів, внаслідок яких виникає право на отримання соціальних допомог.  </a:t>
            </a:r>
            <a:endParaRPr lang="uk-UA" dirty="0" smtClean="0"/>
          </a:p>
          <a:p>
            <a:pPr marL="0" indent="0" algn="just">
              <a:buNone/>
            </a:pPr>
            <a:r>
              <a:rPr lang="uk-UA" b="1" dirty="0" smtClean="0"/>
              <a:t>Процесуальні</a:t>
            </a:r>
            <a:r>
              <a:rPr lang="uk-UA" dirty="0" smtClean="0"/>
              <a:t> </a:t>
            </a:r>
            <a:r>
              <a:rPr lang="uk-UA" dirty="0"/>
              <a:t>відносини виникають з приводу розгляду спорів у сфері соціального захисту. Такі спори можуть вирішуватися і органами соціального захисту, і судами. </a:t>
            </a:r>
            <a:endParaRPr lang="ru-RU" dirty="0"/>
          </a:p>
        </p:txBody>
      </p:sp>
      <p:pic>
        <p:nvPicPr>
          <p:cNvPr id="6" name="Рисунок 5">
            <a:extLst>
              <a:ext uri="{FF2B5EF4-FFF2-40B4-BE49-F238E27FC236}">
                <a16:creationId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26864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5A9B61-4370-4E13-A49D-19B724BD299C}"/>
              </a:ext>
            </a:extLst>
          </p:cNvPr>
          <p:cNvSpPr>
            <a:spLocks noGrp="1"/>
          </p:cNvSpPr>
          <p:nvPr>
            <p:ph type="title"/>
          </p:nvPr>
        </p:nvSpPr>
        <p:spPr>
          <a:xfrm>
            <a:off x="5103812" y="152400"/>
            <a:ext cx="6904114" cy="457200"/>
          </a:xfrm>
        </p:spPr>
        <p:txBody>
          <a:bodyPr/>
          <a:lstStyle/>
          <a:p>
            <a:pPr algn="ctr"/>
            <a:r>
              <a:rPr lang="uk-UA" sz="2400" b="1" dirty="0">
                <a:solidFill>
                  <a:srgbClr val="374C81"/>
                </a:solidFill>
              </a:rPr>
              <a:t>Процесуальні відносини</a:t>
            </a:r>
            <a:endParaRPr lang="ru-RU" b="1" dirty="0"/>
          </a:p>
        </p:txBody>
      </p:sp>
      <p:sp>
        <p:nvSpPr>
          <p:cNvPr id="3" name="Объект 2">
            <a:extLst>
              <a:ext uri="{FF2B5EF4-FFF2-40B4-BE49-F238E27FC236}">
                <a16:creationId xmlns:a16="http://schemas.microsoft.com/office/drawing/2014/main" id="{FDF46A40-601B-4DB3-96E5-DD445A936BE7}"/>
              </a:ext>
            </a:extLst>
          </p:cNvPr>
          <p:cNvSpPr>
            <a:spLocks noGrp="1"/>
          </p:cNvSpPr>
          <p:nvPr>
            <p:ph idx="1"/>
          </p:nvPr>
        </p:nvSpPr>
        <p:spPr>
          <a:xfrm>
            <a:off x="836612" y="609600"/>
            <a:ext cx="10158703" cy="5308600"/>
          </a:xfrm>
        </p:spPr>
        <p:txBody>
          <a:bodyPr>
            <a:normAutofit lnSpcReduction="10000"/>
          </a:bodyPr>
          <a:lstStyle/>
          <a:p>
            <a:pPr marL="0" indent="0" algn="just">
              <a:buNone/>
            </a:pPr>
            <a:r>
              <a:rPr lang="uk-UA" dirty="0"/>
              <a:t>Деякі автори (Б. І. </a:t>
            </a:r>
            <a:r>
              <a:rPr lang="uk-UA" dirty="0" err="1"/>
              <a:t>Сташків</a:t>
            </a:r>
            <a:r>
              <a:rPr lang="uk-UA" dirty="0"/>
              <a:t>) зазначають, що процесуальні відносини з приводу розгляду спорів у сфері соціального забезпечення не мають специфіки і є предметом правового регулювання адміністративного судочинства чи цивільного процесуального права. Але більшість фахівців у сфері соціального забезпечення звертають увагу на численні особливості розгляду цих справ (оскарження висновків МСЕК, змісту </a:t>
            </a:r>
            <a:r>
              <a:rPr lang="uk-UA" dirty="0" err="1"/>
              <a:t>акта</a:t>
            </a:r>
            <a:r>
              <a:rPr lang="uk-UA" dirty="0"/>
              <a:t> про нещасні випадки і професійні захворювання, оскарження рішень пенсійних управлінь про відмову у підвищенні розміру пенсій тощо). Саме розгляд у судах згаданих справ вимагають від судді специфічних знань законодавства. І за допомогою цивільного процесуального права належним чином на професійному рівні вирішити спір складно, а іноді й неможливо. А тому ці відносини повинні регулюватися правом соціального забезпечення.</a:t>
            </a:r>
            <a:endParaRPr lang="ru-RU" dirty="0"/>
          </a:p>
        </p:txBody>
      </p:sp>
      <p:pic>
        <p:nvPicPr>
          <p:cNvPr id="6" name="Рисунок 5">
            <a:extLst>
              <a:ext uri="{FF2B5EF4-FFF2-40B4-BE49-F238E27FC236}">
                <a16:creationId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id="{18690F11-19CF-4107-A5D0-9E50506842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121301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A2D31-E658-4F34-AF04-CF9FB3E06FEB}"/>
              </a:ext>
            </a:extLst>
          </p:cNvPr>
          <p:cNvSpPr>
            <a:spLocks noGrp="1"/>
          </p:cNvSpPr>
          <p:nvPr>
            <p:ph type="title"/>
          </p:nvPr>
        </p:nvSpPr>
        <p:spPr>
          <a:xfrm>
            <a:off x="1446212" y="4982842"/>
            <a:ext cx="8763001" cy="863600"/>
          </a:xfrm>
        </p:spPr>
        <p:txBody>
          <a:bodyPr>
            <a:normAutofit/>
          </a:bodyPr>
          <a:lstStyle/>
          <a:p>
            <a:pPr algn="ctr"/>
            <a:r>
              <a:rPr lang="uk-UA" sz="5600" b="1" dirty="0">
                <a:effectLst>
                  <a:outerShdw blurRad="38100" dist="38100" dir="2700000" algn="tl">
                    <a:srgbClr val="000000">
                      <a:alpha val="43137"/>
                    </a:srgbClr>
                  </a:outerShdw>
                </a:effectLst>
              </a:rPr>
              <a:t>Дякуємо за увагу! </a:t>
            </a:r>
            <a:endParaRPr lang="en-US" sz="5600" b="1" dirty="0">
              <a:effectLst>
                <a:outerShdw blurRad="38100" dist="38100" dir="2700000" algn="tl">
                  <a:srgbClr val="000000">
                    <a:alpha val="43137"/>
                  </a:srgbClr>
                </a:outerShdw>
              </a:effectLst>
            </a:endParaRPr>
          </a:p>
        </p:txBody>
      </p:sp>
      <p:sp>
        <p:nvSpPr>
          <p:cNvPr id="4" name="Объект 3">
            <a:extLst>
              <a:ext uri="{FF2B5EF4-FFF2-40B4-BE49-F238E27FC236}">
                <a16:creationId xmlns:a16="http://schemas.microsoft.com/office/drawing/2014/main" id="{1594B77C-FEDC-4FE4-A429-809F8ACE29C6}"/>
              </a:ext>
            </a:extLst>
          </p:cNvPr>
          <p:cNvSpPr>
            <a:spLocks noGrp="1"/>
          </p:cNvSpPr>
          <p:nvPr>
            <p:ph idx="1"/>
          </p:nvPr>
        </p:nvSpPr>
        <p:spPr>
          <a:xfrm>
            <a:off x="1117309" y="3276600"/>
            <a:ext cx="10157354" cy="2895600"/>
          </a:xfrm>
        </p:spPr>
        <p:txBody>
          <a:bodyPr/>
          <a:lstStyle/>
          <a:p>
            <a:pPr algn="ctr"/>
            <a:endParaRPr lang="ru-RU" dirty="0"/>
          </a:p>
        </p:txBody>
      </p:sp>
      <p:pic>
        <p:nvPicPr>
          <p:cNvPr id="5" name="Объект 4">
            <a:extLst>
              <a:ext uri="{FF2B5EF4-FFF2-40B4-BE49-F238E27FC236}">
                <a16:creationId xmlns:a16="http://schemas.microsoft.com/office/drawing/2014/main" id="{460A4ACF-F382-4194-9537-F2C0349274F7}"/>
              </a:ext>
            </a:extLst>
          </p:cNvPr>
          <p:cNvPicPr>
            <a:picLocks noChangeAspect="1"/>
          </p:cNvPicPr>
          <p:nvPr/>
        </p:nvPicPr>
        <p:blipFill>
          <a:blip r:embed="rId2"/>
          <a:stretch>
            <a:fillRect/>
          </a:stretch>
        </p:blipFill>
        <p:spPr>
          <a:xfrm>
            <a:off x="3757586" y="685800"/>
            <a:ext cx="4876800" cy="4488169"/>
          </a:xfrm>
          <a:prstGeom prst="rect">
            <a:avLst/>
          </a:prstGeom>
        </p:spPr>
      </p:pic>
      <p:pic>
        <p:nvPicPr>
          <p:cNvPr id="6" name="Рисунок 5" descr="https://eacea.ec.europa.eu/sites/eacea-site/files/logosbeneficaireserasmusright_withthesupportof.jpg">
            <a:extLst>
              <a:ext uri="{FF2B5EF4-FFF2-40B4-BE49-F238E27FC236}">
                <a16:creationId xmlns:a16="http://schemas.microsoft.com/office/drawing/2014/main" id="{D97445F2-2706-471A-B615-5A4B8B9B687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96540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3611" y="76200"/>
            <a:ext cx="7771051" cy="1447800"/>
          </a:xfrm>
        </p:spPr>
        <p:txBody>
          <a:bodyPr/>
          <a:lstStyle/>
          <a:p>
            <a:pPr algn="ctr"/>
            <a:r>
              <a:rPr lang="ru-RU" b="1" dirty="0" smtClean="0"/>
              <a:t>МЕТА ПСЗ</a:t>
            </a:r>
            <a:endParaRPr lang="ru-RU" b="1" dirty="0"/>
          </a:p>
        </p:txBody>
      </p:sp>
      <p:sp>
        <p:nvSpPr>
          <p:cNvPr id="3" name="Содержимое 2"/>
          <p:cNvSpPr>
            <a:spLocks noGrp="1"/>
          </p:cNvSpPr>
          <p:nvPr>
            <p:ph idx="1"/>
          </p:nvPr>
        </p:nvSpPr>
        <p:spPr>
          <a:xfrm>
            <a:off x="417512" y="1900548"/>
            <a:ext cx="11353800" cy="4851400"/>
          </a:xfrm>
        </p:spPr>
        <p:txBody>
          <a:bodyPr>
            <a:normAutofit/>
          </a:bodyPr>
          <a:lstStyle/>
          <a:p>
            <a:pPr marL="0" indent="0">
              <a:buNone/>
            </a:pPr>
            <a:r>
              <a:rPr lang="ru-RU" dirty="0" err="1"/>
              <a:t>Основна</a:t>
            </a:r>
            <a:r>
              <a:rPr lang="ru-RU" dirty="0"/>
              <a:t> мета </a:t>
            </a:r>
            <a:r>
              <a:rPr lang="ru-RU" dirty="0" smtClean="0"/>
              <a:t>ПСЗ </a:t>
            </a:r>
            <a:r>
              <a:rPr lang="ru-RU" dirty="0"/>
              <a:t>в тому, </a:t>
            </a:r>
            <a:r>
              <a:rPr lang="ru-RU" dirty="0" err="1"/>
              <a:t>щоб</a:t>
            </a:r>
            <a:r>
              <a:rPr lang="ru-RU" dirty="0"/>
              <a:t> </a:t>
            </a:r>
            <a:r>
              <a:rPr lang="ru-RU" dirty="0" err="1"/>
              <a:t>обслуговувати</a:t>
            </a:r>
            <a:r>
              <a:rPr lang="ru-RU" dirty="0"/>
              <a:t> </a:t>
            </a:r>
            <a:r>
              <a:rPr lang="ru-RU" dirty="0" err="1"/>
              <a:t>непрацездатних</a:t>
            </a:r>
            <a:r>
              <a:rPr lang="ru-RU" dirty="0"/>
              <a:t> </a:t>
            </a:r>
            <a:r>
              <a:rPr lang="ru-RU" dirty="0" err="1"/>
              <a:t>або</a:t>
            </a:r>
            <a:r>
              <a:rPr lang="ru-RU" dirty="0"/>
              <a:t> </a:t>
            </a:r>
            <a:r>
              <a:rPr lang="ru-RU" dirty="0" err="1"/>
              <a:t>обмежених</a:t>
            </a:r>
            <a:r>
              <a:rPr lang="ru-RU" dirty="0"/>
              <a:t> у </a:t>
            </a:r>
            <a:r>
              <a:rPr lang="ru-RU" dirty="0" err="1"/>
              <a:t>життєдіяльності</a:t>
            </a:r>
            <a:r>
              <a:rPr lang="ru-RU" dirty="0"/>
              <a:t> </a:t>
            </a:r>
            <a:r>
              <a:rPr lang="ru-RU" dirty="0" err="1"/>
              <a:t>громадян</a:t>
            </a:r>
            <a:r>
              <a:rPr lang="ru-RU" dirty="0" smtClean="0"/>
              <a:t>.</a:t>
            </a:r>
          </a:p>
          <a:p>
            <a:pPr marL="0" indent="0" algn="just">
              <a:buNone/>
            </a:pPr>
            <a:r>
              <a:rPr lang="ru-RU" dirty="0" err="1"/>
              <a:t>Матеріальної</a:t>
            </a:r>
            <a:r>
              <a:rPr lang="ru-RU" dirty="0"/>
              <a:t> </a:t>
            </a:r>
            <a:r>
              <a:rPr lang="ru-RU" dirty="0" err="1"/>
              <a:t>допомоги</a:t>
            </a:r>
            <a:r>
              <a:rPr lang="ru-RU" dirty="0"/>
              <a:t> </a:t>
            </a:r>
            <a:r>
              <a:rPr lang="ru-RU" dirty="0" err="1"/>
              <a:t>потребують</a:t>
            </a:r>
            <a:r>
              <a:rPr lang="ru-RU" dirty="0"/>
              <a:t> і </a:t>
            </a:r>
            <a:r>
              <a:rPr lang="ru-RU" dirty="0" err="1"/>
              <a:t>студенти</a:t>
            </a:r>
            <a:r>
              <a:rPr lang="ru-RU" dirty="0"/>
              <a:t>, </a:t>
            </a:r>
            <a:r>
              <a:rPr lang="ru-RU" dirty="0" err="1"/>
              <a:t>слухачі</a:t>
            </a:r>
            <a:r>
              <a:rPr lang="ru-RU" dirty="0"/>
              <a:t> </a:t>
            </a:r>
            <a:r>
              <a:rPr lang="ru-RU" dirty="0" err="1"/>
              <a:t>навчальних</a:t>
            </a:r>
            <a:r>
              <a:rPr lang="ru-RU" dirty="0"/>
              <a:t> </a:t>
            </a:r>
            <a:r>
              <a:rPr lang="ru-RU" dirty="0" err="1"/>
              <a:t>закладів</a:t>
            </a:r>
            <a:r>
              <a:rPr lang="ru-RU" dirty="0"/>
              <a:t>, </a:t>
            </a:r>
            <a:r>
              <a:rPr lang="ru-RU" dirty="0" err="1"/>
              <a:t>інші</a:t>
            </a:r>
            <a:r>
              <a:rPr lang="ru-RU" dirty="0"/>
              <a:t> особи, </a:t>
            </a:r>
            <a:r>
              <a:rPr lang="ru-RU" dirty="0" err="1"/>
              <a:t>які</a:t>
            </a:r>
            <a:r>
              <a:rPr lang="ru-RU" dirty="0"/>
              <a:t> </a:t>
            </a:r>
            <a:r>
              <a:rPr lang="ru-RU" dirty="0" err="1"/>
              <a:t>опинилися</a:t>
            </a:r>
            <a:r>
              <a:rPr lang="ru-RU" dirty="0"/>
              <a:t> в </a:t>
            </a:r>
            <a:r>
              <a:rPr lang="ru-RU" dirty="0" err="1" smtClean="0"/>
              <a:t>складних</a:t>
            </a:r>
            <a:r>
              <a:rPr lang="ru-RU" dirty="0" smtClean="0"/>
              <a:t> </a:t>
            </a:r>
            <a:r>
              <a:rPr lang="ru-RU" dirty="0" err="1"/>
              <a:t>життєвих</a:t>
            </a:r>
            <a:r>
              <a:rPr lang="ru-RU" dirty="0"/>
              <a:t> </a:t>
            </a:r>
            <a:r>
              <a:rPr lang="ru-RU" dirty="0" err="1"/>
              <a:t>ситуаціях</a:t>
            </a:r>
            <a:r>
              <a:rPr lang="ru-RU" dirty="0"/>
              <a:t>, але у </a:t>
            </a:r>
            <a:r>
              <a:rPr lang="ru-RU" dirty="0" err="1"/>
              <a:t>даному</a:t>
            </a:r>
            <a:r>
              <a:rPr lang="ru-RU" dirty="0"/>
              <a:t> </a:t>
            </a:r>
            <a:r>
              <a:rPr lang="ru-RU" dirty="0" err="1"/>
              <a:t>випадку</a:t>
            </a:r>
            <a:r>
              <a:rPr lang="ru-RU" dirty="0"/>
              <a:t> </a:t>
            </a:r>
            <a:r>
              <a:rPr lang="ru-RU" dirty="0" err="1"/>
              <a:t>йдеться</a:t>
            </a:r>
            <a:r>
              <a:rPr lang="ru-RU" dirty="0"/>
              <a:t> про </a:t>
            </a:r>
            <a:r>
              <a:rPr lang="ru-RU" dirty="0" err="1"/>
              <a:t>працездатних</a:t>
            </a:r>
            <a:r>
              <a:rPr lang="ru-RU" dirty="0"/>
              <a:t>, </a:t>
            </a:r>
            <a:r>
              <a:rPr lang="ru-RU" dirty="0" err="1"/>
              <a:t>фізично</a:t>
            </a:r>
            <a:r>
              <a:rPr lang="ru-RU" dirty="0"/>
              <a:t> </a:t>
            </a:r>
            <a:r>
              <a:rPr lang="ru-RU" dirty="0" err="1"/>
              <a:t>здорових</a:t>
            </a:r>
            <a:r>
              <a:rPr lang="ru-RU" dirty="0"/>
              <a:t> людей. </a:t>
            </a:r>
            <a:r>
              <a:rPr lang="ru-RU" dirty="0" err="1"/>
              <a:t>Надання</a:t>
            </a:r>
            <a:r>
              <a:rPr lang="ru-RU" dirty="0"/>
              <a:t> </a:t>
            </a:r>
            <a:r>
              <a:rPr lang="ru-RU" dirty="0" err="1"/>
              <a:t>їм</a:t>
            </a:r>
            <a:r>
              <a:rPr lang="ru-RU" dirty="0"/>
              <a:t> </a:t>
            </a:r>
            <a:r>
              <a:rPr lang="ru-RU" dirty="0" err="1"/>
              <a:t>допомоги</a:t>
            </a:r>
            <a:r>
              <a:rPr lang="ru-RU" dirty="0"/>
              <a:t> не </a:t>
            </a:r>
            <a:r>
              <a:rPr lang="ru-RU" dirty="0" err="1"/>
              <a:t>регулюється</a:t>
            </a:r>
            <a:r>
              <a:rPr lang="ru-RU" dirty="0"/>
              <a:t> правом </a:t>
            </a:r>
            <a:r>
              <a:rPr lang="ru-RU" dirty="0" err="1"/>
              <a:t>соціального</a:t>
            </a:r>
            <a:r>
              <a:rPr lang="ru-RU" dirty="0"/>
              <a:t> </a:t>
            </a:r>
            <a:r>
              <a:rPr lang="ru-RU" dirty="0" err="1"/>
              <a:t>забезпечення</a:t>
            </a:r>
            <a:r>
              <a:rPr lang="ru-RU" dirty="0"/>
              <a:t>. Таким чином, </a:t>
            </a:r>
            <a:r>
              <a:rPr lang="ru-RU" dirty="0" err="1"/>
              <a:t>основним</a:t>
            </a:r>
            <a:r>
              <a:rPr lang="ru-RU" dirty="0"/>
              <a:t> </a:t>
            </a:r>
            <a:r>
              <a:rPr lang="ru-RU" dirty="0" err="1"/>
              <a:t>правовим</a:t>
            </a:r>
            <a:r>
              <a:rPr lang="ru-RU" dirty="0"/>
              <a:t> </a:t>
            </a:r>
            <a:r>
              <a:rPr lang="ru-RU" dirty="0" err="1"/>
              <a:t>індикатором</a:t>
            </a:r>
            <a:r>
              <a:rPr lang="ru-RU" dirty="0"/>
              <a:t>, </a:t>
            </a:r>
            <a:r>
              <a:rPr lang="ru-RU" dirty="0" err="1"/>
              <a:t>навколо</a:t>
            </a:r>
            <a:r>
              <a:rPr lang="ru-RU" dirty="0"/>
              <a:t> </a:t>
            </a:r>
            <a:r>
              <a:rPr lang="ru-RU" dirty="0" err="1"/>
              <a:t>якого</a:t>
            </a:r>
            <a:r>
              <a:rPr lang="ru-RU" dirty="0"/>
              <a:t> </a:t>
            </a:r>
            <a:r>
              <a:rPr lang="ru-RU" dirty="0" err="1"/>
              <a:t>об’єднуються</a:t>
            </a:r>
            <a:r>
              <a:rPr lang="ru-RU" dirty="0"/>
              <a:t> </a:t>
            </a:r>
            <a:r>
              <a:rPr lang="ru-RU" dirty="0" err="1"/>
              <a:t>всі</a:t>
            </a:r>
            <a:r>
              <a:rPr lang="ru-RU" dirty="0"/>
              <a:t> </a:t>
            </a:r>
            <a:r>
              <a:rPr lang="ru-RU" dirty="0" err="1"/>
              <a:t>правовідносини</a:t>
            </a:r>
            <a:r>
              <a:rPr lang="ru-RU" dirty="0"/>
              <a:t> з права </a:t>
            </a:r>
            <a:r>
              <a:rPr lang="ru-RU" dirty="0" err="1"/>
              <a:t>соціального</a:t>
            </a:r>
            <a:r>
              <a:rPr lang="ru-RU" dirty="0"/>
              <a:t> </a:t>
            </a:r>
            <a:r>
              <a:rPr lang="ru-RU" dirty="0" err="1"/>
              <a:t>забезпечення</a:t>
            </a:r>
            <a:r>
              <a:rPr lang="ru-RU" dirty="0"/>
              <a:t>, є </a:t>
            </a:r>
            <a:r>
              <a:rPr lang="ru-RU" dirty="0" err="1"/>
              <a:t>втрата</a:t>
            </a:r>
            <a:r>
              <a:rPr lang="ru-RU" dirty="0"/>
              <a:t> </a:t>
            </a:r>
            <a:r>
              <a:rPr lang="ru-RU" dirty="0" err="1"/>
              <a:t>працездатності</a:t>
            </a:r>
            <a:r>
              <a:rPr lang="ru-RU" dirty="0"/>
              <a:t> особи і </a:t>
            </a:r>
            <a:r>
              <a:rPr lang="ru-RU" dirty="0" err="1"/>
              <a:t>неможливість</a:t>
            </a:r>
            <a:r>
              <a:rPr lang="ru-RU" dirty="0"/>
              <a:t> </a:t>
            </a:r>
            <a:r>
              <a:rPr lang="ru-RU" dirty="0" err="1"/>
              <a:t>вийти</a:t>
            </a:r>
            <a:r>
              <a:rPr lang="ru-RU" dirty="0"/>
              <a:t> </a:t>
            </a:r>
            <a:r>
              <a:rPr lang="ru-RU" dirty="0" err="1"/>
              <a:t>самостійно</a:t>
            </a:r>
            <a:r>
              <a:rPr lang="ru-RU" dirty="0"/>
              <a:t> </a:t>
            </a:r>
            <a:r>
              <a:rPr lang="ru-RU" dirty="0" err="1"/>
              <a:t>із</a:t>
            </a:r>
            <a:r>
              <a:rPr lang="ru-RU" dirty="0"/>
              <a:t> </a:t>
            </a:r>
            <a:r>
              <a:rPr lang="ru-RU" dirty="0" err="1" smtClean="0"/>
              <a:t>скрутного</a:t>
            </a:r>
            <a:r>
              <a:rPr lang="ru-RU" dirty="0" smtClean="0"/>
              <a:t> </a:t>
            </a:r>
            <a:r>
              <a:rPr lang="ru-RU" dirty="0"/>
              <a:t>становища.</a:t>
            </a:r>
          </a:p>
        </p:txBody>
      </p:sp>
      <p:pic>
        <p:nvPicPr>
          <p:cNvPr id="7" name="Рисунок 6">
            <a:extLst>
              <a:ext uri="{FF2B5EF4-FFF2-40B4-BE49-F238E27FC236}">
                <a16:creationId xmlns:a16="http://schemas.microsoft.com/office/drawing/2014/main" id="{C142D5D5-E39A-42B5-81A4-EF4C5855F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6" name="Рисунок 5" descr="https://eacea.ec.europa.eu/sites/eacea-site/files/logosbeneficaireserasmusright_withthesupportof.jpg">
            <a:extLst>
              <a:ext uri="{FF2B5EF4-FFF2-40B4-BE49-F238E27FC236}">
                <a16:creationId xmlns:a16="http://schemas.microsoft.com/office/drawing/2014/main" id="{3A1602B0-57C4-4E73-B2C5-C25C9CEE787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5A9B61-4370-4E13-A49D-19B724BD299C}"/>
              </a:ext>
            </a:extLst>
          </p:cNvPr>
          <p:cNvSpPr>
            <a:spLocks noGrp="1"/>
          </p:cNvSpPr>
          <p:nvPr>
            <p:ph type="title"/>
          </p:nvPr>
        </p:nvSpPr>
        <p:spPr>
          <a:xfrm>
            <a:off x="5103812" y="152400"/>
            <a:ext cx="6904114" cy="1397000"/>
          </a:xfrm>
        </p:spPr>
        <p:txBody>
          <a:bodyPr/>
          <a:lstStyle/>
          <a:p>
            <a:r>
              <a:rPr lang="ru-RU" b="1" dirty="0" err="1" smtClean="0"/>
              <a:t>Соціальний</a:t>
            </a:r>
            <a:r>
              <a:rPr lang="ru-RU" b="1" dirty="0" smtClean="0"/>
              <a:t> </a:t>
            </a:r>
            <a:r>
              <a:rPr lang="ru-RU" b="1" dirty="0" err="1" smtClean="0"/>
              <a:t>захист</a:t>
            </a:r>
            <a:r>
              <a:rPr lang="ru-RU" b="1" dirty="0" smtClean="0"/>
              <a:t> у </a:t>
            </a:r>
            <a:r>
              <a:rPr lang="ru-RU" b="1" dirty="0" err="1" smtClean="0"/>
              <a:t>Конституції</a:t>
            </a:r>
            <a:r>
              <a:rPr lang="ru-RU" b="1" dirty="0" smtClean="0"/>
              <a:t> </a:t>
            </a:r>
            <a:r>
              <a:rPr lang="ru-RU" b="1" dirty="0" err="1" smtClean="0"/>
              <a:t>України</a:t>
            </a:r>
            <a:endParaRPr lang="ru-RU" b="1" dirty="0"/>
          </a:p>
        </p:txBody>
      </p:sp>
      <p:sp>
        <p:nvSpPr>
          <p:cNvPr id="3" name="Объект 2">
            <a:extLst>
              <a:ext uri="{FF2B5EF4-FFF2-40B4-BE49-F238E27FC236}">
                <a16:creationId xmlns:a16="http://schemas.microsoft.com/office/drawing/2014/main" id="{FDF46A40-601B-4DB3-96E5-DD445A936BE7}"/>
              </a:ext>
            </a:extLst>
          </p:cNvPr>
          <p:cNvSpPr>
            <a:spLocks noGrp="1"/>
          </p:cNvSpPr>
          <p:nvPr>
            <p:ph idx="1"/>
          </p:nvPr>
        </p:nvSpPr>
        <p:spPr>
          <a:xfrm>
            <a:off x="836612" y="2133600"/>
            <a:ext cx="10158703" cy="3784600"/>
          </a:xfrm>
        </p:spPr>
        <p:txBody>
          <a:bodyPr/>
          <a:lstStyle/>
          <a:p>
            <a:pPr marL="0" indent="0" algn="just">
              <a:buNone/>
            </a:pPr>
            <a:r>
              <a:rPr lang="ru-RU" dirty="0"/>
              <a:t>ст. 46 </a:t>
            </a:r>
            <a:r>
              <a:rPr lang="ru-RU" dirty="0" err="1"/>
              <a:t>Конституції</a:t>
            </a:r>
            <a:r>
              <a:rPr lang="ru-RU" dirty="0"/>
              <a:t> </a:t>
            </a:r>
            <a:r>
              <a:rPr lang="ru-RU" dirty="0" err="1" smtClean="0"/>
              <a:t>України</a:t>
            </a:r>
            <a:r>
              <a:rPr lang="ru-RU" dirty="0" smtClean="0"/>
              <a:t> </a:t>
            </a:r>
            <a:r>
              <a:rPr lang="ru-RU" dirty="0" err="1" smtClean="0"/>
              <a:t>передбачає</a:t>
            </a:r>
            <a:r>
              <a:rPr lang="ru-RU" dirty="0" smtClean="0"/>
              <a:t> </a:t>
            </a:r>
            <a:r>
              <a:rPr lang="ru-RU" dirty="0"/>
              <a:t>право </a:t>
            </a:r>
            <a:r>
              <a:rPr lang="ru-RU" dirty="0" err="1"/>
              <a:t>громадян</a:t>
            </a:r>
            <a:r>
              <a:rPr lang="ru-RU" dirty="0"/>
              <a:t> на </a:t>
            </a:r>
            <a:r>
              <a:rPr lang="ru-RU" dirty="0" err="1"/>
              <a:t>соціальний</a:t>
            </a:r>
            <a:r>
              <a:rPr lang="ru-RU" dirty="0"/>
              <a:t> </a:t>
            </a:r>
            <a:r>
              <a:rPr lang="ru-RU" dirty="0" err="1"/>
              <a:t>захист</a:t>
            </a:r>
            <a:r>
              <a:rPr lang="ru-RU" dirty="0"/>
              <a:t>, </a:t>
            </a:r>
            <a:r>
              <a:rPr lang="ru-RU" dirty="0" err="1"/>
              <a:t>що</a:t>
            </a:r>
            <a:r>
              <a:rPr lang="ru-RU" dirty="0"/>
              <a:t> </a:t>
            </a:r>
            <a:r>
              <a:rPr lang="ru-RU" dirty="0" err="1"/>
              <a:t>включає</a:t>
            </a:r>
            <a:r>
              <a:rPr lang="ru-RU" dirty="0"/>
              <a:t> право на </a:t>
            </a:r>
            <a:r>
              <a:rPr lang="ru-RU" dirty="0" err="1"/>
              <a:t>забезпечення</a:t>
            </a:r>
            <a:r>
              <a:rPr lang="ru-RU" dirty="0"/>
              <a:t> в </a:t>
            </a:r>
            <a:r>
              <a:rPr lang="ru-RU" dirty="0" err="1"/>
              <a:t>разі</a:t>
            </a:r>
            <a:r>
              <a:rPr lang="ru-RU" dirty="0"/>
              <a:t> </a:t>
            </a:r>
            <a:r>
              <a:rPr lang="ru-RU" dirty="0" err="1"/>
              <a:t>повної</a:t>
            </a:r>
            <a:r>
              <a:rPr lang="ru-RU" dirty="0"/>
              <a:t>, </a:t>
            </a:r>
            <a:r>
              <a:rPr lang="ru-RU" dirty="0" err="1"/>
              <a:t>часткової</a:t>
            </a:r>
            <a:r>
              <a:rPr lang="ru-RU" dirty="0"/>
              <a:t> </a:t>
            </a:r>
            <a:r>
              <a:rPr lang="ru-RU" dirty="0" err="1"/>
              <a:t>або</a:t>
            </a:r>
            <a:r>
              <a:rPr lang="ru-RU" dirty="0"/>
              <a:t> </a:t>
            </a:r>
            <a:r>
              <a:rPr lang="ru-RU" dirty="0" err="1"/>
              <a:t>тимчасової</a:t>
            </a:r>
            <a:r>
              <a:rPr lang="ru-RU" dirty="0"/>
              <a:t> </a:t>
            </a:r>
            <a:r>
              <a:rPr lang="ru-RU" dirty="0" err="1"/>
              <a:t>втрати</a:t>
            </a:r>
            <a:r>
              <a:rPr lang="ru-RU" dirty="0"/>
              <a:t> </a:t>
            </a:r>
            <a:r>
              <a:rPr lang="ru-RU" dirty="0" err="1"/>
              <a:t>працездатності</a:t>
            </a:r>
            <a:r>
              <a:rPr lang="ru-RU" dirty="0"/>
              <a:t>, </a:t>
            </a:r>
            <a:r>
              <a:rPr lang="ru-RU" dirty="0" err="1"/>
              <a:t>втрати</a:t>
            </a:r>
            <a:r>
              <a:rPr lang="ru-RU" dirty="0"/>
              <a:t> </a:t>
            </a:r>
            <a:r>
              <a:rPr lang="ru-RU" dirty="0" err="1"/>
              <a:t>годувальника</a:t>
            </a:r>
            <a:r>
              <a:rPr lang="ru-RU" dirty="0"/>
              <a:t>, </a:t>
            </a:r>
            <a:r>
              <a:rPr lang="ru-RU" dirty="0" err="1"/>
              <a:t>безробіття</a:t>
            </a:r>
            <a:r>
              <a:rPr lang="ru-RU" dirty="0"/>
              <a:t> з </a:t>
            </a:r>
            <a:r>
              <a:rPr lang="ru-RU" dirty="0" err="1"/>
              <a:t>незалежних</a:t>
            </a:r>
            <a:r>
              <a:rPr lang="ru-RU" dirty="0"/>
              <a:t> </a:t>
            </a:r>
            <a:r>
              <a:rPr lang="ru-RU" dirty="0" err="1"/>
              <a:t>від</a:t>
            </a:r>
            <a:r>
              <a:rPr lang="ru-RU" dirty="0"/>
              <a:t> них </a:t>
            </a:r>
            <a:r>
              <a:rPr lang="ru-RU" dirty="0" err="1"/>
              <a:t>обставин</a:t>
            </a:r>
            <a:r>
              <a:rPr lang="ru-RU" dirty="0"/>
              <a:t>, а </a:t>
            </a:r>
            <a:r>
              <a:rPr lang="ru-RU" dirty="0" err="1"/>
              <a:t>також</a:t>
            </a:r>
            <a:r>
              <a:rPr lang="ru-RU" dirty="0"/>
              <a:t> у </a:t>
            </a:r>
            <a:r>
              <a:rPr lang="ru-RU" dirty="0" err="1"/>
              <a:t>старості</a:t>
            </a:r>
            <a:r>
              <a:rPr lang="ru-RU" dirty="0"/>
              <a:t> та </a:t>
            </a:r>
            <a:r>
              <a:rPr lang="ru-RU" dirty="0" err="1"/>
              <a:t>інших</a:t>
            </a:r>
            <a:r>
              <a:rPr lang="ru-RU" dirty="0"/>
              <a:t> </a:t>
            </a:r>
            <a:r>
              <a:rPr lang="ru-RU" dirty="0" err="1"/>
              <a:t>випадках</a:t>
            </a:r>
            <a:r>
              <a:rPr lang="ru-RU" dirty="0"/>
              <a:t>, </a:t>
            </a:r>
            <a:r>
              <a:rPr lang="ru-RU" dirty="0" err="1"/>
              <a:t>передбачених</a:t>
            </a:r>
            <a:r>
              <a:rPr lang="ru-RU" dirty="0"/>
              <a:t> законом.</a:t>
            </a:r>
          </a:p>
        </p:txBody>
      </p:sp>
      <p:pic>
        <p:nvPicPr>
          <p:cNvPr id="6" name="Рисунок 5">
            <a:extLst>
              <a:ext uri="{FF2B5EF4-FFF2-40B4-BE49-F238E27FC236}">
                <a16:creationId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id="{E153EC05-4A46-4D96-AD53-A9F7E91EF80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57615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F052C0-E483-4519-A8B7-88C35E02BE73}"/>
              </a:ext>
            </a:extLst>
          </p:cNvPr>
          <p:cNvSpPr>
            <a:spLocks noGrp="1"/>
          </p:cNvSpPr>
          <p:nvPr>
            <p:ph type="title"/>
          </p:nvPr>
        </p:nvSpPr>
        <p:spPr>
          <a:xfrm>
            <a:off x="2132011" y="204581"/>
            <a:ext cx="9041077" cy="800120"/>
          </a:xfrm>
        </p:spPr>
        <p:txBody>
          <a:bodyPr>
            <a:normAutofit/>
          </a:bodyPr>
          <a:lstStyle/>
          <a:p>
            <a:pPr algn="ctr"/>
            <a:r>
              <a:rPr lang="ru-RU" b="1" dirty="0" err="1" smtClean="0"/>
              <a:t>Історичні</a:t>
            </a:r>
            <a:r>
              <a:rPr lang="ru-RU" b="1" dirty="0" smtClean="0"/>
              <a:t> </a:t>
            </a:r>
            <a:r>
              <a:rPr lang="ru-RU" b="1" dirty="0" err="1" smtClean="0"/>
              <a:t>витоки</a:t>
            </a:r>
            <a:endParaRPr lang="ru-RU" b="1" dirty="0"/>
          </a:p>
        </p:txBody>
      </p:sp>
      <p:sp>
        <p:nvSpPr>
          <p:cNvPr id="19" name="Заголовок 1">
            <a:extLst>
              <a:ext uri="{FF2B5EF4-FFF2-40B4-BE49-F238E27FC236}">
                <a16:creationId xmlns:a16="http://schemas.microsoft.com/office/drawing/2014/main" id="{9FC3BB9C-211D-4385-A112-C1DB004D7A01}"/>
              </a:ext>
            </a:extLst>
          </p:cNvPr>
          <p:cNvSpPr txBox="1">
            <a:spLocks/>
          </p:cNvSpPr>
          <p:nvPr/>
        </p:nvSpPr>
        <p:spPr>
          <a:xfrm>
            <a:off x="227012" y="2707430"/>
            <a:ext cx="2993035" cy="4058401"/>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endParaRPr lang="ru-RU" dirty="0"/>
          </a:p>
        </p:txBody>
      </p:sp>
      <p:sp>
        <p:nvSpPr>
          <p:cNvPr id="5" name="Объект 4">
            <a:extLst>
              <a:ext uri="{FF2B5EF4-FFF2-40B4-BE49-F238E27FC236}">
                <a16:creationId xmlns:a16="http://schemas.microsoft.com/office/drawing/2014/main" id="{4D1FBFB7-F3EC-4524-9B25-EBFBF88EDC73}"/>
              </a:ext>
            </a:extLst>
          </p:cNvPr>
          <p:cNvSpPr>
            <a:spLocks noGrp="1"/>
          </p:cNvSpPr>
          <p:nvPr>
            <p:ph idx="1"/>
          </p:nvPr>
        </p:nvSpPr>
        <p:spPr>
          <a:xfrm>
            <a:off x="760412" y="1301157"/>
            <a:ext cx="10157354" cy="4470400"/>
          </a:xfrm>
        </p:spPr>
        <p:txBody>
          <a:bodyPr/>
          <a:lstStyle/>
          <a:p>
            <a:pPr marL="0" indent="0" algn="just">
              <a:buNone/>
            </a:pPr>
            <a:r>
              <a:rPr lang="uk-UA" dirty="0"/>
              <a:t>Вперше про самостійність цієї галузі було проголошено на міжнародному симпозіумі з соціального забезпечення в Празі в 1966 р., на якому чеські вчені та радянський вчений В. С. Андрєєв проаналізували специфіку відносин щодо соціального забезпечення, особливості прийомів їх регулювання й дійшли висновку про самостійність цієї галузі права. В. С. Андрєєв по праву вважається засновником вчення про право соціального забезпечення як самостійної галузі в системі радянського права.</a:t>
            </a:r>
            <a:endParaRPr lang="ru-RU" dirty="0"/>
          </a:p>
        </p:txBody>
      </p:sp>
      <p:pic>
        <p:nvPicPr>
          <p:cNvPr id="7" name="Рисунок 6">
            <a:extLst>
              <a:ext uri="{FF2B5EF4-FFF2-40B4-BE49-F238E27FC236}">
                <a16:creationId xmlns:a16="http://schemas.microsoft.com/office/drawing/2014/main" id="{E27D03B5-F354-4122-8C4E-1BEAB9D26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9" name="Рисунок 8" descr="https://eacea.ec.europa.eu/sites/eacea-site/files/logosbeneficaireserasmusright_withthesupportof.jpg">
            <a:extLst>
              <a:ext uri="{FF2B5EF4-FFF2-40B4-BE49-F238E27FC236}">
                <a16:creationId xmlns:a16="http://schemas.microsoft.com/office/drawing/2014/main" id="{7ECE9770-1E6B-4B73-9FF5-71FB049F359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337400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3611" y="76200"/>
            <a:ext cx="7771051" cy="1447800"/>
          </a:xfrm>
        </p:spPr>
        <p:txBody>
          <a:bodyPr/>
          <a:lstStyle/>
          <a:p>
            <a:pPr algn="ctr"/>
            <a:r>
              <a:rPr lang="ru-RU" b="1" dirty="0" err="1" smtClean="0"/>
              <a:t>Синоніми</a:t>
            </a:r>
            <a:r>
              <a:rPr lang="ru-RU" b="1" dirty="0" smtClean="0"/>
              <a:t> ПСЗ</a:t>
            </a:r>
            <a:endParaRPr lang="ru-RU" b="1" dirty="0"/>
          </a:p>
        </p:txBody>
      </p:sp>
      <p:sp>
        <p:nvSpPr>
          <p:cNvPr id="3" name="Содержимое 2"/>
          <p:cNvSpPr>
            <a:spLocks noGrp="1"/>
          </p:cNvSpPr>
          <p:nvPr>
            <p:ph idx="1"/>
          </p:nvPr>
        </p:nvSpPr>
        <p:spPr>
          <a:xfrm>
            <a:off x="417512" y="1900548"/>
            <a:ext cx="11353800" cy="4851400"/>
          </a:xfrm>
        </p:spPr>
        <p:txBody>
          <a:bodyPr>
            <a:normAutofit/>
          </a:bodyPr>
          <a:lstStyle/>
          <a:p>
            <a:pPr marL="0" indent="0" algn="just">
              <a:buNone/>
            </a:pPr>
            <a:r>
              <a:rPr lang="uk-UA" dirty="0">
                <a:solidFill>
                  <a:srgbClr val="000000"/>
                </a:solidFill>
                <a:latin typeface="Times New Roman" panose="02020603050405020304" pitchFamily="18" charset="0"/>
              </a:rPr>
              <a:t>Деякі фахівці цю галузь називають “правом соціального захисту” (Н. Б. </a:t>
            </a:r>
            <a:r>
              <a:rPr lang="uk-UA" dirty="0" err="1">
                <a:solidFill>
                  <a:srgbClr val="000000"/>
                </a:solidFill>
                <a:latin typeface="Times New Roman" panose="02020603050405020304" pitchFamily="18" charset="0"/>
              </a:rPr>
              <a:t>Болотіна</a:t>
            </a:r>
            <a:r>
              <a:rPr lang="uk-UA" dirty="0">
                <a:solidFill>
                  <a:srgbClr val="000000"/>
                </a:solidFill>
                <a:latin typeface="Times New Roman" panose="02020603050405020304" pitchFamily="18" charset="0"/>
              </a:rPr>
              <a:t>)</a:t>
            </a:r>
            <a:r>
              <a:rPr lang="uk-UA" sz="800" dirty="0">
                <a:solidFill>
                  <a:srgbClr val="000000"/>
                </a:solidFill>
                <a:latin typeface="Times New Roman" panose="02020603050405020304" pitchFamily="18" charset="0"/>
              </a:rPr>
              <a:t>1</a:t>
            </a:r>
            <a:r>
              <a:rPr lang="uk-UA" dirty="0">
                <a:solidFill>
                  <a:srgbClr val="000000"/>
                </a:solidFill>
                <a:latin typeface="Times New Roman" panose="02020603050405020304" pitchFamily="18" charset="0"/>
              </a:rPr>
              <a:t>. </a:t>
            </a:r>
            <a:r>
              <a:rPr lang="uk-UA" dirty="0" smtClean="0">
                <a:solidFill>
                  <a:srgbClr val="000000"/>
                </a:solidFill>
                <a:latin typeface="Times New Roman" panose="02020603050405020304" pitchFamily="18" charset="0"/>
              </a:rPr>
              <a:t>Інші </a:t>
            </a:r>
            <a:r>
              <a:rPr lang="uk-UA" dirty="0">
                <a:solidFill>
                  <a:srgbClr val="000000"/>
                </a:solidFill>
                <a:latin typeface="Times New Roman" panose="02020603050405020304" pitchFamily="18" charset="0"/>
              </a:rPr>
              <a:t>(С. М. </a:t>
            </a:r>
            <a:r>
              <a:rPr lang="uk-UA" dirty="0" err="1">
                <a:solidFill>
                  <a:srgbClr val="000000"/>
                </a:solidFill>
                <a:latin typeface="Times New Roman" panose="02020603050405020304" pitchFamily="18" charset="0"/>
              </a:rPr>
              <a:t>Прилипко</a:t>
            </a:r>
            <a:r>
              <a:rPr lang="uk-UA" dirty="0">
                <a:solidFill>
                  <a:srgbClr val="000000"/>
                </a:solidFill>
                <a:latin typeface="Times New Roman" panose="02020603050405020304" pitchFamily="18" charset="0"/>
              </a:rPr>
              <a:t>,  О. М. </a:t>
            </a:r>
            <a:r>
              <a:rPr lang="uk-UA" dirty="0" smtClean="0">
                <a:solidFill>
                  <a:srgbClr val="000000"/>
                </a:solidFill>
                <a:latin typeface="Times New Roman" panose="02020603050405020304" pitchFamily="18" charset="0"/>
              </a:rPr>
              <a:t>Ярошенко) </a:t>
            </a:r>
            <a:r>
              <a:rPr lang="uk-UA" dirty="0">
                <a:solidFill>
                  <a:srgbClr val="000000"/>
                </a:solidFill>
                <a:latin typeface="Times New Roman" panose="02020603050405020304" pitchFamily="18" charset="0"/>
              </a:rPr>
              <a:t>– правом соціального забезпечення. Теоретично можна виявити низку відмінностей між цими назвами, а фактично суть і права соціального забезпечення, і права соціального захисту одна – надати соціальну допомогу непрацездатній особі. Навести суттєві відмінності в змісті цих правових категорій ще нікому не вдалося. І соціальне забезпечення, і соціальний захист спрямовані на матеріальне забезпечення непрацездатних громадян у разі втрати ними заробітку з різних причин та в інших випадках, передбачених законодавством України про соціальне забезпечення. Виходячи із ст. 46 Конституції України їх слід вважати </a:t>
            </a:r>
            <a:r>
              <a:rPr lang="uk-UA" dirty="0" smtClean="0">
                <a:solidFill>
                  <a:srgbClr val="000000"/>
                </a:solidFill>
                <a:latin typeface="Times New Roman" panose="02020603050405020304" pitchFamily="18" charset="0"/>
              </a:rPr>
              <a:t>синонімами. </a:t>
            </a:r>
            <a:endParaRPr lang="ru-RU" dirty="0"/>
          </a:p>
        </p:txBody>
      </p:sp>
      <p:pic>
        <p:nvPicPr>
          <p:cNvPr id="7" name="Рисунок 6">
            <a:extLst>
              <a:ext uri="{FF2B5EF4-FFF2-40B4-BE49-F238E27FC236}">
                <a16:creationId xmlns:a16="http://schemas.microsoft.com/office/drawing/2014/main" id="{C142D5D5-E39A-42B5-81A4-EF4C5855F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6" name="Рисунок 5" descr="https://eacea.ec.europa.eu/sites/eacea-site/files/logosbeneficaireserasmusright_withthesupportof.jpg">
            <a:extLst>
              <a:ext uri="{FF2B5EF4-FFF2-40B4-BE49-F238E27FC236}">
                <a16:creationId xmlns:a16="http://schemas.microsoft.com/office/drawing/2014/main" id="{4BDD35D4-ADDA-4885-8188-41A84D36B1D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4926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5A9B61-4370-4E13-A49D-19B724BD299C}"/>
              </a:ext>
            </a:extLst>
          </p:cNvPr>
          <p:cNvSpPr>
            <a:spLocks noGrp="1"/>
          </p:cNvSpPr>
          <p:nvPr>
            <p:ph type="title"/>
          </p:nvPr>
        </p:nvSpPr>
        <p:spPr>
          <a:xfrm>
            <a:off x="5103812" y="-8238"/>
            <a:ext cx="6904114" cy="1397000"/>
          </a:xfrm>
        </p:spPr>
        <p:txBody>
          <a:bodyPr/>
          <a:lstStyle/>
          <a:p>
            <a:pPr algn="ctr"/>
            <a:r>
              <a:rPr lang="ru-RU" b="1" dirty="0" smtClean="0"/>
              <a:t>Метод</a:t>
            </a:r>
            <a:endParaRPr lang="ru-RU" b="1" dirty="0"/>
          </a:p>
        </p:txBody>
      </p:sp>
      <p:sp>
        <p:nvSpPr>
          <p:cNvPr id="3" name="Объект 2">
            <a:extLst>
              <a:ext uri="{FF2B5EF4-FFF2-40B4-BE49-F238E27FC236}">
                <a16:creationId xmlns:a16="http://schemas.microsoft.com/office/drawing/2014/main" id="{FDF46A40-601B-4DB3-96E5-DD445A936BE7}"/>
              </a:ext>
            </a:extLst>
          </p:cNvPr>
          <p:cNvSpPr>
            <a:spLocks noGrp="1"/>
          </p:cNvSpPr>
          <p:nvPr>
            <p:ph idx="1"/>
          </p:nvPr>
        </p:nvSpPr>
        <p:spPr>
          <a:xfrm>
            <a:off x="836612" y="1752600"/>
            <a:ext cx="10158703" cy="4165600"/>
          </a:xfrm>
        </p:spPr>
        <p:txBody>
          <a:bodyPr>
            <a:normAutofit/>
          </a:bodyPr>
          <a:lstStyle/>
          <a:p>
            <a:pPr marL="0" indent="0" algn="just">
              <a:buNone/>
            </a:pPr>
            <a:r>
              <a:rPr lang="uk-UA" dirty="0" smtClean="0">
                <a:solidFill>
                  <a:srgbClr val="000000"/>
                </a:solidFill>
                <a:latin typeface="Times New Roman" panose="02020603050405020304" pitchFamily="18" charset="0"/>
              </a:rPr>
              <a:t>У праві </a:t>
            </a:r>
            <a:r>
              <a:rPr lang="uk-UA" dirty="0">
                <a:solidFill>
                  <a:srgbClr val="000000"/>
                </a:solidFill>
                <a:latin typeface="Times New Roman" panose="02020603050405020304" pitchFamily="18" charset="0"/>
              </a:rPr>
              <a:t>соціального забезпечення перевагу має імперативний метод, тобто державного регулювання. Держава зобов’язує відповідні органи за наявності юридичних фактів (досягнення певного віку, наявність страхового стажу певної тривалості, заяви зацікавленої особи, інші юридичні факти) призначити особі пенсію або надавати інші соціальні послуги. Ці органи не можуть посилатися на недостатність коштів, відсутність фінансування. Диспозитивний метод застосовується в недержавному соціальному пенсійному страхуванні. Але і недержавне пенсійне забезпечення здійснюється за принципом законодавчого визначення його умов. </a:t>
            </a:r>
            <a:endParaRPr lang="ru-RU" dirty="0"/>
          </a:p>
        </p:txBody>
      </p:sp>
      <p:pic>
        <p:nvPicPr>
          <p:cNvPr id="6" name="Рисунок 5">
            <a:extLst>
              <a:ext uri="{FF2B5EF4-FFF2-40B4-BE49-F238E27FC236}">
                <a16:creationId xmlns:a16="http://schemas.microsoft.com/office/drawing/2014/main" id="{73C3485D-379F-4EF2-8A56-45096E848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8" name="Рисунок 7" descr="https://eacea.ec.europa.eu/sites/eacea-site/files/logosbeneficaireserasmusright_withthesupportof.jpg">
            <a:extLst>
              <a:ext uri="{FF2B5EF4-FFF2-40B4-BE49-F238E27FC236}">
                <a16:creationId xmlns:a16="http://schemas.microsoft.com/office/drawing/2014/main" id="{13E1DF53-43D7-409B-83AD-CC712CDDF13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268065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F052C0-E483-4519-A8B7-88C35E02BE73}"/>
              </a:ext>
            </a:extLst>
          </p:cNvPr>
          <p:cNvSpPr>
            <a:spLocks noGrp="1"/>
          </p:cNvSpPr>
          <p:nvPr>
            <p:ph type="title"/>
          </p:nvPr>
        </p:nvSpPr>
        <p:spPr>
          <a:xfrm>
            <a:off x="2132011" y="204581"/>
            <a:ext cx="9041077" cy="800120"/>
          </a:xfrm>
        </p:spPr>
        <p:txBody>
          <a:bodyPr>
            <a:normAutofit/>
          </a:bodyPr>
          <a:lstStyle/>
          <a:p>
            <a:pPr algn="ctr"/>
            <a:r>
              <a:rPr lang="ru-RU" b="1" dirty="0" smtClean="0"/>
              <a:t>Предмет</a:t>
            </a:r>
            <a:endParaRPr lang="ru-RU" b="1" dirty="0"/>
          </a:p>
        </p:txBody>
      </p:sp>
      <p:sp>
        <p:nvSpPr>
          <p:cNvPr id="19" name="Заголовок 1">
            <a:extLst>
              <a:ext uri="{FF2B5EF4-FFF2-40B4-BE49-F238E27FC236}">
                <a16:creationId xmlns:a16="http://schemas.microsoft.com/office/drawing/2014/main" id="{9FC3BB9C-211D-4385-A112-C1DB004D7A01}"/>
              </a:ext>
            </a:extLst>
          </p:cNvPr>
          <p:cNvSpPr txBox="1">
            <a:spLocks/>
          </p:cNvSpPr>
          <p:nvPr/>
        </p:nvSpPr>
        <p:spPr>
          <a:xfrm>
            <a:off x="227012" y="2707430"/>
            <a:ext cx="2993035" cy="4058401"/>
          </a:xfrm>
          <a:prstGeom prst="rect">
            <a:avLst/>
          </a:prstGeom>
        </p:spPr>
        <p:txBody>
          <a:bodyPr vert="horz" lIns="121899" tIns="60949" rIns="121899" bIns="60949" rtlCol="0" anchor="b">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endParaRPr lang="ru-RU" dirty="0"/>
          </a:p>
        </p:txBody>
      </p:sp>
      <p:sp>
        <p:nvSpPr>
          <p:cNvPr id="5" name="Объект 4">
            <a:extLst>
              <a:ext uri="{FF2B5EF4-FFF2-40B4-BE49-F238E27FC236}">
                <a16:creationId xmlns:a16="http://schemas.microsoft.com/office/drawing/2014/main" id="{4D1FBFB7-F3EC-4524-9B25-EBFBF88EDC73}"/>
              </a:ext>
            </a:extLst>
          </p:cNvPr>
          <p:cNvSpPr>
            <a:spLocks noGrp="1"/>
          </p:cNvSpPr>
          <p:nvPr>
            <p:ph idx="1"/>
          </p:nvPr>
        </p:nvSpPr>
        <p:spPr>
          <a:xfrm>
            <a:off x="760412" y="1301157"/>
            <a:ext cx="10157354" cy="4470400"/>
          </a:xfrm>
        </p:spPr>
        <p:txBody>
          <a:bodyPr/>
          <a:lstStyle/>
          <a:p>
            <a:pPr algn="just"/>
            <a:r>
              <a:rPr lang="uk-UA" b="1" dirty="0">
                <a:solidFill>
                  <a:srgbClr val="000000"/>
                </a:solidFill>
                <a:latin typeface="Times New Roman" panose="02020603050405020304" pitchFamily="18" charset="0"/>
              </a:rPr>
              <a:t>Предмет права соціального забезпечення </a:t>
            </a:r>
            <a:r>
              <a:rPr lang="uk-UA" dirty="0" smtClean="0">
                <a:solidFill>
                  <a:srgbClr val="000000"/>
                </a:solidFill>
                <a:latin typeface="Times New Roman" panose="02020603050405020304" pitchFamily="18" charset="0"/>
              </a:rPr>
              <a:t>– це </a:t>
            </a:r>
            <a:r>
              <a:rPr lang="uk-UA" dirty="0">
                <a:solidFill>
                  <a:srgbClr val="000000"/>
                </a:solidFill>
                <a:latin typeface="Times New Roman" panose="02020603050405020304" pitchFamily="18" charset="0"/>
              </a:rPr>
              <a:t>групи суспільних відносин, об’єднані цільовим призначенням, які виникають у зв’язку з акумулюванням і розподілом коштів із соціальних фондів через систему соціального забезпечення.</a:t>
            </a:r>
            <a:endParaRPr lang="ru-RU" dirty="0"/>
          </a:p>
        </p:txBody>
      </p:sp>
      <p:pic>
        <p:nvPicPr>
          <p:cNvPr id="7" name="Рисунок 6">
            <a:extLst>
              <a:ext uri="{FF2B5EF4-FFF2-40B4-BE49-F238E27FC236}">
                <a16:creationId xmlns:a16="http://schemas.microsoft.com/office/drawing/2014/main" id="{E27D03B5-F354-4122-8C4E-1BEAB9D26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13" y="138651"/>
            <a:ext cx="1219199" cy="775304"/>
          </a:xfrm>
          <a:prstGeom prst="rect">
            <a:avLst/>
          </a:prstGeom>
        </p:spPr>
      </p:pic>
      <p:pic>
        <p:nvPicPr>
          <p:cNvPr id="9" name="Рисунок 8" descr="https://eacea.ec.europa.eu/sites/eacea-site/files/logosbeneficaireserasmusright_withthesupportof.jpg">
            <a:extLst>
              <a:ext uri="{FF2B5EF4-FFF2-40B4-BE49-F238E27FC236}">
                <a16:creationId xmlns:a16="http://schemas.microsoft.com/office/drawing/2014/main" id="{3AC911A3-1D4B-4CE3-BCF2-A39D6A82354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30" y="6347670"/>
            <a:ext cx="2271395" cy="466725"/>
          </a:xfrm>
          <a:prstGeom prst="rect">
            <a:avLst/>
          </a:prstGeom>
          <a:noFill/>
          <a:ln>
            <a:noFill/>
          </a:ln>
        </p:spPr>
      </p:pic>
    </p:spTree>
    <p:extLst>
      <p:ext uri="{BB962C8B-B14F-4D97-AF65-F5344CB8AC3E}">
        <p14:creationId xmlns:p14="http://schemas.microsoft.com/office/powerpoint/2010/main" val="235676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F769AD3B-90E4-4F81-9CF2-8BD9F607FEC3}" vid="{18F656D2-BE2F-4155-8430-D393897A45F9}"/>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Props1.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B558C7-619B-49BE-9097-7FCBDADD4ECE}">
  <ds:schemaRefs>
    <ds:schemaRef ds:uri="http://schemas.microsoft.com/sharepoint/v3/contenttype/forms"/>
  </ds:schemaRefs>
</ds:datastoreItem>
</file>

<file path=customXml/itemProps3.xml><?xml version="1.0" encoding="utf-8"?>
<ds:datastoreItem xmlns:ds="http://schemas.openxmlformats.org/officeDocument/2006/customXml" ds:itemID="{F301D382-32B0-43EE-932C-28906AF37617}">
  <ds:schemaRefs>
    <ds:schemaRef ds:uri="http://purl.org/dc/elements/1.1/"/>
    <ds:schemaRef ds:uri="http://schemas.microsoft.com/office/2006/documentManagement/types"/>
    <ds:schemaRef ds:uri="4873beb7-5857-4685-be1f-d57550cc96cc"/>
    <ds:schemaRef ds:uri="http://www.w3.org/XML/1998/namespace"/>
    <ds:schemaRef ds:uri="http://schemas.microsoft.com/office/infopath/2007/PartnerControls"/>
    <ds:schemaRef ds:uri="http://purl.org/dc/terms/"/>
    <ds:schemaRef ds:uri="http://purl.org/dc/dcmitype/"/>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Integral</Template>
  <TotalTime>8161</TotalTime>
  <Words>2647</Words>
  <Application>Microsoft Office PowerPoint</Application>
  <PresentationFormat>Произвольный</PresentationFormat>
  <Paragraphs>120</Paragraphs>
  <Slides>37</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37</vt:i4>
      </vt:variant>
    </vt:vector>
  </HeadingPairs>
  <TitlesOfParts>
    <vt:vector size="42" baseType="lpstr">
      <vt:lpstr>Arial</vt:lpstr>
      <vt:lpstr>Century Gothic</vt:lpstr>
      <vt:lpstr>System</vt:lpstr>
      <vt:lpstr>Times New Roman</vt:lpstr>
      <vt:lpstr>Books 16x9</vt:lpstr>
      <vt:lpstr>Презентация PowerPoint</vt:lpstr>
      <vt:lpstr>План</vt:lpstr>
      <vt:lpstr>Поняття ПСЗ</vt:lpstr>
      <vt:lpstr>МЕТА ПСЗ</vt:lpstr>
      <vt:lpstr>Соціальний захист у Конституції України</vt:lpstr>
      <vt:lpstr>Історичні витоки</vt:lpstr>
      <vt:lpstr>Синоніми ПСЗ</vt:lpstr>
      <vt:lpstr>Метод</vt:lpstr>
      <vt:lpstr>Предмет</vt:lpstr>
      <vt:lpstr>Предмет</vt:lpstr>
      <vt:lpstr>Предмет</vt:lpstr>
      <vt:lpstr>Предмет</vt:lpstr>
      <vt:lpstr>Система</vt:lpstr>
      <vt:lpstr>Система</vt:lpstr>
      <vt:lpstr>Принципи ПСЗ</vt:lpstr>
      <vt:lpstr>Принципи ПСЗ</vt:lpstr>
      <vt:lpstr>Принципи ПСЗ</vt:lpstr>
      <vt:lpstr>Принципи ПСЗ</vt:lpstr>
      <vt:lpstr>Принципи ПСЗ</vt:lpstr>
      <vt:lpstr>Принципи ПСЗ</vt:lpstr>
      <vt:lpstr>Принципи ПСЗ</vt:lpstr>
      <vt:lpstr>Принципи ПСЗ</vt:lpstr>
      <vt:lpstr>Принципи ПСЗ</vt:lpstr>
      <vt:lpstr>Принципи ПСЗ</vt:lpstr>
      <vt:lpstr>Джерела ПСЗ</vt:lpstr>
      <vt:lpstr>Конституція України</vt:lpstr>
      <vt:lpstr>Закони</vt:lpstr>
      <vt:lpstr>Закони</vt:lpstr>
      <vt:lpstr>Підзаконні НПА </vt:lpstr>
      <vt:lpstr>Підзаконні НПА</vt:lpstr>
      <vt:lpstr>Правовідносини у сфері ПСЗ</vt:lpstr>
      <vt:lpstr>Пенсійні відносини</vt:lpstr>
      <vt:lpstr>Відносини по наданню соціальних допомог</vt:lpstr>
      <vt:lpstr>Відносини по наданню соціальних послуг</vt:lpstr>
      <vt:lpstr>Процедурні і процесуальні відносини</vt:lpstr>
      <vt:lpstr>Процесуальні відносини</vt:lpstr>
      <vt:lpstr>Дякуємо за увагу!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E. T.</dc:creator>
  <cp:lastModifiedBy>Наташа</cp:lastModifiedBy>
  <cp:revision>97</cp:revision>
  <cp:lastPrinted>2020-10-15T04:45:28Z</cp:lastPrinted>
  <dcterms:created xsi:type="dcterms:W3CDTF">2018-09-22T11:00:06Z</dcterms:created>
  <dcterms:modified xsi:type="dcterms:W3CDTF">2022-01-30T17:41:04Z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