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60" r:id="rId2"/>
    <p:sldId id="261" r:id="rId3"/>
    <p:sldId id="257" r:id="rId4"/>
    <p:sldId id="285" r:id="rId5"/>
    <p:sldId id="258" r:id="rId6"/>
    <p:sldId id="259" r:id="rId7"/>
    <p:sldId id="262" r:id="rId8"/>
    <p:sldId id="288" r:id="rId9"/>
    <p:sldId id="289" r:id="rId10"/>
    <p:sldId id="290" r:id="rId11"/>
    <p:sldId id="265" r:id="rId12"/>
    <p:sldId id="264" r:id="rId13"/>
    <p:sldId id="292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93" r:id="rId23"/>
    <p:sldId id="276" r:id="rId24"/>
    <p:sldId id="291" r:id="rId25"/>
    <p:sldId id="277" r:id="rId26"/>
    <p:sldId id="280" r:id="rId27"/>
    <p:sldId id="281" r:id="rId28"/>
    <p:sldId id="282" r:id="rId29"/>
    <p:sldId id="278" r:id="rId30"/>
    <p:sldId id="279" r:id="rId31"/>
    <p:sldId id="287" r:id="rId32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F1DD-BA9C-4B68-A91E-28511E2177E3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EFE67-DC7B-4F77-ABF5-283F43CA0F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30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FE67-DC7B-4F77-ABF5-283F43CA0FC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34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3D82-F8EC-4153-9F1A-FC9D9CDC9826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B002-30B1-49FA-8BC7-AD65407FDC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26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2BB4-06D6-4746-B046-72626C9DE349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13B7-61D8-4131-9114-B4BFA3DED1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1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202E-8F40-4E80-83AC-8A1F3BE00A8D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1F5D-4F0B-4FDA-9E71-D28E8C7BF1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82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7676-394F-46CE-B74F-547199B44E6D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9943-3392-48F4-BE56-062CDC7F44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78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DE3D-8C17-4A37-8CCC-D4C52B137072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B886-BDD5-467A-B361-1F0FE5CF05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62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9FC-F4A1-474D-88B6-CE634EDCDDCC}" type="datetime1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AA7F-7C35-4BEB-85B2-C55A35D390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6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82DB-C950-4B58-ACCC-CF8DFCDB35A5}" type="datetime1">
              <a:rPr lang="uk-UA" smtClean="0"/>
              <a:t>15.12.2025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B965-30A8-4193-B183-D4B475A4C1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9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33AE-D6FD-4538-9F81-820C8059747C}" type="datetime1">
              <a:rPr lang="uk-UA" smtClean="0"/>
              <a:t>15.12.2025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CD7B-CFA7-4F81-BB80-BB6704CCD6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49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E1EC-CC6D-465B-AF5F-23032BAE58C3}" type="datetime1">
              <a:rPr lang="uk-UA" smtClean="0"/>
              <a:t>15.12.2025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7388-ECCD-4667-B9F1-2578B5AEA3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4F62-9B79-4C2E-933B-AF925049A6ED}" type="datetime1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CE9D-3FE8-4B5A-8739-DB4C01985E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73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7A3B-565B-404B-9532-657CA8008685}" type="datetime1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150F-35FE-47D0-961C-C1EBF2715B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01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38E0D-CFFC-4F73-9BB2-279B8F78B055}" type="datetime1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CC812E-EFF4-4DA7-9FF5-89BB1CCD3E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3" y="2492375"/>
            <a:ext cx="7772400" cy="1584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НУТРИЦІОЛОГІЯ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74825" y="476250"/>
            <a:ext cx="8748713" cy="1223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87713" y="5373688"/>
            <a:ext cx="5761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25838"/>
            <a:ext cx="1366838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97075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оло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7313" y="0"/>
            <a:ext cx="137160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122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80" y="1113244"/>
            <a:ext cx="10717619" cy="2565621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ГМО має за мету досягнення наступних результатів для продуктів рослинного та тваринного походження: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до гербіцидів,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Стійкість до комах,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Стійкість до вірусів,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Стійкість до грибів,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Стійкість до посухи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6179" y="365126"/>
            <a:ext cx="10717621" cy="64496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 модифікована їжа</a:t>
            </a:r>
            <a:endParaRPr lang="uk-U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180" y="3871655"/>
            <a:ext cx="1071761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179" y="4526110"/>
            <a:ext cx="10717619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Зміна композиції вуглеводів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Зниження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алергенності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детоксифікація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  <p:pic>
        <p:nvPicPr>
          <p:cNvPr id="9" name="Picture 2" descr="http://orgzem.zo.net.ua/wp-content/uploads/2011/10/12913291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431" y="1533507"/>
            <a:ext cx="1905000" cy="19145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_UkdchkmEoY/UO1oFSkPrrI/AAAAAAAAAI0/dLprI2mtjzw/s400/Top+10+G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14350"/>
            <a:ext cx="6624637" cy="60483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71713" y="539750"/>
            <a:ext cx="4810125" cy="1682750"/>
          </a:xfr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відомих та поширених генно- модифікованих продуктів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62813" y="4775200"/>
            <a:ext cx="1681162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бавовняна олія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4738" y="1852613"/>
            <a:ext cx="1404937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рапсова олія</a:t>
            </a:r>
            <a:endParaRPr lang="uk-UA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4088" y="3305175"/>
            <a:ext cx="504825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соя</a:t>
            </a:r>
            <a:endParaRPr lang="uk-UA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9725" y="4775200"/>
            <a:ext cx="1065213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endParaRPr lang="uk-UA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9350" y="3352800"/>
            <a:ext cx="641350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endParaRPr lang="uk-UA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8313" y="3371850"/>
            <a:ext cx="1160462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кукурудза</a:t>
            </a:r>
            <a:endParaRPr lang="uk-UA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4700" y="6103938"/>
            <a:ext cx="863600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папайя</a:t>
            </a:r>
            <a:endParaRPr lang="uk-UA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9463" y="4637088"/>
            <a:ext cx="1125537" cy="36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томати</a:t>
            </a:r>
            <a:endParaRPr lang="uk-UA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1288" y="6103938"/>
            <a:ext cx="1025525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горошок</a:t>
            </a:r>
            <a:endParaRPr lang="uk-UA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6075" y="6011863"/>
            <a:ext cx="2000250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 продукти </a:t>
            </a:r>
            <a:endParaRPr lang="uk-UA" dirty="0">
              <a:latin typeface="+mn-lt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  <p:pic>
        <p:nvPicPr>
          <p:cNvPr id="2050" name="Picture 2" descr="http://orgzem.zo.net.ua/wp-content/uploads/2011/10/129132911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58" y="2037556"/>
            <a:ext cx="1905000" cy="19145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95939" y="117034"/>
            <a:ext cx="11178437" cy="572111"/>
          </a:xfr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 продукти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dirty="0"/>
          </a:p>
        </p:txBody>
      </p:sp>
      <p:pic>
        <p:nvPicPr>
          <p:cNvPr id="9220" name="Picture 2" descr="http://admin.uaua.info/pictures_ckfinder/images/organic_znak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0" y="796373"/>
            <a:ext cx="2471738" cy="2314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4" descr="http://ifrut.ru/images/cms/data/organic_vegeta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75" y="3371635"/>
            <a:ext cx="4382170" cy="273843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ukrboard.com.ua/imgs/board/7/53492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8" y="3371635"/>
            <a:ext cx="2582862" cy="2738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8" descr="http://ekipazh-service.com.ua/files/uploads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79" y="3371636"/>
            <a:ext cx="3803497" cy="2738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9938" y="893626"/>
            <a:ext cx="8164438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583565"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Органічний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сертифікованого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органічного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синтетичних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пестицидів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добрив,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штучних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модифікованих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25537" y="6380773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  <p:pic>
        <p:nvPicPr>
          <p:cNvPr id="3074" name="Picture 2" descr="http://svitppt.com.ua/images/31/30643/77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4" y="365125"/>
            <a:ext cx="8159676" cy="61144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laneta2012.com.ua/images/stories/fruit/fruit%20basket%20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37" y="4031273"/>
            <a:ext cx="2609850" cy="271462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rgzem.zo.net.ua/wp-content/uploads/2013/03/living-organic-soi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13" y="11005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5665" y="552893"/>
            <a:ext cx="1169582" cy="47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82" name="Picture 10" descr="http://organic.ua/images/stories/goodtoknow/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13" y="2317879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227"/>
            <a:ext cx="10515600" cy="9112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аліментарно-залежні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598" y="1576498"/>
            <a:ext cx="6346825" cy="48006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Гіпертонічна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Гіперліпідемія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діабет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Остеопороз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Подагра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злоякісні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51651" y="6385294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14</a:t>
            </a:fld>
            <a:endParaRPr lang="uk-UA" dirty="0"/>
          </a:p>
        </p:txBody>
      </p:sp>
      <p:pic>
        <p:nvPicPr>
          <p:cNvPr id="6" name="Picture 4" descr="Пол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8551" y="51907"/>
            <a:ext cx="1339702" cy="66985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Balanced-D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598738"/>
            <a:ext cx="7872412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11817350" cy="76517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терміни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882650"/>
            <a:ext cx="11817350" cy="1935163"/>
          </a:xfr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b="1" i="1" dirty="0" err="1">
                <a:solidFill>
                  <a:srgbClr val="FF0000"/>
                </a:solidFill>
              </a:rPr>
              <a:t>Нутрієнти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складові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частини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натуральних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харчових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продуктів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використовувані</a:t>
            </a:r>
            <a:r>
              <a:rPr lang="ru-RU" b="1" i="1" dirty="0">
                <a:solidFill>
                  <a:srgbClr val="002060"/>
                </a:solidFill>
              </a:rPr>
              <a:t> для росту й </a:t>
            </a:r>
            <a:r>
              <a:rPr lang="ru-RU" b="1" i="1" dirty="0" err="1">
                <a:solidFill>
                  <a:srgbClr val="002060"/>
                </a:solidFill>
              </a:rPr>
              <a:t>відновлення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організму</a:t>
            </a:r>
            <a:r>
              <a:rPr lang="ru-RU" b="1" i="1" dirty="0">
                <a:solidFill>
                  <a:srgbClr val="002060"/>
                </a:solidFill>
              </a:rPr>
              <a:t>, нормального </a:t>
            </a:r>
            <a:r>
              <a:rPr lang="ru-RU" b="1" i="1" dirty="0" err="1">
                <a:solidFill>
                  <a:srgbClr val="002060"/>
                </a:solidFill>
              </a:rPr>
              <a:t>функціонування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клітин</a:t>
            </a:r>
            <a:r>
              <a:rPr lang="ru-RU" b="1" i="1" dirty="0">
                <a:solidFill>
                  <a:srgbClr val="002060"/>
                </a:solidFill>
              </a:rPr>
              <a:t>, тканин, </a:t>
            </a:r>
            <a:r>
              <a:rPr lang="ru-RU" b="1" i="1" dirty="0" err="1">
                <a:solidFill>
                  <a:srgbClr val="002060"/>
                </a:solidFill>
              </a:rPr>
              <a:t>органів</a:t>
            </a:r>
            <a:r>
              <a:rPr lang="ru-RU" b="1" i="1" dirty="0">
                <a:solidFill>
                  <a:srgbClr val="002060"/>
                </a:solidFill>
              </a:rPr>
              <a:t> і систем, як </a:t>
            </a:r>
            <a:r>
              <a:rPr lang="ru-RU" b="1" i="1" dirty="0" err="1">
                <a:solidFill>
                  <a:srgbClr val="002060"/>
                </a:solidFill>
              </a:rPr>
              <a:t>джерело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енергії</a:t>
            </a:r>
            <a:r>
              <a:rPr lang="ru-RU" b="1" i="1" dirty="0">
                <a:solidFill>
                  <a:srgbClr val="002060"/>
                </a:solidFill>
              </a:rPr>
              <a:t> для </a:t>
            </a:r>
            <a:r>
              <a:rPr lang="ru-RU" b="1" i="1" dirty="0" err="1">
                <a:solidFill>
                  <a:srgbClr val="002060"/>
                </a:solidFill>
              </a:rPr>
              <a:t>виконання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роботи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забезпечення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життєдіяльності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організму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002060"/>
                </a:solidFill>
              </a:rPr>
              <a:t>період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спокою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155575" y="3151188"/>
            <a:ext cx="4852988" cy="31956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Макронутрієнти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або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основні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поживні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речовини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поживні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речовини</a:t>
            </a:r>
            <a:r>
              <a:rPr lang="ru-RU" b="1" i="1" dirty="0">
                <a:solidFill>
                  <a:srgbClr val="002060"/>
                </a:solidFill>
              </a:rPr>
              <a:t> (</a:t>
            </a:r>
            <a:r>
              <a:rPr lang="ru-RU" b="1" i="1" dirty="0" err="1">
                <a:solidFill>
                  <a:srgbClr val="FF0000"/>
                </a:solidFill>
              </a:rPr>
              <a:t>білки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жири</a:t>
            </a:r>
            <a:r>
              <a:rPr lang="ru-RU" b="1" i="1" dirty="0">
                <a:solidFill>
                  <a:srgbClr val="FF0000"/>
                </a:solidFill>
              </a:rPr>
              <a:t> і </a:t>
            </a:r>
            <a:r>
              <a:rPr lang="ru-RU" b="1" i="1" dirty="0" err="1">
                <a:solidFill>
                  <a:srgbClr val="FF0000"/>
                </a:solidFill>
              </a:rPr>
              <a:t>вуглеводи</a:t>
            </a:r>
            <a:r>
              <a:rPr lang="ru-RU" b="1" i="1" dirty="0">
                <a:solidFill>
                  <a:srgbClr val="002060"/>
                </a:solidFill>
              </a:rPr>
              <a:t>), </a:t>
            </a:r>
            <a:r>
              <a:rPr lang="ru-RU" b="1" i="1" dirty="0" err="1">
                <a:solidFill>
                  <a:srgbClr val="002060"/>
                </a:solidFill>
              </a:rPr>
              <a:t>які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споживаються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6600FF"/>
                </a:solidFill>
              </a:rPr>
              <a:t>добовій</a:t>
            </a:r>
            <a:r>
              <a:rPr lang="ru-RU" b="1" i="1" dirty="0">
                <a:solidFill>
                  <a:srgbClr val="6600FF"/>
                </a:solidFill>
              </a:rPr>
              <a:t> </a:t>
            </a:r>
            <a:r>
              <a:rPr lang="ru-RU" b="1" i="1" dirty="0" err="1">
                <a:solidFill>
                  <a:srgbClr val="6600FF"/>
                </a:solidFill>
              </a:rPr>
              <a:t>дозі</a:t>
            </a:r>
            <a:r>
              <a:rPr lang="ru-RU" b="1" i="1" dirty="0">
                <a:solidFill>
                  <a:srgbClr val="6600FF"/>
                </a:solidFill>
              </a:rPr>
              <a:t> порядку </a:t>
            </a:r>
            <a:r>
              <a:rPr lang="ru-RU" b="1" i="1" dirty="0" err="1">
                <a:solidFill>
                  <a:srgbClr val="6600FF"/>
                </a:solidFill>
              </a:rPr>
              <a:t>десятків</a:t>
            </a:r>
            <a:r>
              <a:rPr lang="ru-RU" b="1" i="1" dirty="0">
                <a:solidFill>
                  <a:srgbClr val="6600FF"/>
                </a:solidFill>
              </a:rPr>
              <a:t> </a:t>
            </a:r>
            <a:r>
              <a:rPr lang="ru-RU" b="1" i="1" dirty="0" err="1">
                <a:solidFill>
                  <a:srgbClr val="6600FF"/>
                </a:solidFill>
              </a:rPr>
              <a:t>грамів</a:t>
            </a:r>
            <a:r>
              <a:rPr lang="ru-RU" b="1" i="1" dirty="0">
                <a:solidFill>
                  <a:srgbClr val="6600FF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і </a:t>
            </a:r>
            <a:r>
              <a:rPr lang="ru-RU" b="1" i="1" dirty="0" err="1">
                <a:solidFill>
                  <a:srgbClr val="002060"/>
                </a:solidFill>
              </a:rPr>
              <a:t>забезпечують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головним</a:t>
            </a:r>
            <a:r>
              <a:rPr lang="ru-RU" b="1" i="1" dirty="0">
                <a:solidFill>
                  <a:srgbClr val="002060"/>
                </a:solidFill>
              </a:rPr>
              <a:t> чином </a:t>
            </a:r>
            <a:r>
              <a:rPr lang="ru-RU" b="1" i="1" dirty="0" err="1">
                <a:solidFill>
                  <a:srgbClr val="002060"/>
                </a:solidFill>
              </a:rPr>
              <a:t>енергетичну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пластичну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функції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60350"/>
            <a:ext cx="11344275" cy="503238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Мікронутрієнти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981075"/>
            <a:ext cx="11344275" cy="32607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0000"/>
                </a:solidFill>
              </a:rPr>
              <a:t>Мікронутрієнти</a:t>
            </a:r>
            <a:r>
              <a:rPr lang="ru-RU" b="1" i="1" dirty="0"/>
              <a:t> (</a:t>
            </a:r>
            <a:r>
              <a:rPr lang="ru-RU" b="1" i="1" dirty="0" err="1"/>
              <a:t>амінокислоти</a:t>
            </a:r>
            <a:r>
              <a:rPr lang="ru-RU" b="1" i="1" dirty="0"/>
              <a:t>, </a:t>
            </a:r>
            <a:r>
              <a:rPr lang="ru-RU" b="1" i="1" dirty="0" err="1"/>
              <a:t>есенціальні</a:t>
            </a:r>
            <a:r>
              <a:rPr lang="ru-RU" b="1" i="1" dirty="0"/>
              <a:t> </a:t>
            </a:r>
            <a:r>
              <a:rPr lang="ru-RU" b="1" i="1" dirty="0" err="1"/>
              <a:t>жирні</a:t>
            </a:r>
            <a:r>
              <a:rPr lang="ru-RU" b="1" i="1" dirty="0"/>
              <a:t> </a:t>
            </a:r>
            <a:r>
              <a:rPr lang="ru-RU" b="1" i="1" dirty="0" err="1"/>
              <a:t>кислоти</a:t>
            </a:r>
            <a:r>
              <a:rPr lang="ru-RU" b="1" i="1" dirty="0"/>
              <a:t>, </a:t>
            </a:r>
            <a:r>
              <a:rPr lang="ru-RU" b="1" i="1" dirty="0" err="1"/>
              <a:t>вітаміни</a:t>
            </a:r>
            <a:r>
              <a:rPr lang="ru-RU" b="1" i="1" dirty="0"/>
              <a:t> і </a:t>
            </a:r>
            <a:r>
              <a:rPr lang="ru-RU" b="1" i="1" dirty="0" err="1"/>
              <a:t>провітаміни</a:t>
            </a:r>
            <a:r>
              <a:rPr lang="ru-RU" b="1" i="1" dirty="0"/>
              <a:t>, </a:t>
            </a:r>
            <a:r>
              <a:rPr lang="ru-RU" b="1" i="1" dirty="0" err="1"/>
              <a:t>мінеральні</a:t>
            </a:r>
            <a:r>
              <a:rPr lang="ru-RU" b="1" i="1" dirty="0"/>
              <a:t> </a:t>
            </a:r>
            <a:r>
              <a:rPr lang="ru-RU" b="1" i="1" dirty="0" err="1"/>
              <a:t>речовини</a:t>
            </a:r>
            <a:r>
              <a:rPr lang="ru-RU" b="1" i="1" dirty="0"/>
              <a:t>, </a:t>
            </a:r>
            <a:r>
              <a:rPr lang="ru-RU" b="1" i="1" dirty="0" err="1"/>
              <a:t>харчові</a:t>
            </a:r>
            <a:r>
              <a:rPr lang="ru-RU" b="1" i="1" dirty="0"/>
              <a:t> волокна і </a:t>
            </a:r>
            <a:r>
              <a:rPr lang="ru-RU" b="1" i="1" dirty="0" err="1"/>
              <a:t>ін</a:t>
            </a:r>
            <a:r>
              <a:rPr lang="ru-RU" b="1" i="1" dirty="0"/>
              <a:t>. </a:t>
            </a:r>
            <a:r>
              <a:rPr lang="ru-RU" b="1" i="1" dirty="0" err="1"/>
              <a:t>органічні</a:t>
            </a:r>
            <a:r>
              <a:rPr lang="ru-RU" b="1" i="1" dirty="0"/>
              <a:t> </a:t>
            </a:r>
            <a:r>
              <a:rPr lang="ru-RU" b="1" i="1" dirty="0" err="1"/>
              <a:t>сполуки</a:t>
            </a:r>
            <a:r>
              <a:rPr lang="ru-RU" b="1" i="1" dirty="0"/>
              <a:t>) - </a:t>
            </a:r>
            <a:r>
              <a:rPr lang="ru-RU" b="1" i="1" dirty="0" err="1"/>
              <a:t>речовини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необхідні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 в </a:t>
            </a:r>
            <a:r>
              <a:rPr lang="ru-RU" b="1" i="1" dirty="0" err="1">
                <a:solidFill>
                  <a:srgbClr val="0000FF"/>
                </a:solidFill>
              </a:rPr>
              <a:t>малих</a:t>
            </a:r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b="1" i="1" dirty="0" err="1">
                <a:solidFill>
                  <a:srgbClr val="0000FF"/>
                </a:solidFill>
              </a:rPr>
              <a:t>кількостях</a:t>
            </a:r>
            <a:r>
              <a:rPr lang="ru-RU" b="1" i="1" dirty="0">
                <a:solidFill>
                  <a:srgbClr val="0000FF"/>
                </a:solidFill>
              </a:rPr>
              <a:t> (порядку </a:t>
            </a:r>
            <a:r>
              <a:rPr lang="ru-RU" b="1" i="1" dirty="0" err="1">
                <a:solidFill>
                  <a:srgbClr val="0000FF"/>
                </a:solidFill>
              </a:rPr>
              <a:t>грамів</a:t>
            </a:r>
            <a:r>
              <a:rPr lang="ru-RU" b="1" i="1" dirty="0">
                <a:solidFill>
                  <a:srgbClr val="0000FF"/>
                </a:solidFill>
              </a:rPr>
              <a:t> і </a:t>
            </a:r>
            <a:r>
              <a:rPr lang="ru-RU" b="1" i="1" dirty="0" err="1">
                <a:solidFill>
                  <a:srgbClr val="0000FF"/>
                </a:solidFill>
              </a:rPr>
              <a:t>часток</a:t>
            </a:r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b="1" i="1" dirty="0" err="1">
                <a:solidFill>
                  <a:srgbClr val="0000FF"/>
                </a:solidFill>
              </a:rPr>
              <a:t>грама</a:t>
            </a:r>
            <a:r>
              <a:rPr lang="ru-RU" b="1" i="1" dirty="0">
                <a:solidFill>
                  <a:srgbClr val="0000FF"/>
                </a:solidFill>
              </a:rPr>
              <a:t>) </a:t>
            </a:r>
            <a:r>
              <a:rPr lang="ru-RU" b="1" i="1" dirty="0"/>
              <a:t>і </a:t>
            </a:r>
            <a:r>
              <a:rPr lang="ru-RU" b="1" i="1" dirty="0" err="1"/>
              <a:t>приймають</a:t>
            </a:r>
            <a:r>
              <a:rPr lang="ru-RU" b="1" i="1" dirty="0"/>
              <a:t> участь в </a:t>
            </a:r>
            <a:r>
              <a:rPr lang="ru-RU" b="1" i="1" dirty="0" err="1"/>
              <a:t>засвоєнні</a:t>
            </a:r>
            <a:r>
              <a:rPr lang="ru-RU" b="1" i="1" dirty="0"/>
              <a:t> </a:t>
            </a:r>
            <a:r>
              <a:rPr lang="ru-RU" b="1" i="1" dirty="0" err="1"/>
              <a:t>енергії</a:t>
            </a:r>
            <a:r>
              <a:rPr lang="ru-RU" b="1" i="1" dirty="0"/>
              <a:t>, </a:t>
            </a:r>
            <a:r>
              <a:rPr lang="ru-RU" b="1" i="1" dirty="0" err="1"/>
              <a:t>регуляції</a:t>
            </a:r>
            <a:r>
              <a:rPr lang="ru-RU" b="1" i="1" dirty="0"/>
              <a:t> </a:t>
            </a:r>
            <a:r>
              <a:rPr lang="ru-RU" b="1" i="1" dirty="0" err="1"/>
              <a:t>функцій</a:t>
            </a:r>
            <a:r>
              <a:rPr lang="ru-RU" b="1" i="1" dirty="0"/>
              <a:t> і </a:t>
            </a:r>
            <a:r>
              <a:rPr lang="ru-RU" b="1" i="1" dirty="0" err="1"/>
              <a:t>здійсненні</a:t>
            </a:r>
            <a:r>
              <a:rPr lang="ru-RU" b="1" i="1" dirty="0"/>
              <a:t> </a:t>
            </a:r>
            <a:r>
              <a:rPr lang="ru-RU" b="1" i="1" dirty="0" err="1"/>
              <a:t>процесів</a:t>
            </a:r>
            <a:r>
              <a:rPr lang="ru-RU" b="1" i="1" dirty="0"/>
              <a:t> росту і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. </a:t>
            </a:r>
            <a:endParaRPr lang="ru-RU" dirty="0"/>
          </a:p>
        </p:txBody>
      </p:sp>
      <p:pic>
        <p:nvPicPr>
          <p:cNvPr id="1026" name="Picture 2" descr="http://zdorovoe-pitanie.by/wp-content/uploads/2013/12/v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4376738"/>
            <a:ext cx="5026025" cy="22828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-z-m.by/wp-content/uploads/2013/04/vitamini-i-miner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725" y="3976688"/>
            <a:ext cx="2757488" cy="27574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1087" y="161925"/>
            <a:ext cx="8535988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Есенціальні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синтезуються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1087" y="4506913"/>
            <a:ext cx="8374063" cy="163988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Нутріцевтики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натуральним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синтетичного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біотехнологічного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макро- і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поліненасичених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інулін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фітоестрогени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т.д.),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масштабах і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150" y="2404029"/>
            <a:ext cx="8623300" cy="1643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до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(БАД) 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раціону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лікувально-профілактичних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рекомендовану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добову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нутрицевтики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терапевтичну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дозу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(пара- фармацевтики).</a:t>
            </a:r>
            <a:endParaRPr lang="en-US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до нового видання Державної фармакопеї України </a:t>
            </a:r>
            <a:r>
              <a:rPr lang="uk-UA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БАДи</a:t>
            </a:r>
            <a:r>
              <a:rPr lang="uk-UA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називаються як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Дієтичні Добавки (ДД).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" descr="http://rusclinic.ru/assets/images/middle/fr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84650"/>
            <a:ext cx="2979738" cy="23082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4" descr="http://kakbik.ru/wp-content/uploads/2014/03/BADY-dlja-poten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1925"/>
            <a:ext cx="3397250" cy="2219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6" descr="http://vsegdakrasivay.ru/uploads/posts/2012-11/1352727899_biodobavk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914525"/>
            <a:ext cx="3257550" cy="2441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8" y="195779"/>
            <a:ext cx="8623300" cy="12874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Парафармацевтики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БАД до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допоміжної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межах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1804987"/>
            <a:ext cx="8623300" cy="505301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Еубіотики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БАД до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(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субстратів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(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нормалізують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і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біологічну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моторику травного тракту.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Пробіотики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мікробіоценозів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Пребіотики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розщеплюються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шлунково-кишкового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 (ШКТ), а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(субстратом) для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Синбіотики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лікувально-профілактичні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пробіотики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пребіотики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біфідо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лактобактерії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субстратом для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 descr="http://www.rasteniya-lecarstvennie.ru/uploads/posts/2011-09/1317047304_bifiform-be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8" y="2151063"/>
            <a:ext cx="2374900" cy="158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 descr="http://laktiale.com.ua/uploaded/Probiot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976688"/>
            <a:ext cx="3067050" cy="2543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health-ua.org/img/faq_art/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3175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63" y="150019"/>
            <a:ext cx="7945437" cy="719138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Пребіотики</a:t>
            </a:r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 descr="http://topix-prod.ru/images/m_im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4" y="382588"/>
            <a:ext cx="3603625" cy="23812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exhibithealth.com/wp-content/uploads/2013/09/foods-high-in-prebio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11238"/>
            <a:ext cx="7921625" cy="57626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382" y="2393950"/>
            <a:ext cx="1240244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томати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9405" y="2366963"/>
            <a:ext cx="1313158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Артишок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3950" y="2393950"/>
            <a:ext cx="9461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цибуля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4513" y="2393950"/>
            <a:ext cx="8572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часник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4750" y="4119563"/>
            <a:ext cx="1690688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кульбаба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4863" y="4119563"/>
            <a:ext cx="960437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цикорій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6775" y="4100513"/>
            <a:ext cx="1138238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аспарагус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4463" y="3892550"/>
            <a:ext cx="1268412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лук порей</a:t>
            </a:r>
            <a:br>
              <a:rPr lang="uk-UA" dirty="0">
                <a:latin typeface="+mn-lt"/>
              </a:rPr>
            </a:br>
            <a:endParaRPr lang="uk-UA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4563" y="6375400"/>
            <a:ext cx="1008062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ягоди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8450" y="6350000"/>
            <a:ext cx="901700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банани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6776" y="6291263"/>
            <a:ext cx="1138238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льон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6109" y="6350000"/>
            <a:ext cx="1055688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бобові</a:t>
            </a:r>
          </a:p>
        </p:txBody>
      </p:sp>
      <p:sp>
        <p:nvSpPr>
          <p:cNvPr id="17425" name="Заголовок 1"/>
          <p:cNvSpPr txBox="1">
            <a:spLocks/>
          </p:cNvSpPr>
          <p:nvPr/>
        </p:nvSpPr>
        <p:spPr bwMode="auto">
          <a:xfrm>
            <a:off x="259316" y="4622800"/>
            <a:ext cx="7919484" cy="719137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які містять </a:t>
            </a:r>
            <a:r>
              <a:rPr lang="uk-UA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пребіотики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90" name="Picture 6" descr="http://i01.i.aliimg.com/photo/v0/106374463/Probiotics_and_Prebioti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1175" y="2978944"/>
            <a:ext cx="1666875" cy="31623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65670" cy="442913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838200" y="957263"/>
            <a:ext cx="8210107" cy="52197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Визначення поняття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Цілі та завдання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Види їжі</a:t>
            </a: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Головні терміни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Поняття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нутрієнти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мікронутрієнти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Поняття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(ФХП) 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</a:t>
            </a:r>
          </a:p>
          <a:p>
            <a:pPr eaLnBrk="1" hangingPunct="1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</p:txBody>
      </p:sp>
      <p:pic>
        <p:nvPicPr>
          <p:cNvPr id="5" name="Picture 4" descr="Пол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0400" y="0"/>
            <a:ext cx="137160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82" y="3618689"/>
            <a:ext cx="1366838" cy="1365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5422089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20" y="311926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70" y="2089926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76707" y="6492875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"/>
    </mc:Choice>
    <mc:Fallback xmlns="">
      <p:transition spd="slow" advTm="43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888038" cy="569913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(ДД)   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6025"/>
            <a:ext cx="5888038" cy="540385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(ДД) 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вітамінно-мінеральні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пігулок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порошків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перорально разом з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для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вживанням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протеїни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екстракти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 descr="http://hleboprodukt.delo.ws/files/2011/09/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94" y="85725"/>
            <a:ext cx="4168775" cy="67722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54879" y="6356349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20</a:t>
            </a:fld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b="1" i="1" dirty="0" err="1">
                <a:solidFill>
                  <a:srgbClr val="3333FF"/>
                </a:solidFill>
              </a:rPr>
              <a:t>Харчові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продукти</a:t>
            </a:r>
            <a:r>
              <a:rPr lang="ru-RU" b="1" i="1" dirty="0">
                <a:solidFill>
                  <a:srgbClr val="3333FF"/>
                </a:solidFill>
              </a:rPr>
              <a:t> для </a:t>
            </a:r>
            <a:r>
              <a:rPr lang="ru-RU" b="1" i="1" dirty="0" err="1">
                <a:solidFill>
                  <a:srgbClr val="3333FF"/>
                </a:solidFill>
              </a:rPr>
              <a:t>спеціального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дієтичного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вживання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endParaRPr lang="uk-UA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43695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СПП) -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/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97" y="82899"/>
            <a:ext cx="3816350" cy="28575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1" y="2700633"/>
            <a:ext cx="4358503" cy="114835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Benecol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з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холестерину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для тих, у кого холестерин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здоровий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pic>
        <p:nvPicPr>
          <p:cNvPr id="12292" name="Picture 7" descr="item_13087437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7953" r="15971" b="3976"/>
          <a:stretch>
            <a:fillRect/>
          </a:stretch>
        </p:blipFill>
        <p:spPr bwMode="auto">
          <a:xfrm>
            <a:off x="7972426" y="-10633"/>
            <a:ext cx="2407211" cy="312597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9" descr="1307374080_213472035_1----0577736094-artlife-ukraine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r="9894"/>
          <a:stretch>
            <a:fillRect/>
          </a:stretch>
        </p:blipFill>
        <p:spPr bwMode="auto">
          <a:xfrm>
            <a:off x="4826639" y="2812807"/>
            <a:ext cx="2857361" cy="39176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60046" y="5130224"/>
            <a:ext cx="385127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Цетразін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вірусної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бактеріальної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етіології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Склад: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цетрария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Андрографіс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звіробій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волоський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(лист),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евкаліпт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прополіс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панкреатин)</a:t>
            </a:r>
          </a:p>
        </p:txBody>
      </p:sp>
      <p:pic>
        <p:nvPicPr>
          <p:cNvPr id="12295" name="Picture 12" descr="5037612_e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2599" r="12599" b="6299"/>
          <a:stretch>
            <a:fillRect/>
          </a:stretch>
        </p:blipFill>
        <p:spPr bwMode="auto">
          <a:xfrm>
            <a:off x="9017562" y="3653849"/>
            <a:ext cx="2724150" cy="295275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23" y="1159170"/>
            <a:ext cx="6334125" cy="2700448"/>
          </a:xfr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/>
          <a:lstStyle/>
          <a:p>
            <a:pPr algn="just" eaLnBrk="1" hangingPunct="1"/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біотичний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круговорот, і, як правило, прямо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побічно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господарською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507" name="Picture 2" descr="http://doc4web.ru/uploads/files/19/18189/hello_html_m7e3d9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4" y="4095750"/>
            <a:ext cx="20208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seangustafson.com/pmwiki/uploads/Professional/CommercialProjects/cropspr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62" y="4153898"/>
            <a:ext cx="3800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www.epidemicanswers.org/wp-content/uploads/2009/09/environ-pollu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10" y="35109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23</a:t>
            </a:fld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08828" y="218559"/>
            <a:ext cx="39605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КСЕНОБІОТИКИ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su.ru/science/libr/resours/ecofisiologia%20stressa/image/index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87" y="119607"/>
            <a:ext cx="5975013" cy="41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814" y="887193"/>
            <a:ext cx="10515600" cy="5311588"/>
          </a:xfrm>
          <a:noFill/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ru-RU" b="1" i="1" dirty="0">
                <a:solidFill>
                  <a:srgbClr val="3333FF"/>
                </a:solidFill>
              </a:rPr>
              <a:t>До них </a:t>
            </a:r>
            <a:r>
              <a:rPr lang="ru-RU" b="1" i="1" dirty="0" err="1">
                <a:solidFill>
                  <a:srgbClr val="3333FF"/>
                </a:solidFill>
              </a:rPr>
              <a:t>відносяться</a:t>
            </a:r>
            <a:r>
              <a:rPr lang="ru-RU" b="1" i="1" dirty="0">
                <a:solidFill>
                  <a:srgbClr val="3333FF"/>
                </a:solidFill>
              </a:rPr>
              <a:t>:</a:t>
            </a:r>
          </a:p>
          <a:p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пестициди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  <a:r>
              <a:rPr lang="ru-RU" b="1" i="1" dirty="0" err="1">
                <a:solidFill>
                  <a:srgbClr val="3333FF"/>
                </a:solidFill>
              </a:rPr>
              <a:t>мінеральні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добрива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миючі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засоби</a:t>
            </a:r>
            <a:r>
              <a:rPr lang="ru-RU" b="1" i="1" dirty="0">
                <a:solidFill>
                  <a:srgbClr val="3333FF"/>
                </a:solidFill>
              </a:rPr>
              <a:t> (</a:t>
            </a:r>
            <a:r>
              <a:rPr lang="ru-RU" b="1" i="1" dirty="0" err="1">
                <a:solidFill>
                  <a:srgbClr val="3333FF"/>
                </a:solidFill>
              </a:rPr>
              <a:t>детергенти</a:t>
            </a:r>
            <a:r>
              <a:rPr lang="ru-RU" b="1" i="1" dirty="0">
                <a:solidFill>
                  <a:srgbClr val="3333FF"/>
                </a:solidFill>
              </a:rPr>
              <a:t>),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радіонукліди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  <a:r>
              <a:rPr lang="ru-RU" b="1" i="1" dirty="0" err="1">
                <a:solidFill>
                  <a:srgbClr val="3333FF"/>
                </a:solidFill>
              </a:rPr>
              <a:t>синтетичні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барвники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вільні</a:t>
            </a:r>
            <a:r>
              <a:rPr lang="ru-RU" b="1" i="1" dirty="0">
                <a:solidFill>
                  <a:srgbClr val="3333FF"/>
                </a:solidFill>
              </a:rPr>
              <a:t> метали (</a:t>
            </a:r>
            <a:r>
              <a:rPr lang="ru-RU" b="1" i="1" dirty="0" err="1">
                <a:solidFill>
                  <a:srgbClr val="3333FF"/>
                </a:solidFill>
              </a:rPr>
              <a:t>кадмій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  <a:r>
              <a:rPr lang="ru-RU" b="1" i="1" dirty="0" err="1">
                <a:solidFill>
                  <a:srgbClr val="3333FF"/>
                </a:solidFill>
              </a:rPr>
              <a:t>свинець</a:t>
            </a:r>
            <a:r>
              <a:rPr lang="ru-RU" b="1" i="1" dirty="0">
                <a:solidFill>
                  <a:srgbClr val="3333FF"/>
                </a:solidFill>
              </a:rPr>
              <a:t>, ртуть),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нафтопродукти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пластмаси</a:t>
            </a:r>
            <a:r>
              <a:rPr lang="ru-RU" b="1" i="1" dirty="0">
                <a:solidFill>
                  <a:srgbClr val="3333FF"/>
                </a:solidFill>
              </a:rPr>
              <a:t> (особливо </a:t>
            </a:r>
            <a:r>
              <a:rPr lang="ru-RU" b="1" i="1" dirty="0" err="1">
                <a:solidFill>
                  <a:srgbClr val="3333FF"/>
                </a:solidFill>
              </a:rPr>
              <a:t>пластикова</a:t>
            </a:r>
            <a:r>
              <a:rPr lang="ru-RU" b="1" i="1" dirty="0">
                <a:solidFill>
                  <a:srgbClr val="3333FF"/>
                </a:solidFill>
              </a:rPr>
              <a:t> упаковка - </a:t>
            </a:r>
            <a:r>
              <a:rPr lang="ru-RU" b="1" i="1" dirty="0" err="1">
                <a:solidFill>
                  <a:srgbClr val="3333FF"/>
                </a:solidFill>
              </a:rPr>
              <a:t>поліетиленові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пакети</a:t>
            </a:r>
            <a:r>
              <a:rPr lang="ru-RU" b="1" i="1" dirty="0">
                <a:solidFill>
                  <a:srgbClr val="3333FF"/>
                </a:solidFill>
              </a:rPr>
              <a:t>, </a:t>
            </a:r>
            <a:r>
              <a:rPr lang="ru-RU" b="1" i="1" dirty="0" err="1">
                <a:solidFill>
                  <a:srgbClr val="3333FF"/>
                </a:solidFill>
              </a:rPr>
              <a:t>пластикові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пляшки</a:t>
            </a:r>
            <a:r>
              <a:rPr lang="ru-RU" b="1" i="1" dirty="0">
                <a:solidFill>
                  <a:srgbClr val="3333FF"/>
                </a:solidFill>
              </a:rPr>
              <a:t> і т.д.), </a:t>
            </a:r>
          </a:p>
          <a:p>
            <a:r>
              <a:rPr lang="ru-RU" b="1" i="1" dirty="0" err="1">
                <a:solidFill>
                  <a:srgbClr val="3333FF"/>
                </a:solidFill>
              </a:rPr>
              <a:t>поліциклічні</a:t>
            </a:r>
            <a:r>
              <a:rPr lang="ru-RU" b="1" i="1" dirty="0">
                <a:solidFill>
                  <a:srgbClr val="3333FF"/>
                </a:solidFill>
              </a:rPr>
              <a:t> і </a:t>
            </a:r>
            <a:r>
              <a:rPr lang="ru-RU" b="1" i="1" dirty="0" err="1">
                <a:solidFill>
                  <a:srgbClr val="3333FF"/>
                </a:solidFill>
              </a:rPr>
              <a:t>галогеновані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ароматичні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вуглеводи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</a:p>
          <a:p>
            <a:r>
              <a:rPr lang="ru-RU" b="1" i="1" dirty="0">
                <a:solidFill>
                  <a:srgbClr val="3333FF"/>
                </a:solidFill>
              </a:rPr>
              <a:t>та </a:t>
            </a:r>
            <a:r>
              <a:rPr lang="ru-RU" b="1" i="1" dirty="0" err="1">
                <a:solidFill>
                  <a:srgbClr val="3333FF"/>
                </a:solidFill>
              </a:rPr>
              <a:t>ін</a:t>
            </a:r>
            <a:r>
              <a:rPr lang="ru-RU" b="1" i="1" dirty="0">
                <a:solidFill>
                  <a:srgbClr val="3333FF"/>
                </a:solidFill>
              </a:rPr>
              <a:t>., </a:t>
            </a:r>
            <a:r>
              <a:rPr lang="ru-RU" b="1" i="1" dirty="0" err="1">
                <a:solidFill>
                  <a:srgbClr val="3333FF"/>
                </a:solidFill>
              </a:rPr>
              <a:t>які</a:t>
            </a:r>
            <a:r>
              <a:rPr lang="ru-RU" b="1" i="1" dirty="0">
                <a:solidFill>
                  <a:srgbClr val="3333FF"/>
                </a:solidFill>
              </a:rPr>
              <a:t> негативно </a:t>
            </a:r>
            <a:r>
              <a:rPr lang="ru-RU" b="1" i="1" dirty="0" err="1">
                <a:solidFill>
                  <a:srgbClr val="3333FF"/>
                </a:solidFill>
              </a:rPr>
              <a:t>впливають</a:t>
            </a:r>
            <a:r>
              <a:rPr lang="ru-RU" b="1" i="1" dirty="0">
                <a:solidFill>
                  <a:srgbClr val="3333FF"/>
                </a:solidFill>
              </a:rPr>
              <a:t> на </a:t>
            </a:r>
            <a:r>
              <a:rPr lang="ru-RU" b="1" i="1" dirty="0" err="1">
                <a:solidFill>
                  <a:srgbClr val="3333FF"/>
                </a:solidFill>
              </a:rPr>
              <a:t>організм</a:t>
            </a:r>
            <a:r>
              <a:rPr lang="ru-RU" b="1" i="1" dirty="0">
                <a:solidFill>
                  <a:srgbClr val="3333FF"/>
                </a:solidFill>
              </a:rPr>
              <a:t> і </a:t>
            </a:r>
            <a:r>
              <a:rPr lang="ru-RU" b="1" i="1" dirty="0" err="1">
                <a:solidFill>
                  <a:srgbClr val="3333FF"/>
                </a:solidFill>
              </a:rPr>
              <a:t>викликають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порушення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його</a:t>
            </a:r>
            <a:r>
              <a:rPr lang="ru-RU" b="1" i="1" dirty="0">
                <a:solidFill>
                  <a:srgbClr val="3333FF"/>
                </a:solidFill>
              </a:rPr>
              <a:t> </a:t>
            </a:r>
            <a:r>
              <a:rPr lang="ru-RU" b="1" i="1" dirty="0" err="1">
                <a:solidFill>
                  <a:srgbClr val="3333FF"/>
                </a:solidFill>
              </a:rPr>
              <a:t>діяльності</a:t>
            </a:r>
            <a:r>
              <a:rPr lang="ru-RU" b="1" i="1" dirty="0">
                <a:solidFill>
                  <a:srgbClr val="3333FF"/>
                </a:solidFill>
              </a:rPr>
              <a:t>.</a:t>
            </a:r>
            <a:endParaRPr lang="ru-RU" dirty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24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46814" y="83700"/>
            <a:ext cx="10515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КСЕНОБІОТИКИ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792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370"/>
            <a:ext cx="11183938" cy="140335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6600FF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u-RU" b="1" i="1" dirty="0" err="1">
                <a:solidFill>
                  <a:srgbClr val="0066FF"/>
                </a:solidFill>
              </a:rPr>
              <a:t>Функціональні</a:t>
            </a:r>
            <a:r>
              <a:rPr lang="ru-RU" b="1" i="1" dirty="0">
                <a:solidFill>
                  <a:srgbClr val="0066FF"/>
                </a:solidFill>
              </a:rPr>
              <a:t> </a:t>
            </a:r>
            <a:r>
              <a:rPr lang="ru-RU" b="1" i="1" dirty="0" err="1">
                <a:solidFill>
                  <a:srgbClr val="0066FF"/>
                </a:solidFill>
              </a:rPr>
              <a:t>харчові</a:t>
            </a:r>
            <a:r>
              <a:rPr lang="ru-RU" b="1" i="1" dirty="0">
                <a:solidFill>
                  <a:srgbClr val="0066FF"/>
                </a:solidFill>
              </a:rPr>
              <a:t> </a:t>
            </a:r>
            <a:r>
              <a:rPr lang="ru-RU" b="1" i="1" dirty="0" err="1">
                <a:solidFill>
                  <a:srgbClr val="0066FF"/>
                </a:solidFill>
              </a:rPr>
              <a:t>продукти</a:t>
            </a:r>
            <a:r>
              <a:rPr lang="ru-RU" b="1" i="1" dirty="0">
                <a:solidFill>
                  <a:srgbClr val="0066FF"/>
                </a:solidFill>
              </a:rPr>
              <a:t> (ФХП)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харчові</a:t>
            </a:r>
            <a:r>
              <a:rPr lang="ru-RU" b="1" i="1" dirty="0"/>
              <a:t> </a:t>
            </a:r>
            <a:r>
              <a:rPr lang="ru-RU" b="1" i="1" dirty="0" err="1"/>
              <a:t>продукти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містять</a:t>
            </a:r>
            <a:r>
              <a:rPr lang="ru-RU" b="1" i="1" dirty="0"/>
              <a:t> як компонент </a:t>
            </a:r>
            <a:r>
              <a:rPr lang="ru-RU" b="1" i="1" dirty="0" err="1"/>
              <a:t>лікарські</a:t>
            </a:r>
            <a:r>
              <a:rPr lang="ru-RU" b="1" i="1" dirty="0"/>
              <a:t> </a:t>
            </a:r>
            <a:r>
              <a:rPr lang="ru-RU" b="1" i="1" dirty="0" err="1"/>
              <a:t>речовини</a:t>
            </a:r>
            <a:r>
              <a:rPr lang="ru-RU" b="1" i="1" dirty="0"/>
              <a:t> та /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пропонуються</a:t>
            </a:r>
            <a:r>
              <a:rPr lang="ru-RU" b="1" i="1" dirty="0"/>
              <a:t> для </a:t>
            </a:r>
            <a:r>
              <a:rPr lang="ru-RU" b="1" i="1" dirty="0" err="1"/>
              <a:t>профілактики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пом'якшення</a:t>
            </a:r>
            <a:r>
              <a:rPr lang="ru-RU" b="1" i="1" dirty="0"/>
              <a:t> </a:t>
            </a:r>
            <a:r>
              <a:rPr lang="ru-RU" b="1" i="1" dirty="0" err="1"/>
              <a:t>перебігу</a:t>
            </a:r>
            <a:r>
              <a:rPr lang="ru-RU" b="1" i="1" dirty="0"/>
              <a:t> </a:t>
            </a:r>
            <a:r>
              <a:rPr lang="ru-RU" b="1" i="1" dirty="0" err="1"/>
              <a:t>хвороби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. </a:t>
            </a:r>
            <a:endParaRPr lang="ru-RU" sz="2400" b="1" i="1" dirty="0"/>
          </a:p>
        </p:txBody>
      </p:sp>
      <p:pic>
        <p:nvPicPr>
          <p:cNvPr id="22531" name="Picture 2" descr="http://www.ad-ology.com/wp-content/uploads/2013/10/FunctionalF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944813"/>
            <a:ext cx="4581525" cy="305435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54879" y="6356350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25</a:t>
            </a:fld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049169" y="1747920"/>
            <a:ext cx="5623110" cy="4522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 продукти харчування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 продукти харчування ( </a:t>
            </a:r>
            <a:r>
              <a:rPr lang="uk-U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Functinal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food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 продукти харчування, які мають оздоровчий ефект для людини. Функціональні продукти </a:t>
            </a:r>
            <a:r>
              <a:rPr lang="uk-UA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є ліками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їх можливо вживати систематично.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функціональних продуктів  пред’являють вимоги: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зручність у використанні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використовувати кожен день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приємний смак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клінічно підтверджена безпечність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антиканцерогенні, антиоксидантні, холестерин коригуючі властивості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функціональних продуктів: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профілактика окремих </a:t>
            </a:r>
            <a:r>
              <a:rPr lang="uk-U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підтримання та покращення здоров'я та самопочуття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нормалізація мікрофлори  кишечника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покращення моторики кишечника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нейтралізація свобідних радикалів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покращення росту та розвитку дітей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уповільнення старіння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 імунітету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7"/>
    </mc:Choice>
    <mc:Fallback xmlns="">
      <p:transition spd="slow" advTm="1097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163" y="1004888"/>
            <a:ext cx="11822112" cy="49398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 категорії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ФХП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включають: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харчові продукти, які містять необхідну кількість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 інгредієнтів (</a:t>
            </a:r>
            <a:r>
              <a:rPr lang="uk-UA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нутрієнтів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або групи таких інгредієнтів;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продукти, які 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збагачені будь-яким функціо­нальним інгредієнтом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 їх групою;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продукти, з яких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еліміновано компонент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перешкоджає виявленню фізіологічної активності інгредієнтів;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продукти з 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інгредієнтами, модифікованими з метою виявлення фізіологічної активності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 для зростання цієї активності;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продукти, модифіковані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 метою підвищення засвоєння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 активних інгредієнтів;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або штучні продукти, в яких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комбінації технологічних прийомів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здатність зберігати та поліпшувати фізичне або психічне здоров’я людини та/або знижувати ризик захворювання.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510" y="287743"/>
            <a:ext cx="68675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(ФХП)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15963" y="688975"/>
            <a:ext cx="10760075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66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Інгредієнти, які надають продуктам 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функціо­нальних властивостей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повинні відповідати таким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впливати на харчування та здоров’я (корисні властивості науково обґрунтовані, а добові норми затверджені фахівцями),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безпечними з точки зору збалансованого харчування,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 точні фізико-хімічні показники та методики їх визначення),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повинні знижувати харчову цінність продуктів,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 їжа, мати вигляд звичайної їжі (не вироб­лятися у вигляді капсул, таблеток, порошків тощо),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натуральними. 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виробляються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групи продуктів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 харчування: </a:t>
            </a:r>
          </a:p>
          <a:p>
            <a:pPr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 сніданки,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 продукти,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жирові емульсійні продукти та жирні олії,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безалкогольні напої.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6" descr="http://artlifesk.ru/images/cats/A-d85c379793b072293afb433def67d9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562475"/>
            <a:ext cx="2053628" cy="2137569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8100" cy="73025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– джерела функціональних інгредієнтів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285875"/>
          <a:ext cx="10206038" cy="3440112"/>
        </p:xfrm>
        <a:graphic>
          <a:graphicData uri="http://schemas.openxmlformats.org/drawingml/2006/table">
            <a:tbl>
              <a:tblPr/>
              <a:tblGrid>
                <a:gridCol w="273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681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400" b="1" dirty="0">
                          <a:effectLst/>
                        </a:rPr>
                        <a:t>Продукт</a:t>
                      </a:r>
                      <a:endParaRPr lang="uk-UA" sz="2400" dirty="0">
                        <a:effectLst/>
                      </a:endParaRP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400" b="1" dirty="0">
                          <a:effectLst/>
                        </a:rPr>
                        <a:t>Інгредієнти</a:t>
                      </a:r>
                      <a:endParaRPr lang="uk-UA" sz="2400" dirty="0">
                        <a:effectLst/>
                      </a:endParaRP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12"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>
                          <a:effectLst/>
                        </a:rPr>
                        <a:t>Природні злаки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 err="1">
                          <a:effectLst/>
                        </a:rPr>
                        <a:t>Харчові</a:t>
                      </a:r>
                      <a:r>
                        <a:rPr lang="ru-RU" sz="2400" dirty="0">
                          <a:effectLst/>
                        </a:rPr>
                        <a:t> волокна, </a:t>
                      </a:r>
                      <a:r>
                        <a:rPr lang="ru-RU" sz="2400" dirty="0" err="1">
                          <a:effectLst/>
                        </a:rPr>
                        <a:t>вітаміни</a:t>
                      </a:r>
                      <a:r>
                        <a:rPr lang="ru-RU" sz="2400" dirty="0">
                          <a:effectLst/>
                        </a:rPr>
                        <a:t> А, Е, В; </a:t>
                      </a:r>
                      <a:r>
                        <a:rPr lang="ru-RU" sz="2400" dirty="0" err="1">
                          <a:effectLst/>
                        </a:rPr>
                        <a:t>кальцій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фітоелементи</a:t>
                      </a:r>
                      <a:endParaRPr lang="ru-RU" sz="2400" dirty="0">
                        <a:effectLst/>
                      </a:endParaRP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573"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>
                          <a:effectLst/>
                        </a:rPr>
                        <a:t>Молочні продукти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>
                          <a:effectLst/>
                        </a:rPr>
                        <a:t>Кальцій, рибофлавін, молочнокислі штами </a:t>
                      </a:r>
                      <a:r>
                        <a:rPr lang="uk-UA" sz="2400" dirty="0" err="1">
                          <a:effectLst/>
                        </a:rPr>
                        <a:t>ацидофілів</a:t>
                      </a:r>
                      <a:r>
                        <a:rPr lang="uk-UA" sz="2400" dirty="0">
                          <a:effectLst/>
                        </a:rPr>
                        <a:t> та </a:t>
                      </a:r>
                      <a:r>
                        <a:rPr lang="uk-UA" sz="2400" dirty="0" err="1">
                          <a:effectLst/>
                        </a:rPr>
                        <a:t>лактобактерій</a:t>
                      </a:r>
                      <a:r>
                        <a:rPr lang="uk-UA" sz="2400" dirty="0">
                          <a:effectLst/>
                        </a:rPr>
                        <a:t>, </a:t>
                      </a:r>
                      <a:r>
                        <a:rPr lang="uk-UA" sz="2400" dirty="0" err="1">
                          <a:effectLst/>
                        </a:rPr>
                        <a:t>лінолева</a:t>
                      </a:r>
                      <a:r>
                        <a:rPr lang="uk-UA" sz="2400" dirty="0">
                          <a:effectLst/>
                        </a:rPr>
                        <a:t> кислота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573"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>
                          <a:effectLst/>
                        </a:rPr>
                        <a:t>Рослинні олії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 err="1">
                          <a:effectLst/>
                        </a:rPr>
                        <a:t>Лінолева</a:t>
                      </a:r>
                      <a:r>
                        <a:rPr lang="uk-UA" sz="2400" dirty="0">
                          <a:effectLst/>
                        </a:rPr>
                        <a:t> та ліноленова кислоти, </a:t>
                      </a:r>
                      <a:r>
                        <a:rPr lang="el-GR" sz="2400" dirty="0">
                          <a:effectLst/>
                        </a:rPr>
                        <a:t>ω-3-</a:t>
                      </a:r>
                      <a:r>
                        <a:rPr lang="uk-UA" sz="2400" dirty="0">
                          <a:effectLst/>
                        </a:rPr>
                        <a:t>жирні кислоти, жиророзчинні вітаміни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573">
                <a:tc>
                  <a:txBody>
                    <a:bodyPr/>
                    <a:lstStyle/>
                    <a:p>
                      <a:pPr fontAlgn="base"/>
                      <a:r>
                        <a:rPr lang="uk-UA" sz="2400" dirty="0">
                          <a:effectLst/>
                        </a:rPr>
                        <a:t>Натуральні соки та напої</a:t>
                      </a: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 err="1">
                          <a:effectLst/>
                        </a:rPr>
                        <a:t>Вітаміни</a:t>
                      </a:r>
                      <a:r>
                        <a:rPr lang="ru-RU" sz="2400" dirty="0">
                          <a:effectLst/>
                        </a:rPr>
                        <a:t> С і В, </a:t>
                      </a:r>
                      <a:r>
                        <a:rPr lang="ru-RU" sz="2400" dirty="0" err="1">
                          <a:effectLst/>
                        </a:rPr>
                        <a:t>каротиноїди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розчинні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харчові</a:t>
                      </a:r>
                      <a:r>
                        <a:rPr lang="ru-RU" sz="2400" dirty="0">
                          <a:effectLst/>
                        </a:rPr>
                        <a:t> волокна, </a:t>
                      </a:r>
                      <a:r>
                        <a:rPr lang="ru-RU" sz="2400" dirty="0" err="1">
                          <a:effectLst/>
                        </a:rPr>
                        <a:t>фітоелементи</a:t>
                      </a:r>
                      <a:endParaRPr lang="ru-RU" sz="2400" dirty="0">
                        <a:effectLst/>
                      </a:endParaRPr>
                    </a:p>
                  </a:txBody>
                  <a:tcPr marL="39416" marR="39416" marT="39425" marB="39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24" name="Picture 2" descr="http://www.bioproduct.ru/img/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37113"/>
            <a:ext cx="4886325" cy="2020887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4" descr="http://www.ffprom22.ru/pic/image/olimp_oblepi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813300"/>
            <a:ext cx="3035300" cy="2020888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334919"/>
            <a:ext cx="2743200" cy="365125"/>
          </a:xfrm>
        </p:spPr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28</a:t>
            </a:fld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725" y="269875"/>
            <a:ext cx="10515600" cy="2725738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u-RU" b="1" i="1" dirty="0" err="1">
                <a:solidFill>
                  <a:srgbClr val="0066FF"/>
                </a:solidFill>
              </a:rPr>
              <a:t>Харчові</a:t>
            </a:r>
            <a:r>
              <a:rPr lang="ru-RU" b="1" i="1" dirty="0">
                <a:solidFill>
                  <a:srgbClr val="0066FF"/>
                </a:solidFill>
              </a:rPr>
              <a:t> добавки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природні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штучні</a:t>
            </a:r>
            <a:r>
              <a:rPr lang="ru-RU" b="1" i="1" dirty="0"/>
              <a:t> </a:t>
            </a:r>
            <a:r>
              <a:rPr lang="ru-RU" b="1" i="1" dirty="0" err="1"/>
              <a:t>речовини</a:t>
            </a:r>
            <a:r>
              <a:rPr lang="ru-RU" b="1" i="1" dirty="0"/>
              <a:t> і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сполуки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не </a:t>
            </a:r>
            <a:r>
              <a:rPr lang="ru-RU" b="1" i="1" dirty="0" err="1"/>
              <a:t>використовуються</a:t>
            </a:r>
            <a:r>
              <a:rPr lang="ru-RU" b="1" i="1" dirty="0"/>
              <a:t> в </a:t>
            </a:r>
            <a:r>
              <a:rPr lang="ru-RU" b="1" i="1" dirty="0" err="1"/>
              <a:t>харчуванні</a:t>
            </a:r>
            <a:r>
              <a:rPr lang="ru-RU" b="1" i="1" dirty="0"/>
              <a:t> в чистому </a:t>
            </a:r>
            <a:r>
              <a:rPr lang="ru-RU" b="1" i="1" dirty="0" err="1"/>
              <a:t>вигляді</a:t>
            </a:r>
            <a:r>
              <a:rPr lang="ru-RU" b="1" i="1" dirty="0"/>
              <a:t> і не є </a:t>
            </a:r>
            <a:r>
              <a:rPr lang="ru-RU" b="1" i="1" dirty="0" err="1"/>
              <a:t>інгредієнтом</a:t>
            </a:r>
            <a:r>
              <a:rPr lang="ru-RU" b="1" i="1" dirty="0"/>
              <a:t> </a:t>
            </a:r>
            <a:r>
              <a:rPr lang="ru-RU" b="1" i="1" dirty="0" err="1"/>
              <a:t>харчових</a:t>
            </a:r>
            <a:r>
              <a:rPr lang="ru-RU" b="1" i="1" dirty="0"/>
              <a:t> </a:t>
            </a:r>
            <a:r>
              <a:rPr lang="ru-RU" b="1" i="1" dirty="0" err="1"/>
              <a:t>продуктів</a:t>
            </a:r>
            <a:r>
              <a:rPr lang="ru-RU" b="1" i="1" dirty="0"/>
              <a:t> (</a:t>
            </a:r>
            <a:r>
              <a:rPr lang="ru-RU" b="1" i="1" dirty="0" err="1"/>
              <a:t>незалежно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наявності</a:t>
            </a:r>
            <a:r>
              <a:rPr lang="ru-RU" b="1" i="1" dirty="0"/>
              <a:t> в них </a:t>
            </a:r>
            <a:r>
              <a:rPr lang="ru-RU" b="1" i="1" dirty="0" err="1"/>
              <a:t>харчової</a:t>
            </a:r>
            <a:r>
              <a:rPr lang="ru-RU" b="1" i="1" dirty="0"/>
              <a:t> </a:t>
            </a:r>
            <a:r>
              <a:rPr lang="ru-RU" b="1" i="1" dirty="0" err="1"/>
              <a:t>цінності</a:t>
            </a:r>
            <a:r>
              <a:rPr lang="ru-RU" b="1" i="1" dirty="0"/>
              <a:t>), а </a:t>
            </a:r>
            <a:r>
              <a:rPr lang="ru-RU" b="1" i="1" dirty="0" err="1"/>
              <a:t>спеціально</a:t>
            </a:r>
            <a:r>
              <a:rPr lang="ru-RU" b="1" i="1" dirty="0"/>
              <a:t> </a:t>
            </a:r>
            <a:r>
              <a:rPr lang="ru-RU" b="1" i="1" dirty="0" err="1"/>
              <a:t>вводяться</a:t>
            </a:r>
            <a:r>
              <a:rPr lang="ru-RU" b="1" i="1" dirty="0"/>
              <a:t> в </a:t>
            </a:r>
            <a:r>
              <a:rPr lang="ru-RU" b="1" i="1" dirty="0" err="1"/>
              <a:t>харчові</a:t>
            </a:r>
            <a:r>
              <a:rPr lang="ru-RU" b="1" i="1" dirty="0"/>
              <a:t> </a:t>
            </a:r>
            <a:r>
              <a:rPr lang="ru-RU" b="1" i="1" dirty="0" err="1"/>
              <a:t>продукти</a:t>
            </a:r>
            <a:r>
              <a:rPr lang="ru-RU" b="1" i="1" dirty="0"/>
              <a:t> в </a:t>
            </a:r>
            <a:r>
              <a:rPr lang="ru-RU" b="1" i="1" dirty="0" err="1"/>
              <a:t>процесі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виготовлення</a:t>
            </a:r>
            <a:r>
              <a:rPr lang="ru-RU" b="1" i="1" dirty="0"/>
              <a:t> для </a:t>
            </a:r>
            <a:r>
              <a:rPr lang="ru-RU" b="1" i="1" dirty="0" err="1"/>
              <a:t>додання</a:t>
            </a:r>
            <a:r>
              <a:rPr lang="ru-RU" b="1" i="1" dirty="0"/>
              <a:t> продуктам </a:t>
            </a:r>
            <a:r>
              <a:rPr lang="ru-RU" b="1" i="1" dirty="0" err="1"/>
              <a:t>певних</a:t>
            </a:r>
            <a:r>
              <a:rPr lang="ru-RU" b="1" i="1" dirty="0"/>
              <a:t> </a:t>
            </a:r>
            <a:r>
              <a:rPr lang="ru-RU" b="1" i="1" dirty="0" err="1"/>
              <a:t>властивостей</a:t>
            </a:r>
            <a:r>
              <a:rPr lang="ru-RU" b="1" i="1" dirty="0"/>
              <a:t> (</a:t>
            </a:r>
            <a:r>
              <a:rPr lang="ru-RU" b="1" i="1" dirty="0" err="1"/>
              <a:t>органолептичних</a:t>
            </a:r>
            <a:r>
              <a:rPr lang="ru-RU" b="1" i="1" dirty="0"/>
              <a:t>, </a:t>
            </a:r>
            <a:r>
              <a:rPr lang="ru-RU" b="1" i="1" dirty="0" err="1"/>
              <a:t>технологічних</a:t>
            </a:r>
            <a:r>
              <a:rPr lang="ru-RU" b="1" i="1" dirty="0"/>
              <a:t>)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збереження</a:t>
            </a:r>
            <a:r>
              <a:rPr lang="ru-RU" b="1" i="1" dirty="0"/>
              <a:t> </a:t>
            </a:r>
            <a:r>
              <a:rPr lang="ru-RU" b="1" i="1" dirty="0" err="1"/>
              <a:t>якості</a:t>
            </a:r>
            <a:r>
              <a:rPr lang="ru-RU" b="1" i="1" dirty="0"/>
              <a:t> </a:t>
            </a:r>
            <a:r>
              <a:rPr lang="ru-RU" b="1" i="1" dirty="0" err="1"/>
              <a:t>харчових</a:t>
            </a:r>
            <a:r>
              <a:rPr lang="ru-RU" b="1" i="1" dirty="0"/>
              <a:t> </a:t>
            </a:r>
            <a:r>
              <a:rPr lang="ru-RU" b="1" i="1" dirty="0" err="1"/>
              <a:t>продуктів</a:t>
            </a:r>
            <a:r>
              <a:rPr lang="ru-RU" b="1" i="1" dirty="0"/>
              <a:t>.</a:t>
            </a:r>
            <a:endParaRPr lang="uk-UA" dirty="0"/>
          </a:p>
        </p:txBody>
      </p:sp>
      <p:pic>
        <p:nvPicPr>
          <p:cNvPr id="26628" name="Picture 2" descr="http://lubov-plus.org.ua/wp-content/uploads/2013/10/dobavky-dlya-shudnennya-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05631"/>
            <a:ext cx="6934200" cy="2771775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29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8113"/>
            <a:ext cx="8709837" cy="10953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ТА ЗАВДАННЯ НУТРИЦІОЛОГІЇ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1792288"/>
            <a:ext cx="8435975" cy="4525962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наука, яка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нутрієнтів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Нутриціологія</a:t>
            </a:r>
            <a:r>
              <a:rPr 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лат. </a:t>
            </a:r>
            <a:r>
              <a:rPr lang="uk-UA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</a:t>
            </a:r>
            <a:r>
              <a:rPr lang="uk-UA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харчування</a:t>
            </a:r>
            <a:r>
              <a:rPr 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інтегративна наука, яка вивчає поживні речовини та інші компоненти, що містяться в продовольчій сировині та продуктах харчування, їх дію і взаємодію, роль у підтримці здоров'я або виникненні захворювань, а також процеси, норми і характеристики споживання продуктів харчування.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07" y="3444876"/>
            <a:ext cx="1366838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32" y="5248276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45" y="138113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95" y="1916113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566738"/>
          </a:xfr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/>
          <a:lstStyle/>
          <a:p>
            <a:pPr algn="ctr" eaLnBrk="1" hangingPunct="1"/>
            <a:r>
              <a:rPr lang="ru-RU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/>
          </a:p>
        </p:txBody>
      </p:sp>
      <p:pic>
        <p:nvPicPr>
          <p:cNvPr id="27652" name="Picture 4" descr="http://cooking.korpunkt.com.ua/wp-content/uploads/2013/03/10165381_2bf887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40310"/>
            <a:ext cx="6443884" cy="62192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/>
              <a:t>До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3525838"/>
            <a:ext cx="1366838" cy="1365250"/>
          </a:xfrm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97075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ло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7688" y="0"/>
            <a:ext cx="137160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43741" y="246062"/>
            <a:ext cx="8612372" cy="1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всіма запитаннями звертатись на сайт кафедри </a:t>
            </a:r>
            <a:r>
              <a:rPr lang="uk-UA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нутриціології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фармацевтичної </a:t>
            </a:r>
            <a:r>
              <a:rPr lang="uk-UA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броматології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nutritis.nuph.edu.ua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8" y="1462087"/>
            <a:ext cx="8571025" cy="465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88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550" y="365125"/>
            <a:ext cx="9874250" cy="783191"/>
          </a:xfr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512" y="1825625"/>
            <a:ext cx="9920287" cy="587966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нутриціології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2209" y="2629235"/>
            <a:ext cx="6096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здатного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обмінні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нормалізувати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0684" y="4080911"/>
            <a:ext cx="59014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полегшенню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і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одужанню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</a:p>
          <a:p>
            <a:endParaRPr lang="ru-RU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5246" y="4963571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  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25838"/>
            <a:ext cx="1366838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97075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11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7" y="188913"/>
            <a:ext cx="9018365" cy="69215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НУТРИЦІОЛОГІЇ: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084" y="1162050"/>
            <a:ext cx="9180513" cy="5257800"/>
          </a:xfr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макро-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мікронутрієнтного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продовольчої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есенціальних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нутрієнтів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харчового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статусу.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вдосконаленні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впровадженні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доз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добавок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25838"/>
            <a:ext cx="1366838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377950" cy="10906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19075"/>
            <a:ext cx="1366837" cy="13652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97075"/>
            <a:ext cx="1377950" cy="1092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</p:cSld>
  <p:clrMapOvr>
    <a:masterClrMapping/>
  </p:clrMapOvr>
  <p:transition advTm="326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412875"/>
            <a:ext cx="8353425" cy="4679950"/>
          </a:xfr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(СПП) для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харчового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БАДів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СХП.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БАДів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пресою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БАДів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79613" y="315913"/>
            <a:ext cx="8229600" cy="692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НУТРИЦІОЛОГІЇ: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Пол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49" y="0"/>
            <a:ext cx="137160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  <p:transition advTm="815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307013" y="2687638"/>
            <a:ext cx="1587" cy="2130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07013" y="2687638"/>
            <a:ext cx="1587" cy="2130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689225" y="164306"/>
            <a:ext cx="634365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97994" y="193618"/>
            <a:ext cx="57864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ЇЖА   </a:t>
            </a:r>
            <a:r>
              <a:rPr lang="en-US" sz="21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XXI</a:t>
            </a:r>
            <a:r>
              <a:rPr lang="ru-RU" sz="21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СТОЛІТТЯ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975725" y="1989138"/>
            <a:ext cx="3024188" cy="2551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endParaRPr lang="uk-UA" sz="135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009900" y="2114550"/>
            <a:ext cx="6229350" cy="3371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44438" y="957813"/>
            <a:ext cx="9231313" cy="569912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243263" y="2676525"/>
            <a:ext cx="3175" cy="15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575">
              <a:latin typeface="Times New Roman" panose="02020603050405020304" pitchFamily="18" charset="0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3243263" y="2689225"/>
            <a:ext cx="55562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grpSp>
        <p:nvGrpSpPr>
          <p:cNvPr id="7179" name="Group 12"/>
          <p:cNvGrpSpPr>
            <a:grpSpLocks/>
          </p:cNvGrpSpPr>
          <p:nvPr/>
        </p:nvGrpSpPr>
        <p:grpSpPr bwMode="auto">
          <a:xfrm>
            <a:off x="2385219" y="1097756"/>
            <a:ext cx="2282825" cy="1411288"/>
            <a:chOff x="568" y="1247"/>
            <a:chExt cx="1917" cy="1185"/>
          </a:xfrm>
        </p:grpSpPr>
        <p:sp>
          <p:nvSpPr>
            <p:cNvPr id="6199" name="Rectangle 13"/>
            <p:cNvSpPr>
              <a:spLocks noChangeArrowheads="1"/>
            </p:cNvSpPr>
            <p:nvPr/>
          </p:nvSpPr>
          <p:spPr bwMode="auto">
            <a:xfrm>
              <a:off x="568" y="1247"/>
              <a:ext cx="1917" cy="11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  <p:sp>
          <p:nvSpPr>
            <p:cNvPr id="6200" name="Rectangle 14"/>
            <p:cNvSpPr>
              <a:spLocks noChangeArrowheads="1"/>
            </p:cNvSpPr>
            <p:nvPr/>
          </p:nvSpPr>
          <p:spPr bwMode="auto">
            <a:xfrm>
              <a:off x="568" y="1247"/>
              <a:ext cx="1917" cy="1185"/>
            </a:xfrm>
            <a:prstGeom prst="rect">
              <a:avLst/>
            </a:prstGeom>
            <a:solidFill>
              <a:srgbClr val="FFFF99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</p:grp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4486275" y="2382838"/>
            <a:ext cx="55563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824956" y="1481689"/>
            <a:ext cx="1139825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Традиційні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2842419" y="1738864"/>
            <a:ext cx="1303337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натуральні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3088481" y="2003977"/>
            <a:ext cx="933450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продукти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4989513" y="3162300"/>
            <a:ext cx="57150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grpSp>
        <p:nvGrpSpPr>
          <p:cNvPr id="7185" name="Group 20"/>
          <p:cNvGrpSpPr>
            <a:grpSpLocks/>
          </p:cNvGrpSpPr>
          <p:nvPr/>
        </p:nvGrpSpPr>
        <p:grpSpPr bwMode="auto">
          <a:xfrm>
            <a:off x="6097366" y="1211814"/>
            <a:ext cx="2630487" cy="1411288"/>
            <a:chOff x="3162" y="1303"/>
            <a:chExt cx="1918" cy="1185"/>
          </a:xfrm>
        </p:grpSpPr>
        <p:sp>
          <p:nvSpPr>
            <p:cNvPr id="6197" name="Rectangle 21"/>
            <p:cNvSpPr>
              <a:spLocks noChangeArrowheads="1"/>
            </p:cNvSpPr>
            <p:nvPr/>
          </p:nvSpPr>
          <p:spPr bwMode="auto">
            <a:xfrm>
              <a:off x="3162" y="1303"/>
              <a:ext cx="1918" cy="118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  <p:sp>
          <p:nvSpPr>
            <p:cNvPr id="6198" name="Rectangle 22"/>
            <p:cNvSpPr>
              <a:spLocks noChangeArrowheads="1"/>
            </p:cNvSpPr>
            <p:nvPr/>
          </p:nvSpPr>
          <p:spPr bwMode="auto">
            <a:xfrm>
              <a:off x="3162" y="1303"/>
              <a:ext cx="1918" cy="118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</p:grp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6940328" y="1299127"/>
            <a:ext cx="1193800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Натуральні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auto">
          <a:xfrm>
            <a:off x="7135591" y="1557889"/>
            <a:ext cx="989012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продукти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6542449" y="2060241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модифікованого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auto">
          <a:xfrm>
            <a:off x="7087977" y="1840464"/>
            <a:ext cx="1212850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(заданного)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6" name="Rectangle 27"/>
          <p:cNvSpPr>
            <a:spLocks noChangeArrowheads="1"/>
          </p:cNvSpPr>
          <p:nvPr/>
        </p:nvSpPr>
        <p:spPr bwMode="auto">
          <a:xfrm>
            <a:off x="6575203" y="2337352"/>
            <a:ext cx="1694951" cy="2423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хімічного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складу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67" name="Rectangle 28"/>
          <p:cNvSpPr>
            <a:spLocks noChangeArrowheads="1"/>
          </p:cNvSpPr>
          <p:nvPr/>
        </p:nvSpPr>
        <p:spPr bwMode="auto">
          <a:xfrm>
            <a:off x="8636000" y="3487738"/>
            <a:ext cx="55563" cy="241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grpSp>
        <p:nvGrpSpPr>
          <p:cNvPr id="7192" name="Group 29"/>
          <p:cNvGrpSpPr>
            <a:grpSpLocks/>
          </p:cNvGrpSpPr>
          <p:nvPr/>
        </p:nvGrpSpPr>
        <p:grpSpPr bwMode="auto">
          <a:xfrm>
            <a:off x="2901950" y="2532063"/>
            <a:ext cx="2282825" cy="1679575"/>
            <a:chOff x="793" y="2262"/>
            <a:chExt cx="1918" cy="1410"/>
          </a:xfrm>
        </p:grpSpPr>
        <p:sp>
          <p:nvSpPr>
            <p:cNvPr id="6195" name="Rectangle 30"/>
            <p:cNvSpPr>
              <a:spLocks noChangeArrowheads="1"/>
            </p:cNvSpPr>
            <p:nvPr/>
          </p:nvSpPr>
          <p:spPr bwMode="auto">
            <a:xfrm>
              <a:off x="793" y="2262"/>
              <a:ext cx="1918" cy="141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  <p:sp>
          <p:nvSpPr>
            <p:cNvPr id="6196" name="Rectangle 31"/>
            <p:cNvSpPr>
              <a:spLocks noChangeArrowheads="1"/>
            </p:cNvSpPr>
            <p:nvPr/>
          </p:nvSpPr>
          <p:spPr bwMode="auto">
            <a:xfrm>
              <a:off x="793" y="2262"/>
              <a:ext cx="1918" cy="141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</p:grpSp>
      <p:sp>
        <p:nvSpPr>
          <p:cNvPr id="6169" name="Rectangle 32"/>
          <p:cNvSpPr>
            <a:spLocks noChangeArrowheads="1"/>
          </p:cNvSpPr>
          <p:nvPr/>
        </p:nvSpPr>
        <p:spPr bwMode="auto">
          <a:xfrm>
            <a:off x="4754563" y="3592513"/>
            <a:ext cx="55562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70" name="Rectangle 33"/>
          <p:cNvSpPr>
            <a:spLocks noChangeArrowheads="1"/>
          </p:cNvSpPr>
          <p:nvPr/>
        </p:nvSpPr>
        <p:spPr bwMode="auto">
          <a:xfrm>
            <a:off x="3375819" y="2623102"/>
            <a:ext cx="1031875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Генетично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71" name="Rectangle 34"/>
          <p:cNvSpPr>
            <a:spLocks noChangeArrowheads="1"/>
          </p:cNvSpPr>
          <p:nvPr/>
        </p:nvSpPr>
        <p:spPr bwMode="auto">
          <a:xfrm>
            <a:off x="5400675" y="3849688"/>
            <a:ext cx="55563" cy="241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72" name="Rectangle 35"/>
          <p:cNvSpPr>
            <a:spLocks noChangeArrowheads="1"/>
          </p:cNvSpPr>
          <p:nvPr/>
        </p:nvSpPr>
        <p:spPr bwMode="auto">
          <a:xfrm>
            <a:off x="2997994" y="2881864"/>
            <a:ext cx="1439862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модифіковані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73" name="Rectangle 36"/>
          <p:cNvSpPr>
            <a:spLocks noChangeArrowheads="1"/>
          </p:cNvSpPr>
          <p:nvPr/>
        </p:nvSpPr>
        <p:spPr bwMode="auto">
          <a:xfrm>
            <a:off x="3348831" y="3139039"/>
            <a:ext cx="1112838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натуральні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74" name="Rectangle 37"/>
          <p:cNvSpPr>
            <a:spLocks noChangeArrowheads="1"/>
          </p:cNvSpPr>
          <p:nvPr/>
        </p:nvSpPr>
        <p:spPr bwMode="auto">
          <a:xfrm>
            <a:off x="5427663" y="4364038"/>
            <a:ext cx="57150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75" name="Rectangle 38"/>
          <p:cNvSpPr>
            <a:spLocks noChangeArrowheads="1"/>
          </p:cNvSpPr>
          <p:nvPr/>
        </p:nvSpPr>
        <p:spPr bwMode="auto">
          <a:xfrm>
            <a:off x="3521869" y="3404152"/>
            <a:ext cx="933450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продукти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76" name="Rectangle 39"/>
          <p:cNvSpPr>
            <a:spLocks noChangeArrowheads="1"/>
          </p:cNvSpPr>
          <p:nvPr/>
        </p:nvSpPr>
        <p:spPr bwMode="auto">
          <a:xfrm>
            <a:off x="5257800" y="4629150"/>
            <a:ext cx="55563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grpSp>
        <p:nvGrpSpPr>
          <p:cNvPr id="7201" name="Group 40"/>
          <p:cNvGrpSpPr>
            <a:grpSpLocks/>
          </p:cNvGrpSpPr>
          <p:nvPr/>
        </p:nvGrpSpPr>
        <p:grpSpPr bwMode="auto">
          <a:xfrm>
            <a:off x="6690892" y="2600877"/>
            <a:ext cx="2455862" cy="1441450"/>
            <a:chOff x="3162" y="2601"/>
            <a:chExt cx="1918" cy="1128"/>
          </a:xfrm>
        </p:grpSpPr>
        <p:sp>
          <p:nvSpPr>
            <p:cNvPr id="6193" name="Rectangle 41"/>
            <p:cNvSpPr>
              <a:spLocks noChangeArrowheads="1"/>
            </p:cNvSpPr>
            <p:nvPr/>
          </p:nvSpPr>
          <p:spPr bwMode="auto">
            <a:xfrm>
              <a:off x="3162" y="2601"/>
              <a:ext cx="1918" cy="112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  <p:sp>
          <p:nvSpPr>
            <p:cNvPr id="6194" name="Rectangle 42"/>
            <p:cNvSpPr>
              <a:spLocks noChangeArrowheads="1"/>
            </p:cNvSpPr>
            <p:nvPr/>
          </p:nvSpPr>
          <p:spPr bwMode="auto">
            <a:xfrm>
              <a:off x="3162" y="2601"/>
              <a:ext cx="1918" cy="11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>
                <a:latin typeface="Arial" panose="020B0604020202020204" pitchFamily="34" charset="0"/>
              </a:endParaRPr>
            </a:p>
          </p:txBody>
        </p:sp>
      </p:grpSp>
      <p:sp>
        <p:nvSpPr>
          <p:cNvPr id="6178" name="Rectangle 43"/>
          <p:cNvSpPr>
            <a:spLocks noChangeArrowheads="1"/>
          </p:cNvSpPr>
          <p:nvPr/>
        </p:nvSpPr>
        <p:spPr bwMode="auto">
          <a:xfrm>
            <a:off x="7921204" y="2767564"/>
            <a:ext cx="955198" cy="2423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БАД = ДД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79" name="Rectangle 44"/>
          <p:cNvSpPr>
            <a:spLocks noChangeArrowheads="1"/>
          </p:cNvSpPr>
          <p:nvPr/>
        </p:nvSpPr>
        <p:spPr bwMode="auto">
          <a:xfrm>
            <a:off x="7808913" y="3995738"/>
            <a:ext cx="55562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80" name="Rectangle 45"/>
          <p:cNvSpPr>
            <a:spLocks noChangeArrowheads="1"/>
          </p:cNvSpPr>
          <p:nvPr/>
        </p:nvSpPr>
        <p:spPr bwMode="auto">
          <a:xfrm>
            <a:off x="7432254" y="3024739"/>
            <a:ext cx="1182688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Біологічно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81" name="Rectangle 46"/>
          <p:cNvSpPr>
            <a:spLocks noChangeArrowheads="1"/>
          </p:cNvSpPr>
          <p:nvPr/>
        </p:nvSpPr>
        <p:spPr bwMode="auto">
          <a:xfrm>
            <a:off x="7208417" y="3281914"/>
            <a:ext cx="1630362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активні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добавки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82" name="Rectangle 47"/>
          <p:cNvSpPr>
            <a:spLocks noChangeArrowheads="1"/>
          </p:cNvSpPr>
          <p:nvPr/>
        </p:nvSpPr>
        <p:spPr bwMode="auto">
          <a:xfrm>
            <a:off x="8520113" y="4510088"/>
            <a:ext cx="55562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83" name="Rectangle 48"/>
          <p:cNvSpPr>
            <a:spLocks noChangeArrowheads="1"/>
          </p:cNvSpPr>
          <p:nvPr/>
        </p:nvSpPr>
        <p:spPr bwMode="auto">
          <a:xfrm>
            <a:off x="7354467" y="3547027"/>
            <a:ext cx="1520825" cy="2413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(нутрицевтики)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6184" name="Rectangle 49"/>
          <p:cNvSpPr>
            <a:spLocks noChangeArrowheads="1"/>
          </p:cNvSpPr>
          <p:nvPr/>
        </p:nvSpPr>
        <p:spPr bwMode="auto">
          <a:xfrm>
            <a:off x="8375650" y="4773613"/>
            <a:ext cx="57150" cy="242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sp>
        <p:nvSpPr>
          <p:cNvPr id="7209" name="Rectangle 50"/>
          <p:cNvSpPr>
            <a:spLocks noChangeArrowheads="1"/>
          </p:cNvSpPr>
          <p:nvPr/>
        </p:nvSpPr>
        <p:spPr bwMode="auto">
          <a:xfrm>
            <a:off x="5861050" y="2886075"/>
            <a:ext cx="44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5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Rectangle 51"/>
          <p:cNvSpPr>
            <a:spLocks noChangeArrowheads="1"/>
          </p:cNvSpPr>
          <p:nvPr/>
        </p:nvSpPr>
        <p:spPr bwMode="auto">
          <a:xfrm>
            <a:off x="6345238" y="3543300"/>
            <a:ext cx="57150" cy="242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ru-RU" sz="1575">
              <a:latin typeface="Arial" panose="020B0604020202020204" pitchFamily="34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393845" y="3777512"/>
            <a:ext cx="2357837" cy="1399879"/>
            <a:chOff x="568" y="1247"/>
            <a:chExt cx="1917" cy="1185"/>
          </a:xfrm>
          <a:solidFill>
            <a:srgbClr val="00CC66"/>
          </a:solidFill>
        </p:grpSpPr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568" y="1247"/>
              <a:ext cx="1917" cy="118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/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568" y="1247"/>
              <a:ext cx="1917" cy="1185"/>
            </a:xfrm>
            <a:prstGeom prst="rect">
              <a:avLst/>
            </a:prstGeom>
            <a:grp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uk-UA" sz="1350"/>
            </a:p>
          </p:txBody>
        </p:sp>
      </p:grpSp>
      <p:sp>
        <p:nvSpPr>
          <p:cNvPr id="6188" name="Rectangle 35"/>
          <p:cNvSpPr>
            <a:spLocks noChangeArrowheads="1"/>
          </p:cNvSpPr>
          <p:nvPr/>
        </p:nvSpPr>
        <p:spPr bwMode="auto">
          <a:xfrm>
            <a:off x="3939381" y="4221714"/>
            <a:ext cx="989013" cy="4841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Органічні</a:t>
            </a:r>
            <a:endParaRPr lang="ru-RU" sz="1575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продукти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89" name="Rectangle 30"/>
          <p:cNvSpPr>
            <a:spLocks noChangeArrowheads="1"/>
          </p:cNvSpPr>
          <p:nvPr/>
        </p:nvSpPr>
        <p:spPr bwMode="auto">
          <a:xfrm>
            <a:off x="7568779" y="3969302"/>
            <a:ext cx="2433638" cy="130333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90" name="Rectangle 30"/>
          <p:cNvSpPr>
            <a:spLocks noChangeArrowheads="1"/>
          </p:cNvSpPr>
          <p:nvPr/>
        </p:nvSpPr>
        <p:spPr bwMode="auto">
          <a:xfrm>
            <a:off x="3866356" y="5139289"/>
            <a:ext cx="2187575" cy="1298575"/>
          </a:xfrm>
          <a:prstGeom prst="rect">
            <a:avLst/>
          </a:prstGeom>
          <a:solidFill>
            <a:srgbClr val="7A5FEF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191" name="Rectangle 35"/>
          <p:cNvSpPr>
            <a:spLocks noChangeArrowheads="1"/>
          </p:cNvSpPr>
          <p:nvPr/>
        </p:nvSpPr>
        <p:spPr bwMode="auto">
          <a:xfrm>
            <a:off x="8103767" y="4404277"/>
            <a:ext cx="1531937" cy="727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Спеціальні</a:t>
            </a:r>
            <a:endParaRPr lang="ru-RU" sz="1575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функціональні</a:t>
            </a:r>
            <a:r>
              <a:rPr lang="ru-RU" sz="1575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продукти</a:t>
            </a:r>
            <a:endParaRPr lang="ru-RU" sz="1575" dirty="0">
              <a:latin typeface="Arial" panose="020B0604020202020204" pitchFamily="34" charset="0"/>
            </a:endParaRPr>
          </a:p>
        </p:txBody>
      </p:sp>
      <p:sp>
        <p:nvSpPr>
          <p:cNvPr id="6192" name="Rectangle 35"/>
          <p:cNvSpPr>
            <a:spLocks noChangeArrowheads="1"/>
          </p:cNvSpPr>
          <p:nvPr/>
        </p:nvSpPr>
        <p:spPr bwMode="auto">
          <a:xfrm>
            <a:off x="4341019" y="5672689"/>
            <a:ext cx="1181100" cy="4841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Харчові</a:t>
            </a:r>
            <a:r>
              <a:rPr lang="ru-RU" sz="1575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i="1" dirty="0">
                <a:solidFill>
                  <a:srgbClr val="FF0000"/>
                </a:solidFill>
                <a:latin typeface="Arial" panose="020B0604020202020204" pitchFamily="34" charset="0"/>
              </a:rPr>
              <a:t>добавки</a:t>
            </a:r>
            <a:endParaRPr lang="ru-RU" sz="1575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7162379" y="5234539"/>
            <a:ext cx="2187575" cy="11572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50">
              <a:latin typeface="Arial" panose="020B0604020202020204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7410029" y="5563152"/>
            <a:ext cx="1541463" cy="242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575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Ксенобіотики</a:t>
            </a:r>
            <a:endParaRPr lang="ru-RU" sz="1575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"/>
    </mc:Choice>
    <mc:Fallback xmlns="">
      <p:transition spd="slow" advTm="11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968"/>
          </a:xfr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00FF"/>
                </a:solidFill>
              </a:rPr>
              <a:t>Генетично модифікована їжа</a:t>
            </a:r>
            <a:endParaRPr lang="uk-UA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2794"/>
          </a:xfr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 модифікована їжа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 продукти харчування, отримані з генетично модифікованих організмів  (рослин, тварин і мікроорганізмів). Згідно з українським законодавством, продукти, що отримані за допомогою генетично-модифікованих організмів, також вважаються генетично модифікованими. Генетично модифіковані організми набувають певних якостей завдяки переносу в геном окремих генів теоретично з будь-якого організму (у випадку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трансгенезу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споріднених видів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цисгенез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83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56" y="1525994"/>
            <a:ext cx="11272284" cy="4830356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модифікація може надавати рослині і харчовому продукту, що виробляється з неї, цілий ряд певних ознак. Переважна кількість генно-модифікованих організмів, що культивуються, несуть стійкості до збудників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 та грибів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комах-шкідників або до гербіцидів. 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значно полегшує культивування, а також зменшує витрати на обробку отрутохімікатами.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6056" y="365126"/>
            <a:ext cx="11272284" cy="64496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 модифікована їжа</a:t>
            </a:r>
            <a:endParaRPr lang="uk-U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F9943-3392-48F4-BE56-062CDC7F449F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1927</Words>
  <Application>Microsoft Office PowerPoint</Application>
  <PresentationFormat>Широкоэкранный</PresentationFormat>
  <Paragraphs>258</Paragraphs>
  <Slides>31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Тема Office</vt:lpstr>
      <vt:lpstr>НУТРИЦІОЛОГІЯ   </vt:lpstr>
      <vt:lpstr>План лекції</vt:lpstr>
      <vt:lpstr>ЦІЛІ ТА ЗАВДАННЯ НУТРИЦІОЛОГІЇ ОСНОВНІ ТЕРМІНИ І ПОНЯТТЯ</vt:lpstr>
      <vt:lpstr>Мета нутриціології </vt:lpstr>
      <vt:lpstr>ЗАВДАННЯ НУТРИЦІОЛОГІЇ: </vt:lpstr>
      <vt:lpstr>Презентация PowerPoint</vt:lpstr>
      <vt:lpstr>Презентация PowerPoint</vt:lpstr>
      <vt:lpstr>Генетично модифікована їжа</vt:lpstr>
      <vt:lpstr>Презентация PowerPoint</vt:lpstr>
      <vt:lpstr>Презентация PowerPoint</vt:lpstr>
      <vt:lpstr>10 Найбільш відомих та поширених генно- модифікованих продуктів</vt:lpstr>
      <vt:lpstr>Органічні продукти</vt:lpstr>
      <vt:lpstr>Презентация PowerPoint</vt:lpstr>
      <vt:lpstr>Найбільш поширені аліментарно-залежні захворювання:</vt:lpstr>
      <vt:lpstr>Основні терміни</vt:lpstr>
      <vt:lpstr>Мікронутрієнти</vt:lpstr>
      <vt:lpstr>Есенціальні речовини – незамінні речовини, тобто що не синтезуються в організмі людини і одержувані тільки з їжею.</vt:lpstr>
      <vt:lpstr>Парафармацевтики - це БАД до їжі, що застосовуються для профілактики, допоміжної терапії та підтримки в фізіологічних межах функціональної активності органів і систем. </vt:lpstr>
      <vt:lpstr>Пребіотики</vt:lpstr>
      <vt:lpstr>Дієтичні добавки (ДД)   </vt:lpstr>
      <vt:lpstr>Харчові продукти для спеціального дієтичного вживання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Харчові продукти – джерела функціональних інгредієнтів</vt:lpstr>
      <vt:lpstr>Презентация PowerPoint</vt:lpstr>
      <vt:lpstr>Харчові добавки</vt:lpstr>
      <vt:lpstr>До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Anna</cp:lastModifiedBy>
  <cp:revision>108</cp:revision>
  <dcterms:created xsi:type="dcterms:W3CDTF">2014-11-15T08:28:17Z</dcterms:created>
  <dcterms:modified xsi:type="dcterms:W3CDTF">2025-12-14T22:51:25Z</dcterms:modified>
</cp:coreProperties>
</file>