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66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86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45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9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89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1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90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91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72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79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0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5DACD-3C2B-41CC-8138-1700575713D7}" type="datetimeFigureOut">
              <a:rPr lang="ru-RU" smtClean="0"/>
              <a:t>19.09.2023</a:t>
            </a:fld>
            <a:endParaRPr lang="ru-RU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F2DE-9FC4-4CE5-B5A1-D8A9FD4ED53D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345025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06D68BA-D17E-40B8-85BC-C8B7C5C3B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Тема 1. Теоретичні основи сімейної психотерапії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A79058EC-F593-44F9-958E-36B6E4FF7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Зміст: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Основні питання з теми: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Історія розвитку сімейної психотерапії.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Предмет та поняття сімейної психотерапії.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Мета та основні завдання сімейної психотерапії.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Основні принципи роботи.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Етичні аспекти в роботі сімейного психотерапевта</a:t>
            </a:r>
            <a:r>
              <a:rPr lang="ru-RU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007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5A1AC-1989-4DDA-BD1F-DDB640AC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Закони функціонування сім</a:t>
            </a:r>
            <a:r>
              <a:rPr lang="en-US" dirty="0"/>
              <a:t>’</a:t>
            </a:r>
            <a:r>
              <a:rPr lang="uk-UA" dirty="0"/>
              <a:t>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911C1E-E309-4CD0-9D33-C3DA900C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Закон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гомеостаза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– кожна системи прагне зберегти своє положення, таким яким воно було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endParaRPr lang="uk-UA" sz="18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endParaRPr lang="uk-UA" sz="18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Сімейна система прагне залишитись в тій точці свого розвитку та не хоче нікуди рухатись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r>
              <a:rPr lang="uk-UA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Закон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розвитку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–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кожна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сімейна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система повинна пройти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свій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життєвий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цикл.</a:t>
            </a:r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1605CDD3-28C5-4D0E-AA8D-53D35339C789}"/>
              </a:ext>
            </a:extLst>
          </p:cNvPr>
          <p:cNvSpPr/>
          <p:nvPr/>
        </p:nvSpPr>
        <p:spPr>
          <a:xfrm rot="5400000">
            <a:off x="5396304" y="2091020"/>
            <a:ext cx="1148380" cy="15275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50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5E1F5-D55E-42D0-A0BD-93F20684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Принципи</a:t>
            </a:r>
            <a:r>
              <a:rPr lang="ru-RU" dirty="0"/>
              <a:t> сімейної </a:t>
            </a:r>
            <a:r>
              <a:rPr lang="ru-RU" dirty="0" err="1"/>
              <a:t>сімейної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57C133-6AD0-4D1B-B785-2D3BB90F4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eriod"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Циркулярність. Всі події, якідбуваються в сім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ї, підчиняються не ленійної, а кругової причинності.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</a:t>
            </a:r>
            <a:r>
              <a:rPr kumimoji="0" lang="uk-UA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Навіщо?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Гіпотетичність. Основна мета – спілкування терапевта з сім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єю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 гіпотези о меті та смислах сімейної дисфункції.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kumimoji="0" lang="uk-UA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Навіщо в сім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 відбуваєтиься те, що відбувається?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 Нейтральність. Внутрішня позиція терапевта (співчуваюча, спокійна, доброзичлива до кожного члену сім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854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D45DF-72C0-49EE-914E-BF50558F2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Етичні аспекти в роботі сімейного психотерапевта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5FC507-2DD8-40F8-8212-5DE8ACDA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Відповідальність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Конфіденційність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Доброзичливе та безоцінне ставленням до клієнта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Орієнтації на норми і </a:t>
            </a:r>
            <a:r>
              <a:rPr kumimoji="0" lang="uk-UA" sz="2400" b="0" i="0" u="none" strike="noStrike" kern="1200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цінності клієнта</a:t>
            </a:r>
            <a:endParaRPr kumimoji="0" lang="uk-UA" sz="2400" b="0" i="0" u="none" strike="noStrike" kern="1200" cap="none" spc="0" normalizeH="0" baseline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Розмежування особистих і професійних стосунків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50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0F89B-8494-4321-BA3D-AC9A4C22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CC5F8C-5942-4959-907A-5129CF283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Буквальне значення терміну “психотерапія” пов’язане з двома його трактуваннями, які базуються на перекладі грецьких слів </a:t>
            </a:r>
            <a:r>
              <a:rPr lang="uk-UA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psyche</a:t>
            </a: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– душа і </a:t>
            </a:r>
            <a:r>
              <a:rPr lang="uk-UA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therapeia</a:t>
            </a: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– турбота, догляд, лікування: “зцілення душею” чи “лікування душі”. Сам термін “психотерапія” був введений у 1872 р. Д. </a:t>
            </a:r>
            <a:r>
              <a:rPr lang="uk-UA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Тьюком</a:t>
            </a: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в книзі “Ілюстрації впливу розуму на тіло” і став широко популярним з кінця ХIX ст. Якщо звернутися до психологічного словника, то можна віднайти таке визначення поняття психотерапія – будь-який вид лікування розмовою.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53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C0CE2-2200-4463-AA7C-9CF781B4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Моделі психотерапії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233461-21B8-46C2-8A87-FCD705095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Суть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поняття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психотерапії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характеризується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наявністю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двох моделей:</a:t>
            </a:r>
          </a:p>
          <a:p>
            <a:pPr marL="0" indent="0">
              <a:buNone/>
            </a:pP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МЕДИЧНА	</a:t>
            </a:r>
            <a:r>
              <a:rPr lang="ru-RU" dirty="0"/>
              <a:t>					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ПСИХОЛОГІЧНА</a:t>
            </a:r>
            <a:endParaRPr lang="ru-RU" dirty="0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B0961335-68EA-4A46-AE7E-0ACB06E3F910}"/>
              </a:ext>
            </a:extLst>
          </p:cNvPr>
          <p:cNvSpPr/>
          <p:nvPr/>
        </p:nvSpPr>
        <p:spPr>
          <a:xfrm rot="5400000">
            <a:off x="2178708" y="2214866"/>
            <a:ext cx="1012054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E83BC13A-B893-4393-9A99-4C3C98DD7E4E}"/>
              </a:ext>
            </a:extLst>
          </p:cNvPr>
          <p:cNvSpPr/>
          <p:nvPr/>
        </p:nvSpPr>
        <p:spPr>
          <a:xfrm rot="5400000">
            <a:off x="8891160" y="2214866"/>
            <a:ext cx="1012054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B7424CB-A0CB-4672-AC0E-B4EA589E5D20}"/>
              </a:ext>
            </a:extLst>
          </p:cNvPr>
          <p:cNvSpPr/>
          <p:nvPr/>
        </p:nvSpPr>
        <p:spPr>
          <a:xfrm>
            <a:off x="266331" y="4163628"/>
            <a:ext cx="4492100" cy="2503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 медичній моделі основна увага надається знанням нозології, </a:t>
            </a:r>
            <a:r>
              <a:rPr lang="uk-UA" dirty="0" err="1"/>
              <a:t>синдромології</a:t>
            </a:r>
            <a:r>
              <a:rPr lang="uk-UA" dirty="0"/>
              <a:t>, клінічній картині розладів. Основною мішенню такої моделі виступає симптом, його пошук і ліквідація причини.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389ECA7-62A5-4CE9-B62A-C53A0C2AAE16}"/>
              </a:ext>
            </a:extLst>
          </p:cNvPr>
          <p:cNvSpPr/>
          <p:nvPr/>
        </p:nvSpPr>
        <p:spPr>
          <a:xfrm>
            <a:off x="6312023" y="4163628"/>
            <a:ext cx="5370990" cy="2503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Це зцілення душею, ціль якої полягає не у видужанні від психічних розладів, а допомога в процесі становлення свідомості і особистості, за якої психотерапевт є супутником хворого, його другом і наставником. </a:t>
            </a:r>
          </a:p>
        </p:txBody>
      </p:sp>
    </p:spTree>
    <p:extLst>
      <p:ext uri="{BB962C8B-B14F-4D97-AF65-F5344CB8AC3E}">
        <p14:creationId xmlns:p14="http://schemas.microsoft.com/office/powerpoint/2010/main" val="375758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E97DE6-BB93-4EF1-AC59-2ECF7519D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Психологічна модель психотерапії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8EFCB-825D-4239-9EAF-D22B7A385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249492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uk-UA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такому випадку визначення психотерапії як вплив на психіку і саму людину через психіку звільняє місце таким метафорам психотерапевтичного контакту, як: </a:t>
            </a:r>
          </a:p>
          <a:p>
            <a:pPr marL="800100" indent="-457200" algn="just">
              <a:lnSpc>
                <a:spcPct val="150000"/>
              </a:lnSpc>
              <a:spcAft>
                <a:spcPts val="800"/>
              </a:spcAft>
            </a:pP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взаємодія – коли активний не лише психотерапевт, але і сам клієнт (у цьому випадку термін “пацієнт” ми не можемо вживати, так як “клієнт” не є пасивним об’єктом маніпуляцій психотерапевта); 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співіснування – коли підкреслюється ідея не дієвого спільного перебування психотерапевта і клієнта в психотерапевтичному контакті, а обмін емоціями і смислами; 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внутрішній інсайт – коли клієнт рухається у внутрішньому просторі за траєкторією, яку він сам визначає; </a:t>
            </a:r>
          </a:p>
          <a:p>
            <a:pPr indent="450215" algn="just">
              <a:lnSpc>
                <a:spcPct val="150000"/>
              </a:lnSpc>
              <a:spcAft>
                <a:spcPts val="800"/>
              </a:spcAft>
            </a:pPr>
            <a:r>
              <a:rPr lang="uk-UA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безумовна любов – коли клієнт і психотерапевт вступають в особливі відносини психологічної інтимності, наповнені любов’ю і прийняттям 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0547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D3F01-E2C3-46AD-920B-F867CEC1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сімейної психотерапії (СП)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2BB357-ABAA-424A-9B4E-D6951B58A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4" y="1216241"/>
            <a:ext cx="11709646" cy="5442011"/>
          </a:xfrm>
        </p:spPr>
        <p:txBody>
          <a:bodyPr>
            <a:norm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Психотерапія у своєму розвитку пройшла два етапи:</a:t>
            </a:r>
          </a:p>
          <a:p>
            <a:pPr algn="just" defTabSz="457200"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релігійну-магічну;</a:t>
            </a:r>
          </a:p>
          <a:p>
            <a:pPr algn="just" defTabSz="457200"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емпірико-наукову.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Діяльність психотерапевта розглядають відповідно до двох його професійних ролей:</a:t>
            </a:r>
          </a:p>
          <a:p>
            <a:pPr algn="just" defTabSz="457200"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фахівця-медика, який здйснює лікування пацієнта за допо­могою як психологічного впливу, так і за допомогою специфіч­них медичних засобів (медикаменти, гіпноз тощо);</a:t>
            </a:r>
          </a:p>
          <a:p>
            <a:pPr algn="just" defTabSz="457200">
              <a:spcBef>
                <a:spcPts val="1000"/>
              </a:spcBef>
              <a:buClr>
                <a:srgbClr val="A53010"/>
              </a:buClr>
              <a:buFont typeface="Wingdings" panose="05000000000000000000" pitchFamily="2" charset="2"/>
              <a:buChar char="q"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фахівця-психолога, покликаного допомагати особистості вижити у різноманітних життєвих і соціальних ситуаціях та оріє­нтованого на роботу з глибинними смисложиттєвими проблема­ми клієнта. У цьому випадку він користується лише психологічними засобами діяльності.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81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4051BA-6432-4050-AA62-13C051E1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сімейної психотерапії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16C354-AC31-4EED-AF0B-A87C564F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79" y="1247887"/>
            <a:ext cx="11801139" cy="5421854"/>
          </a:xfrm>
        </p:spPr>
        <p:txBody>
          <a:bodyPr>
            <a:normAutofit fontScale="92500" lnSpcReduction="10000"/>
          </a:bodyPr>
          <a:lstStyle/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монографії «Психологія та психотерапія сім'ї» (Е. </a:t>
            </a:r>
            <a:r>
              <a:rPr kumimoji="0" lang="uk-UA" sz="28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Ейдеміллер</a:t>
            </a: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kumimoji="0" lang="uk-UA" sz="28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Юстицкіс</a:t>
            </a: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1999, 2001) були виділені основні етапи розвитку сімейної психотерапії, але потім, після низки зроблених поправок, визначено такі етапи: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1) психіатричний – дидактичний;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2) психоаналітичний;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3) поведінковий;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4) системний;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5) </a:t>
            </a:r>
            <a:r>
              <a:rPr kumimoji="0" lang="uk-UA" sz="2800" b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наративний</a:t>
            </a:r>
            <a:r>
              <a:rPr kumimoji="0" lang="uk-UA" sz="28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(конструктивістський).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2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41935" indent="0" algn="just">
              <a:lnSpc>
                <a:spcPct val="150000"/>
              </a:lnSpc>
              <a:spcAft>
                <a:spcPts val="800"/>
              </a:spcAft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61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47F21-581B-4022-9F03-0BAEDA4E0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Предмет та </a:t>
            </a:r>
            <a:r>
              <a:rPr lang="ru-RU" dirty="0" err="1"/>
              <a:t>поняття</a:t>
            </a:r>
            <a:r>
              <a:rPr lang="ru-RU" dirty="0"/>
              <a:t> сімейної психотерапії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EEE2C-4292-4A7B-B75C-DE54EE17E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668" y="1280160"/>
            <a:ext cx="11833412" cy="5723068"/>
          </a:xfrm>
        </p:spPr>
        <p:txBody>
          <a:bodyPr>
            <a:normAutofit fontScale="92500"/>
          </a:bodyPr>
          <a:lstStyle/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Сімейна терапія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підхід, заснований на переконанні, що пояснення і розв'язання проблем людини залежать від розуміння її взаємовідносин зі значущими іншими у її минулому і сьогоденні.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Сімейна психотерапія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 – це особливий вид взаємодії </a:t>
            </a: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психотерапевта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 (або </a:t>
            </a: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психотерапевтів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з одним або декількома членами сім'ї, спрямований на корекцію міжособистісних відносин і усунення емоційних і поведінкових розладів у родині.</a:t>
            </a:r>
          </a:p>
          <a:p>
            <a:pPr marL="342900" marR="241935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 сімейній психотерапії в якості «клієнта» для сімейного терапевта </a:t>
            </a: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 не індивід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який є причиною звернення за допомогою</a:t>
            </a:r>
            <a:r>
              <a:rPr kumimoji="0" lang="uk-UA" sz="2400" b="1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а вся родина (всі її члени). 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сімейної психотерапії увага зосереджена на розвитку особистості в сімейному оточенні та при безпосередній взаємодії з усіма членами сімейної системи.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98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F96D7-F156-4D1C-B7D7-D65F47C4F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5371"/>
          </a:xfrm>
        </p:spPr>
        <p:txBody>
          <a:bodyPr>
            <a:normAutofit fontScale="90000"/>
          </a:bodyPr>
          <a:lstStyle/>
          <a:p>
            <a:r>
              <a:rPr lang="uk-UA" dirty="0"/>
              <a:t>Предмет та поняття сімейної психотерапії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1F4ED3-4204-4192-A976-0F27F5437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23190"/>
            <a:ext cx="10972800" cy="54541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>
                <a:solidFill>
                  <a:schemeClr val="tx1"/>
                </a:solidFill>
              </a:rPr>
              <a:t>Виділяється два полярних підходи до вивчення сім’ї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	</a:t>
            </a:r>
            <a:r>
              <a:rPr lang="uk-UA" dirty="0">
                <a:solidFill>
                  <a:schemeClr val="tx1"/>
                </a:solidFill>
              </a:rPr>
              <a:t>індивідуальний		</a:t>
            </a:r>
            <a:r>
              <a:rPr lang="ru-RU" dirty="0">
                <a:solidFill>
                  <a:schemeClr val="tx1"/>
                </a:solidFill>
              </a:rPr>
              <a:t>			</a:t>
            </a:r>
            <a:r>
              <a:rPr lang="uk-UA" dirty="0">
                <a:solidFill>
                  <a:schemeClr val="tx1"/>
                </a:solidFill>
              </a:rPr>
              <a:t>системний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 підхід - сім’я розглядається як стрес-фактор, з яким має впоратися член сім’ї, який звернувся за консультацією до психолога.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Завдання психолога: виявити індивідуальні особливості членів сім’ї, що утруднюють сімейну адаптацію.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Системний підхід переміщує центр діагностики з індивіда на групові процеси сім’ї як системи, а проблеми членів сім’ї в цьому разі вважаються такими, що відбивають дисфункції сімейної системи.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EB2C9321-A011-487D-8B88-D5DCB7294634}"/>
              </a:ext>
            </a:extLst>
          </p:cNvPr>
          <p:cNvCxnSpPr>
            <a:cxnSpLocks/>
          </p:cNvCxnSpPr>
          <p:nvPr/>
        </p:nvCxnSpPr>
        <p:spPr>
          <a:xfrm flipH="1">
            <a:off x="4034118" y="1855694"/>
            <a:ext cx="729727" cy="742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E6005CEE-D4BD-4310-B1CF-6E8947057BEE}"/>
              </a:ext>
            </a:extLst>
          </p:cNvPr>
          <p:cNvCxnSpPr>
            <a:cxnSpLocks/>
          </p:cNvCxnSpPr>
          <p:nvPr/>
        </p:nvCxnSpPr>
        <p:spPr>
          <a:xfrm>
            <a:off x="7524976" y="1855694"/>
            <a:ext cx="1081142" cy="693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085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F316E-A7F1-4A69-9DDD-81A75D4A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z="3200" b="0" i="0" u="none" strike="noStrike" kern="120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Мета та основні завдання сімейної психотерапії</a:t>
            </a:r>
            <a:endParaRPr lang="ru-RU" b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F7E381-C662-47AC-A33D-0323072B6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5118"/>
            <a:ext cx="10972800" cy="5632881"/>
          </a:xfrm>
        </p:spPr>
        <p:txBody>
          <a:bodyPr>
            <a:normAutofit lnSpcReduction="1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Значення сімейної психотерапії є надзвичайно важливим, </a:t>
            </a:r>
            <a:r>
              <a:rPr kumimoji="0" lang="uk-UA" sz="1700" b="1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оскільки саме сім’я є тією первинною соціальною групою, де здійснюється формування і становлення майбутньої особистості.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Сімейна психотерапія як особливий вид психотерапії, спрямована на зміну міжособистісних відносин з метою усунення емоційних порушень у родині. Будь-які внутрішньо сімейні порушення є результатом несприятливих сімейних стосунків, тому дії сімейного терапевта потрібно направляти, у першу чергу, на зміну міжособистісних відносин у родині.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600" b="1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Завдання сімейної психотерапії: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збільшення </a:t>
            </a:r>
            <a:r>
              <a:rPr kumimoji="0" lang="uk-UA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спонтанності</a:t>
            </a: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висловлень членів родини про свої бажання,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збільшення відкритості комунікації;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закріплення нових способів спілкування в родині;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руйнування внутрісімейних стереотипів;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усвідомлення членами родини ролей, які вони грають, їхнє закріплення або заміна;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розуміння родиною своєї єдності, взаємозалежності;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ru-RU" sz="1600" b="0" i="0" u="none" strike="noStrike" kern="1200" cap="none" spc="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можливість родини виражати гаму почуттів, емоційно абстрагувати їх.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228552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76</TotalTime>
  <Words>1034</Words>
  <Application>Microsoft Office PowerPoint</Application>
  <PresentationFormat>Широкоэкранный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La mente</vt:lpstr>
      <vt:lpstr>Тема 1. Теоретичні основи сімейної психотерапії</vt:lpstr>
      <vt:lpstr>Презентация PowerPoint</vt:lpstr>
      <vt:lpstr>Моделі психотерапії</vt:lpstr>
      <vt:lpstr>Психологічна модель психотерапії</vt:lpstr>
      <vt:lpstr>Історія розвитку сімейної психотерапії (СП)</vt:lpstr>
      <vt:lpstr>Етапи розвитку сімейної психотерапії</vt:lpstr>
      <vt:lpstr>Предмет та поняття сімейної психотерапії</vt:lpstr>
      <vt:lpstr>Предмет та поняття сімейної психотерапії </vt:lpstr>
      <vt:lpstr>Мета та основні завдання сімейної психотерапії</vt:lpstr>
      <vt:lpstr>Закони функціонування сім’ї</vt:lpstr>
      <vt:lpstr>Принципи сімейної сімейної терапії</vt:lpstr>
      <vt:lpstr>Етичні аспекти в роботі сімейного психотерапевта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Теоретичні основи сімейної психотерапії</dc:title>
  <dc:creator>Леся</dc:creator>
  <cp:lastModifiedBy>Леся</cp:lastModifiedBy>
  <cp:revision>4</cp:revision>
  <dcterms:created xsi:type="dcterms:W3CDTF">2023-09-11T10:49:08Z</dcterms:created>
  <dcterms:modified xsi:type="dcterms:W3CDTF">2023-09-19T09:30:13Z</dcterms:modified>
</cp:coreProperties>
</file>