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3" r:id="rId1"/>
  </p:sldMasterIdLst>
  <p:notesMasterIdLst>
    <p:notesMasterId r:id="rId42"/>
  </p:notesMasterIdLst>
  <p:handoutMasterIdLst>
    <p:handoutMasterId r:id="rId43"/>
  </p:handoutMasterIdLst>
  <p:sldIdLst>
    <p:sldId id="256" r:id="rId2"/>
    <p:sldId id="257" r:id="rId3"/>
    <p:sldId id="258" r:id="rId4"/>
    <p:sldId id="259" r:id="rId5"/>
    <p:sldId id="260" r:id="rId6"/>
    <p:sldId id="288" r:id="rId7"/>
    <p:sldId id="266" r:id="rId8"/>
    <p:sldId id="267" r:id="rId9"/>
    <p:sldId id="268" r:id="rId10"/>
    <p:sldId id="269" r:id="rId11"/>
    <p:sldId id="272" r:id="rId12"/>
    <p:sldId id="285" r:id="rId13"/>
    <p:sldId id="289" r:id="rId14"/>
    <p:sldId id="290" r:id="rId15"/>
    <p:sldId id="291" r:id="rId16"/>
    <p:sldId id="292" r:id="rId17"/>
    <p:sldId id="293" r:id="rId18"/>
    <p:sldId id="294" r:id="rId19"/>
    <p:sldId id="295" r:id="rId20"/>
    <p:sldId id="296" r:id="rId21"/>
    <p:sldId id="297" r:id="rId22"/>
    <p:sldId id="298" r:id="rId23"/>
    <p:sldId id="299" r:id="rId24"/>
    <p:sldId id="302" r:id="rId25"/>
    <p:sldId id="307" r:id="rId26"/>
    <p:sldId id="308" r:id="rId27"/>
    <p:sldId id="320" r:id="rId28"/>
    <p:sldId id="321" r:id="rId29"/>
    <p:sldId id="322" r:id="rId30"/>
    <p:sldId id="323" r:id="rId31"/>
    <p:sldId id="325" r:id="rId32"/>
    <p:sldId id="326" r:id="rId33"/>
    <p:sldId id="327" r:id="rId34"/>
    <p:sldId id="328" r:id="rId35"/>
    <p:sldId id="329" r:id="rId36"/>
    <p:sldId id="330" r:id="rId37"/>
    <p:sldId id="331" r:id="rId38"/>
    <p:sldId id="332" r:id="rId39"/>
    <p:sldId id="333" r:id="rId40"/>
    <p:sldId id="334" r:id="rId4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pitchFamily="2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pitchFamily="2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pitchFamily="2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pitchFamily="2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pitchFamily="2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" pitchFamily="2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" pitchFamily="2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" pitchFamily="2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" pitchFamily="2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000000"/>
    <a:srgbClr val="800000"/>
    <a:srgbClr val="F7D5AF"/>
    <a:srgbClr val="0099FF"/>
    <a:srgbClr val="CCFFCC"/>
    <a:srgbClr val="66FF33"/>
    <a:srgbClr val="006666"/>
    <a:srgbClr val="003366"/>
    <a:srgbClr val="000066"/>
    <a:srgbClr val="00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 horzBarState="maximized">
    <p:restoredLeft sz="32787"/>
    <p:restoredTop sz="90929"/>
  </p:normalViewPr>
  <p:slideViewPr>
    <p:cSldViewPr>
      <p:cViewPr varScale="1">
        <p:scale>
          <a:sx n="68" d="100"/>
          <a:sy n="68" d="100"/>
        </p:scale>
        <p:origin x="-164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80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notes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1" name="Rectangle 3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2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2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2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2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2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0489F-50DA-471F-94C7-01EBE79B59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FA311-1C46-47E0-97EA-B409916D0E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12E45-68D4-405B-ACC4-12B795BC65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DBBBE-C8CB-48F9-8008-5D85A0E1FD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AEEEB696-DA83-400F-9FF4-D94C597950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70259-490F-4557-838C-14D2D6221E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BF9FA-3346-48B6-8C89-59FFCE89A1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973DB-AFE1-42AA-BB5B-030366A51F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02667-E32D-49F5-8A0F-38811943BB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CBAE9-56B7-4AF7-8E66-4D63679A2E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F85EF-34A3-4C65-88D4-15451BA2AB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586C1C1-6AC5-4C2F-A2E8-63BE3B53D9F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w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w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wmf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31.w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5.wmf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wmf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w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w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w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1447800"/>
            <a:ext cx="5486400" cy="5021263"/>
          </a:xfrm>
          <a:prstGeom prst="rect">
            <a:avLst/>
          </a:prstGeom>
          <a:noFill/>
        </p:spPr>
      </p:pic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2706688" y="5029200"/>
            <a:ext cx="37306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uk-UA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914400"/>
            <a:ext cx="6400800" cy="533400"/>
          </a:xfrm>
        </p:spPr>
        <p:txBody>
          <a:bodyPr>
            <a:normAutofit fontScale="55000" lnSpcReduction="20000"/>
          </a:bodyPr>
          <a:lstStyle/>
          <a:p>
            <a:r>
              <a:rPr lang="uk-UA" sz="2800" b="1" dirty="0" smtClean="0"/>
              <a:t>Ферменти Кінетика – </a:t>
            </a:r>
          </a:p>
          <a:p>
            <a:r>
              <a:rPr lang="uk-UA" sz="2800" b="1" dirty="0" err="1" smtClean="0"/>
              <a:t>Інгібування</a:t>
            </a:r>
            <a:endParaRPr lang="en-US" sz="2800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4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uk-UA" sz="3600" b="1" dirty="0" smtClean="0"/>
              <a:t>Приклад - конкурентного </a:t>
            </a:r>
            <a:r>
              <a:rPr lang="uk-UA" sz="3600" b="1" dirty="0" err="1" smtClean="0"/>
              <a:t>інгібування</a:t>
            </a:r>
            <a:endParaRPr lang="en-US" dirty="0"/>
          </a:p>
        </p:txBody>
      </p:sp>
      <p:sp>
        <p:nvSpPr>
          <p:cNvPr id="17415" name="Rectangle 7"/>
          <p:cNvSpPr>
            <a:spLocks noGrp="1" noChangeArrowheads="1"/>
          </p:cNvSpPr>
          <p:nvPr>
            <p:ph idx="1"/>
          </p:nvPr>
        </p:nvSpPr>
        <p:spPr>
          <a:xfrm>
            <a:off x="4953000" y="1447800"/>
            <a:ext cx="4191000" cy="4800600"/>
          </a:xfrm>
        </p:spPr>
        <p:txBody>
          <a:bodyPr/>
          <a:lstStyle/>
          <a:p>
            <a:pPr>
              <a:buFontTx/>
              <a:buNone/>
            </a:pPr>
            <a:r>
              <a:rPr lang="uk-UA" sz="2000" i="1" dirty="0" smtClean="0">
                <a:solidFill>
                  <a:schemeClr val="accent2"/>
                </a:solidFill>
                <a:latin typeface="Palatino Linotype" pitchFamily="18" charset="0"/>
              </a:rPr>
              <a:t>Сульфаніламіди є конкурентними інгібіторами </a:t>
            </a:r>
            <a:r>
              <a:rPr lang="uk-UA" sz="2000" i="1" dirty="0" err="1" smtClean="0">
                <a:solidFill>
                  <a:schemeClr val="accent2"/>
                </a:solidFill>
                <a:latin typeface="Palatino Linotype" pitchFamily="18" charset="0"/>
              </a:rPr>
              <a:t>п-амінобензойної</a:t>
            </a:r>
            <a:r>
              <a:rPr lang="uk-UA" sz="2000" i="1" dirty="0" smtClean="0">
                <a:solidFill>
                  <a:schemeClr val="accent2"/>
                </a:solidFill>
                <a:latin typeface="Palatino Linotype" pitchFamily="18" charset="0"/>
              </a:rPr>
              <a:t> кислоти. Сульфаніламіди (також відомі як сульфаніламідні препарати, виявлених в 1930 році) були першими ефективними системними антибактеріальними засобами.</a:t>
            </a:r>
            <a:r>
              <a:rPr lang="ru-RU" sz="2000" i="1" dirty="0" smtClean="0">
                <a:solidFill>
                  <a:schemeClr val="accent2"/>
                </a:solidFill>
                <a:latin typeface="Palatino Linotype" pitchFamily="18" charset="0"/>
              </a:rPr>
              <a:t> Тому </a:t>
            </a:r>
            <a:r>
              <a:rPr lang="ru-RU" sz="2000" i="1" dirty="0" err="1" smtClean="0">
                <a:solidFill>
                  <a:schemeClr val="accent2"/>
                </a:solidFill>
                <a:latin typeface="Palatino Linotype" pitchFamily="18" charset="0"/>
              </a:rPr>
              <a:t>що</a:t>
            </a:r>
            <a:r>
              <a:rPr lang="ru-RU" sz="2000" i="1" dirty="0" smtClean="0">
                <a:solidFill>
                  <a:schemeClr val="accent2"/>
                </a:solidFill>
                <a:latin typeface="Palatino Linotype" pitchFamily="18" charset="0"/>
              </a:rPr>
              <a:t> ми не </a:t>
            </a:r>
            <a:r>
              <a:rPr lang="ru-RU" sz="2000" i="1" dirty="0" err="1" smtClean="0">
                <a:solidFill>
                  <a:schemeClr val="accent2"/>
                </a:solidFill>
                <a:latin typeface="Palatino Linotype" pitchFamily="18" charset="0"/>
              </a:rPr>
              <a:t>робимо</a:t>
            </a:r>
            <a:r>
              <a:rPr lang="ru-RU" sz="2000" i="1" dirty="0" smtClean="0">
                <a:solidFill>
                  <a:schemeClr val="accent2"/>
                </a:solidFill>
                <a:latin typeface="Palatino Linotype" pitchFamily="18" charset="0"/>
              </a:rPr>
              <a:t> </a:t>
            </a:r>
            <a:r>
              <a:rPr lang="ru-RU" sz="2000" i="1" dirty="0" err="1" smtClean="0">
                <a:solidFill>
                  <a:schemeClr val="accent2"/>
                </a:solidFill>
                <a:latin typeface="Palatino Linotype" pitchFamily="18" charset="0"/>
              </a:rPr>
              <a:t>фолієву</a:t>
            </a:r>
            <a:r>
              <a:rPr lang="ru-RU" sz="2000" i="1" dirty="0" smtClean="0">
                <a:solidFill>
                  <a:schemeClr val="accent2"/>
                </a:solidFill>
                <a:latin typeface="Palatino Linotype" pitchFamily="18" charset="0"/>
              </a:rPr>
              <a:t> кислоту, </a:t>
            </a:r>
            <a:r>
              <a:rPr lang="ru-RU" sz="2000" i="1" dirty="0" err="1" smtClean="0">
                <a:solidFill>
                  <a:schemeClr val="accent2"/>
                </a:solidFill>
                <a:latin typeface="Palatino Linotype" pitchFamily="18" charset="0"/>
              </a:rPr>
              <a:t>сульфаніламіди</a:t>
            </a:r>
            <a:r>
              <a:rPr lang="ru-RU" sz="2000" i="1" dirty="0" smtClean="0">
                <a:solidFill>
                  <a:schemeClr val="accent2"/>
                </a:solidFill>
                <a:latin typeface="Palatino Linotype" pitchFamily="18" charset="0"/>
              </a:rPr>
              <a:t> не </a:t>
            </a:r>
            <a:r>
              <a:rPr lang="ru-RU" sz="2000" i="1" dirty="0" err="1" smtClean="0">
                <a:solidFill>
                  <a:schemeClr val="accent2"/>
                </a:solidFill>
                <a:latin typeface="Palatino Linotype" pitchFamily="18" charset="0"/>
              </a:rPr>
              <a:t>впливають</a:t>
            </a:r>
            <a:r>
              <a:rPr lang="ru-RU" sz="2000" i="1" dirty="0" smtClean="0">
                <a:solidFill>
                  <a:schemeClr val="accent2"/>
                </a:solidFill>
                <a:latin typeface="Palatino Linotype" pitchFamily="18" charset="0"/>
              </a:rPr>
              <a:t> на </a:t>
            </a:r>
            <a:r>
              <a:rPr lang="ru-RU" sz="2000" i="1" dirty="0" err="1" smtClean="0">
                <a:solidFill>
                  <a:schemeClr val="accent2"/>
                </a:solidFill>
                <a:latin typeface="Palatino Linotype" pitchFamily="18" charset="0"/>
              </a:rPr>
              <a:t>клітини</a:t>
            </a:r>
            <a:r>
              <a:rPr lang="ru-RU" sz="2000" i="1" dirty="0" smtClean="0">
                <a:solidFill>
                  <a:schemeClr val="accent2"/>
                </a:solidFill>
                <a:latin typeface="Palatino Linotype" pitchFamily="18" charset="0"/>
              </a:rPr>
              <a:t> </a:t>
            </a:r>
            <a:r>
              <a:rPr lang="ru-RU" sz="2000" i="1" dirty="0" err="1" smtClean="0">
                <a:solidFill>
                  <a:schemeClr val="accent2"/>
                </a:solidFill>
                <a:latin typeface="Palatino Linotype" pitchFamily="18" charset="0"/>
              </a:rPr>
              <a:t>людини</a:t>
            </a:r>
            <a:r>
              <a:rPr lang="ru-RU" sz="2000" i="1" dirty="0" smtClean="0">
                <a:solidFill>
                  <a:schemeClr val="accent2"/>
                </a:solidFill>
                <a:latin typeface="Palatino Linotype" pitchFamily="18" charset="0"/>
              </a:rPr>
              <a:t>.</a:t>
            </a:r>
            <a:endParaRPr lang="en-US" sz="2000" i="1" dirty="0">
              <a:solidFill>
                <a:schemeClr val="accent2"/>
              </a:solidFill>
              <a:latin typeface="Palatino Linotype" pitchFamily="18" charset="0"/>
            </a:endParaRPr>
          </a:p>
          <a:p>
            <a:endParaRPr lang="en-US" sz="2000" i="1" dirty="0">
              <a:solidFill>
                <a:schemeClr val="accent2"/>
              </a:solidFill>
              <a:latin typeface="Palatino Linotype" pitchFamily="18" charset="0"/>
            </a:endParaRPr>
          </a:p>
        </p:txBody>
      </p:sp>
      <p:pic>
        <p:nvPicPr>
          <p:cNvPr id="17416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1524000"/>
            <a:ext cx="3860800" cy="4597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600" b="1" dirty="0" smtClean="0"/>
              <a:t>Практичний випадок: </a:t>
            </a:r>
            <a:r>
              <a:rPr lang="uk-UA" sz="3600" b="1" dirty="0" smtClean="0"/>
              <a:t>Отруєння </a:t>
            </a:r>
            <a:r>
              <a:rPr lang="uk-UA" sz="3600" b="1" dirty="0" smtClean="0"/>
              <a:t>метанолом</a:t>
            </a:r>
            <a:endParaRPr lang="en-US" dirty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>
          <a:xfrm>
            <a:off x="4191000" y="1981200"/>
            <a:ext cx="4267200" cy="4114800"/>
          </a:xfrm>
        </p:spPr>
        <p:txBody>
          <a:bodyPr/>
          <a:lstStyle/>
          <a:p>
            <a:pPr>
              <a:buFontTx/>
              <a:buNone/>
            </a:pPr>
            <a:r>
              <a:rPr lang="uk-UA" sz="2400" dirty="0" smtClean="0"/>
              <a:t>Пацієнт доставлений у відділення невідкладної допомоги з діагнозом отруєння метанолом. Ви зв'язались зі студентом-медиком і запитали що робити? Як ви могли б запропонувати лікуванні цього пацієнта?</a:t>
            </a:r>
            <a:endParaRPr lang="en-US" sz="2400" dirty="0"/>
          </a:p>
        </p:txBody>
      </p:sp>
      <p:pic>
        <p:nvPicPr>
          <p:cNvPr id="4710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2286000"/>
            <a:ext cx="3657600" cy="32400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>
          <a:xfrm>
            <a:off x="2895600" y="533400"/>
            <a:ext cx="6096000" cy="6096000"/>
          </a:xfrm>
        </p:spPr>
        <p:txBody>
          <a:bodyPr/>
          <a:lstStyle/>
          <a:p>
            <a:pPr>
              <a:buFontTx/>
              <a:buNone/>
            </a:pPr>
            <a:r>
              <a:rPr lang="en-US" sz="2400" b="1" dirty="0"/>
              <a:t> </a:t>
            </a:r>
            <a:r>
              <a:rPr lang="uk-UA" sz="2400" b="1" dirty="0" smtClean="0"/>
              <a:t>Метанол (</a:t>
            </a:r>
            <a:r>
              <a:rPr lang="en-US" sz="2400" b="1" dirty="0" smtClean="0"/>
              <a:t>CH 3 OH) </a:t>
            </a:r>
            <a:r>
              <a:rPr lang="uk-UA" sz="2400" b="1" dirty="0" err="1" smtClean="0"/>
              <a:t>метаболізується</a:t>
            </a:r>
            <a:r>
              <a:rPr lang="uk-UA" sz="2400" b="1" dirty="0" smtClean="0"/>
              <a:t> в формальдегід </a:t>
            </a:r>
            <a:r>
              <a:rPr lang="uk-UA" sz="2400" b="1" dirty="0" err="1" smtClean="0"/>
              <a:t>алкогольдегідрогеназою</a:t>
            </a:r>
            <a:r>
              <a:rPr lang="uk-UA" sz="2400" b="1" dirty="0" smtClean="0"/>
              <a:t> у</a:t>
            </a:r>
            <a:r>
              <a:rPr lang="uk-UA" sz="2400" b="1" dirty="0" smtClean="0"/>
              <a:t> мурашину кислоту. </a:t>
            </a:r>
            <a:r>
              <a:rPr lang="ru-RU" sz="2400" b="1" dirty="0" err="1" smtClean="0"/>
              <a:t>Оскільки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етанол</a:t>
            </a:r>
            <a:r>
              <a:rPr lang="ru-RU" sz="2400" b="1" dirty="0" smtClean="0"/>
              <a:t> (</a:t>
            </a:r>
            <a:r>
              <a:rPr lang="ru-RU" sz="2400" b="1" dirty="0" err="1" smtClean="0"/>
              <a:t>CH3CH2OH</a:t>
            </a:r>
            <a:r>
              <a:rPr lang="ru-RU" sz="2400" b="1" dirty="0" smtClean="0"/>
              <a:t>) </a:t>
            </a:r>
            <a:r>
              <a:rPr lang="ru-RU" sz="2400" b="1" dirty="0" err="1" smtClean="0"/>
              <a:t>конкурує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з</a:t>
            </a:r>
            <a:r>
              <a:rPr lang="ru-RU" sz="2400" b="1" dirty="0" smtClean="0"/>
              <a:t> метанолом за той же сайт </a:t>
            </a:r>
            <a:r>
              <a:rPr lang="ru-RU" sz="2400" b="1" dirty="0" err="1" smtClean="0"/>
              <a:t>зв'язування</a:t>
            </a:r>
            <a:r>
              <a:rPr lang="ru-RU" sz="2400" b="1" dirty="0" smtClean="0"/>
              <a:t> на алкогольдегідрогенази, </a:t>
            </a:r>
            <a:r>
              <a:rPr lang="ru-RU" sz="2400" b="1" dirty="0" err="1" smtClean="0"/>
              <a:t>це</a:t>
            </a:r>
            <a:r>
              <a:rPr lang="ru-RU" sz="2400" b="1" dirty="0" smtClean="0"/>
              <a:t> </a:t>
            </a:r>
            <a:r>
              <a:rPr lang="uk-UA" sz="2400" b="1" dirty="0" smtClean="0"/>
              <a:t>уповільнює метаболізм метанолу, що дозволяє токсичні метаболіти, які будуть утилізовані, перш ніж вони побудувати до небезпечного рівня. До речі, пацієнт був дуже вдячний і вирішив залишити всі свої пожитки в лікарню. На жаль, після виходу з лікарні, він відправився в казино і програв усе, що мав.</a:t>
            </a:r>
            <a:endParaRPr lang="en-US" sz="2400" b="1" dirty="0"/>
          </a:p>
        </p:txBody>
      </p:sp>
      <p:pic>
        <p:nvPicPr>
          <p:cNvPr id="60422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357298"/>
            <a:ext cx="3276600" cy="25257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354" name="Picture 102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447800"/>
            <a:ext cx="6210300" cy="4533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100355" name="Rectangle 1027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3050"/>
            <a:ext cx="8715375" cy="1162050"/>
          </a:xfrm>
        </p:spPr>
        <p:txBody>
          <a:bodyPr/>
          <a:lstStyle/>
          <a:p>
            <a:r>
              <a:rPr lang="uk-UA" sz="4000" b="1" dirty="0" smtClean="0"/>
              <a:t>Неконкурентне </a:t>
            </a:r>
            <a:r>
              <a:rPr lang="uk-UA" sz="4000" b="1" dirty="0" err="1" smtClean="0"/>
              <a:t>інгібіювання</a:t>
            </a:r>
            <a:endParaRPr lang="en-US" dirty="0"/>
          </a:p>
        </p:txBody>
      </p:sp>
      <p:sp>
        <p:nvSpPr>
          <p:cNvPr id="5" name="Вертикальный свиток 4"/>
          <p:cNvSpPr/>
          <p:nvPr/>
        </p:nvSpPr>
        <p:spPr bwMode="auto">
          <a:xfrm>
            <a:off x="6572232" y="1714488"/>
            <a:ext cx="2571768" cy="3357586"/>
          </a:xfrm>
          <a:prstGeom prst="verticalScroll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ru-RU" sz="2800" b="0" i="1" dirty="0" err="1" smtClean="0">
                <a:solidFill>
                  <a:schemeClr val="accent1">
                    <a:lumMod val="50000"/>
                  </a:schemeClr>
                </a:solidFill>
                <a:latin typeface="Palatino Linotype" pitchFamily="18" charset="0"/>
              </a:rPr>
              <a:t>інгібітор</a:t>
            </a:r>
            <a:r>
              <a:rPr lang="ru-RU" sz="2800" b="0" i="1" dirty="0" smtClean="0">
                <a:solidFill>
                  <a:schemeClr val="accent1">
                    <a:lumMod val="50000"/>
                  </a:schemeClr>
                </a:solidFill>
                <a:latin typeface="Palatino Linotype" pitchFamily="18" charset="0"/>
              </a:rPr>
              <a:t> не </a:t>
            </a:r>
            <a:r>
              <a:rPr lang="ru-RU" sz="2800" b="0" i="1" dirty="0" err="1" smtClean="0">
                <a:solidFill>
                  <a:schemeClr val="accent1">
                    <a:lumMod val="50000"/>
                  </a:schemeClr>
                </a:solidFill>
                <a:latin typeface="Palatino Linotype" pitchFamily="18" charset="0"/>
              </a:rPr>
              <a:t>заважає</a:t>
            </a:r>
            <a:r>
              <a:rPr lang="ru-RU" sz="2800" b="0" i="1" dirty="0" smtClean="0">
                <a:solidFill>
                  <a:schemeClr val="accent1">
                    <a:lumMod val="50000"/>
                  </a:schemeClr>
                </a:solidFill>
                <a:latin typeface="Palatino Linotype" pitchFamily="18" charset="0"/>
              </a:rPr>
              <a:t> </a:t>
            </a:r>
            <a:r>
              <a:rPr lang="ru-RU" sz="2800" b="0" i="1" dirty="0" err="1" smtClean="0">
                <a:solidFill>
                  <a:schemeClr val="accent1">
                    <a:lumMod val="50000"/>
                  </a:schemeClr>
                </a:solidFill>
                <a:latin typeface="Palatino Linotype" pitchFamily="18" charset="0"/>
              </a:rPr>
              <a:t>зв'язування</a:t>
            </a:r>
            <a:r>
              <a:rPr lang="ru-RU" sz="2800" b="0" i="1" dirty="0" smtClean="0">
                <a:solidFill>
                  <a:schemeClr val="accent1">
                    <a:lumMod val="50000"/>
                  </a:schemeClr>
                </a:solidFill>
                <a:latin typeface="Palatino Linotype" pitchFamily="18" charset="0"/>
              </a:rPr>
              <a:t> субстрату (</a:t>
            </a:r>
            <a:r>
              <a:rPr lang="ru-RU" sz="2800" b="0" i="1" dirty="0" err="1" smtClean="0">
                <a:solidFill>
                  <a:schemeClr val="accent1">
                    <a:lumMod val="50000"/>
                  </a:schemeClr>
                </a:solidFill>
                <a:latin typeface="Palatino Linotype" pitchFamily="18" charset="0"/>
              </a:rPr>
              <a:t>і</a:t>
            </a:r>
            <a:r>
              <a:rPr lang="ru-RU" sz="2800" b="0" i="1" dirty="0" smtClean="0">
                <a:solidFill>
                  <a:schemeClr val="accent1">
                    <a:lumMod val="50000"/>
                  </a:schemeClr>
                </a:solidFill>
                <a:latin typeface="Palatino Linotype" pitchFamily="18" charset="0"/>
              </a:rPr>
              <a:t> </a:t>
            </a:r>
            <a:r>
              <a:rPr lang="ru-RU" sz="2800" b="0" i="1" dirty="0" err="1" smtClean="0">
                <a:solidFill>
                  <a:schemeClr val="accent1">
                    <a:lumMod val="50000"/>
                  </a:schemeClr>
                </a:solidFill>
                <a:latin typeface="Palatino Linotype" pitchFamily="18" charset="0"/>
              </a:rPr>
              <a:t>навпаки</a:t>
            </a:r>
            <a:r>
              <a:rPr lang="ru-RU" sz="2800" b="0" i="1" dirty="0" smtClean="0">
                <a:solidFill>
                  <a:schemeClr val="accent1">
                    <a:lumMod val="50000"/>
                  </a:schemeClr>
                </a:solidFill>
                <a:latin typeface="Palatino Linotype" pitchFamily="18" charset="0"/>
              </a:rPr>
              <a:t>)</a:t>
            </a:r>
            <a:endParaRPr kumimoji="0" lang="uk-UA" sz="2800" b="0" i="1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Palatino Linotype" pitchFamily="18" charset="0"/>
            </a:endParaRP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AutoShape 2" descr="Parchment"/>
          <p:cNvSpPr>
            <a:spLocks noChangeArrowheads="1"/>
          </p:cNvSpPr>
          <p:nvPr/>
        </p:nvSpPr>
        <p:spPr bwMode="auto">
          <a:xfrm>
            <a:off x="4724400" y="2438400"/>
            <a:ext cx="2895600" cy="2819400"/>
          </a:xfrm>
          <a:prstGeom prst="wedgeRectCallout">
            <a:avLst>
              <a:gd name="adj1" fmla="val 62611"/>
              <a:gd name="adj2" fmla="val 39079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uk-UA" b="0"/>
          </a:p>
        </p:txBody>
      </p:sp>
      <p:pic>
        <p:nvPicPr>
          <p:cNvPr id="10137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1828800"/>
            <a:ext cx="6553200" cy="3613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101380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uk-UA" sz="4000" b="1" dirty="0" smtClean="0"/>
              <a:t>Неконкурентний  інгібітор - механізм дії</a:t>
            </a:r>
            <a:endParaRPr lang="en-US" dirty="0"/>
          </a:p>
        </p:txBody>
      </p:sp>
      <p:sp>
        <p:nvSpPr>
          <p:cNvPr id="101381" name="Rectangle 5"/>
          <p:cNvSpPr>
            <a:spLocks noGrp="1" noChangeArrowheads="1"/>
          </p:cNvSpPr>
          <p:nvPr>
            <p:ph idx="1"/>
          </p:nvPr>
        </p:nvSpPr>
        <p:spPr>
          <a:xfrm>
            <a:off x="4419600" y="2357430"/>
            <a:ext cx="3152796" cy="3052770"/>
          </a:xfrm>
        </p:spPr>
        <p:txBody>
          <a:bodyPr/>
          <a:lstStyle/>
          <a:p>
            <a:pPr>
              <a:buFontTx/>
              <a:buNone/>
            </a:pPr>
            <a:r>
              <a:rPr lang="en-US" sz="2600" b="1" dirty="0"/>
              <a:t> </a:t>
            </a:r>
            <a:r>
              <a:rPr lang="ru-RU" sz="2600" b="1" i="1" dirty="0" err="1" smtClean="0">
                <a:solidFill>
                  <a:schemeClr val="accent1">
                    <a:lumMod val="50000"/>
                  </a:schemeClr>
                </a:solidFill>
                <a:latin typeface="Palatino Linotype" pitchFamily="18" charset="0"/>
              </a:rPr>
              <a:t>Неконкурентний</a:t>
            </a:r>
            <a:r>
              <a:rPr lang="ru-RU" sz="2600" b="1" i="1" dirty="0" smtClean="0">
                <a:solidFill>
                  <a:schemeClr val="accent1">
                    <a:lumMod val="50000"/>
                  </a:schemeClr>
                </a:solidFill>
                <a:latin typeface="Palatino Linotype" pitchFamily="18" charset="0"/>
              </a:rPr>
              <a:t> </a:t>
            </a:r>
            <a:r>
              <a:rPr lang="ru-RU" sz="2600" b="1" i="1" dirty="0" err="1" smtClean="0">
                <a:solidFill>
                  <a:schemeClr val="accent1">
                    <a:lumMod val="50000"/>
                  </a:schemeClr>
                </a:solidFill>
                <a:latin typeface="Palatino Linotype" pitchFamily="18" charset="0"/>
              </a:rPr>
              <a:t>інгібітор</a:t>
            </a:r>
            <a:r>
              <a:rPr lang="ru-RU" sz="2600" b="1" i="1" dirty="0" smtClean="0">
                <a:solidFill>
                  <a:schemeClr val="accent1">
                    <a:lumMod val="50000"/>
                  </a:schemeClr>
                </a:solidFill>
                <a:latin typeface="Palatino Linotype" pitchFamily="18" charset="0"/>
              </a:rPr>
              <a:t> </a:t>
            </a:r>
            <a:r>
              <a:rPr lang="ru-RU" sz="2600" b="1" i="1" dirty="0" err="1" smtClean="0">
                <a:solidFill>
                  <a:schemeClr val="accent1">
                    <a:lumMod val="50000"/>
                  </a:schemeClr>
                </a:solidFill>
                <a:latin typeface="Palatino Linotype" pitchFamily="18" charset="0"/>
              </a:rPr>
              <a:t>зв'язується</a:t>
            </a:r>
            <a:r>
              <a:rPr lang="ru-RU" sz="2600" b="1" i="1" dirty="0" smtClean="0">
                <a:solidFill>
                  <a:schemeClr val="accent1">
                    <a:lumMod val="50000"/>
                  </a:schemeClr>
                </a:solidFill>
                <a:latin typeface="Palatino Linotype" pitchFamily="18" charset="0"/>
              </a:rPr>
              <a:t> </a:t>
            </a:r>
            <a:r>
              <a:rPr lang="ru-RU" sz="2600" b="1" i="1" dirty="0" err="1" smtClean="0">
                <a:solidFill>
                  <a:schemeClr val="accent1">
                    <a:lumMod val="50000"/>
                  </a:schemeClr>
                </a:solidFill>
                <a:latin typeface="Palatino Linotype" pitchFamily="18" charset="0"/>
              </a:rPr>
              <a:t>з</a:t>
            </a:r>
            <a:r>
              <a:rPr lang="ru-RU" sz="2600" b="1" i="1" dirty="0" smtClean="0">
                <a:solidFill>
                  <a:schemeClr val="accent1">
                    <a:lumMod val="50000"/>
                  </a:schemeClr>
                </a:solidFill>
                <a:latin typeface="Palatino Linotype" pitchFamily="18" charset="0"/>
              </a:rPr>
              <a:t> ферментом </a:t>
            </a:r>
            <a:r>
              <a:rPr lang="ru-RU" sz="2600" b="1" i="1" dirty="0" err="1" smtClean="0">
                <a:solidFill>
                  <a:schemeClr val="accent1">
                    <a:lumMod val="50000"/>
                  </a:schemeClr>
                </a:solidFill>
                <a:latin typeface="Palatino Linotype" pitchFamily="18" charset="0"/>
              </a:rPr>
              <a:t>незалежно</a:t>
            </a:r>
            <a:r>
              <a:rPr lang="ru-RU" sz="2600" b="1" i="1" dirty="0" smtClean="0">
                <a:solidFill>
                  <a:schemeClr val="accent1">
                    <a:lumMod val="50000"/>
                  </a:schemeClr>
                </a:solidFill>
                <a:latin typeface="Palatino Linotype" pitchFamily="18" charset="0"/>
              </a:rPr>
              <a:t> </a:t>
            </a:r>
            <a:r>
              <a:rPr lang="ru-RU" sz="2600" b="1" i="1" dirty="0" err="1" smtClean="0">
                <a:solidFill>
                  <a:schemeClr val="accent1">
                    <a:lumMod val="50000"/>
                  </a:schemeClr>
                </a:solidFill>
                <a:latin typeface="Palatino Linotype" pitchFamily="18" charset="0"/>
              </a:rPr>
              <a:t>від</a:t>
            </a:r>
            <a:r>
              <a:rPr lang="ru-RU" sz="2600" b="1" i="1" dirty="0" smtClean="0">
                <a:solidFill>
                  <a:schemeClr val="accent1">
                    <a:lumMod val="50000"/>
                  </a:schemeClr>
                </a:solidFill>
                <a:latin typeface="Palatino Linotype" pitchFamily="18" charset="0"/>
              </a:rPr>
              <a:t> </a:t>
            </a:r>
            <a:r>
              <a:rPr lang="ru-RU" sz="2600" b="1" i="1" dirty="0" err="1" smtClean="0">
                <a:solidFill>
                  <a:schemeClr val="accent1">
                    <a:lumMod val="50000"/>
                  </a:schemeClr>
                </a:solidFill>
                <a:latin typeface="Palatino Linotype" pitchFamily="18" charset="0"/>
              </a:rPr>
              <a:t>наявності</a:t>
            </a:r>
            <a:r>
              <a:rPr lang="ru-RU" sz="2600" b="1" i="1" dirty="0" smtClean="0">
                <a:solidFill>
                  <a:schemeClr val="accent1">
                    <a:lumMod val="50000"/>
                  </a:schemeClr>
                </a:solidFill>
                <a:latin typeface="Palatino Linotype" pitchFamily="18" charset="0"/>
              </a:rPr>
              <a:t> субстрата</a:t>
            </a:r>
            <a:endParaRPr lang="en-US" i="1" dirty="0">
              <a:solidFill>
                <a:schemeClr val="accent1">
                  <a:lumMod val="50000"/>
                </a:schemeClr>
              </a:solidFill>
              <a:latin typeface="Palatino Linotype" pitchFamily="18" charset="0"/>
            </a:endParaRPr>
          </a:p>
        </p:txBody>
      </p:sp>
      <p:pic>
        <p:nvPicPr>
          <p:cNvPr id="101382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88263" y="4648200"/>
            <a:ext cx="1455737" cy="2057400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785786" y="21429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ru-RU" sz="3600" b="1" dirty="0" err="1" smtClean="0"/>
              <a:t>Неконкурентні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інгібітори</a:t>
            </a:r>
            <a:r>
              <a:rPr lang="ru-RU" sz="3600" b="1" dirty="0" smtClean="0"/>
              <a:t> </a:t>
            </a:r>
            <a:r>
              <a:rPr lang="ru-RU" sz="2800" b="1" i="1" dirty="0" err="1" smtClean="0"/>
              <a:t>зменшують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Vmax</a:t>
            </a:r>
            <a:r>
              <a:rPr lang="ru-RU" sz="3600" b="1" dirty="0" smtClean="0"/>
              <a:t>, </a:t>
            </a:r>
            <a:r>
              <a:rPr lang="ru-RU" sz="3600" b="1" dirty="0" err="1" smtClean="0"/>
              <a:t>але</a:t>
            </a:r>
            <a:r>
              <a:rPr lang="ru-RU" sz="3600" b="1" dirty="0" smtClean="0"/>
              <a:t> не </a:t>
            </a:r>
            <a:r>
              <a:rPr lang="ru-RU" sz="3600" b="1" dirty="0" err="1" smtClean="0"/>
              <a:t>впливають</a:t>
            </a:r>
            <a:r>
              <a:rPr lang="ru-RU" sz="3600" b="1" dirty="0" smtClean="0"/>
              <a:t> на Км</a:t>
            </a:r>
            <a:endParaRPr lang="en-US" dirty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idx="1"/>
          </p:nvPr>
        </p:nvSpPr>
        <p:spPr>
          <a:xfrm>
            <a:off x="5486400" y="4191000"/>
            <a:ext cx="3200400" cy="1371600"/>
          </a:xfrm>
        </p:spPr>
        <p:txBody>
          <a:bodyPr>
            <a:normAutofit fontScale="92500"/>
          </a:bodyPr>
          <a:lstStyle/>
          <a:p>
            <a:pPr>
              <a:buFontTx/>
              <a:buNone/>
            </a:pPr>
            <a:r>
              <a:rPr lang="en-US" sz="3600" b="1"/>
              <a:t>V</a:t>
            </a:r>
            <a:r>
              <a:rPr lang="en-US" sz="3600" b="1" baseline="-25000"/>
              <a:t>max,app</a:t>
            </a:r>
            <a:r>
              <a:rPr lang="en-US" sz="3600" b="1"/>
              <a:t>  &lt; V</a:t>
            </a:r>
            <a:r>
              <a:rPr lang="en-US" sz="3600" b="1" baseline="-25000"/>
              <a:t>max</a:t>
            </a:r>
            <a:endParaRPr lang="en-US" sz="3600" b="1"/>
          </a:p>
          <a:p>
            <a:pPr>
              <a:buFontTx/>
              <a:buNone/>
            </a:pPr>
            <a:r>
              <a:rPr lang="en-US" sz="3600" b="1" i="1"/>
              <a:t>K</a:t>
            </a:r>
            <a:r>
              <a:rPr lang="en-US" sz="3600" b="1" baseline="-25000"/>
              <a:t>m,app </a:t>
            </a:r>
            <a:r>
              <a:rPr lang="en-US" sz="3600" b="1"/>
              <a:t>= </a:t>
            </a:r>
            <a:r>
              <a:rPr lang="en-US" sz="3600" b="1" i="1"/>
              <a:t>K</a:t>
            </a:r>
            <a:r>
              <a:rPr lang="en-US" sz="3600" b="1" baseline="-25000"/>
              <a:t>m</a:t>
            </a:r>
            <a:endParaRPr lang="en-US" b="1"/>
          </a:p>
        </p:txBody>
      </p:sp>
      <p:pic>
        <p:nvPicPr>
          <p:cNvPr id="10240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535113"/>
            <a:ext cx="6858000" cy="52466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7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uk-UA" sz="4000" b="1" dirty="0" smtClean="0"/>
              <a:t>Чому не змінюється Км при дії неконкурентного </a:t>
            </a:r>
            <a:r>
              <a:rPr lang="uk-UA" sz="4000" b="1" dirty="0" err="1" smtClean="0"/>
              <a:t>інгібитора</a:t>
            </a:r>
            <a:r>
              <a:rPr lang="uk-UA" sz="4000" b="1" dirty="0" smtClean="0"/>
              <a:t>?</a:t>
            </a:r>
            <a:endParaRPr lang="en-US" dirty="0"/>
          </a:p>
        </p:txBody>
      </p:sp>
      <p:pic>
        <p:nvPicPr>
          <p:cNvPr id="1034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2000240"/>
            <a:ext cx="6629400" cy="36623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6" name="Вертикальный свиток 5"/>
          <p:cNvSpPr/>
          <p:nvPr/>
        </p:nvSpPr>
        <p:spPr bwMode="auto">
          <a:xfrm>
            <a:off x="4357686" y="2571744"/>
            <a:ext cx="4786314" cy="4286256"/>
          </a:xfrm>
          <a:prstGeom prst="verticalScroll">
            <a:avLst/>
          </a:prstGeom>
          <a:solidFill>
            <a:srgbClr val="00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ru-RU" b="0" i="1" dirty="0" err="1" smtClean="0">
                <a:latin typeface="Palatino Linotype" pitchFamily="18" charset="0"/>
              </a:rPr>
              <a:t>Інгібітори</a:t>
            </a:r>
            <a:r>
              <a:rPr lang="ru-RU" b="0" i="1" dirty="0" smtClean="0">
                <a:latin typeface="Palatino Linotype" pitchFamily="18" charset="0"/>
              </a:rPr>
              <a:t> </a:t>
            </a:r>
            <a:r>
              <a:rPr lang="ru-RU" b="0" i="1" dirty="0" err="1" smtClean="0">
                <a:latin typeface="Palatino Linotype" pitchFamily="18" charset="0"/>
              </a:rPr>
              <a:t>зв'язується</a:t>
            </a:r>
            <a:r>
              <a:rPr lang="ru-RU" b="0" i="1" dirty="0" smtClean="0">
                <a:latin typeface="Palatino Linotype" pitchFamily="18" charset="0"/>
              </a:rPr>
              <a:t> </a:t>
            </a:r>
          </a:p>
          <a:p>
            <a:r>
              <a:rPr lang="ru-RU" b="0" i="1" dirty="0" smtClean="0">
                <a:latin typeface="Palatino Linotype" pitchFamily="18" charset="0"/>
              </a:rPr>
              <a:t> </a:t>
            </a:r>
            <a:r>
              <a:rPr lang="ru-RU" b="0" i="1" dirty="0" err="1" smtClean="0">
                <a:latin typeface="Palatino Linotype" pitchFamily="18" charset="0"/>
              </a:rPr>
              <a:t>однаково</a:t>
            </a:r>
            <a:r>
              <a:rPr lang="ru-RU" b="0" i="1" dirty="0" smtClean="0">
                <a:latin typeface="Palatino Linotype" pitchFamily="18" charset="0"/>
              </a:rPr>
              <a:t> добре </a:t>
            </a:r>
            <a:r>
              <a:rPr lang="ru-RU" b="0" i="1" dirty="0" err="1" smtClean="0">
                <a:latin typeface="Palatino Linotype" pitchFamily="18" charset="0"/>
              </a:rPr>
              <a:t>з</a:t>
            </a:r>
            <a:r>
              <a:rPr lang="ru-RU" b="0" i="1" dirty="0" smtClean="0">
                <a:latin typeface="Palatino Linotype" pitchFamily="18" charset="0"/>
              </a:rPr>
              <a:t> </a:t>
            </a:r>
            <a:r>
              <a:rPr lang="ru-RU" b="0" i="1" dirty="0" err="1" smtClean="0">
                <a:latin typeface="Palatino Linotype" pitchFamily="18" charset="0"/>
              </a:rPr>
              <a:t>вільним</a:t>
            </a:r>
            <a:endParaRPr lang="ru-RU" b="0" i="1" dirty="0" smtClean="0">
              <a:latin typeface="Palatino Linotype" pitchFamily="18" charset="0"/>
            </a:endParaRPr>
          </a:p>
          <a:p>
            <a:r>
              <a:rPr lang="ru-RU" b="0" i="1" dirty="0" smtClean="0">
                <a:latin typeface="Palatino Linotype" pitchFamily="18" charset="0"/>
              </a:rPr>
              <a:t> ферментом </a:t>
            </a:r>
            <a:r>
              <a:rPr lang="ru-RU" b="0" i="1" dirty="0" err="1" smtClean="0">
                <a:latin typeface="Palatino Linotype" pitchFamily="18" charset="0"/>
              </a:rPr>
              <a:t>і</a:t>
            </a:r>
            <a:r>
              <a:rPr lang="ru-RU" b="0" i="1" dirty="0" smtClean="0">
                <a:latin typeface="Palatino Linotype" pitchFamily="18" charset="0"/>
              </a:rPr>
              <a:t> </a:t>
            </a:r>
            <a:r>
              <a:rPr lang="ru-RU" b="0" i="1" dirty="0" err="1" smtClean="0">
                <a:latin typeface="Palatino Linotype" pitchFamily="18" charset="0"/>
              </a:rPr>
              <a:t>ES</a:t>
            </a:r>
            <a:r>
              <a:rPr lang="ru-RU" b="0" i="1" dirty="0" smtClean="0">
                <a:latin typeface="Palatino Linotype" pitchFamily="18" charset="0"/>
              </a:rPr>
              <a:t> </a:t>
            </a:r>
          </a:p>
          <a:p>
            <a:r>
              <a:rPr lang="ru-RU" b="0" i="1" dirty="0" smtClean="0">
                <a:latin typeface="Palatino Linotype" pitchFamily="18" charset="0"/>
              </a:rPr>
              <a:t> комплексом, так </a:t>
            </a:r>
            <a:r>
              <a:rPr lang="ru-RU" b="0" i="1" dirty="0" err="1" smtClean="0">
                <a:latin typeface="Palatino Linotype" pitchFamily="18" charset="0"/>
              </a:rPr>
              <a:t>що</a:t>
            </a:r>
            <a:r>
              <a:rPr lang="ru-RU" b="0" i="1" dirty="0" smtClean="0">
                <a:latin typeface="Palatino Linotype" pitchFamily="18" charset="0"/>
              </a:rPr>
              <a:t> </a:t>
            </a:r>
            <a:r>
              <a:rPr lang="ru-RU" b="0" i="1" dirty="0" err="1" smtClean="0">
                <a:latin typeface="Palatino Linotype" pitchFamily="18" charset="0"/>
              </a:rPr>
              <a:t>це</a:t>
            </a:r>
            <a:r>
              <a:rPr lang="ru-RU" b="0" i="1" dirty="0" smtClean="0">
                <a:latin typeface="Palatino Linotype" pitchFamily="18" charset="0"/>
              </a:rPr>
              <a:t> не  </a:t>
            </a:r>
            <a:r>
              <a:rPr lang="ru-RU" b="0" i="1" dirty="0" err="1" smtClean="0">
                <a:latin typeface="Palatino Linotype" pitchFamily="18" charset="0"/>
              </a:rPr>
              <a:t>змінює</a:t>
            </a:r>
            <a:r>
              <a:rPr lang="ru-RU" b="0" i="1" dirty="0" smtClean="0">
                <a:latin typeface="Palatino Linotype" pitchFamily="18" charset="0"/>
              </a:rPr>
              <a:t> </a:t>
            </a:r>
            <a:r>
              <a:rPr lang="ru-RU" b="0" i="1" dirty="0" err="1" smtClean="0">
                <a:latin typeface="Palatino Linotype" pitchFamily="18" charset="0"/>
              </a:rPr>
              <a:t>спорідненість</a:t>
            </a:r>
            <a:endParaRPr lang="ru-RU" b="0" i="1" dirty="0" smtClean="0">
              <a:latin typeface="Palatino Linotype" pitchFamily="18" charset="0"/>
            </a:endParaRPr>
          </a:p>
          <a:p>
            <a:r>
              <a:rPr lang="ru-RU" b="0" i="1" dirty="0" smtClean="0">
                <a:latin typeface="Palatino Linotype" pitchFamily="18" charset="0"/>
              </a:rPr>
              <a:t> ферменту до </a:t>
            </a:r>
          </a:p>
          <a:p>
            <a:r>
              <a:rPr lang="uk-UA" b="0" i="1" dirty="0" smtClean="0">
                <a:latin typeface="Palatino Linotype" pitchFamily="18" charset="0"/>
              </a:rPr>
              <a:t>субстрату</a:t>
            </a:r>
            <a:endParaRPr lang="en-US" b="0" i="1" dirty="0" smtClean="0">
              <a:latin typeface="Palatino Linotype" pitchFamily="18" charset="0"/>
            </a:endParaRPr>
          </a:p>
          <a:p>
            <a:endParaRPr kumimoji="0" lang="uk-UA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Palatino Linotype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28" charset="0"/>
            </a:endParaRP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uk-UA" sz="3200" b="1" dirty="0" smtClean="0"/>
              <a:t>Графіки </a:t>
            </a:r>
            <a:r>
              <a:rPr lang="uk-UA" sz="3200" b="1" dirty="0" err="1" smtClean="0"/>
              <a:t>Лайнуївера-</a:t>
            </a:r>
            <a:r>
              <a:rPr lang="uk-UA" sz="3200" b="1" dirty="0" smtClean="0"/>
              <a:t> Берка при </a:t>
            </a:r>
            <a:r>
              <a:rPr lang="uk-UA" sz="3200" b="1" dirty="0" err="1" smtClean="0"/>
              <a:t>неконкурентому</a:t>
            </a:r>
            <a:r>
              <a:rPr lang="uk-UA" sz="3200" b="1" dirty="0" smtClean="0"/>
              <a:t> </a:t>
            </a:r>
            <a:r>
              <a:rPr lang="uk-UA" sz="3200" b="1" dirty="0" err="1" smtClean="0"/>
              <a:t>інгібіювання</a:t>
            </a:r>
            <a:endParaRPr lang="en-US" sz="3200" dirty="0"/>
          </a:p>
        </p:txBody>
      </p:sp>
      <p:pic>
        <p:nvPicPr>
          <p:cNvPr id="1044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8" y="1562100"/>
            <a:ext cx="7975600" cy="4914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ChangeArrowheads="1"/>
          </p:cNvSpPr>
          <p:nvPr/>
        </p:nvSpPr>
        <p:spPr bwMode="auto">
          <a:xfrm>
            <a:off x="1204913" y="5243513"/>
            <a:ext cx="3021012" cy="11842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Formation of EI</a:t>
            </a:r>
          </a:p>
          <a:p>
            <a:r>
              <a:rPr lang="en-US" b="0">
                <a:solidFill>
                  <a:schemeClr val="bg2"/>
                </a:solidFill>
              </a:rPr>
              <a:t>complex shifts reaction</a:t>
            </a:r>
          </a:p>
          <a:p>
            <a:r>
              <a:rPr lang="en-US" b="0">
                <a:solidFill>
                  <a:schemeClr val="bg2"/>
                </a:solidFill>
              </a:rPr>
              <a:t>to the left: </a:t>
            </a:r>
            <a:r>
              <a:rPr lang="en-US" b="0" i="1">
                <a:solidFill>
                  <a:schemeClr val="bg2"/>
                </a:solidFill>
              </a:rPr>
              <a:t>K</a:t>
            </a:r>
            <a:r>
              <a:rPr lang="en-US" b="0" baseline="-25000">
                <a:solidFill>
                  <a:schemeClr val="bg2"/>
                </a:solidFill>
              </a:rPr>
              <a:t>m,app</a:t>
            </a:r>
            <a:r>
              <a:rPr lang="en-US" b="0">
                <a:solidFill>
                  <a:schemeClr val="bg2"/>
                </a:solidFill>
              </a:rPr>
              <a:t> &gt; </a:t>
            </a:r>
            <a:r>
              <a:rPr lang="en-US" b="0" i="1">
                <a:solidFill>
                  <a:schemeClr val="bg2"/>
                </a:solidFill>
              </a:rPr>
              <a:t>K</a:t>
            </a:r>
            <a:r>
              <a:rPr lang="en-US" b="0" baseline="-25000">
                <a:solidFill>
                  <a:schemeClr val="bg2"/>
                </a:solidFill>
              </a:rPr>
              <a:t>m</a:t>
            </a:r>
          </a:p>
        </p:txBody>
      </p:sp>
      <p:sp>
        <p:nvSpPr>
          <p:cNvPr id="105475" name="Rectangle 3"/>
          <p:cNvSpPr>
            <a:spLocks noChangeArrowheads="1"/>
          </p:cNvSpPr>
          <p:nvPr/>
        </p:nvSpPr>
        <p:spPr bwMode="auto">
          <a:xfrm>
            <a:off x="6538913" y="5014913"/>
            <a:ext cx="1992312" cy="819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r>
              <a:rPr lang="en-US" b="0" i="1">
                <a:solidFill>
                  <a:schemeClr val="bg2"/>
                </a:solidFill>
              </a:rPr>
              <a:t>K</a:t>
            </a:r>
            <a:r>
              <a:rPr lang="en-US" b="0" baseline="-25000">
                <a:solidFill>
                  <a:schemeClr val="bg2"/>
                </a:solidFill>
              </a:rPr>
              <a:t>m,app</a:t>
            </a:r>
            <a:r>
              <a:rPr lang="en-US" b="0">
                <a:solidFill>
                  <a:schemeClr val="bg2"/>
                </a:solidFill>
              </a:rPr>
              <a:t> &gt; </a:t>
            </a:r>
            <a:r>
              <a:rPr lang="en-US" b="0" i="1">
                <a:solidFill>
                  <a:schemeClr val="bg2"/>
                </a:solidFill>
              </a:rPr>
              <a:t>K</a:t>
            </a:r>
            <a:r>
              <a:rPr lang="en-US" b="0" baseline="-25000">
                <a:solidFill>
                  <a:schemeClr val="bg2"/>
                </a:solidFill>
              </a:rPr>
              <a:t>m</a:t>
            </a:r>
          </a:p>
          <a:p>
            <a:r>
              <a:rPr lang="en-US" b="0">
                <a:solidFill>
                  <a:schemeClr val="bg2"/>
                </a:solidFill>
              </a:rPr>
              <a:t>V</a:t>
            </a:r>
            <a:r>
              <a:rPr lang="en-US" b="0" baseline="-25000">
                <a:solidFill>
                  <a:schemeClr val="bg2"/>
                </a:solidFill>
              </a:rPr>
              <a:t>max,app</a:t>
            </a:r>
            <a:r>
              <a:rPr lang="en-US" b="0">
                <a:solidFill>
                  <a:schemeClr val="bg2"/>
                </a:solidFill>
              </a:rPr>
              <a:t> = V</a:t>
            </a:r>
            <a:r>
              <a:rPr lang="en-US" b="0" baseline="-25000">
                <a:solidFill>
                  <a:schemeClr val="bg2"/>
                </a:solidFill>
              </a:rPr>
              <a:t>max</a:t>
            </a:r>
          </a:p>
        </p:txBody>
      </p:sp>
      <p:pic>
        <p:nvPicPr>
          <p:cNvPr id="105476" name="Picture 4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028700"/>
            <a:ext cx="4381500" cy="3314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105477" name="Picture 5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73600" y="3200400"/>
            <a:ext cx="4203700" cy="3505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105478" name="Rectangle 6"/>
          <p:cNvSpPr>
            <a:spLocks noChangeArrowheads="1"/>
          </p:cNvSpPr>
          <p:nvPr/>
        </p:nvSpPr>
        <p:spPr bwMode="auto">
          <a:xfrm>
            <a:off x="1052513" y="2309813"/>
            <a:ext cx="2325687" cy="727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Helvetica" pitchFamily="28" charset="0"/>
              </a:rPr>
              <a:t>Inhibitor doesn’t interfere</a:t>
            </a:r>
          </a:p>
          <a:p>
            <a:r>
              <a:rPr lang="en-US" sz="1400">
                <a:solidFill>
                  <a:srgbClr val="000000"/>
                </a:solidFill>
                <a:latin typeface="Helvetica" pitchFamily="28" charset="0"/>
              </a:rPr>
              <a:t>with substrate binding,</a:t>
            </a:r>
          </a:p>
          <a:p>
            <a:r>
              <a:rPr lang="en-US" sz="1400" i="1">
                <a:solidFill>
                  <a:srgbClr val="000000"/>
                </a:solidFill>
                <a:latin typeface="Helvetica" pitchFamily="28" charset="0"/>
              </a:rPr>
              <a:t>K</a:t>
            </a:r>
            <a:r>
              <a:rPr lang="en-US" sz="1400" baseline="-25000">
                <a:solidFill>
                  <a:srgbClr val="000000"/>
                </a:solidFill>
                <a:latin typeface="Helvetica" pitchFamily="28" charset="0"/>
              </a:rPr>
              <a:t>m,app</a:t>
            </a:r>
            <a:r>
              <a:rPr lang="en-US" sz="1400">
                <a:solidFill>
                  <a:srgbClr val="000000"/>
                </a:solidFill>
                <a:latin typeface="Helvetica" pitchFamily="28" charset="0"/>
              </a:rPr>
              <a:t> = </a:t>
            </a:r>
            <a:r>
              <a:rPr lang="en-US" sz="1400" i="1">
                <a:solidFill>
                  <a:srgbClr val="000000"/>
                </a:solidFill>
                <a:latin typeface="Helvetica" pitchFamily="28" charset="0"/>
              </a:rPr>
              <a:t>K</a:t>
            </a:r>
            <a:r>
              <a:rPr lang="en-US" sz="1400" baseline="-25000">
                <a:solidFill>
                  <a:srgbClr val="000000"/>
                </a:solidFill>
                <a:latin typeface="Helvetica" pitchFamily="28" charset="0"/>
              </a:rPr>
              <a:t>m</a:t>
            </a:r>
            <a:endParaRPr lang="en-US" sz="1400" baseline="-25000">
              <a:solidFill>
                <a:schemeClr val="bg2"/>
              </a:solidFill>
              <a:latin typeface="Helvetica" pitchFamily="28" charset="0"/>
            </a:endParaRPr>
          </a:p>
        </p:txBody>
      </p:sp>
      <p:pic>
        <p:nvPicPr>
          <p:cNvPr id="105479" name="Picture 7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5600" y="4432300"/>
            <a:ext cx="4140200" cy="22844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105480" name="Rectangle 8"/>
          <p:cNvSpPr>
            <a:spLocks noChangeArrowheads="1"/>
          </p:cNvSpPr>
          <p:nvPr/>
        </p:nvSpPr>
        <p:spPr bwMode="auto">
          <a:xfrm>
            <a:off x="2500313" y="4800600"/>
            <a:ext cx="2147887" cy="14620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r>
              <a:rPr lang="en-US" sz="1800">
                <a:solidFill>
                  <a:srgbClr val="000000"/>
                </a:solidFill>
              </a:rPr>
              <a:t>Even at high</a:t>
            </a:r>
          </a:p>
          <a:p>
            <a:r>
              <a:rPr lang="en-US" sz="1800">
                <a:solidFill>
                  <a:srgbClr val="000000"/>
                </a:solidFill>
              </a:rPr>
              <a:t>substrate levels,</a:t>
            </a:r>
          </a:p>
          <a:p>
            <a:r>
              <a:rPr lang="en-US" sz="1800">
                <a:solidFill>
                  <a:srgbClr val="000000"/>
                </a:solidFill>
              </a:rPr>
              <a:t>inhibitor still binds,</a:t>
            </a:r>
          </a:p>
          <a:p>
            <a:r>
              <a:rPr lang="en-US" sz="1800">
                <a:solidFill>
                  <a:srgbClr val="000000"/>
                </a:solidFill>
              </a:rPr>
              <a:t>[E]</a:t>
            </a:r>
            <a:r>
              <a:rPr lang="en-US" sz="1800" baseline="-25000">
                <a:solidFill>
                  <a:srgbClr val="000000"/>
                </a:solidFill>
              </a:rPr>
              <a:t>t</a:t>
            </a:r>
            <a:r>
              <a:rPr lang="en-US" sz="1800">
                <a:solidFill>
                  <a:srgbClr val="000000"/>
                </a:solidFill>
              </a:rPr>
              <a:t> &lt; [ES]</a:t>
            </a:r>
          </a:p>
          <a:p>
            <a:r>
              <a:rPr lang="en-US" sz="1800">
                <a:solidFill>
                  <a:srgbClr val="000000"/>
                </a:solidFill>
              </a:rPr>
              <a:t>V</a:t>
            </a:r>
            <a:r>
              <a:rPr lang="en-US" sz="1800" baseline="-25000">
                <a:solidFill>
                  <a:srgbClr val="000000"/>
                </a:solidFill>
              </a:rPr>
              <a:t>max,app</a:t>
            </a:r>
            <a:r>
              <a:rPr lang="en-US" sz="1800">
                <a:solidFill>
                  <a:srgbClr val="000000"/>
                </a:solidFill>
              </a:rPr>
              <a:t> &lt; V</a:t>
            </a:r>
            <a:r>
              <a:rPr lang="en-US" sz="1800" baseline="-25000">
                <a:solidFill>
                  <a:srgbClr val="000000"/>
                </a:solidFill>
              </a:rPr>
              <a:t>max</a:t>
            </a:r>
            <a:r>
              <a:rPr lang="en-US" sz="1800" b="0">
                <a:solidFill>
                  <a:schemeClr val="bg2"/>
                </a:solidFill>
              </a:rPr>
              <a:t> </a:t>
            </a:r>
          </a:p>
        </p:txBody>
      </p:sp>
      <p:sp>
        <p:nvSpPr>
          <p:cNvPr id="105481" name="Rectangle 9"/>
          <p:cNvSpPr>
            <a:spLocks noChangeArrowheads="1"/>
          </p:cNvSpPr>
          <p:nvPr/>
        </p:nvSpPr>
        <p:spPr bwMode="auto">
          <a:xfrm>
            <a:off x="6843713" y="5083175"/>
            <a:ext cx="1597025" cy="7604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r>
              <a:rPr lang="en-US" sz="1800">
                <a:solidFill>
                  <a:srgbClr val="000000"/>
                </a:solidFill>
              </a:rPr>
              <a:t>V</a:t>
            </a:r>
            <a:r>
              <a:rPr lang="en-US" sz="1800" baseline="-25000">
                <a:solidFill>
                  <a:srgbClr val="000000"/>
                </a:solidFill>
              </a:rPr>
              <a:t>max,app</a:t>
            </a:r>
            <a:r>
              <a:rPr lang="en-US" sz="1800">
                <a:solidFill>
                  <a:srgbClr val="000000"/>
                </a:solidFill>
              </a:rPr>
              <a:t> &lt; V</a:t>
            </a:r>
            <a:r>
              <a:rPr lang="en-US" sz="1800" baseline="-25000">
                <a:solidFill>
                  <a:srgbClr val="000000"/>
                </a:solidFill>
              </a:rPr>
              <a:t>max</a:t>
            </a:r>
          </a:p>
          <a:p>
            <a:endParaRPr lang="en-US" sz="1200" baseline="-25000">
              <a:solidFill>
                <a:srgbClr val="000000"/>
              </a:solidFill>
            </a:endParaRPr>
          </a:p>
          <a:p>
            <a:r>
              <a:rPr lang="en-US" sz="1800" i="1">
                <a:solidFill>
                  <a:srgbClr val="000000"/>
                </a:solidFill>
              </a:rPr>
              <a:t>   K</a:t>
            </a:r>
            <a:r>
              <a:rPr lang="en-US" sz="1800" baseline="-25000">
                <a:solidFill>
                  <a:srgbClr val="000000"/>
                </a:solidFill>
              </a:rPr>
              <a:t>m,app</a:t>
            </a:r>
            <a:r>
              <a:rPr lang="en-US" sz="1800">
                <a:solidFill>
                  <a:srgbClr val="000000"/>
                </a:solidFill>
              </a:rPr>
              <a:t> = </a:t>
            </a:r>
            <a:r>
              <a:rPr lang="en-US" sz="1800" i="1">
                <a:solidFill>
                  <a:srgbClr val="000000"/>
                </a:solidFill>
              </a:rPr>
              <a:t>K</a:t>
            </a:r>
            <a:r>
              <a:rPr lang="en-US" sz="1800" baseline="-25000">
                <a:solidFill>
                  <a:srgbClr val="000000"/>
                </a:solidFill>
              </a:rPr>
              <a:t>m</a:t>
            </a:r>
            <a:endParaRPr lang="en-US" sz="1800" b="0" baseline="-25000">
              <a:solidFill>
                <a:schemeClr val="bg2"/>
              </a:solidFill>
            </a:endParaRPr>
          </a:p>
        </p:txBody>
      </p:sp>
      <p:sp>
        <p:nvSpPr>
          <p:cNvPr id="105482" name="Rectangle 10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ru-RU" sz="2800" b="1" dirty="0" err="1" smtClean="0"/>
              <a:t>Рівняння</a:t>
            </a:r>
            <a:r>
              <a:rPr lang="ru-RU" sz="2800" b="1" dirty="0" smtClean="0"/>
              <a:t> Міхаеліса-Ментен, </a:t>
            </a:r>
            <a:r>
              <a:rPr lang="ru-RU" sz="2800" b="1" dirty="0" err="1" smtClean="0"/>
              <a:t>V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проти</a:t>
            </a:r>
            <a:r>
              <a:rPr lang="ru-RU" sz="2800" b="1" dirty="0" smtClean="0"/>
              <a:t> [</a:t>
            </a:r>
            <a:r>
              <a:rPr lang="ru-RU" sz="2800" b="1" dirty="0" err="1" smtClean="0"/>
              <a:t>S</a:t>
            </a:r>
            <a:r>
              <a:rPr lang="ru-RU" sz="2800" b="1" dirty="0" smtClean="0"/>
              <a:t>] при неконкурентному </a:t>
            </a:r>
            <a:r>
              <a:rPr lang="ru-RU" sz="2800" b="1" dirty="0" err="1" smtClean="0"/>
              <a:t>льмуванні</a:t>
            </a:r>
            <a:endParaRPr lang="en-US" sz="2800" b="1" dirty="0"/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AutoShape 2"/>
          <p:cNvSpPr>
            <a:spLocks noChangeArrowheads="1"/>
          </p:cNvSpPr>
          <p:nvPr/>
        </p:nvSpPr>
        <p:spPr bwMode="auto">
          <a:xfrm>
            <a:off x="1752600" y="712788"/>
            <a:ext cx="5562600" cy="2362200"/>
          </a:xfrm>
          <a:prstGeom prst="wedgeRoundRectCallout">
            <a:avLst>
              <a:gd name="adj1" fmla="val -1856"/>
              <a:gd name="adj2" fmla="val 133671"/>
              <a:gd name="adj3" fmla="val 16667"/>
            </a:avLst>
          </a:prstGeom>
          <a:solidFill>
            <a:srgbClr val="FFCC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uk-UA" b="0"/>
          </a:p>
        </p:txBody>
      </p:sp>
      <p:sp>
        <p:nvSpPr>
          <p:cNvPr id="106499" name="Rectangle 3"/>
          <p:cNvSpPr>
            <a:spLocks noChangeArrowheads="1"/>
          </p:cNvSpPr>
          <p:nvPr/>
        </p:nvSpPr>
        <p:spPr bwMode="auto">
          <a:xfrm>
            <a:off x="1828800" y="941388"/>
            <a:ext cx="5486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 dirty="0">
                <a:solidFill>
                  <a:srgbClr val="800000"/>
                </a:solidFill>
              </a:rPr>
              <a:t>   </a:t>
            </a:r>
            <a:r>
              <a:rPr lang="uk-UA" sz="2800" dirty="0" err="1" smtClean="0">
                <a:solidFill>
                  <a:srgbClr val="000000"/>
                </a:solidFill>
              </a:rPr>
              <a:t>Безконкурентні</a:t>
            </a:r>
            <a:r>
              <a:rPr lang="uk-UA" sz="2800" dirty="0" smtClean="0">
                <a:solidFill>
                  <a:srgbClr val="000000"/>
                </a:solidFill>
              </a:rPr>
              <a:t> інгібітори </a:t>
            </a:r>
            <a:r>
              <a:rPr lang="uk-UA" sz="2800" dirty="0" err="1" smtClean="0">
                <a:solidFill>
                  <a:srgbClr val="000000"/>
                </a:solidFill>
              </a:rPr>
              <a:t>зменьшують</a:t>
            </a:r>
            <a:r>
              <a:rPr lang="uk-UA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</a:rPr>
              <a:t>V</a:t>
            </a:r>
            <a:r>
              <a:rPr lang="en-US" sz="2800" baseline="-25000" dirty="0" err="1" smtClean="0">
                <a:solidFill>
                  <a:srgbClr val="000000"/>
                </a:solidFill>
              </a:rPr>
              <a:t>max</a:t>
            </a:r>
            <a:r>
              <a:rPr lang="ru-RU" sz="2800" dirty="0" smtClean="0">
                <a:solidFill>
                  <a:srgbClr val="000000"/>
                </a:solidFill>
              </a:rPr>
              <a:t> реакції,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ru-RU" sz="2800" dirty="0" err="1">
                <a:solidFill>
                  <a:srgbClr val="000000"/>
                </a:solidFill>
              </a:rPr>
              <a:t>але</a:t>
            </a:r>
            <a:r>
              <a:rPr lang="ru-RU" sz="2800" dirty="0">
                <a:solidFill>
                  <a:srgbClr val="000000"/>
                </a:solidFill>
              </a:rPr>
              <a:t> не </a:t>
            </a:r>
            <a:r>
              <a:rPr lang="ru-RU" sz="2800" dirty="0" err="1">
                <a:solidFill>
                  <a:srgbClr val="000000"/>
                </a:solidFill>
              </a:rPr>
              <a:t>змінюють</a:t>
            </a:r>
            <a:r>
              <a:rPr lang="ru-RU" sz="2800" dirty="0">
                <a:solidFill>
                  <a:srgbClr val="000000"/>
                </a:solidFill>
              </a:rPr>
              <a:t> </a:t>
            </a:r>
            <a:r>
              <a:rPr lang="ru-RU" sz="2800" dirty="0" smtClean="0">
                <a:solidFill>
                  <a:srgbClr val="000000"/>
                </a:solidFill>
              </a:rPr>
              <a:t>Км</a:t>
            </a:r>
            <a:endParaRPr lang="en-US" sz="2800" dirty="0">
              <a:solidFill>
                <a:srgbClr val="081D58"/>
              </a:solidFill>
            </a:endParaRPr>
          </a:p>
        </p:txBody>
      </p:sp>
      <p:pic>
        <p:nvPicPr>
          <p:cNvPr id="10650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0" y="3151188"/>
            <a:ext cx="4267200" cy="29448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1219200"/>
            <a:ext cx="7772400" cy="1143000"/>
          </a:xfrm>
        </p:spPr>
        <p:txBody>
          <a:bodyPr/>
          <a:lstStyle/>
          <a:p>
            <a:r>
              <a:rPr lang="uk-UA" b="1" dirty="0" smtClean="0"/>
              <a:t>Види </a:t>
            </a:r>
            <a:r>
              <a:rPr lang="uk-UA" b="1" dirty="0" err="1" smtClean="0"/>
              <a:t>інгібування</a:t>
            </a:r>
            <a:endParaRPr lang="en-US" dirty="0"/>
          </a:p>
        </p:txBody>
      </p:sp>
      <p:sp>
        <p:nvSpPr>
          <p:cNvPr id="5125" name="Rectangle 5"/>
          <p:cNvSpPr>
            <a:spLocks noGrp="1" noChangeArrowheads="1"/>
          </p:cNvSpPr>
          <p:nvPr>
            <p:ph idx="1"/>
          </p:nvPr>
        </p:nvSpPr>
        <p:spPr>
          <a:xfrm>
            <a:off x="2057400" y="2514600"/>
            <a:ext cx="5800748" cy="3986234"/>
          </a:xfrm>
        </p:spPr>
        <p:txBody>
          <a:bodyPr/>
          <a:lstStyle/>
          <a:p>
            <a:r>
              <a:rPr lang="ru-RU" dirty="0" err="1" smtClean="0"/>
              <a:t>конкурентне</a:t>
            </a:r>
            <a:r>
              <a:rPr lang="ru-RU" dirty="0" smtClean="0"/>
              <a:t> </a:t>
            </a:r>
            <a:r>
              <a:rPr lang="ru-RU" dirty="0" err="1" smtClean="0"/>
              <a:t>інгібування</a:t>
            </a:r>
            <a:r>
              <a:rPr lang="ru-RU" dirty="0" smtClean="0"/>
              <a:t> 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неконкурентне</a:t>
            </a:r>
            <a:r>
              <a:rPr lang="ru-RU" dirty="0" smtClean="0"/>
              <a:t> </a:t>
            </a:r>
            <a:r>
              <a:rPr lang="ru-RU" dirty="0" err="1" smtClean="0"/>
              <a:t>інгібування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 err="1" smtClean="0"/>
              <a:t>безконкурентне</a:t>
            </a:r>
            <a:r>
              <a:rPr lang="ru-RU" dirty="0" smtClean="0"/>
              <a:t> </a:t>
            </a:r>
            <a:r>
              <a:rPr lang="ru-RU" dirty="0" err="1" smtClean="0"/>
              <a:t>інгібування</a:t>
            </a:r>
            <a:r>
              <a:rPr lang="ru-RU" dirty="0" smtClean="0"/>
              <a:t> 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необоротне</a:t>
            </a:r>
            <a:r>
              <a:rPr lang="ru-RU" dirty="0" smtClean="0"/>
              <a:t> </a:t>
            </a:r>
            <a:r>
              <a:rPr lang="ru-RU" dirty="0" err="1" smtClean="0"/>
              <a:t>інгібування</a:t>
            </a:r>
            <a:endParaRPr lang="en-US" dirty="0"/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6200"/>
            <a:ext cx="8382000" cy="838200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Приклад </a:t>
            </a:r>
            <a:r>
              <a:rPr lang="ru-RU" sz="3200" b="1" dirty="0" err="1" smtClean="0"/>
              <a:t>безконкурентного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гальмування</a:t>
            </a:r>
            <a:r>
              <a:rPr lang="ru-RU" sz="3200" b="1" dirty="0" smtClean="0"/>
              <a:t>: фруктоза </a:t>
            </a:r>
            <a:r>
              <a:rPr lang="ru-RU" sz="3200" b="1" dirty="0" err="1" smtClean="0"/>
              <a:t>1,6-бісфосфатаза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інгібування</a:t>
            </a:r>
            <a:r>
              <a:rPr lang="ru-RU" sz="3200" b="1" dirty="0" smtClean="0"/>
              <a:t> </a:t>
            </a:r>
            <a:r>
              <a:rPr lang="en-US" sz="3200" b="1" dirty="0" smtClean="0"/>
              <a:t>AMP</a:t>
            </a:r>
            <a:endParaRPr lang="en-US" sz="3200" dirty="0"/>
          </a:p>
        </p:txBody>
      </p:sp>
      <p:pic>
        <p:nvPicPr>
          <p:cNvPr id="10752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1039813"/>
            <a:ext cx="6438900" cy="58181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idx="1"/>
          </p:nvPr>
        </p:nvSpPr>
        <p:spPr>
          <a:xfrm>
            <a:off x="228600" y="1066800"/>
            <a:ext cx="8458200" cy="4876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uk-UA" sz="2800" b="1" dirty="0" smtClean="0"/>
              <a:t>Фруктоза 1,</a:t>
            </a:r>
            <a:r>
              <a:rPr lang="uk-UA" sz="2800" b="1" dirty="0" err="1" smtClean="0"/>
              <a:t>6-бісфосфатази</a:t>
            </a:r>
            <a:r>
              <a:rPr lang="uk-UA" sz="2800" b="1" dirty="0" smtClean="0"/>
              <a:t> </a:t>
            </a:r>
            <a:r>
              <a:rPr lang="uk-UA" sz="2800" b="1" dirty="0" err="1" smtClean="0"/>
              <a:t>вл</a:t>
            </a:r>
            <a:r>
              <a:rPr lang="uk-UA" sz="2800" b="1" dirty="0" smtClean="0"/>
              <a:t> </a:t>
            </a:r>
            <a:r>
              <a:rPr lang="uk-UA" sz="2800" b="1" dirty="0" err="1" smtClean="0"/>
              <a:t>етс</a:t>
            </a:r>
            <a:r>
              <a:rPr lang="uk-UA" sz="2800" b="1" dirty="0" smtClean="0"/>
              <a:t> ключовим регул фермент в дорозі </a:t>
            </a:r>
            <a:r>
              <a:rPr lang="uk-UA" sz="2800" b="1" dirty="0" err="1" smtClean="0"/>
              <a:t>глюконеогенезу</a:t>
            </a:r>
            <a:r>
              <a:rPr lang="uk-UA" sz="2800" b="1" dirty="0" smtClean="0"/>
              <a:t>. Високий вміст </a:t>
            </a:r>
            <a:r>
              <a:rPr lang="en-US" sz="2800" b="1" dirty="0" smtClean="0"/>
              <a:t>AMP </a:t>
            </a:r>
            <a:r>
              <a:rPr lang="uk-UA" sz="2800" b="1" dirty="0" smtClean="0"/>
              <a:t>сигналізувати, що рівні </a:t>
            </a:r>
            <a:r>
              <a:rPr lang="uk-UA" sz="2800" b="1" dirty="0" err="1" smtClean="0"/>
              <a:t>АТФ</a:t>
            </a:r>
            <a:r>
              <a:rPr lang="uk-UA" sz="2800" b="1" dirty="0" smtClean="0"/>
              <a:t> є низькими і </a:t>
            </a:r>
            <a:r>
              <a:rPr lang="uk-UA" sz="2800" b="1" dirty="0" err="1" smtClean="0"/>
              <a:t>глюконеогенез</a:t>
            </a:r>
            <a:r>
              <a:rPr lang="uk-UA" sz="2800" b="1" dirty="0" smtClean="0"/>
              <a:t> повинні бути закриті в той час гліколізу включений.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uk-UA" sz="2800" b="1" dirty="0" smtClean="0"/>
              <a:t> Високий рівень </a:t>
            </a:r>
            <a:r>
              <a:rPr lang="en-US" sz="2800" b="1" dirty="0" smtClean="0"/>
              <a:t>AMP </a:t>
            </a:r>
            <a:r>
              <a:rPr lang="uk-UA" sz="2800" b="1" dirty="0" err="1" smtClean="0"/>
              <a:t>інгібують</a:t>
            </a:r>
            <a:r>
              <a:rPr lang="uk-UA" sz="2800" b="1" dirty="0" smtClean="0"/>
              <a:t> фруктози 1,</a:t>
            </a:r>
            <a:r>
              <a:rPr lang="uk-UA" sz="2800" b="1" dirty="0" err="1" smtClean="0"/>
              <a:t>6-бісфосфатази</a:t>
            </a:r>
            <a:r>
              <a:rPr lang="uk-UA" sz="2800" b="1" dirty="0" smtClean="0"/>
              <a:t> (завершує роботу </a:t>
            </a:r>
            <a:r>
              <a:rPr lang="uk-UA" sz="2800" b="1" dirty="0" err="1" smtClean="0"/>
              <a:t>глюконеогенез</a:t>
            </a:r>
            <a:r>
              <a:rPr lang="uk-UA" sz="2800" b="1" dirty="0" smtClean="0"/>
              <a:t>) та активувати </a:t>
            </a:r>
            <a:r>
              <a:rPr lang="uk-UA" sz="2800" b="1" dirty="0" err="1" smtClean="0"/>
              <a:t>фосфофруктокинази</a:t>
            </a:r>
            <a:r>
              <a:rPr lang="uk-UA" sz="2800" b="1" dirty="0" smtClean="0"/>
              <a:t> (включення гліколізу). Регулювання фруктози 1,</a:t>
            </a:r>
            <a:r>
              <a:rPr lang="uk-UA" sz="2800" b="1" dirty="0" err="1" smtClean="0"/>
              <a:t>6-бісфосфатази</a:t>
            </a:r>
            <a:r>
              <a:rPr lang="uk-UA" sz="2800" b="1" dirty="0" smtClean="0"/>
              <a:t> і </a:t>
            </a:r>
            <a:r>
              <a:rPr lang="uk-UA" sz="2800" b="1" dirty="0" err="1" smtClean="0"/>
              <a:t>фосфофруктокинази</a:t>
            </a:r>
            <a:r>
              <a:rPr lang="uk-UA" sz="2800" b="1" dirty="0" smtClean="0"/>
              <a:t> по </a:t>
            </a:r>
            <a:r>
              <a:rPr lang="en-US" sz="2800" b="1" dirty="0" smtClean="0"/>
              <a:t>AMP </a:t>
            </a:r>
            <a:r>
              <a:rPr lang="uk-UA" sz="2800" b="1" dirty="0" smtClean="0"/>
              <a:t>запобігає марне цикл, в якому глюкоза одночасно синтезований і розбивкою.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uk-UA" b="1" dirty="0" err="1" smtClean="0"/>
              <a:t>Безконкурентне</a:t>
            </a:r>
            <a:r>
              <a:rPr lang="uk-UA" b="1" dirty="0" smtClean="0"/>
              <a:t> </a:t>
            </a:r>
            <a:r>
              <a:rPr lang="uk-UA" b="1" dirty="0" err="1" smtClean="0"/>
              <a:t>іінгібіювання</a:t>
            </a:r>
            <a:endParaRPr lang="en-US" dirty="0"/>
          </a:p>
        </p:txBody>
      </p:sp>
      <p:sp>
        <p:nvSpPr>
          <p:cNvPr id="109571" name="Rectangle 3"/>
          <p:cNvSpPr>
            <a:spLocks noGrp="1" noChangeArrowheads="1"/>
          </p:cNvSpPr>
          <p:nvPr>
            <p:ph idx="1"/>
          </p:nvPr>
        </p:nvSpPr>
        <p:spPr>
          <a:xfrm>
            <a:off x="5105400" y="1981200"/>
            <a:ext cx="3657600" cy="2667000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None/>
            </a:pPr>
            <a:r>
              <a:rPr lang="en-US" b="1" dirty="0"/>
              <a:t>   </a:t>
            </a:r>
            <a:r>
              <a:rPr lang="ru-RU" b="1" dirty="0" smtClean="0"/>
              <a:t>При </a:t>
            </a:r>
            <a:r>
              <a:rPr lang="ru-RU" b="1" dirty="0" err="1" smtClean="0"/>
              <a:t>неконкурентоспроможному</a:t>
            </a:r>
            <a:r>
              <a:rPr lang="ru-RU" b="1" dirty="0" smtClean="0"/>
              <a:t> </a:t>
            </a:r>
            <a:r>
              <a:rPr lang="ru-RU" b="1" dirty="0" err="1" smtClean="0"/>
              <a:t>гальмуванні</a:t>
            </a:r>
            <a:r>
              <a:rPr lang="ru-RU" b="1" dirty="0" smtClean="0"/>
              <a:t>, </a:t>
            </a:r>
            <a:r>
              <a:rPr lang="ru-RU" b="1" dirty="0" err="1" smtClean="0"/>
              <a:t>інгібітор</a:t>
            </a:r>
            <a:r>
              <a:rPr lang="ru-RU" b="1" dirty="0" smtClean="0"/>
              <a:t> </a:t>
            </a:r>
            <a:r>
              <a:rPr lang="ru-RU" b="1" dirty="0" err="1" smtClean="0"/>
              <a:t>зв'язується</a:t>
            </a:r>
            <a:r>
              <a:rPr lang="ru-RU" b="1" dirty="0" smtClean="0"/>
              <a:t> </a:t>
            </a:r>
            <a:r>
              <a:rPr lang="ru-RU" b="1" dirty="0" err="1" smtClean="0"/>
              <a:t>тільки</a:t>
            </a:r>
            <a:r>
              <a:rPr lang="ru-RU" b="1" dirty="0" smtClean="0"/>
              <a:t> </a:t>
            </a:r>
            <a:r>
              <a:rPr lang="ru-RU" b="1" dirty="0" err="1" smtClean="0"/>
              <a:t>з</a:t>
            </a:r>
            <a:r>
              <a:rPr lang="ru-RU" b="1" dirty="0" smtClean="0"/>
              <a:t> комплексом </a:t>
            </a:r>
            <a:r>
              <a:rPr lang="ru-RU" b="1" dirty="0" err="1" smtClean="0"/>
              <a:t>ES</a:t>
            </a:r>
            <a:endParaRPr lang="en-US" dirty="0"/>
          </a:p>
        </p:txBody>
      </p:sp>
      <p:pic>
        <p:nvPicPr>
          <p:cNvPr id="10957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1143000"/>
            <a:ext cx="4684713" cy="5257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4000" b="1" dirty="0" err="1" smtClean="0"/>
              <a:t>Безконкурентне</a:t>
            </a:r>
            <a:r>
              <a:rPr lang="uk-UA" sz="4000" b="1" dirty="0" smtClean="0"/>
              <a:t> Гальмування - Механізм дії</a:t>
            </a:r>
            <a:endParaRPr lang="en-US" dirty="0"/>
          </a:p>
        </p:txBody>
      </p:sp>
      <p:pic>
        <p:nvPicPr>
          <p:cNvPr id="11059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1928802"/>
            <a:ext cx="6629400" cy="3686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11059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3200400"/>
            <a:ext cx="3275013" cy="3352800"/>
          </a:xfrm>
          <a:prstGeom prst="rect">
            <a:avLst/>
          </a:prstGeom>
          <a:noFill/>
        </p:spPr>
      </p:pic>
      <p:sp>
        <p:nvSpPr>
          <p:cNvPr id="7" name="Горизонтальный свиток 6"/>
          <p:cNvSpPr/>
          <p:nvPr/>
        </p:nvSpPr>
        <p:spPr bwMode="auto">
          <a:xfrm>
            <a:off x="4857752" y="2000240"/>
            <a:ext cx="4286248" cy="4857760"/>
          </a:xfrm>
          <a:prstGeom prst="horizontalScroll">
            <a:avLst/>
          </a:prstGeom>
          <a:solidFill>
            <a:srgbClr val="0099FF"/>
          </a:solidFill>
          <a:ln w="12700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ru-RU" i="1" dirty="0" smtClean="0">
                <a:solidFill>
                  <a:srgbClr val="FF0000"/>
                </a:solidFill>
                <a:latin typeface="Palatino Linotype" pitchFamily="18" charset="0"/>
              </a:rPr>
              <a:t>При </a:t>
            </a:r>
            <a:r>
              <a:rPr lang="ru-RU" sz="1800" i="1" dirty="0" err="1" smtClean="0">
                <a:solidFill>
                  <a:srgbClr val="FF0000"/>
                </a:solidFill>
                <a:latin typeface="Palatino Linotype" pitchFamily="18" charset="0"/>
              </a:rPr>
              <a:t>неконкурентоспроможному</a:t>
            </a:r>
            <a:r>
              <a:rPr lang="ru-RU" i="1" dirty="0" smtClean="0">
                <a:solidFill>
                  <a:srgbClr val="FF0000"/>
                </a:solidFill>
                <a:latin typeface="Palatino Linotype" pitchFamily="18" charset="0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Palatino Linotype" pitchFamily="18" charset="0"/>
              </a:rPr>
              <a:t>гальмуванні</a:t>
            </a:r>
            <a:r>
              <a:rPr lang="ru-RU" i="1" dirty="0" smtClean="0">
                <a:solidFill>
                  <a:srgbClr val="FF0000"/>
                </a:solidFill>
                <a:latin typeface="Palatino Linotype" pitchFamily="18" charset="0"/>
              </a:rPr>
              <a:t>, </a:t>
            </a:r>
            <a:r>
              <a:rPr lang="ru-RU" i="1" dirty="0" err="1" smtClean="0">
                <a:solidFill>
                  <a:srgbClr val="FF0000"/>
                </a:solidFill>
                <a:latin typeface="Palatino Linotype" pitchFamily="18" charset="0"/>
              </a:rPr>
              <a:t>інгібітор</a:t>
            </a:r>
            <a:r>
              <a:rPr lang="ru-RU" i="1" dirty="0" smtClean="0">
                <a:solidFill>
                  <a:srgbClr val="FF0000"/>
                </a:solidFill>
                <a:latin typeface="Palatino Linotype" pitchFamily="18" charset="0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Palatino Linotype" pitchFamily="18" charset="0"/>
              </a:rPr>
              <a:t>зв'язується</a:t>
            </a:r>
            <a:r>
              <a:rPr lang="ru-RU" i="1" dirty="0" smtClean="0">
                <a:solidFill>
                  <a:srgbClr val="FF0000"/>
                </a:solidFill>
                <a:latin typeface="Palatino Linotype" pitchFamily="18" charset="0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Palatino Linotype" pitchFamily="18" charset="0"/>
              </a:rPr>
              <a:t>тільки</a:t>
            </a:r>
            <a:r>
              <a:rPr lang="ru-RU" i="1" dirty="0" smtClean="0">
                <a:solidFill>
                  <a:srgbClr val="FF0000"/>
                </a:solidFill>
                <a:latin typeface="Palatino Linotype" pitchFamily="18" charset="0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Palatino Linotype" pitchFamily="18" charset="0"/>
              </a:rPr>
              <a:t>з</a:t>
            </a:r>
            <a:r>
              <a:rPr lang="ru-RU" i="1" dirty="0" smtClean="0">
                <a:solidFill>
                  <a:srgbClr val="FF0000"/>
                </a:solidFill>
                <a:latin typeface="Palatino Linotype" pitchFamily="18" charset="0"/>
              </a:rPr>
              <a:t> комплексом </a:t>
            </a:r>
            <a:r>
              <a:rPr lang="ru-RU" i="1" dirty="0" err="1" smtClean="0">
                <a:solidFill>
                  <a:srgbClr val="FF0000"/>
                </a:solidFill>
                <a:latin typeface="Palatino Linotype" pitchFamily="18" charset="0"/>
              </a:rPr>
              <a:t>ES</a:t>
            </a:r>
            <a:r>
              <a:rPr lang="ru-RU" i="1" dirty="0" smtClean="0">
                <a:solidFill>
                  <a:srgbClr val="FF0000"/>
                </a:solidFill>
                <a:latin typeface="Palatino Linotype" pitchFamily="18" charset="0"/>
              </a:rPr>
              <a:t>, </a:t>
            </a:r>
            <a:r>
              <a:rPr lang="ru-RU" i="1" dirty="0" err="1" smtClean="0">
                <a:solidFill>
                  <a:srgbClr val="FF0000"/>
                </a:solidFill>
                <a:latin typeface="Palatino Linotype" pitchFamily="18" charset="0"/>
              </a:rPr>
              <a:t>він</a:t>
            </a:r>
            <a:r>
              <a:rPr lang="ru-RU" i="1" dirty="0" smtClean="0">
                <a:solidFill>
                  <a:srgbClr val="FF0000"/>
                </a:solidFill>
                <a:latin typeface="Palatino Linotype" pitchFamily="18" charset="0"/>
              </a:rPr>
              <a:t> не </a:t>
            </a:r>
            <a:r>
              <a:rPr lang="ru-RU" i="1" dirty="0" err="1" smtClean="0">
                <a:solidFill>
                  <a:srgbClr val="FF0000"/>
                </a:solidFill>
                <a:latin typeface="Palatino Linotype" pitchFamily="18" charset="0"/>
              </a:rPr>
              <a:t>пов'язується</a:t>
            </a:r>
            <a:r>
              <a:rPr lang="ru-RU" i="1" dirty="0" smtClean="0">
                <a:solidFill>
                  <a:srgbClr val="FF0000"/>
                </a:solidFill>
                <a:latin typeface="Palatino Linotype" pitchFamily="18" charset="0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Palatino Linotype" pitchFamily="18" charset="0"/>
              </a:rPr>
              <a:t>з</a:t>
            </a:r>
            <a:r>
              <a:rPr lang="ru-RU" i="1" dirty="0" smtClean="0">
                <a:solidFill>
                  <a:srgbClr val="FF0000"/>
                </a:solidFill>
                <a:latin typeface="Palatino Linotype" pitchFamily="18" charset="0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Palatino Linotype" pitchFamily="18" charset="0"/>
              </a:rPr>
              <a:t>вільним</a:t>
            </a:r>
            <a:r>
              <a:rPr lang="ru-RU" i="1" dirty="0" smtClean="0">
                <a:solidFill>
                  <a:srgbClr val="FF0000"/>
                </a:solidFill>
                <a:latin typeface="Palatino Linotype" pitchFamily="18" charset="0"/>
              </a:rPr>
              <a:t> ферментом</a:t>
            </a:r>
            <a:endParaRPr lang="en-US" sz="2000" i="1" dirty="0">
              <a:solidFill>
                <a:srgbClr val="FF0000"/>
              </a:solidFill>
              <a:latin typeface="Palatino Linotype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28" charset="0"/>
            </a:endParaRP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6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1800" y="5105400"/>
            <a:ext cx="1828800" cy="1731963"/>
          </a:xfrm>
          <a:prstGeom prst="rect">
            <a:avLst/>
          </a:prstGeom>
          <a:noFill/>
        </p:spPr>
      </p:pic>
      <p:sp>
        <p:nvSpPr>
          <p:cNvPr id="113668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uk-UA" sz="4000" b="1" dirty="0" err="1" smtClean="0"/>
              <a:t>Безконкурентоспроможні</a:t>
            </a:r>
            <a:r>
              <a:rPr lang="uk-UA" sz="4000" b="1" dirty="0" smtClean="0"/>
              <a:t> інгібітори зменшують як </a:t>
            </a:r>
            <a:r>
              <a:rPr lang="en-US" sz="4000" b="1" dirty="0" err="1" smtClean="0"/>
              <a:t>Vmax</a:t>
            </a:r>
            <a:r>
              <a:rPr lang="en-US" sz="4000" b="1" dirty="0" smtClean="0"/>
              <a:t>, </a:t>
            </a:r>
            <a:r>
              <a:rPr lang="uk-UA" sz="4000" b="1" dirty="0" smtClean="0"/>
              <a:t>так і Км, </a:t>
            </a:r>
            <a:endParaRPr lang="en-US" dirty="0"/>
          </a:p>
        </p:txBody>
      </p:sp>
      <p:sp>
        <p:nvSpPr>
          <p:cNvPr id="113669" name="Rectangle 5"/>
          <p:cNvSpPr>
            <a:spLocks noGrp="1" noChangeArrowheads="1"/>
          </p:cNvSpPr>
          <p:nvPr>
            <p:ph idx="1"/>
          </p:nvPr>
        </p:nvSpPr>
        <p:spPr>
          <a:xfrm>
            <a:off x="5715000" y="1524000"/>
            <a:ext cx="3048000" cy="1371600"/>
          </a:xfrm>
        </p:spPr>
        <p:txBody>
          <a:bodyPr/>
          <a:lstStyle/>
          <a:p>
            <a:pPr>
              <a:buFontTx/>
              <a:buNone/>
            </a:pPr>
            <a:r>
              <a:rPr lang="en-US" b="1" dirty="0" err="1"/>
              <a:t>V</a:t>
            </a:r>
            <a:r>
              <a:rPr lang="en-US" b="1" baseline="-25000" dirty="0" err="1"/>
              <a:t>max,app</a:t>
            </a:r>
            <a:r>
              <a:rPr lang="en-US" b="1" dirty="0"/>
              <a:t>  &lt; </a:t>
            </a:r>
            <a:r>
              <a:rPr lang="en-US" b="1" dirty="0" err="1"/>
              <a:t>V</a:t>
            </a:r>
            <a:r>
              <a:rPr lang="en-US" b="1" baseline="-25000" dirty="0" err="1"/>
              <a:t>max</a:t>
            </a:r>
            <a:endParaRPr lang="en-US" b="1" dirty="0"/>
          </a:p>
          <a:p>
            <a:pPr>
              <a:buFontTx/>
              <a:buNone/>
            </a:pPr>
            <a:r>
              <a:rPr lang="en-US" b="1" i="1" dirty="0" err="1"/>
              <a:t>K</a:t>
            </a:r>
            <a:r>
              <a:rPr lang="en-US" b="1" baseline="-25000" dirty="0" err="1"/>
              <a:t>m,app</a:t>
            </a:r>
            <a:r>
              <a:rPr lang="en-US" b="1" dirty="0"/>
              <a:t>  &lt; </a:t>
            </a:r>
            <a:r>
              <a:rPr lang="en-US" b="1" i="1" dirty="0"/>
              <a:t>K</a:t>
            </a:r>
            <a:r>
              <a:rPr lang="en-US" b="1" baseline="-25000" dirty="0"/>
              <a:t>m</a:t>
            </a:r>
          </a:p>
        </p:txBody>
      </p:sp>
      <p:sp>
        <p:nvSpPr>
          <p:cNvPr id="113670" name="Rectangle 6"/>
          <p:cNvSpPr>
            <a:spLocks noChangeArrowheads="1"/>
          </p:cNvSpPr>
          <p:nvPr/>
        </p:nvSpPr>
        <p:spPr bwMode="auto">
          <a:xfrm>
            <a:off x="5286380" y="2743200"/>
            <a:ext cx="385762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en-US" sz="1800" dirty="0">
              <a:solidFill>
                <a:srgbClr val="003366"/>
              </a:solidFill>
              <a:latin typeface="Palatino Linotype" pitchFamily="18" charset="0"/>
            </a:endParaRPr>
          </a:p>
        </p:txBody>
      </p:sp>
      <p:pic>
        <p:nvPicPr>
          <p:cNvPr id="113671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2285992"/>
            <a:ext cx="5499100" cy="3975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11" name="Прямоугольник с одним скругленным углом 10"/>
          <p:cNvSpPr/>
          <p:nvPr/>
        </p:nvSpPr>
        <p:spPr bwMode="auto">
          <a:xfrm>
            <a:off x="5286380" y="2714620"/>
            <a:ext cx="3857620" cy="2357454"/>
          </a:xfrm>
          <a:prstGeom prst="round1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latin typeface="Palatino Linotype" pitchFamily="18" charset="0"/>
              </a:rPr>
              <a:t> </a:t>
            </a:r>
            <a:r>
              <a:rPr lang="uk-UA" sz="1800" dirty="0" smtClean="0">
                <a:solidFill>
                  <a:srgbClr val="FF0000"/>
                </a:solidFill>
                <a:latin typeface="Palatino Linotype" pitchFamily="18" charset="0"/>
              </a:rPr>
              <a:t>Зверніть увагу, що при низьких концентраціях субстрату, </a:t>
            </a:r>
            <a:r>
              <a:rPr lang="uk-UA" sz="1800" dirty="0" err="1" smtClean="0">
                <a:solidFill>
                  <a:srgbClr val="FF0000"/>
                </a:solidFill>
                <a:latin typeface="Palatino Linotype" pitchFamily="18" charset="0"/>
              </a:rPr>
              <a:t>безконкурентоспроможні</a:t>
            </a:r>
            <a:r>
              <a:rPr lang="uk-UA" sz="1800" dirty="0" smtClean="0">
                <a:solidFill>
                  <a:srgbClr val="FF0000"/>
                </a:solidFill>
                <a:latin typeface="Palatino Linotype" pitchFamily="18" charset="0"/>
              </a:rPr>
              <a:t> інгібітори мало впливають на швидкість реакції, тому що низка Км ферменту компенсує зниження </a:t>
            </a:r>
            <a:r>
              <a:rPr lang="en-US" sz="1800" dirty="0" err="1" smtClean="0">
                <a:solidFill>
                  <a:srgbClr val="FF0000"/>
                </a:solidFill>
                <a:latin typeface="Palatino Linotype" pitchFamily="18" charset="0"/>
              </a:rPr>
              <a:t>Vmax</a:t>
            </a:r>
            <a:endParaRPr lang="en-US" sz="1800" dirty="0" smtClean="0">
              <a:solidFill>
                <a:srgbClr val="FF0000"/>
              </a:solidFill>
              <a:latin typeface="Palatino Linotype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" pitchFamily="28" charset="0"/>
            </a:endParaRP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78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0" y="4546600"/>
            <a:ext cx="2374900" cy="2311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118787" name="AutoShape 3"/>
          <p:cNvSpPr>
            <a:spLocks noChangeArrowheads="1"/>
          </p:cNvSpPr>
          <p:nvPr/>
        </p:nvSpPr>
        <p:spPr bwMode="auto">
          <a:xfrm>
            <a:off x="5257800" y="2209800"/>
            <a:ext cx="3505200" cy="2286000"/>
          </a:xfrm>
          <a:prstGeom prst="wedgeRoundRectCallout">
            <a:avLst>
              <a:gd name="adj1" fmla="val 4528"/>
              <a:gd name="adj2" fmla="val 63056"/>
              <a:gd name="adj3" fmla="val 16667"/>
            </a:avLst>
          </a:prstGeom>
          <a:solidFill>
            <a:srgbClr val="FADC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uk-UA" b="0"/>
          </a:p>
        </p:txBody>
      </p:sp>
      <p:sp>
        <p:nvSpPr>
          <p:cNvPr id="118788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382000" cy="1143000"/>
          </a:xfrm>
        </p:spPr>
        <p:txBody>
          <a:bodyPr/>
          <a:lstStyle/>
          <a:p>
            <a:r>
              <a:rPr lang="uk-UA" sz="3200" b="1" dirty="0" err="1" smtClean="0"/>
              <a:t>Безконкурентні</a:t>
            </a:r>
            <a:r>
              <a:rPr lang="uk-UA" sz="3200" b="1" dirty="0" smtClean="0"/>
              <a:t> інгібітори зменшують як </a:t>
            </a:r>
            <a:r>
              <a:rPr lang="en-US" sz="3200" b="1" dirty="0" err="1" smtClean="0"/>
              <a:t>Vmax</a:t>
            </a:r>
            <a:r>
              <a:rPr lang="en-US" sz="3200" b="1" dirty="0" smtClean="0"/>
              <a:t>, </a:t>
            </a:r>
            <a:r>
              <a:rPr lang="uk-UA" sz="3200" b="1" dirty="0" smtClean="0"/>
              <a:t> так і Км ферменту</a:t>
            </a:r>
            <a:endParaRPr lang="en-US" sz="4000" b="1" dirty="0"/>
          </a:p>
        </p:txBody>
      </p:sp>
      <p:sp>
        <p:nvSpPr>
          <p:cNvPr id="118790" name="Rectangle 6"/>
          <p:cNvSpPr>
            <a:spLocks noGrp="1" noChangeArrowheads="1"/>
          </p:cNvSpPr>
          <p:nvPr>
            <p:ph idx="1"/>
          </p:nvPr>
        </p:nvSpPr>
        <p:spPr>
          <a:xfrm>
            <a:off x="5257800" y="2895600"/>
            <a:ext cx="3429000" cy="1828800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sz="2800" b="1"/>
              <a:t>   </a:t>
            </a:r>
            <a:endParaRPr lang="en-US"/>
          </a:p>
        </p:txBody>
      </p:sp>
      <p:pic>
        <p:nvPicPr>
          <p:cNvPr id="11878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1524000"/>
            <a:ext cx="7315200" cy="40687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118791" name="Rectangle 7"/>
          <p:cNvSpPr>
            <a:spLocks noChangeArrowheads="1"/>
          </p:cNvSpPr>
          <p:nvPr/>
        </p:nvSpPr>
        <p:spPr bwMode="auto">
          <a:xfrm>
            <a:off x="4857752" y="2209800"/>
            <a:ext cx="3905248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ru-RU" sz="1800" dirty="0" err="1" smtClean="0">
                <a:latin typeface="Palatino Linotype" pitchFamily="18" charset="0"/>
              </a:rPr>
              <a:t>Зверніть</a:t>
            </a:r>
            <a:r>
              <a:rPr lang="ru-RU" sz="1800" dirty="0" smtClean="0">
                <a:latin typeface="Palatino Linotype" pitchFamily="18" charset="0"/>
              </a:rPr>
              <a:t> </a:t>
            </a:r>
            <a:r>
              <a:rPr lang="ru-RU" sz="1800" dirty="0" err="1" smtClean="0">
                <a:latin typeface="Palatino Linotype" pitchFamily="18" charset="0"/>
              </a:rPr>
              <a:t>увагу</a:t>
            </a:r>
            <a:r>
              <a:rPr lang="ru-RU" sz="1800" dirty="0" smtClean="0">
                <a:latin typeface="Palatino Linotype" pitchFamily="18" charset="0"/>
              </a:rPr>
              <a:t>, </a:t>
            </a:r>
            <a:r>
              <a:rPr lang="ru-RU" sz="1800" dirty="0" err="1" smtClean="0">
                <a:latin typeface="Palatino Linotype" pitchFamily="18" charset="0"/>
              </a:rPr>
              <a:t>що</a:t>
            </a:r>
            <a:r>
              <a:rPr lang="ru-RU" sz="1800" dirty="0" smtClean="0">
                <a:latin typeface="Palatino Linotype" pitchFamily="18" charset="0"/>
              </a:rPr>
              <a:t> </a:t>
            </a:r>
            <a:r>
              <a:rPr lang="ru-RU" sz="1800" dirty="0" err="1" smtClean="0">
                <a:latin typeface="Palatino Linotype" pitchFamily="18" charset="0"/>
              </a:rPr>
              <a:t>неконкурентоспроможні</a:t>
            </a:r>
            <a:r>
              <a:rPr lang="ru-RU" sz="1800" dirty="0" smtClean="0">
                <a:latin typeface="Palatino Linotype" pitchFamily="18" charset="0"/>
              </a:rPr>
              <a:t> </a:t>
            </a:r>
            <a:r>
              <a:rPr lang="ru-RU" sz="1800" dirty="0" err="1" smtClean="0">
                <a:latin typeface="Palatino Linotype" pitchFamily="18" charset="0"/>
              </a:rPr>
              <a:t>інгібітори</a:t>
            </a:r>
            <a:r>
              <a:rPr lang="ru-RU" sz="1800" dirty="0" smtClean="0">
                <a:latin typeface="Palatino Linotype" pitchFamily="18" charset="0"/>
              </a:rPr>
              <a:t> не </a:t>
            </a:r>
            <a:r>
              <a:rPr lang="ru-RU" sz="1800" dirty="0" err="1" smtClean="0">
                <a:latin typeface="Palatino Linotype" pitchFamily="18" charset="0"/>
              </a:rPr>
              <a:t>пов'язуються</a:t>
            </a:r>
            <a:r>
              <a:rPr lang="ru-RU" sz="1800" dirty="0" smtClean="0">
                <a:latin typeface="Palatino Linotype" pitchFamily="18" charset="0"/>
              </a:rPr>
              <a:t> </a:t>
            </a:r>
            <a:r>
              <a:rPr lang="ru-RU" sz="1800" dirty="0" err="1" smtClean="0">
                <a:latin typeface="Palatino Linotype" pitchFamily="18" charset="0"/>
              </a:rPr>
              <a:t>з</a:t>
            </a:r>
            <a:r>
              <a:rPr lang="ru-RU" sz="1800" dirty="0" smtClean="0">
                <a:latin typeface="Palatino Linotype" pitchFamily="18" charset="0"/>
              </a:rPr>
              <a:t> </a:t>
            </a:r>
            <a:r>
              <a:rPr lang="ru-RU" sz="1800" dirty="0" err="1" smtClean="0">
                <a:latin typeface="Palatino Linotype" pitchFamily="18" charset="0"/>
              </a:rPr>
              <a:t>вільним</a:t>
            </a:r>
            <a:r>
              <a:rPr lang="ru-RU" sz="1800" dirty="0" smtClean="0">
                <a:latin typeface="Palatino Linotype" pitchFamily="18" charset="0"/>
              </a:rPr>
              <a:t> ферментом, таким чином, </a:t>
            </a:r>
            <a:r>
              <a:rPr lang="ru-RU" sz="1800" dirty="0" err="1" smtClean="0">
                <a:latin typeface="Palatino Linotype" pitchFamily="18" charset="0"/>
              </a:rPr>
              <a:t>немає</a:t>
            </a:r>
            <a:r>
              <a:rPr lang="ru-RU" sz="1800" dirty="0" smtClean="0">
                <a:latin typeface="Palatino Linotype" pitchFamily="18" charset="0"/>
              </a:rPr>
              <a:t> </a:t>
            </a:r>
            <a:r>
              <a:rPr lang="ru-RU" sz="1800" dirty="0" err="1" smtClean="0">
                <a:latin typeface="Palatino Linotype" pitchFamily="18" charset="0"/>
              </a:rPr>
              <a:t>ніякого</a:t>
            </a:r>
            <a:r>
              <a:rPr lang="ru-RU" sz="1800" dirty="0" smtClean="0">
                <a:latin typeface="Palatino Linotype" pitchFamily="18" charset="0"/>
              </a:rPr>
              <a:t> комплексу Є.І. </a:t>
            </a:r>
            <a:r>
              <a:rPr lang="uk-UA" sz="1800" dirty="0" smtClean="0">
                <a:latin typeface="Palatino Linotype" pitchFamily="18" charset="0"/>
              </a:rPr>
              <a:t>в механізмі реакції</a:t>
            </a:r>
            <a:endParaRPr lang="en-US" sz="1800" b="0" dirty="0">
              <a:latin typeface="Palatino Linotype" pitchFamily="18" charset="0"/>
            </a:endParaRP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ru-RU" sz="3600" b="1" dirty="0" err="1" smtClean="0"/>
              <a:t>Графіки</a:t>
            </a:r>
            <a:r>
              <a:rPr lang="ru-RU" sz="3600" b="1" dirty="0" smtClean="0"/>
              <a:t> Лайнуївера-Берка  при </a:t>
            </a:r>
            <a:r>
              <a:rPr lang="ru-RU" sz="3600" b="1" dirty="0" err="1" smtClean="0"/>
              <a:t>безконкурентному</a:t>
            </a:r>
            <a:r>
              <a:rPr lang="ru-RU" sz="3600" b="1" dirty="0" smtClean="0"/>
              <a:t>  </a:t>
            </a:r>
            <a:r>
              <a:rPr lang="ru-RU" sz="3600" b="1" dirty="0" err="1" smtClean="0"/>
              <a:t>інгібіюванні</a:t>
            </a:r>
            <a:endParaRPr lang="en-US" dirty="0"/>
          </a:p>
        </p:txBody>
      </p:sp>
      <p:pic>
        <p:nvPicPr>
          <p:cNvPr id="11981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7388" y="1295400"/>
            <a:ext cx="7772400" cy="530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19600" y="1066800"/>
            <a:ext cx="4087813" cy="3409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132099" name="Rectangle 3"/>
          <p:cNvSpPr>
            <a:spLocks noChangeArrowheads="1"/>
          </p:cNvSpPr>
          <p:nvPr/>
        </p:nvSpPr>
        <p:spPr bwMode="auto">
          <a:xfrm>
            <a:off x="1204913" y="5243513"/>
            <a:ext cx="3021012" cy="11842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Formation of EI</a:t>
            </a:r>
          </a:p>
          <a:p>
            <a:r>
              <a:rPr lang="en-US" b="0">
                <a:solidFill>
                  <a:schemeClr val="bg2"/>
                </a:solidFill>
              </a:rPr>
              <a:t>complex shifts reaction</a:t>
            </a:r>
          </a:p>
          <a:p>
            <a:r>
              <a:rPr lang="en-US" b="0">
                <a:solidFill>
                  <a:schemeClr val="bg2"/>
                </a:solidFill>
              </a:rPr>
              <a:t>to the left: </a:t>
            </a:r>
            <a:r>
              <a:rPr lang="en-US" b="0" i="1">
                <a:solidFill>
                  <a:schemeClr val="bg2"/>
                </a:solidFill>
              </a:rPr>
              <a:t>K</a:t>
            </a:r>
            <a:r>
              <a:rPr lang="en-US" b="0" baseline="-25000">
                <a:solidFill>
                  <a:schemeClr val="bg2"/>
                </a:solidFill>
              </a:rPr>
              <a:t>m,app</a:t>
            </a:r>
            <a:r>
              <a:rPr lang="en-US" b="0">
                <a:solidFill>
                  <a:schemeClr val="bg2"/>
                </a:solidFill>
              </a:rPr>
              <a:t> &gt; </a:t>
            </a:r>
            <a:r>
              <a:rPr lang="en-US" b="0" i="1">
                <a:solidFill>
                  <a:schemeClr val="bg2"/>
                </a:solidFill>
              </a:rPr>
              <a:t>K</a:t>
            </a:r>
            <a:r>
              <a:rPr lang="en-US" b="0" baseline="-25000">
                <a:solidFill>
                  <a:schemeClr val="bg2"/>
                </a:solidFill>
              </a:rPr>
              <a:t>m</a:t>
            </a:r>
          </a:p>
        </p:txBody>
      </p:sp>
      <p:pic>
        <p:nvPicPr>
          <p:cNvPr id="132101" name="Picture 5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8188" y="1011238"/>
            <a:ext cx="3173412" cy="35782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132103" name="Picture 7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2738" y="4587875"/>
            <a:ext cx="3973512" cy="2257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132104" name="Rectangle 8"/>
          <p:cNvSpPr>
            <a:spLocks noChangeArrowheads="1"/>
          </p:cNvSpPr>
          <p:nvPr/>
        </p:nvSpPr>
        <p:spPr bwMode="auto">
          <a:xfrm>
            <a:off x="2593975" y="5027613"/>
            <a:ext cx="1825625" cy="181331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r>
              <a:rPr lang="uk-UA" sz="1400" i="1" dirty="0">
                <a:solidFill>
                  <a:srgbClr val="800000"/>
                </a:solidFill>
                <a:latin typeface="Palatino Linotype" pitchFamily="18" charset="0"/>
              </a:rPr>
              <a:t>Навіть при високих </a:t>
            </a:r>
          </a:p>
          <a:p>
            <a:r>
              <a:rPr lang="uk-UA" sz="1400" i="1" dirty="0">
                <a:solidFill>
                  <a:srgbClr val="800000"/>
                </a:solidFill>
                <a:latin typeface="Palatino Linotype" pitchFamily="18" charset="0"/>
              </a:rPr>
              <a:t> </a:t>
            </a:r>
            <a:r>
              <a:rPr lang="uk-UA" sz="1400" i="1" dirty="0" smtClean="0">
                <a:solidFill>
                  <a:srgbClr val="800000"/>
                </a:solidFill>
                <a:latin typeface="Palatino Linotype" pitchFamily="18" charset="0"/>
              </a:rPr>
              <a:t>рівнях </a:t>
            </a:r>
            <a:r>
              <a:rPr lang="uk-UA" sz="1400" i="1" dirty="0">
                <a:solidFill>
                  <a:srgbClr val="800000"/>
                </a:solidFill>
                <a:latin typeface="Palatino Linotype" pitchFamily="18" charset="0"/>
              </a:rPr>
              <a:t>субстрату, </a:t>
            </a:r>
          </a:p>
          <a:p>
            <a:r>
              <a:rPr lang="uk-UA" sz="1400" i="1" dirty="0">
                <a:solidFill>
                  <a:srgbClr val="800000"/>
                </a:solidFill>
                <a:latin typeface="Palatino Linotype" pitchFamily="18" charset="0"/>
              </a:rPr>
              <a:t> інгібітор зв'язується, </a:t>
            </a:r>
          </a:p>
          <a:p>
            <a:r>
              <a:rPr lang="uk-UA" sz="1400" i="1" dirty="0">
                <a:solidFill>
                  <a:srgbClr val="800000"/>
                </a:solidFill>
                <a:latin typeface="Palatino Linotype" pitchFamily="18" charset="0"/>
              </a:rPr>
              <a:t> </a:t>
            </a:r>
            <a:r>
              <a:rPr lang="uk-UA" sz="1400" i="1" dirty="0" smtClean="0">
                <a:solidFill>
                  <a:srgbClr val="800000"/>
                </a:solidFill>
                <a:latin typeface="Palatino Linotype" pitchFamily="18" charset="0"/>
              </a:rPr>
              <a:t>з субстратом у </a:t>
            </a:r>
            <a:r>
              <a:rPr lang="uk-UA" sz="1400" i="1" dirty="0" err="1" smtClean="0">
                <a:solidFill>
                  <a:srgbClr val="800000"/>
                </a:solidFill>
                <a:latin typeface="Palatino Linotype" pitchFamily="18" charset="0"/>
              </a:rPr>
              <a:t>скаді</a:t>
            </a:r>
            <a:r>
              <a:rPr lang="uk-UA" sz="1400" i="1" dirty="0" smtClean="0">
                <a:solidFill>
                  <a:srgbClr val="800000"/>
                </a:solidFill>
                <a:latin typeface="Palatino Linotype" pitchFamily="18" charset="0"/>
              </a:rPr>
              <a:t> комплексу</a:t>
            </a:r>
            <a:endParaRPr lang="en-US" sz="1400" i="1" dirty="0">
              <a:solidFill>
                <a:srgbClr val="800000"/>
              </a:solidFill>
              <a:latin typeface="Palatino Linotype" pitchFamily="18" charset="0"/>
            </a:endParaRPr>
          </a:p>
          <a:p>
            <a:r>
              <a:rPr lang="en-US" sz="1400" i="1" dirty="0">
                <a:solidFill>
                  <a:srgbClr val="800000"/>
                </a:solidFill>
                <a:latin typeface="Palatino Linotype" pitchFamily="18" charset="0"/>
              </a:rPr>
              <a:t> </a:t>
            </a:r>
            <a:r>
              <a:rPr lang="en-US" sz="1400" i="1" dirty="0" err="1">
                <a:solidFill>
                  <a:srgbClr val="800000"/>
                </a:solidFill>
                <a:latin typeface="Palatino Linotype" pitchFamily="18" charset="0"/>
              </a:rPr>
              <a:t>Vmax</a:t>
            </a:r>
            <a:r>
              <a:rPr lang="en-US" sz="1400" i="1" dirty="0">
                <a:solidFill>
                  <a:srgbClr val="800000"/>
                </a:solidFill>
                <a:latin typeface="Palatino Linotype" pitchFamily="18" charset="0"/>
              </a:rPr>
              <a:t>, </a:t>
            </a:r>
            <a:r>
              <a:rPr lang="uk-UA" sz="1400" i="1" dirty="0" smtClean="0">
                <a:solidFill>
                  <a:srgbClr val="800000"/>
                </a:solidFill>
                <a:latin typeface="Palatino Linotype" pitchFamily="18" charset="0"/>
              </a:rPr>
              <a:t>&lt;</a:t>
            </a:r>
            <a:r>
              <a:rPr lang="en-US" sz="1400" i="1" dirty="0" err="1">
                <a:solidFill>
                  <a:srgbClr val="800000"/>
                </a:solidFill>
                <a:latin typeface="Palatino Linotype" pitchFamily="18" charset="0"/>
              </a:rPr>
              <a:t>Vmax</a:t>
            </a:r>
            <a:endParaRPr lang="en-US" sz="1400" i="1" dirty="0">
              <a:solidFill>
                <a:srgbClr val="800000"/>
              </a:solidFill>
              <a:latin typeface="Palatino Linotype" pitchFamily="18" charset="0"/>
            </a:endParaRPr>
          </a:p>
        </p:txBody>
      </p:sp>
      <p:sp>
        <p:nvSpPr>
          <p:cNvPr id="132105" name="Rectangle 9"/>
          <p:cNvSpPr>
            <a:spLocks noChangeArrowheads="1"/>
          </p:cNvSpPr>
          <p:nvPr/>
        </p:nvSpPr>
        <p:spPr bwMode="auto">
          <a:xfrm>
            <a:off x="914400" y="2757488"/>
            <a:ext cx="1981200" cy="1736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r>
              <a:rPr lang="en-US" sz="1800">
                <a:solidFill>
                  <a:srgbClr val="000000"/>
                </a:solidFill>
                <a:latin typeface="Helvetica" pitchFamily="28" charset="0"/>
              </a:rPr>
              <a:t>Inhibitor </a:t>
            </a:r>
          </a:p>
          <a:p>
            <a:r>
              <a:rPr lang="en-US" sz="1800">
                <a:solidFill>
                  <a:srgbClr val="000000"/>
                </a:solidFill>
                <a:latin typeface="Helvetica" pitchFamily="28" charset="0"/>
              </a:rPr>
              <a:t>increases</a:t>
            </a:r>
          </a:p>
          <a:p>
            <a:r>
              <a:rPr lang="en-US" sz="1800">
                <a:solidFill>
                  <a:srgbClr val="000000"/>
                </a:solidFill>
                <a:latin typeface="Helvetica" pitchFamily="28" charset="0"/>
              </a:rPr>
              <a:t>the amount of </a:t>
            </a:r>
          </a:p>
          <a:p>
            <a:r>
              <a:rPr lang="en-US" sz="1800">
                <a:solidFill>
                  <a:srgbClr val="000000"/>
                </a:solidFill>
                <a:latin typeface="Helvetica" pitchFamily="28" charset="0"/>
              </a:rPr>
              <a:t>enzyme bound</a:t>
            </a:r>
          </a:p>
          <a:p>
            <a:r>
              <a:rPr lang="en-US" sz="1800">
                <a:solidFill>
                  <a:srgbClr val="000000"/>
                </a:solidFill>
                <a:latin typeface="Helvetica" pitchFamily="28" charset="0"/>
              </a:rPr>
              <a:t>to substrate</a:t>
            </a:r>
          </a:p>
          <a:p>
            <a:r>
              <a:rPr lang="en-US" sz="1800" i="1">
                <a:solidFill>
                  <a:srgbClr val="000000"/>
                </a:solidFill>
                <a:latin typeface="Helvetica" pitchFamily="28" charset="0"/>
              </a:rPr>
              <a:t>K</a:t>
            </a:r>
            <a:r>
              <a:rPr lang="en-US" sz="1800" baseline="-25000">
                <a:solidFill>
                  <a:srgbClr val="000000"/>
                </a:solidFill>
                <a:latin typeface="Helvetica" pitchFamily="28" charset="0"/>
              </a:rPr>
              <a:t>m,app</a:t>
            </a:r>
            <a:r>
              <a:rPr lang="en-US" sz="1800">
                <a:solidFill>
                  <a:srgbClr val="000000"/>
                </a:solidFill>
                <a:latin typeface="Helvetica" pitchFamily="28" charset="0"/>
              </a:rPr>
              <a:t> &lt; </a:t>
            </a:r>
            <a:r>
              <a:rPr lang="en-US" sz="1800" i="1">
                <a:solidFill>
                  <a:srgbClr val="000000"/>
                </a:solidFill>
                <a:latin typeface="Helvetica" pitchFamily="28" charset="0"/>
              </a:rPr>
              <a:t>K</a:t>
            </a:r>
            <a:r>
              <a:rPr lang="en-US" sz="1800" baseline="-25000">
                <a:solidFill>
                  <a:srgbClr val="000000"/>
                </a:solidFill>
                <a:latin typeface="Helvetica" pitchFamily="28" charset="0"/>
              </a:rPr>
              <a:t>m</a:t>
            </a:r>
            <a:endParaRPr lang="en-US" sz="1800" baseline="-25000">
              <a:solidFill>
                <a:schemeClr val="bg2"/>
              </a:solidFill>
              <a:latin typeface="Helvetica" pitchFamily="28" charset="0"/>
            </a:endParaRPr>
          </a:p>
        </p:txBody>
      </p:sp>
      <p:sp>
        <p:nvSpPr>
          <p:cNvPr id="132106" name="Rectangle 10"/>
          <p:cNvSpPr>
            <a:spLocks noChangeArrowheads="1"/>
          </p:cNvSpPr>
          <p:nvPr/>
        </p:nvSpPr>
        <p:spPr bwMode="auto">
          <a:xfrm>
            <a:off x="6208713" y="2900363"/>
            <a:ext cx="1792287" cy="7604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r>
              <a:rPr lang="en-US" sz="1800">
                <a:solidFill>
                  <a:srgbClr val="000000"/>
                </a:solidFill>
              </a:rPr>
              <a:t>V</a:t>
            </a:r>
            <a:r>
              <a:rPr lang="en-US" sz="1800" baseline="-25000">
                <a:solidFill>
                  <a:srgbClr val="000000"/>
                </a:solidFill>
              </a:rPr>
              <a:t>max,app</a:t>
            </a:r>
            <a:r>
              <a:rPr lang="en-US" sz="1800">
                <a:solidFill>
                  <a:srgbClr val="000000"/>
                </a:solidFill>
              </a:rPr>
              <a:t> &lt; V</a:t>
            </a:r>
            <a:r>
              <a:rPr lang="en-US" sz="1800" baseline="-25000">
                <a:solidFill>
                  <a:srgbClr val="000000"/>
                </a:solidFill>
              </a:rPr>
              <a:t>max</a:t>
            </a:r>
          </a:p>
          <a:p>
            <a:endParaRPr lang="en-US" sz="1200" baseline="-25000">
              <a:solidFill>
                <a:srgbClr val="000000"/>
              </a:solidFill>
            </a:endParaRPr>
          </a:p>
          <a:p>
            <a:r>
              <a:rPr lang="en-US" sz="1800" i="1">
                <a:solidFill>
                  <a:srgbClr val="000000"/>
                </a:solidFill>
              </a:rPr>
              <a:t>   K</a:t>
            </a:r>
            <a:r>
              <a:rPr lang="en-US" sz="1800" baseline="-25000">
                <a:solidFill>
                  <a:srgbClr val="000000"/>
                </a:solidFill>
              </a:rPr>
              <a:t>m,app</a:t>
            </a:r>
            <a:r>
              <a:rPr lang="en-US" sz="1800">
                <a:solidFill>
                  <a:srgbClr val="000000"/>
                </a:solidFill>
              </a:rPr>
              <a:t>&lt; </a:t>
            </a:r>
            <a:r>
              <a:rPr lang="en-US" sz="1800" i="1">
                <a:solidFill>
                  <a:srgbClr val="000000"/>
                </a:solidFill>
              </a:rPr>
              <a:t>K</a:t>
            </a:r>
            <a:r>
              <a:rPr lang="en-US" sz="1800" baseline="-25000">
                <a:solidFill>
                  <a:srgbClr val="000000"/>
                </a:solidFill>
              </a:rPr>
              <a:t>m</a:t>
            </a:r>
            <a:endParaRPr lang="en-US" sz="1800" b="0" baseline="-25000">
              <a:solidFill>
                <a:schemeClr val="bg2"/>
              </a:solidFill>
            </a:endParaRPr>
          </a:p>
        </p:txBody>
      </p:sp>
      <p:sp>
        <p:nvSpPr>
          <p:cNvPr id="132107" name="Rectangle 11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15400" cy="1143000"/>
          </a:xfrm>
        </p:spPr>
        <p:txBody>
          <a:bodyPr/>
          <a:lstStyle/>
          <a:p>
            <a:r>
              <a:rPr lang="uk-UA" sz="2800" b="1" dirty="0" smtClean="0"/>
              <a:t>Графік ММ при </a:t>
            </a:r>
            <a:r>
              <a:rPr lang="uk-UA" sz="2800" b="1" dirty="0" err="1" smtClean="0"/>
              <a:t>безконкурентному</a:t>
            </a:r>
            <a:r>
              <a:rPr lang="uk-UA" sz="2800" b="1" dirty="0" smtClean="0"/>
              <a:t> </a:t>
            </a:r>
            <a:r>
              <a:rPr lang="uk-UA" sz="2800" b="1" dirty="0" err="1" smtClean="0"/>
              <a:t>інгібіюванні</a:t>
            </a:r>
            <a:endParaRPr lang="en-US" dirty="0"/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AutoShape 2"/>
          <p:cNvSpPr>
            <a:spLocks noChangeArrowheads="1"/>
          </p:cNvSpPr>
          <p:nvPr/>
        </p:nvSpPr>
        <p:spPr bwMode="auto">
          <a:xfrm>
            <a:off x="2590800" y="609600"/>
            <a:ext cx="5562600" cy="2362200"/>
          </a:xfrm>
          <a:prstGeom prst="wedgeRoundRectCallout">
            <a:avLst>
              <a:gd name="adj1" fmla="val -38384"/>
              <a:gd name="adj2" fmla="val 122648"/>
              <a:gd name="adj3" fmla="val 16667"/>
            </a:avLst>
          </a:prstGeom>
          <a:solidFill>
            <a:srgbClr val="FFCC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uk-UA" b="0"/>
          </a:p>
        </p:txBody>
      </p:sp>
      <p:sp>
        <p:nvSpPr>
          <p:cNvPr id="133123" name="Rectangle 3"/>
          <p:cNvSpPr>
            <a:spLocks noChangeArrowheads="1"/>
          </p:cNvSpPr>
          <p:nvPr/>
        </p:nvSpPr>
        <p:spPr bwMode="auto">
          <a:xfrm>
            <a:off x="2667000" y="838200"/>
            <a:ext cx="5486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uk-UA" sz="2800" dirty="0" smtClean="0">
                <a:solidFill>
                  <a:srgbClr val="800000"/>
                </a:solidFill>
              </a:rPr>
              <a:t>Неконкурентоспроможні інгібітори зменшують  </a:t>
            </a:r>
            <a:r>
              <a:rPr lang="en-US" sz="2800" dirty="0" smtClean="0">
                <a:solidFill>
                  <a:srgbClr val="800000"/>
                </a:solidFill>
              </a:rPr>
              <a:t>Km </a:t>
            </a:r>
            <a:r>
              <a:rPr lang="uk-UA" sz="2800" dirty="0" smtClean="0">
                <a:solidFill>
                  <a:srgbClr val="800000"/>
                </a:solidFill>
              </a:rPr>
              <a:t>ферменту і зменшують </a:t>
            </a:r>
            <a:r>
              <a:rPr lang="en-US" sz="2800" dirty="0" err="1" smtClean="0">
                <a:solidFill>
                  <a:srgbClr val="800000"/>
                </a:solidFill>
              </a:rPr>
              <a:t>Vmax</a:t>
            </a:r>
            <a:r>
              <a:rPr lang="en-US" sz="2800" dirty="0" smtClean="0">
                <a:solidFill>
                  <a:srgbClr val="800000"/>
                </a:solidFill>
              </a:rPr>
              <a:t> </a:t>
            </a:r>
            <a:r>
              <a:rPr lang="uk-UA" sz="2800" dirty="0" smtClean="0">
                <a:solidFill>
                  <a:srgbClr val="800000"/>
                </a:solidFill>
              </a:rPr>
              <a:t>реакції</a:t>
            </a:r>
            <a:endParaRPr lang="en-US" sz="2800" dirty="0">
              <a:solidFill>
                <a:srgbClr val="081D58"/>
              </a:solidFill>
            </a:endParaRPr>
          </a:p>
        </p:txBody>
      </p:sp>
      <p:pic>
        <p:nvPicPr>
          <p:cNvPr id="13312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2971800"/>
            <a:ext cx="2209800" cy="2387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0"/>
            <a:ext cx="8458200" cy="1143000"/>
          </a:xfrm>
        </p:spPr>
        <p:txBody>
          <a:bodyPr/>
          <a:lstStyle/>
          <a:p>
            <a:r>
              <a:rPr lang="uk-UA" sz="3200" b="1" dirty="0" smtClean="0"/>
              <a:t>Приклад </a:t>
            </a:r>
            <a:r>
              <a:rPr lang="uk-UA" sz="3200" b="1" dirty="0" err="1" smtClean="0"/>
              <a:t>безконкурентого</a:t>
            </a:r>
            <a:r>
              <a:rPr lang="uk-UA" sz="3200" b="1" dirty="0" smtClean="0"/>
              <a:t> гальмування: лужної фосфатази фенілаланіном</a:t>
            </a:r>
            <a:endParaRPr lang="en-US" dirty="0"/>
          </a:p>
        </p:txBody>
      </p:sp>
      <p:pic>
        <p:nvPicPr>
          <p:cNvPr id="13414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1443038"/>
            <a:ext cx="7391400" cy="5338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2133600"/>
            <a:ext cx="3724275" cy="2628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6151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конкурентне </a:t>
            </a:r>
            <a:r>
              <a:rPr lang="uk-UA" b="1" dirty="0" err="1" smtClean="0"/>
              <a:t>інгібування</a:t>
            </a:r>
            <a:endParaRPr lang="en-US" dirty="0"/>
          </a:p>
        </p:txBody>
      </p:sp>
      <p:sp>
        <p:nvSpPr>
          <p:cNvPr id="6" name="Вертикальный свиток 5"/>
          <p:cNvSpPr/>
          <p:nvPr/>
        </p:nvSpPr>
        <p:spPr bwMode="auto">
          <a:xfrm>
            <a:off x="4429124" y="1643050"/>
            <a:ext cx="4357718" cy="4572032"/>
          </a:xfrm>
          <a:prstGeom prst="verticalScroll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ru-RU" b="0" i="1" dirty="0" smtClean="0">
                <a:latin typeface="Palatino Linotype" pitchFamily="18" charset="0"/>
              </a:rPr>
              <a:t>При конкурентному </a:t>
            </a:r>
            <a:r>
              <a:rPr lang="ru-RU" b="0" i="1" dirty="0" err="1" smtClean="0">
                <a:latin typeface="Palatino Linotype" pitchFamily="18" charset="0"/>
              </a:rPr>
              <a:t>гальмуванні</a:t>
            </a:r>
            <a:r>
              <a:rPr lang="ru-RU" b="0" i="1" dirty="0" smtClean="0">
                <a:latin typeface="Palatino Linotype" pitchFamily="18" charset="0"/>
              </a:rPr>
              <a:t>, </a:t>
            </a:r>
            <a:r>
              <a:rPr lang="ru-RU" b="0" i="1" dirty="0" err="1" smtClean="0">
                <a:latin typeface="Palatino Linotype" pitchFamily="18" charset="0"/>
              </a:rPr>
              <a:t>інгібітор</a:t>
            </a:r>
            <a:r>
              <a:rPr lang="ru-RU" b="0" i="1" dirty="0" smtClean="0">
                <a:latin typeface="Palatino Linotype" pitchFamily="18" charset="0"/>
              </a:rPr>
              <a:t> </a:t>
            </a:r>
            <a:r>
              <a:rPr lang="ru-RU" b="0" i="1" dirty="0" err="1" smtClean="0">
                <a:latin typeface="Palatino Linotype" pitchFamily="18" charset="0"/>
              </a:rPr>
              <a:t>конкурує</a:t>
            </a:r>
            <a:r>
              <a:rPr lang="ru-RU" b="0" i="1" dirty="0" smtClean="0">
                <a:latin typeface="Palatino Linotype" pitchFamily="18" charset="0"/>
              </a:rPr>
              <a:t> </a:t>
            </a:r>
            <a:r>
              <a:rPr lang="ru-RU" b="0" i="1" dirty="0" err="1" smtClean="0">
                <a:latin typeface="Palatino Linotype" pitchFamily="18" charset="0"/>
              </a:rPr>
              <a:t>з</a:t>
            </a:r>
            <a:r>
              <a:rPr lang="ru-RU" b="0" i="1" dirty="0" smtClean="0">
                <a:latin typeface="Palatino Linotype" pitchFamily="18" charset="0"/>
              </a:rPr>
              <a:t> субстратом за той же сайт </a:t>
            </a:r>
            <a:r>
              <a:rPr lang="ru-RU" b="0" i="1" dirty="0" err="1" smtClean="0">
                <a:latin typeface="Palatino Linotype" pitchFamily="18" charset="0"/>
              </a:rPr>
              <a:t>зв'язування</a:t>
            </a:r>
            <a:endParaRPr lang="uk-UA" sz="2800" b="0" i="1" dirty="0">
              <a:latin typeface="Palatino Linotype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Palatino Linotype" pitchFamily="18" charset="0"/>
            </a:endParaRPr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838200"/>
            <a:ext cx="7772400" cy="5334000"/>
          </a:xfrm>
        </p:spPr>
        <p:txBody>
          <a:bodyPr/>
          <a:lstStyle/>
          <a:p>
            <a:pPr>
              <a:buFontTx/>
              <a:buNone/>
            </a:pPr>
            <a:r>
              <a:rPr lang="en-US" sz="2800" dirty="0">
                <a:latin typeface="Monotype Corsiva" pitchFamily="66" charset="0"/>
              </a:rPr>
              <a:t> </a:t>
            </a:r>
            <a:r>
              <a:rPr lang="uk-UA" sz="2800" dirty="0" smtClean="0">
                <a:solidFill>
                  <a:srgbClr val="800000"/>
                </a:solidFill>
                <a:latin typeface="Monotype Corsiva" pitchFamily="66" charset="0"/>
              </a:rPr>
              <a:t>У лужному </a:t>
            </a:r>
            <a:r>
              <a:rPr lang="uk-UA" sz="2800" dirty="0" err="1" smtClean="0">
                <a:solidFill>
                  <a:srgbClr val="800000"/>
                </a:solidFill>
                <a:latin typeface="Monotype Corsiva" pitchFamily="66" charset="0"/>
              </a:rPr>
              <a:t>рН</a:t>
            </a:r>
            <a:r>
              <a:rPr lang="uk-UA" sz="2800" dirty="0" smtClean="0">
                <a:solidFill>
                  <a:srgbClr val="800000"/>
                </a:solidFill>
                <a:latin typeface="Monotype Corsiva" pitchFamily="66" charset="0"/>
              </a:rPr>
              <a:t>, лужна фосфатаза каталізує вивільнення неорганічного фосфату з фосфатних ефірів. Фермент знаходиться в ряді тканин, у тому числі печінки, жовчних протоках, кишечнику, кістках, нирках, плаценті, і лейкоцитах. Лужна фосфатаза грає роль при осадженні </a:t>
            </a:r>
            <a:r>
              <a:rPr lang="uk-UA" sz="2800" dirty="0" err="1" smtClean="0">
                <a:solidFill>
                  <a:srgbClr val="800000"/>
                </a:solidFill>
                <a:latin typeface="Monotype Corsiva" pitchFamily="66" charset="0"/>
              </a:rPr>
              <a:t>гідроксиапатитів</a:t>
            </a:r>
            <a:r>
              <a:rPr lang="en-US" sz="2800" dirty="0" smtClean="0">
                <a:solidFill>
                  <a:srgbClr val="800000"/>
                </a:solidFill>
                <a:latin typeface="Monotype Corsiva" pitchFamily="66" charset="0"/>
              </a:rPr>
              <a:t> </a:t>
            </a:r>
            <a:r>
              <a:rPr lang="uk-UA" sz="2800" dirty="0" err="1" smtClean="0">
                <a:solidFill>
                  <a:srgbClr val="800000"/>
                </a:solidFill>
                <a:latin typeface="Monotype Corsiva" pitchFamily="66" charset="0"/>
              </a:rPr>
              <a:t>остеоїдними</a:t>
            </a:r>
            <a:r>
              <a:rPr lang="uk-UA" sz="2800" dirty="0" smtClean="0">
                <a:solidFill>
                  <a:srgbClr val="800000"/>
                </a:solidFill>
                <a:latin typeface="Monotype Corsiva" pitchFamily="66" charset="0"/>
              </a:rPr>
              <a:t> клітинами під час формування кісткової тканини. Функція лужної фосфатази в інших тканинах не відомо. Рівні лужної фосфатази є важливими діагностичними маркерами для кісток і хвороби печінки.</a:t>
            </a:r>
            <a:endParaRPr lang="en-US" sz="2800" dirty="0">
              <a:solidFill>
                <a:srgbClr val="8000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uk-UA" sz="4000" dirty="0" smtClean="0"/>
              <a:t>Необоротне </a:t>
            </a:r>
            <a:r>
              <a:rPr lang="uk-UA" sz="4000" dirty="0" err="1" smtClean="0"/>
              <a:t>інгібування</a:t>
            </a:r>
            <a:endParaRPr lang="en-US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13722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833563"/>
            <a:ext cx="4876800" cy="33607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7" name="Скругленный прямоугольник 6"/>
          <p:cNvSpPr/>
          <p:nvPr/>
        </p:nvSpPr>
        <p:spPr>
          <a:xfrm>
            <a:off x="5357818" y="1571612"/>
            <a:ext cx="3357586" cy="47149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800000"/>
                </a:solidFill>
              </a:rPr>
              <a:t>При </a:t>
            </a:r>
            <a:r>
              <a:rPr lang="ru-RU" dirty="0" err="1" smtClean="0">
                <a:solidFill>
                  <a:srgbClr val="800000"/>
                </a:solidFill>
              </a:rPr>
              <a:t>незворотньому</a:t>
            </a:r>
            <a:r>
              <a:rPr lang="ru-RU" dirty="0" smtClean="0">
                <a:solidFill>
                  <a:srgbClr val="800000"/>
                </a:solidFill>
              </a:rPr>
              <a:t> </a:t>
            </a:r>
            <a:r>
              <a:rPr lang="ru-RU" dirty="0" err="1" smtClean="0">
                <a:solidFill>
                  <a:srgbClr val="800000"/>
                </a:solidFill>
              </a:rPr>
              <a:t>інгібуванні</a:t>
            </a:r>
            <a:r>
              <a:rPr lang="ru-RU" dirty="0" smtClean="0">
                <a:solidFill>
                  <a:srgbClr val="800000"/>
                </a:solidFill>
              </a:rPr>
              <a:t>, </a:t>
            </a:r>
            <a:r>
              <a:rPr lang="ru-RU" dirty="0" err="1">
                <a:solidFill>
                  <a:srgbClr val="800000"/>
                </a:solidFill>
              </a:rPr>
              <a:t>інгібітор</a:t>
            </a:r>
            <a:r>
              <a:rPr lang="ru-RU" dirty="0">
                <a:solidFill>
                  <a:srgbClr val="800000"/>
                </a:solidFill>
              </a:rPr>
              <a:t> </a:t>
            </a:r>
            <a:r>
              <a:rPr lang="ru-RU" dirty="0" err="1">
                <a:solidFill>
                  <a:srgbClr val="800000"/>
                </a:solidFill>
              </a:rPr>
              <a:t>зв'язується</a:t>
            </a:r>
            <a:r>
              <a:rPr lang="ru-RU" dirty="0">
                <a:solidFill>
                  <a:srgbClr val="800000"/>
                </a:solidFill>
              </a:rPr>
              <a:t> </a:t>
            </a:r>
            <a:r>
              <a:rPr lang="ru-RU" dirty="0" err="1">
                <a:solidFill>
                  <a:srgbClr val="800000"/>
                </a:solidFill>
              </a:rPr>
              <a:t>з</a:t>
            </a:r>
            <a:r>
              <a:rPr lang="ru-RU" dirty="0">
                <a:solidFill>
                  <a:srgbClr val="800000"/>
                </a:solidFill>
              </a:rPr>
              <a:t> ферментом, </a:t>
            </a:r>
            <a:r>
              <a:rPr lang="ru-RU" dirty="0" err="1">
                <a:solidFill>
                  <a:srgbClr val="800000"/>
                </a:solidFill>
              </a:rPr>
              <a:t>необоротно</a:t>
            </a:r>
            <a:r>
              <a:rPr lang="ru-RU" dirty="0">
                <a:solidFill>
                  <a:srgbClr val="800000"/>
                </a:solidFill>
              </a:rPr>
              <a:t> шляхом </a:t>
            </a:r>
            <a:r>
              <a:rPr lang="ru-RU" dirty="0" err="1">
                <a:solidFill>
                  <a:srgbClr val="800000"/>
                </a:solidFill>
              </a:rPr>
              <a:t>утворення</a:t>
            </a:r>
            <a:r>
              <a:rPr lang="ru-RU" dirty="0">
                <a:solidFill>
                  <a:srgbClr val="800000"/>
                </a:solidFill>
              </a:rPr>
              <a:t> ковалентного </a:t>
            </a:r>
            <a:r>
              <a:rPr lang="ru-RU" dirty="0" err="1">
                <a:solidFill>
                  <a:srgbClr val="800000"/>
                </a:solidFill>
              </a:rPr>
              <a:t>зв'язку</a:t>
            </a:r>
            <a:r>
              <a:rPr lang="ru-RU" dirty="0">
                <a:solidFill>
                  <a:srgbClr val="800000"/>
                </a:solidFill>
              </a:rPr>
              <a:t> </a:t>
            </a:r>
            <a:r>
              <a:rPr lang="ru-RU" dirty="0" err="1">
                <a:solidFill>
                  <a:srgbClr val="800000"/>
                </a:solidFill>
              </a:rPr>
              <a:t>з</a:t>
            </a:r>
            <a:r>
              <a:rPr lang="ru-RU" dirty="0">
                <a:solidFill>
                  <a:srgbClr val="800000"/>
                </a:solidFill>
              </a:rPr>
              <a:t> ферментом, </a:t>
            </a:r>
            <a:r>
              <a:rPr lang="ru-RU" dirty="0" err="1">
                <a:solidFill>
                  <a:srgbClr val="800000"/>
                </a:solidFill>
              </a:rPr>
              <a:t>постійно</a:t>
            </a:r>
            <a:r>
              <a:rPr lang="ru-RU" dirty="0">
                <a:solidFill>
                  <a:srgbClr val="800000"/>
                </a:solidFill>
              </a:rPr>
              <a:t> </a:t>
            </a:r>
            <a:r>
              <a:rPr lang="ru-RU" dirty="0" err="1">
                <a:solidFill>
                  <a:srgbClr val="800000"/>
                </a:solidFill>
              </a:rPr>
              <a:t>інактивації</a:t>
            </a:r>
            <a:r>
              <a:rPr lang="ru-RU" dirty="0">
                <a:solidFill>
                  <a:srgbClr val="800000"/>
                </a:solidFill>
              </a:rPr>
              <a:t> ферменту</a:t>
            </a:r>
            <a:endParaRPr lang="uk-UA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600" dirty="0" smtClean="0"/>
              <a:t>Необоротне </a:t>
            </a:r>
            <a:r>
              <a:rPr lang="uk-UA" sz="3600" dirty="0" err="1" smtClean="0"/>
              <a:t>інгібування</a:t>
            </a:r>
            <a:r>
              <a:rPr lang="uk-UA" sz="3600" dirty="0" smtClean="0"/>
              <a:t> - Механізм дії</a:t>
            </a:r>
            <a:endParaRPr lang="en-US" dirty="0"/>
          </a:p>
        </p:txBody>
      </p:sp>
      <p:sp>
        <p:nvSpPr>
          <p:cNvPr id="13824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495800" y="2671763"/>
            <a:ext cx="4648200" cy="33528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uk-UA" sz="3600" b="1" dirty="0" smtClean="0"/>
              <a:t>У незворотного </a:t>
            </a:r>
            <a:r>
              <a:rPr lang="uk-UA" sz="3600" b="1" dirty="0" err="1" smtClean="0"/>
              <a:t>інгібування</a:t>
            </a:r>
            <a:r>
              <a:rPr lang="uk-UA" sz="3600" b="1" dirty="0" smtClean="0"/>
              <a:t>, інгібітор постійно </a:t>
            </a:r>
            <a:r>
              <a:rPr lang="uk-UA" sz="3600" b="1" dirty="0" err="1" smtClean="0"/>
              <a:t>інактивує</a:t>
            </a:r>
            <a:r>
              <a:rPr lang="uk-UA" sz="3600" b="1" dirty="0" smtClean="0"/>
              <a:t> фермент. Чистий ефект полягає у видаленні </a:t>
            </a:r>
            <a:r>
              <a:rPr lang="uk-UA" sz="3600" b="1" dirty="0" smtClean="0"/>
              <a:t>ферменту </a:t>
            </a:r>
            <a:r>
              <a:rPr lang="uk-UA" sz="3600" b="1" dirty="0" smtClean="0"/>
              <a:t>від реакції.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uk-UA" sz="3600" b="1" dirty="0" smtClean="0"/>
              <a:t> </a:t>
            </a:r>
            <a:r>
              <a:rPr lang="en-US" sz="3600" b="1" dirty="0" err="1" smtClean="0"/>
              <a:t>Vmax</a:t>
            </a:r>
            <a:r>
              <a:rPr lang="en-US" sz="3600" b="1" dirty="0" smtClean="0"/>
              <a:t> </a:t>
            </a:r>
            <a:r>
              <a:rPr lang="uk-UA" sz="3600" b="1" dirty="0" smtClean="0"/>
              <a:t>зменшується </a:t>
            </a:r>
          </a:p>
          <a:p>
            <a:pPr algn="r">
              <a:lnSpc>
                <a:spcPct val="90000"/>
              </a:lnSpc>
              <a:buFontTx/>
              <a:buNone/>
            </a:pPr>
            <a:r>
              <a:rPr lang="uk-UA" sz="3600" b="1" dirty="0" smtClean="0"/>
              <a:t> Не впливає на </a:t>
            </a:r>
            <a:r>
              <a:rPr lang="uk-UA" sz="3600" b="1" dirty="0" smtClean="0"/>
              <a:t>Км</a:t>
            </a:r>
            <a:endParaRPr lang="en-US" sz="3200" dirty="0"/>
          </a:p>
        </p:txBody>
      </p:sp>
      <p:pic>
        <p:nvPicPr>
          <p:cNvPr id="13824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1928802"/>
            <a:ext cx="6324600" cy="3486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458200" cy="1143000"/>
          </a:xfrm>
        </p:spPr>
        <p:txBody>
          <a:bodyPr>
            <a:normAutofit/>
          </a:bodyPr>
          <a:lstStyle/>
          <a:p>
            <a:r>
              <a:rPr lang="uk-UA" sz="3200" b="1" dirty="0" smtClean="0"/>
              <a:t>Графік ММ для </a:t>
            </a:r>
            <a:r>
              <a:rPr lang="uk-UA" sz="3200" b="1" dirty="0" err="1" smtClean="0"/>
              <a:t>незворотніх</a:t>
            </a:r>
            <a:r>
              <a:rPr lang="uk-UA" sz="3200" b="1" dirty="0" smtClean="0"/>
              <a:t> інгібіторів</a:t>
            </a:r>
            <a:endParaRPr lang="en-US" dirty="0"/>
          </a:p>
        </p:txBody>
      </p:sp>
      <p:sp>
        <p:nvSpPr>
          <p:cNvPr id="139267" name="Rectangle 3"/>
          <p:cNvSpPr>
            <a:spLocks noGrp="1" noChangeArrowheads="1"/>
          </p:cNvSpPr>
          <p:nvPr>
            <p:ph idx="1"/>
          </p:nvPr>
        </p:nvSpPr>
        <p:spPr>
          <a:xfrm>
            <a:off x="5791200" y="4191000"/>
            <a:ext cx="2895600" cy="1295400"/>
          </a:xfrm>
        </p:spPr>
        <p:txBody>
          <a:bodyPr/>
          <a:lstStyle/>
          <a:p>
            <a:pPr>
              <a:buFontTx/>
              <a:buNone/>
            </a:pPr>
            <a:r>
              <a:rPr lang="en-US" b="1"/>
              <a:t>V</a:t>
            </a:r>
            <a:r>
              <a:rPr lang="en-US" b="1" baseline="-25000"/>
              <a:t>max,app</a:t>
            </a:r>
            <a:r>
              <a:rPr lang="en-US" b="1"/>
              <a:t>  &lt; V</a:t>
            </a:r>
            <a:r>
              <a:rPr lang="en-US" b="1" baseline="-25000"/>
              <a:t>max</a:t>
            </a:r>
            <a:endParaRPr lang="en-US" b="1"/>
          </a:p>
          <a:p>
            <a:pPr>
              <a:buFontTx/>
              <a:buNone/>
            </a:pPr>
            <a:r>
              <a:rPr lang="en-US" b="1" i="1"/>
              <a:t>K</a:t>
            </a:r>
            <a:r>
              <a:rPr lang="en-US" b="1" baseline="-25000"/>
              <a:t>m,app</a:t>
            </a:r>
            <a:r>
              <a:rPr lang="en-US" b="1"/>
              <a:t>  = </a:t>
            </a:r>
            <a:r>
              <a:rPr lang="en-US" b="1" i="1"/>
              <a:t>K</a:t>
            </a:r>
            <a:r>
              <a:rPr lang="en-US" b="1" baseline="-25000"/>
              <a:t>m</a:t>
            </a:r>
            <a:endParaRPr lang="en-US"/>
          </a:p>
        </p:txBody>
      </p:sp>
      <p:pic>
        <p:nvPicPr>
          <p:cNvPr id="13926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676400"/>
            <a:ext cx="6324600" cy="4892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sz="3200" dirty="0" err="1" smtClean="0"/>
              <a:t>Необоротне</a:t>
            </a:r>
            <a:r>
              <a:rPr lang="ru-RU" sz="3200" dirty="0" smtClean="0"/>
              <a:t> </a:t>
            </a:r>
            <a:r>
              <a:rPr lang="ru-RU" sz="3200" dirty="0" err="1" smtClean="0"/>
              <a:t>інгібування</a:t>
            </a:r>
            <a:r>
              <a:rPr lang="ru-RU" sz="3200" dirty="0" smtClean="0"/>
              <a:t> </a:t>
            </a:r>
            <a:r>
              <a:rPr lang="ru-RU" sz="3200" dirty="0" err="1" smtClean="0"/>
              <a:t>відрізняється</a:t>
            </a:r>
            <a:r>
              <a:rPr lang="ru-RU" sz="3200" dirty="0" smtClean="0"/>
              <a:t> </a:t>
            </a:r>
            <a:r>
              <a:rPr lang="ru-RU" sz="3200" dirty="0" err="1" smtClean="0"/>
              <a:t>від</a:t>
            </a:r>
            <a:r>
              <a:rPr lang="ru-RU" sz="3200" dirty="0" smtClean="0"/>
              <a:t> неконкурентною </a:t>
            </a:r>
            <a:r>
              <a:rPr lang="ru-RU" sz="3200" dirty="0" err="1" smtClean="0"/>
              <a:t>гальмування</a:t>
            </a:r>
            <a:r>
              <a:rPr lang="ru-RU" sz="3200" dirty="0" smtClean="0"/>
              <a:t> шляхом </a:t>
            </a:r>
            <a:r>
              <a:rPr lang="ru-RU" sz="3200" dirty="0" err="1" smtClean="0"/>
              <a:t>побудови</a:t>
            </a:r>
            <a:r>
              <a:rPr lang="ru-RU" sz="3200" dirty="0" smtClean="0"/>
              <a:t> </a:t>
            </a:r>
            <a:r>
              <a:rPr lang="ru-RU" sz="3200" dirty="0" err="1" smtClean="0"/>
              <a:t>Vmax</a:t>
            </a:r>
            <a:r>
              <a:rPr lang="ru-RU" sz="3200" dirty="0" smtClean="0"/>
              <a:t> </a:t>
            </a:r>
            <a:r>
              <a:rPr lang="ru-RU" sz="3200" dirty="0" err="1" smtClean="0"/>
              <a:t>проти</a:t>
            </a:r>
            <a:r>
              <a:rPr lang="ru-RU" sz="3200" dirty="0" smtClean="0"/>
              <a:t> </a:t>
            </a:r>
            <a:r>
              <a:rPr lang="ru-RU" sz="3200" dirty="0" smtClean="0"/>
              <a:t>[</a:t>
            </a:r>
            <a:r>
              <a:rPr lang="en-US" sz="3200" dirty="0" smtClean="0"/>
              <a:t>E</a:t>
            </a:r>
            <a:r>
              <a:rPr lang="ru-RU" sz="3200" dirty="0" smtClean="0"/>
              <a:t>] </a:t>
            </a:r>
            <a:r>
              <a:rPr lang="ru-RU" sz="3200" dirty="0" smtClean="0"/>
              <a:t>т</a:t>
            </a:r>
            <a:endParaRPr lang="en-US" dirty="0"/>
          </a:p>
        </p:txBody>
      </p:sp>
      <p:sp>
        <p:nvSpPr>
          <p:cNvPr id="140291" name="Rectangle 3"/>
          <p:cNvSpPr>
            <a:spLocks noGrp="1" noChangeArrowheads="1"/>
          </p:cNvSpPr>
          <p:nvPr>
            <p:ph idx="1"/>
          </p:nvPr>
        </p:nvSpPr>
        <p:spPr>
          <a:xfrm>
            <a:off x="5929322" y="2286000"/>
            <a:ext cx="3214678" cy="2971800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sz="2800" b="1" dirty="0"/>
              <a:t> </a:t>
            </a:r>
            <a:r>
              <a:rPr lang="ru-RU" b="1" dirty="0" smtClean="0">
                <a:solidFill>
                  <a:srgbClr val="800000"/>
                </a:solidFill>
                <a:latin typeface="Monotype Corsiva" pitchFamily="66" charset="0"/>
              </a:rPr>
              <a:t>Фермент </a:t>
            </a:r>
            <a:r>
              <a:rPr lang="ru-RU" b="1" dirty="0" err="1" smtClean="0">
                <a:solidFill>
                  <a:srgbClr val="800000"/>
                </a:solidFill>
                <a:latin typeface="Monotype Corsiva" pitchFamily="66" charset="0"/>
              </a:rPr>
              <a:t>інактивується</a:t>
            </a:r>
            <a:r>
              <a:rPr lang="ru-RU" b="1" dirty="0" smtClean="0">
                <a:solidFill>
                  <a:srgbClr val="800000"/>
                </a:solidFill>
                <a:latin typeface="Monotype Corsiva" pitchFamily="66" charset="0"/>
              </a:rPr>
              <a:t>, </a:t>
            </a:r>
            <a:r>
              <a:rPr lang="ru-RU" b="1" dirty="0" err="1" smtClean="0">
                <a:solidFill>
                  <a:srgbClr val="800000"/>
                </a:solidFill>
                <a:latin typeface="Monotype Corsiva" pitchFamily="66" charset="0"/>
              </a:rPr>
              <a:t>поки</a:t>
            </a:r>
            <a:r>
              <a:rPr lang="ru-RU" b="1" dirty="0" smtClean="0">
                <a:solidFill>
                  <a:srgbClr val="800000"/>
                </a:solidFill>
                <a:latin typeface="Monotype Corsiva" pitchFamily="66" charset="0"/>
              </a:rPr>
              <a:t> </a:t>
            </a:r>
            <a:r>
              <a:rPr lang="uk-UA" b="1" dirty="0" smtClean="0">
                <a:solidFill>
                  <a:srgbClr val="800000"/>
                </a:solidFill>
                <a:latin typeface="Monotype Corsiva" pitchFamily="66" charset="0"/>
              </a:rPr>
              <a:t>весь </a:t>
            </a:r>
            <a:r>
              <a:rPr lang="ru-RU" b="1" dirty="0" err="1" smtClean="0">
                <a:solidFill>
                  <a:srgbClr val="800000"/>
                </a:solidFill>
                <a:latin typeface="Monotype Corsiva" pitchFamily="66" charset="0"/>
              </a:rPr>
              <a:t>необоротній</a:t>
            </a:r>
            <a:r>
              <a:rPr lang="ru-RU" b="1" dirty="0" smtClean="0">
                <a:solidFill>
                  <a:srgbClr val="800000"/>
                </a:solidFill>
                <a:latin typeface="Monotype Corsiva" pitchFamily="66" charset="0"/>
              </a:rPr>
              <a:t> </a:t>
            </a:r>
            <a:r>
              <a:rPr lang="ru-RU" b="1" dirty="0" err="1" smtClean="0">
                <a:solidFill>
                  <a:srgbClr val="800000"/>
                </a:solidFill>
                <a:latin typeface="Monotype Corsiva" pitchFamily="66" charset="0"/>
              </a:rPr>
              <a:t>інгібітор</a:t>
            </a:r>
            <a:r>
              <a:rPr lang="ru-RU" b="1" dirty="0" smtClean="0">
                <a:solidFill>
                  <a:srgbClr val="800000"/>
                </a:solidFill>
                <a:latin typeface="Monotype Corsiva" pitchFamily="66" charset="0"/>
              </a:rPr>
              <a:t> </a:t>
            </a:r>
            <a:r>
              <a:rPr lang="ru-RU" b="1" dirty="0" smtClean="0">
                <a:solidFill>
                  <a:srgbClr val="800000"/>
                </a:solidFill>
                <a:latin typeface="Monotype Corsiva" pitchFamily="66" charset="0"/>
              </a:rPr>
              <a:t>не </a:t>
            </a:r>
            <a:r>
              <a:rPr lang="ru-RU" b="1" dirty="0" err="1" smtClean="0">
                <a:solidFill>
                  <a:srgbClr val="800000"/>
                </a:solidFill>
                <a:latin typeface="Monotype Corsiva" pitchFamily="66" charset="0"/>
              </a:rPr>
              <a:t>витрачено</a:t>
            </a:r>
            <a:endParaRPr lang="en-US" sz="2800" b="1" dirty="0">
              <a:solidFill>
                <a:srgbClr val="800000"/>
              </a:solidFill>
              <a:latin typeface="Monotype Corsiva" pitchFamily="66" charset="0"/>
            </a:endParaRPr>
          </a:p>
        </p:txBody>
      </p:sp>
      <p:pic>
        <p:nvPicPr>
          <p:cNvPr id="14029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295400"/>
            <a:ext cx="6527800" cy="556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13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4267200"/>
            <a:ext cx="2743200" cy="1757363"/>
          </a:xfrm>
          <a:prstGeom prst="rect">
            <a:avLst/>
          </a:prstGeom>
          <a:noFill/>
        </p:spPr>
      </p:pic>
      <p:sp>
        <p:nvSpPr>
          <p:cNvPr id="141315" name="AutoShape 3"/>
          <p:cNvSpPr>
            <a:spLocks noChangeArrowheads="1"/>
          </p:cNvSpPr>
          <p:nvPr/>
        </p:nvSpPr>
        <p:spPr bwMode="auto">
          <a:xfrm>
            <a:off x="2590800" y="609600"/>
            <a:ext cx="5715000" cy="3657600"/>
          </a:xfrm>
          <a:prstGeom prst="wedgeRoundRectCallout">
            <a:avLst>
              <a:gd name="adj1" fmla="val -45806"/>
              <a:gd name="adj2" fmla="val 61847"/>
              <a:gd name="adj3" fmla="val 16667"/>
            </a:avLst>
          </a:prstGeom>
          <a:solidFill>
            <a:srgbClr val="FFCC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uk-UA" b="0"/>
          </a:p>
        </p:txBody>
      </p:sp>
      <p:sp>
        <p:nvSpPr>
          <p:cNvPr id="141316" name="Rectangle 4"/>
          <p:cNvSpPr>
            <a:spLocks noChangeArrowheads="1"/>
          </p:cNvSpPr>
          <p:nvPr/>
        </p:nvSpPr>
        <p:spPr bwMode="auto">
          <a:xfrm>
            <a:off x="2590800" y="685800"/>
            <a:ext cx="56388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 dirty="0">
                <a:solidFill>
                  <a:srgbClr val="800000"/>
                </a:solidFill>
              </a:rPr>
              <a:t> </a:t>
            </a:r>
            <a:r>
              <a:rPr lang="uk-UA" dirty="0" smtClean="0">
                <a:solidFill>
                  <a:srgbClr val="000000"/>
                </a:solidFill>
                <a:latin typeface="Palatino Linotype" pitchFamily="18" charset="0"/>
              </a:rPr>
              <a:t>Необоротні інгібітори зменшують </a:t>
            </a:r>
            <a:r>
              <a:rPr lang="en-US" dirty="0" err="1" smtClean="0">
                <a:solidFill>
                  <a:srgbClr val="000000"/>
                </a:solidFill>
                <a:latin typeface="Palatino Linotype" pitchFamily="18" charset="0"/>
              </a:rPr>
              <a:t>Vmax</a:t>
            </a:r>
            <a:r>
              <a:rPr lang="en-US" dirty="0" smtClean="0">
                <a:solidFill>
                  <a:srgbClr val="000000"/>
                </a:solidFill>
                <a:latin typeface="Palatino Linotype" pitchFamily="18" charset="0"/>
              </a:rPr>
              <a:t>,</a:t>
            </a:r>
            <a:r>
              <a:rPr lang="uk-UA" dirty="0" smtClean="0">
                <a:solidFill>
                  <a:srgbClr val="000000"/>
                </a:solidFill>
                <a:latin typeface="Palatino Linotype" pitchFamily="18" charset="0"/>
              </a:rPr>
              <a:t> але залишають Км без змін. Необоротні інгібітори відрізняються від інших типів інгібіторів, тому що вони </a:t>
            </a:r>
            <a:r>
              <a:rPr lang="uk-UA" dirty="0" err="1" smtClean="0">
                <a:solidFill>
                  <a:srgbClr val="000000"/>
                </a:solidFill>
                <a:latin typeface="Palatino Linotype" pitchFamily="18" charset="0"/>
              </a:rPr>
              <a:t>ковалентно</a:t>
            </a:r>
            <a:r>
              <a:rPr lang="uk-UA" dirty="0" smtClean="0">
                <a:solidFill>
                  <a:srgbClr val="000000"/>
                </a:solidFill>
                <a:latin typeface="Palatino Linotype" pitchFamily="18" charset="0"/>
              </a:rPr>
              <a:t> модифікують фермент. Це призводить до постійного </a:t>
            </a:r>
            <a:r>
              <a:rPr lang="uk-UA" dirty="0" err="1" smtClean="0">
                <a:solidFill>
                  <a:srgbClr val="000000"/>
                </a:solidFill>
                <a:latin typeface="Palatino Linotype" pitchFamily="18" charset="0"/>
              </a:rPr>
              <a:t>інгібування</a:t>
            </a:r>
            <a:r>
              <a:rPr lang="uk-UA" dirty="0" smtClean="0">
                <a:solidFill>
                  <a:srgbClr val="000000"/>
                </a:solidFill>
                <a:latin typeface="Palatino Linotype" pitchFamily="18" charset="0"/>
              </a:rPr>
              <a:t> активності ферменту</a:t>
            </a:r>
            <a:r>
              <a:rPr lang="en-US" sz="2800" dirty="0" smtClean="0">
                <a:solidFill>
                  <a:srgbClr val="000000"/>
                </a:solidFill>
              </a:rPr>
              <a:t>.</a:t>
            </a:r>
            <a:endParaRPr lang="en-US" sz="2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uk-UA" sz="3600" dirty="0" smtClean="0"/>
              <a:t>Приклади необоротних інгібіторів</a:t>
            </a:r>
            <a:endParaRPr lang="en-US" dirty="0"/>
          </a:p>
        </p:txBody>
      </p:sp>
      <p:sp>
        <p:nvSpPr>
          <p:cNvPr id="14233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143000"/>
            <a:ext cx="8305800" cy="5486400"/>
          </a:xfrm>
        </p:spPr>
        <p:txBody>
          <a:bodyPr/>
          <a:lstStyle/>
          <a:p>
            <a:r>
              <a:rPr lang="uk-UA" b="1" dirty="0" err="1" smtClean="0"/>
              <a:t>ді</a:t>
            </a:r>
            <a:r>
              <a:rPr lang="en-US" b="1" dirty="0" err="1" smtClean="0"/>
              <a:t>i</a:t>
            </a:r>
            <a:r>
              <a:rPr lang="uk-UA" b="1" dirty="0" err="1" smtClean="0"/>
              <a:t>зопопилфосфофлуоридат</a:t>
            </a:r>
            <a:r>
              <a:rPr lang="en-US" b="1" dirty="0" smtClean="0"/>
              <a:t> </a:t>
            </a:r>
            <a:endParaRPr lang="en-US" b="1" dirty="0" smtClean="0"/>
          </a:p>
          <a:p>
            <a:r>
              <a:rPr lang="en-US" b="1" dirty="0" smtClean="0"/>
              <a:t> </a:t>
            </a:r>
            <a:r>
              <a:rPr lang="uk-UA" b="1" dirty="0" smtClean="0"/>
              <a:t>прототип </a:t>
            </a:r>
            <a:r>
              <a:rPr lang="uk-UA" b="1" dirty="0" smtClean="0"/>
              <a:t>для </a:t>
            </a:r>
            <a:r>
              <a:rPr lang="uk-UA" b="1" dirty="0" err="1" smtClean="0"/>
              <a:t>нейропаралітичного</a:t>
            </a:r>
            <a:r>
              <a:rPr lang="uk-UA" b="1" dirty="0" smtClean="0"/>
              <a:t> </a:t>
            </a:r>
            <a:r>
              <a:rPr lang="uk-UA" b="1" dirty="0" smtClean="0"/>
              <a:t>газу </a:t>
            </a:r>
            <a:r>
              <a:rPr lang="uk-UA" b="1" dirty="0" smtClean="0"/>
              <a:t>зарину</a:t>
            </a:r>
            <a:endParaRPr lang="uk-UA" b="1" dirty="0" smtClean="0"/>
          </a:p>
          <a:p>
            <a:r>
              <a:rPr lang="uk-UA" b="1" dirty="0" smtClean="0"/>
              <a:t> постійно </a:t>
            </a:r>
            <a:r>
              <a:rPr lang="uk-UA" b="1" dirty="0" err="1" smtClean="0"/>
              <a:t>інактивує</a:t>
            </a:r>
            <a:r>
              <a:rPr lang="uk-UA" b="1" dirty="0" smtClean="0"/>
              <a:t> </a:t>
            </a:r>
            <a:r>
              <a:rPr lang="uk-UA" b="1" dirty="0" err="1" smtClean="0"/>
              <a:t>серинові</a:t>
            </a:r>
            <a:r>
              <a:rPr lang="uk-UA" b="1" dirty="0" smtClean="0"/>
              <a:t> протеази шляхом утворення ковалентного зв'язку з </a:t>
            </a:r>
            <a:r>
              <a:rPr lang="uk-UA" b="1" dirty="0" smtClean="0"/>
              <a:t>активним центром серину</a:t>
            </a:r>
            <a:endParaRPr lang="en-US" sz="800" b="1" dirty="0"/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uk-UA" sz="3600" b="1" dirty="0" err="1" smtClean="0"/>
              <a:t>Пеніцілін</a:t>
            </a:r>
            <a:r>
              <a:rPr lang="uk-UA" sz="3600" b="1" dirty="0" smtClean="0"/>
              <a:t> як </a:t>
            </a:r>
            <a:r>
              <a:rPr lang="uk-UA" sz="3600" b="1" dirty="0" err="1" smtClean="0"/>
              <a:t>суіцідальний</a:t>
            </a:r>
            <a:r>
              <a:rPr lang="uk-UA" sz="3600" b="1" dirty="0" smtClean="0"/>
              <a:t> інгібітор</a:t>
            </a:r>
            <a:endParaRPr lang="en-US" dirty="0"/>
          </a:p>
        </p:txBody>
      </p:sp>
      <p:sp>
        <p:nvSpPr>
          <p:cNvPr id="143363" name="Rectangle 3"/>
          <p:cNvSpPr>
            <a:spLocks noGrp="1" noChangeArrowheads="1"/>
          </p:cNvSpPr>
          <p:nvPr>
            <p:ph idx="1"/>
          </p:nvPr>
        </p:nvSpPr>
        <p:spPr>
          <a:xfrm>
            <a:off x="0" y="4495800"/>
            <a:ext cx="8991600" cy="2209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000" b="1" dirty="0" smtClean="0"/>
              <a:t>.</a:t>
            </a:r>
            <a:endParaRPr lang="en-US" sz="2000" b="1" dirty="0"/>
          </a:p>
        </p:txBody>
      </p:sp>
      <p:pic>
        <p:nvPicPr>
          <p:cNvPr id="14336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93788" y="762000"/>
            <a:ext cx="7059612" cy="3746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438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4267200"/>
            <a:ext cx="2743200" cy="1757363"/>
          </a:xfrm>
          <a:prstGeom prst="rect">
            <a:avLst/>
          </a:prstGeom>
          <a:noFill/>
        </p:spPr>
      </p:pic>
      <p:sp>
        <p:nvSpPr>
          <p:cNvPr id="144387" name="AutoShape 3"/>
          <p:cNvSpPr>
            <a:spLocks noChangeArrowheads="1"/>
          </p:cNvSpPr>
          <p:nvPr/>
        </p:nvSpPr>
        <p:spPr bwMode="auto">
          <a:xfrm>
            <a:off x="2590800" y="914400"/>
            <a:ext cx="5486400" cy="3048000"/>
          </a:xfrm>
          <a:prstGeom prst="wedgeRoundRectCallout">
            <a:avLst>
              <a:gd name="adj1" fmla="val -42796"/>
              <a:gd name="adj2" fmla="val 66773"/>
              <a:gd name="adj3" fmla="val 16667"/>
            </a:avLst>
          </a:prstGeom>
          <a:solidFill>
            <a:srgbClr val="FFCC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uk-UA" b="0"/>
          </a:p>
        </p:txBody>
      </p:sp>
      <p:sp>
        <p:nvSpPr>
          <p:cNvPr id="144388" name="Rectangle 4"/>
          <p:cNvSpPr>
            <a:spLocks noChangeArrowheads="1"/>
          </p:cNvSpPr>
          <p:nvPr/>
        </p:nvSpPr>
        <p:spPr bwMode="auto">
          <a:xfrm>
            <a:off x="2590800" y="990600"/>
            <a:ext cx="56388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 dirty="0">
                <a:solidFill>
                  <a:srgbClr val="800000"/>
                </a:solidFill>
              </a:rPr>
              <a:t>   </a:t>
            </a:r>
            <a:r>
              <a:rPr lang="en-US" sz="2800" dirty="0">
                <a:solidFill>
                  <a:srgbClr val="000000"/>
                </a:solidFill>
              </a:rPr>
              <a:t>Suicide inhibitors work by “tricking” the enzyme into activating the inhibitor, which then forms a covalent bond with the enzyme, leading to its permanent inactivation.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Висновки: інгібітори ферментів</a:t>
            </a:r>
            <a:endParaRPr lang="en-US" dirty="0"/>
          </a:p>
        </p:txBody>
      </p:sp>
      <p:sp>
        <p:nvSpPr>
          <p:cNvPr id="14541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772400" cy="4953000"/>
          </a:xfrm>
        </p:spPr>
        <p:txBody>
          <a:bodyPr>
            <a:normAutofit fontScale="92500" lnSpcReduction="20000"/>
          </a:bodyPr>
          <a:lstStyle/>
          <a:p>
            <a:r>
              <a:rPr lang="uk-UA" b="1" dirty="0" smtClean="0"/>
              <a:t>конкурентний інгібітор </a:t>
            </a:r>
          </a:p>
          <a:p>
            <a:r>
              <a:rPr lang="uk-UA" b="1" dirty="0" smtClean="0"/>
              <a:t> Прив'язка до </a:t>
            </a:r>
            <a:r>
              <a:rPr lang="uk-UA" b="1" dirty="0" smtClean="0"/>
              <a:t>сайт зв'язування </a:t>
            </a:r>
            <a:r>
              <a:rPr lang="uk-UA" b="1" dirty="0" smtClean="0"/>
              <a:t>субстрату</a:t>
            </a:r>
          </a:p>
          <a:p>
            <a:r>
              <a:rPr lang="uk-UA" b="1" dirty="0" smtClean="0"/>
              <a:t> Конкурує з субстратом </a:t>
            </a:r>
          </a:p>
          <a:p>
            <a:r>
              <a:rPr lang="uk-UA" b="1" dirty="0" smtClean="0"/>
              <a:t> Спорідненість </a:t>
            </a:r>
            <a:r>
              <a:rPr lang="uk-UA" b="1" dirty="0" smtClean="0"/>
              <a:t>субстрату </a:t>
            </a:r>
            <a:r>
              <a:rPr lang="uk-UA" b="1" dirty="0" smtClean="0"/>
              <a:t>мабуть, зменшується, коли інгібітор присутній </a:t>
            </a:r>
            <a:r>
              <a:rPr lang="uk-UA" b="1" dirty="0" smtClean="0"/>
              <a:t>(Км у присутні інгібітору &gt; </a:t>
            </a:r>
            <a:r>
              <a:rPr lang="en-US" b="1" dirty="0" smtClean="0"/>
              <a:t>Km</a:t>
            </a:r>
            <a:r>
              <a:rPr lang="en-US" b="1" dirty="0" smtClean="0"/>
              <a:t>)</a:t>
            </a:r>
            <a:endParaRPr lang="uk-UA" b="1" dirty="0" smtClean="0"/>
          </a:p>
          <a:p>
            <a:r>
              <a:rPr lang="uk-UA" b="1" dirty="0" smtClean="0"/>
              <a:t>Неконкурентний </a:t>
            </a:r>
            <a:r>
              <a:rPr lang="uk-UA" b="1" dirty="0" smtClean="0"/>
              <a:t>інгібітор </a:t>
            </a:r>
          </a:p>
          <a:p>
            <a:r>
              <a:rPr lang="uk-UA" b="1" dirty="0" smtClean="0"/>
              <a:t> Прив'язка до </a:t>
            </a:r>
            <a:r>
              <a:rPr lang="uk-UA" b="1" dirty="0" err="1" smtClean="0"/>
              <a:t>аллостерічного</a:t>
            </a:r>
            <a:r>
              <a:rPr lang="uk-UA" b="1" dirty="0" smtClean="0"/>
              <a:t> сайту </a:t>
            </a:r>
            <a:endParaRPr lang="uk-UA" b="1" dirty="0" smtClean="0"/>
          </a:p>
          <a:p>
            <a:r>
              <a:rPr lang="uk-UA" b="1" dirty="0" smtClean="0"/>
              <a:t> Не </a:t>
            </a:r>
            <a:r>
              <a:rPr lang="uk-UA" b="1" dirty="0" smtClean="0"/>
              <a:t>конкурують </a:t>
            </a:r>
            <a:r>
              <a:rPr lang="uk-UA" b="1" dirty="0" smtClean="0"/>
              <a:t>з </a:t>
            </a:r>
            <a:r>
              <a:rPr lang="uk-UA" b="1" dirty="0" smtClean="0"/>
              <a:t>субстратом </a:t>
            </a:r>
            <a:r>
              <a:rPr lang="uk-UA" b="1" dirty="0" smtClean="0"/>
              <a:t>за зв'язування з ферментом </a:t>
            </a:r>
          </a:p>
          <a:p>
            <a:r>
              <a:rPr lang="uk-UA" b="1" dirty="0" smtClean="0"/>
              <a:t> Максимальна швидкість мабуть, зменшується в присутності </a:t>
            </a:r>
            <a:r>
              <a:rPr lang="uk-UA" b="1" dirty="0" err="1" smtClean="0"/>
              <a:t>інгібітора</a:t>
            </a:r>
            <a:r>
              <a:rPr lang="uk-UA" b="1" dirty="0" smtClean="0"/>
              <a:t> (</a:t>
            </a:r>
            <a:r>
              <a:rPr lang="en-US" b="1" dirty="0" err="1" smtClean="0"/>
              <a:t>Vmax</a:t>
            </a:r>
            <a:r>
              <a:rPr lang="en-US" b="1" dirty="0" smtClean="0"/>
              <a:t>, </a:t>
            </a:r>
            <a:r>
              <a:rPr lang="uk-UA" b="1" dirty="0" smtClean="0"/>
              <a:t>+І  </a:t>
            </a:r>
            <a:r>
              <a:rPr lang="uk-UA" b="1" dirty="0" smtClean="0"/>
              <a:t>&lt;</a:t>
            </a:r>
            <a:r>
              <a:rPr lang="en-US" b="1" dirty="0" err="1" smtClean="0"/>
              <a:t>Vmax</a:t>
            </a:r>
            <a:r>
              <a:rPr lang="en-US" b="1" dirty="0" smtClean="0"/>
              <a:t>)</a:t>
            </a:r>
            <a:endParaRPr lang="en-US" sz="24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6"/>
          <p:cNvSpPr>
            <a:spLocks noGrp="1" noChangeArrowheads="1"/>
          </p:cNvSpPr>
          <p:nvPr>
            <p:ph type="title"/>
          </p:nvPr>
        </p:nvSpPr>
        <p:spPr>
          <a:xfrm>
            <a:off x="304800" y="533400"/>
            <a:ext cx="8610600" cy="1143000"/>
          </a:xfrm>
        </p:spPr>
        <p:txBody>
          <a:bodyPr>
            <a:normAutofit fontScale="90000"/>
          </a:bodyPr>
          <a:lstStyle/>
          <a:p>
            <a:r>
              <a:rPr lang="uk-UA" sz="3600" b="1" dirty="0" smtClean="0"/>
              <a:t>Конкурентне  </a:t>
            </a:r>
            <a:r>
              <a:rPr lang="uk-UA" sz="3600" b="1" dirty="0" err="1" smtClean="0"/>
              <a:t>інгібування</a:t>
            </a:r>
            <a:r>
              <a:rPr lang="uk-UA" sz="3600" b="1" dirty="0" smtClean="0"/>
              <a:t> </a:t>
            </a:r>
            <a:r>
              <a:rPr lang="en-US" sz="3600" b="1" dirty="0"/>
              <a:t/>
            </a:r>
            <a:br>
              <a:rPr lang="en-US" sz="3600" b="1" dirty="0"/>
            </a:br>
            <a:r>
              <a:rPr lang="en-US" sz="3600" b="1" dirty="0"/>
              <a:t>                          - </a:t>
            </a:r>
            <a:r>
              <a:rPr lang="uk-UA" sz="3600" b="1" dirty="0" smtClean="0"/>
              <a:t>механізм реакції</a:t>
            </a:r>
            <a:endParaRPr lang="en-US" dirty="0"/>
          </a:p>
        </p:txBody>
      </p:sp>
      <p:sp>
        <p:nvSpPr>
          <p:cNvPr id="7175" name="Rectangle 7"/>
          <p:cNvSpPr>
            <a:spLocks noGrp="1" noChangeArrowheads="1"/>
          </p:cNvSpPr>
          <p:nvPr>
            <p:ph idx="1"/>
          </p:nvPr>
        </p:nvSpPr>
        <p:spPr>
          <a:xfrm>
            <a:off x="3657600" y="4419600"/>
            <a:ext cx="4953000" cy="1905000"/>
          </a:xfrm>
        </p:spPr>
        <p:txBody>
          <a:bodyPr/>
          <a:lstStyle/>
          <a:p>
            <a:pPr>
              <a:buFontTx/>
              <a:buNone/>
            </a:pPr>
            <a:r>
              <a:rPr lang="en-US" b="1" dirty="0"/>
              <a:t>   </a:t>
            </a:r>
            <a:r>
              <a:rPr lang="en-US" sz="2800" b="1" dirty="0"/>
              <a:t>In competitive inhibition, the inhibitor binds only to the free enzyme, not to the ES complex</a:t>
            </a:r>
            <a:endParaRPr lang="en-US" sz="2800" dirty="0"/>
          </a:p>
        </p:txBody>
      </p:sp>
      <p:pic>
        <p:nvPicPr>
          <p:cNvPr id="7176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2286000"/>
            <a:ext cx="5791200" cy="3192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5" name="Вертикальный свиток 4"/>
          <p:cNvSpPr/>
          <p:nvPr/>
        </p:nvSpPr>
        <p:spPr bwMode="auto">
          <a:xfrm>
            <a:off x="3571868" y="3000372"/>
            <a:ext cx="5357850" cy="3357586"/>
          </a:xfrm>
          <a:prstGeom prst="verticalScroll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ru-RU" b="0" i="1" dirty="0" smtClean="0">
                <a:latin typeface="Palatino Linotype" pitchFamily="18" charset="0"/>
              </a:rPr>
              <a:t>При конкурентному </a:t>
            </a:r>
            <a:r>
              <a:rPr lang="ru-RU" b="0" i="1" dirty="0" err="1" smtClean="0">
                <a:latin typeface="Palatino Linotype" pitchFamily="18" charset="0"/>
              </a:rPr>
              <a:t>гальмуваннці</a:t>
            </a:r>
            <a:r>
              <a:rPr lang="ru-RU" b="0" i="1" dirty="0" smtClean="0">
                <a:latin typeface="Palatino Linotype" pitchFamily="18" charset="0"/>
              </a:rPr>
              <a:t>, </a:t>
            </a:r>
            <a:r>
              <a:rPr lang="ru-RU" b="0" i="1" dirty="0" err="1">
                <a:latin typeface="Palatino Linotype" pitchFamily="18" charset="0"/>
              </a:rPr>
              <a:t>інгібітор</a:t>
            </a:r>
            <a:r>
              <a:rPr lang="ru-RU" b="0" i="1" dirty="0">
                <a:latin typeface="Palatino Linotype" pitchFamily="18" charset="0"/>
              </a:rPr>
              <a:t> </a:t>
            </a:r>
            <a:r>
              <a:rPr lang="ru-RU" b="0" i="1" dirty="0" err="1">
                <a:latin typeface="Palatino Linotype" pitchFamily="18" charset="0"/>
              </a:rPr>
              <a:t>зв'язується</a:t>
            </a:r>
            <a:r>
              <a:rPr lang="ru-RU" b="0" i="1" dirty="0">
                <a:latin typeface="Palatino Linotype" pitchFamily="18" charset="0"/>
              </a:rPr>
              <a:t> </a:t>
            </a:r>
            <a:r>
              <a:rPr lang="ru-RU" b="0" i="1" dirty="0" err="1">
                <a:latin typeface="Palatino Linotype" pitchFamily="18" charset="0"/>
              </a:rPr>
              <a:t>тільки</a:t>
            </a:r>
            <a:r>
              <a:rPr lang="ru-RU" b="0" i="1" dirty="0">
                <a:latin typeface="Palatino Linotype" pitchFamily="18" charset="0"/>
              </a:rPr>
              <a:t> </a:t>
            </a:r>
            <a:r>
              <a:rPr lang="ru-RU" b="0" i="1" dirty="0" err="1">
                <a:latin typeface="Palatino Linotype" pitchFamily="18" charset="0"/>
              </a:rPr>
              <a:t>з</a:t>
            </a:r>
            <a:r>
              <a:rPr lang="ru-RU" b="0" i="1" dirty="0">
                <a:latin typeface="Palatino Linotype" pitchFamily="18" charset="0"/>
              </a:rPr>
              <a:t> </a:t>
            </a:r>
            <a:r>
              <a:rPr lang="ru-RU" b="0" i="1" dirty="0" err="1" smtClean="0">
                <a:latin typeface="Palatino Linotype" pitchFamily="18" charset="0"/>
              </a:rPr>
              <a:t>вільним</a:t>
            </a:r>
            <a:r>
              <a:rPr lang="ru-RU" b="0" i="1" dirty="0" smtClean="0">
                <a:latin typeface="Palatino Linotype" pitchFamily="18" charset="0"/>
              </a:rPr>
              <a:t> ферментом, </a:t>
            </a:r>
            <a:r>
              <a:rPr lang="ru-RU" b="0" i="1" dirty="0" err="1" smtClean="0">
                <a:latin typeface="Palatino Linotype" pitchFamily="18" charset="0"/>
              </a:rPr>
              <a:t>тим</a:t>
            </a:r>
            <a:r>
              <a:rPr lang="ru-RU" b="0" i="1" dirty="0" smtClean="0">
                <a:latin typeface="Palatino Linotype" pitchFamily="18" charset="0"/>
              </a:rPr>
              <a:t>, </a:t>
            </a:r>
            <a:r>
              <a:rPr lang="ru-RU" b="0" i="1" dirty="0" err="1" smtClean="0">
                <a:latin typeface="Palatino Linotype" pitchFamily="18" charset="0"/>
              </a:rPr>
              <a:t>що</a:t>
            </a:r>
            <a:r>
              <a:rPr lang="ru-RU" b="0" i="1" dirty="0" smtClean="0">
                <a:latin typeface="Palatino Linotype" pitchFamily="18" charset="0"/>
              </a:rPr>
              <a:t> не входе до складу </a:t>
            </a:r>
            <a:r>
              <a:rPr lang="ru-RU" b="0" i="1" dirty="0">
                <a:latin typeface="Palatino Linotype" pitchFamily="18" charset="0"/>
              </a:rPr>
              <a:t>комплексу </a:t>
            </a:r>
            <a:r>
              <a:rPr lang="ru-RU" b="0" i="1" dirty="0" err="1">
                <a:solidFill>
                  <a:srgbClr val="FF0000"/>
                </a:solidFill>
                <a:latin typeface="Palatino Linotype" pitchFamily="18" charset="0"/>
              </a:rPr>
              <a:t>ES</a:t>
            </a:r>
            <a:endParaRPr kumimoji="0" lang="uk-UA" sz="2400" b="0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Palatino Linotype" pitchFamily="18" charset="0"/>
            </a:endParaRPr>
          </a:p>
        </p:txBody>
      </p:sp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idx="1"/>
          </p:nvPr>
        </p:nvSpPr>
        <p:spPr>
          <a:xfrm>
            <a:off x="762000" y="1143000"/>
            <a:ext cx="7772400" cy="4724400"/>
          </a:xfrm>
        </p:spPr>
        <p:txBody>
          <a:bodyPr/>
          <a:lstStyle/>
          <a:p>
            <a:r>
              <a:rPr lang="uk-UA" b="1" dirty="0" err="1" smtClean="0"/>
              <a:t>Безконкурентний</a:t>
            </a:r>
            <a:r>
              <a:rPr lang="uk-UA" b="1" dirty="0" smtClean="0"/>
              <a:t> інгібітор</a:t>
            </a:r>
            <a:endParaRPr lang="en-US" b="1" dirty="0"/>
          </a:p>
          <a:p>
            <a:pPr lvl="1"/>
            <a:r>
              <a:rPr lang="uk-UA" b="1" dirty="0" smtClean="0"/>
              <a:t>Зв'язується з </a:t>
            </a:r>
            <a:r>
              <a:rPr lang="uk-UA" b="1" dirty="0" smtClean="0"/>
              <a:t>ферментом </a:t>
            </a:r>
            <a:r>
              <a:rPr lang="uk-UA" b="1" dirty="0" smtClean="0"/>
              <a:t>тільки після того, </a:t>
            </a:r>
            <a:r>
              <a:rPr lang="uk-UA" b="1" dirty="0" smtClean="0"/>
              <a:t>с субстрат </a:t>
            </a:r>
            <a:r>
              <a:rPr lang="uk-UA" b="1" dirty="0" smtClean="0"/>
              <a:t>пов'язав </a:t>
            </a:r>
          </a:p>
          <a:p>
            <a:pPr lvl="1"/>
            <a:r>
              <a:rPr lang="uk-UA" b="1" dirty="0" smtClean="0"/>
              <a:t> Спорідненість </a:t>
            </a:r>
            <a:r>
              <a:rPr lang="uk-UA" b="1" dirty="0" smtClean="0"/>
              <a:t>субстрату </a:t>
            </a:r>
            <a:r>
              <a:rPr lang="uk-UA" b="1" dirty="0" smtClean="0"/>
              <a:t>мабуть, збільшується, і максимальна швидкість мабуть, зменшується, коли інгібітор присутній</a:t>
            </a:r>
            <a:r>
              <a:rPr lang="en-US" sz="2400" b="1" dirty="0" smtClean="0"/>
              <a:t>(</a:t>
            </a:r>
            <a:r>
              <a:rPr lang="en-US" sz="2400" b="1" i="1" dirty="0" err="1" smtClean="0"/>
              <a:t>K</a:t>
            </a:r>
            <a:r>
              <a:rPr lang="en-US" sz="2400" b="1" baseline="-25000" dirty="0" err="1" smtClean="0"/>
              <a:t>m,app</a:t>
            </a:r>
            <a:r>
              <a:rPr lang="en-US" sz="2400" b="1" i="1" dirty="0" smtClean="0"/>
              <a:t> </a:t>
            </a:r>
            <a:r>
              <a:rPr lang="en-US" sz="2400" b="1" dirty="0"/>
              <a:t>&lt;</a:t>
            </a:r>
            <a:r>
              <a:rPr lang="en-US" sz="2400" b="1" i="1" dirty="0"/>
              <a:t>K</a:t>
            </a:r>
            <a:r>
              <a:rPr lang="en-US" sz="2400" b="1" baseline="-25000" dirty="0"/>
              <a:t>m</a:t>
            </a:r>
            <a:r>
              <a:rPr lang="en-US" sz="2400" b="1" dirty="0"/>
              <a:t>,               </a:t>
            </a:r>
            <a:r>
              <a:rPr lang="en-US" sz="2400" b="1" dirty="0" err="1"/>
              <a:t>V</a:t>
            </a:r>
            <a:r>
              <a:rPr lang="en-US" sz="2400" b="1" baseline="-25000" dirty="0" err="1"/>
              <a:t>max,app</a:t>
            </a:r>
            <a:r>
              <a:rPr lang="en-US" sz="2400" b="1" dirty="0"/>
              <a:t> &lt;</a:t>
            </a:r>
            <a:r>
              <a:rPr lang="en-US" sz="2400" b="1" dirty="0" err="1"/>
              <a:t>V</a:t>
            </a:r>
            <a:r>
              <a:rPr lang="en-US" sz="2400" b="1" baseline="-25000" dirty="0" err="1"/>
              <a:t>max</a:t>
            </a:r>
            <a:r>
              <a:rPr lang="en-US" sz="2400" b="1" dirty="0"/>
              <a:t>),</a:t>
            </a:r>
            <a:r>
              <a:rPr lang="en-US" b="1" dirty="0"/>
              <a:t> </a:t>
            </a:r>
          </a:p>
          <a:p>
            <a:r>
              <a:rPr lang="ru-RU" b="1" dirty="0" err="1" smtClean="0"/>
              <a:t>Необоротний</a:t>
            </a:r>
            <a:r>
              <a:rPr lang="ru-RU" b="1" dirty="0" smtClean="0"/>
              <a:t> </a:t>
            </a:r>
            <a:r>
              <a:rPr lang="ru-RU" b="1" dirty="0" err="1" smtClean="0"/>
              <a:t>інгібітор</a:t>
            </a:r>
            <a:r>
              <a:rPr lang="ru-RU" b="1" dirty="0" smtClean="0"/>
              <a:t> </a:t>
            </a:r>
          </a:p>
          <a:p>
            <a:r>
              <a:rPr lang="ru-RU" b="1" dirty="0" smtClean="0"/>
              <a:t> </a:t>
            </a:r>
            <a:r>
              <a:rPr lang="ru-RU" b="1" dirty="0" err="1" smtClean="0"/>
              <a:t>Ковалентно</a:t>
            </a:r>
            <a:r>
              <a:rPr lang="ru-RU" b="1" dirty="0" smtClean="0"/>
              <a:t> </a:t>
            </a:r>
            <a:r>
              <a:rPr lang="ru-RU" b="1" dirty="0" err="1" smtClean="0"/>
              <a:t>змінює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постійно</a:t>
            </a:r>
            <a:r>
              <a:rPr lang="ru-RU" b="1" dirty="0" smtClean="0"/>
              <a:t> </a:t>
            </a:r>
            <a:r>
              <a:rPr lang="ru-RU" b="1" dirty="0" err="1" smtClean="0"/>
              <a:t>інактивує</a:t>
            </a:r>
            <a:r>
              <a:rPr lang="ru-RU" b="1" dirty="0" smtClean="0"/>
              <a:t> фермент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8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048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uk-UA" sz="3600" b="1" dirty="0" smtClean="0"/>
              <a:t>Загальне </a:t>
            </a:r>
            <a:r>
              <a:rPr lang="uk-UA" sz="3600" b="1" dirty="0" smtClean="0"/>
              <a:t>рівняння</a:t>
            </a:r>
            <a:r>
              <a:rPr lang="uk-UA" sz="3600" b="1" dirty="0" smtClean="0"/>
              <a:t> Міхаеліса-Ментен</a:t>
            </a:r>
            <a:endParaRPr lang="en-US" dirty="0"/>
          </a:p>
        </p:txBody>
      </p:sp>
      <p:pic>
        <p:nvPicPr>
          <p:cNvPr id="8200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8800" y="2152650"/>
            <a:ext cx="5111750" cy="1657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5" name="Горизонтальный свиток 4"/>
          <p:cNvSpPr/>
          <p:nvPr/>
        </p:nvSpPr>
        <p:spPr bwMode="auto">
          <a:xfrm>
            <a:off x="785786" y="3786190"/>
            <a:ext cx="7715304" cy="2786058"/>
          </a:xfrm>
          <a:prstGeom prst="horizontalScroll">
            <a:avLst/>
          </a:prstGeom>
          <a:solidFill>
            <a:srgbClr val="66FF3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uk-UA" b="0" i="1" dirty="0">
                <a:latin typeface="Palatino Linotype" pitchFamily="18" charset="0"/>
              </a:rPr>
              <a:t>Ця форма рівняння Міхаеліса-Ментен може бути використаний, щоб зрозуміти, як кожен тип </a:t>
            </a:r>
            <a:r>
              <a:rPr lang="uk-UA" b="0" i="1" dirty="0" err="1">
                <a:latin typeface="Palatino Linotype" pitchFamily="18" charset="0"/>
              </a:rPr>
              <a:t>інгібітора</a:t>
            </a:r>
            <a:r>
              <a:rPr lang="uk-UA" b="0" i="1" dirty="0">
                <a:latin typeface="Palatino Linotype" pitchFamily="18" charset="0"/>
              </a:rPr>
              <a:t> впливає на криву швидкості реакції</a:t>
            </a:r>
            <a:endParaRPr kumimoji="0" lang="uk-UA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Palatino Linotype" pitchFamily="18" charset="0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609600"/>
            <a:ext cx="8458200" cy="5715000"/>
          </a:xfrm>
        </p:spPr>
        <p:txBody>
          <a:bodyPr/>
          <a:lstStyle/>
          <a:p>
            <a:pPr>
              <a:buFontTx/>
              <a:buNone/>
            </a:pPr>
            <a:endParaRPr lang="en-US" b="1" dirty="0"/>
          </a:p>
          <a:p>
            <a:pPr>
              <a:buFontTx/>
              <a:buNone/>
            </a:pPr>
            <a:r>
              <a:rPr lang="en-US" b="1" dirty="0"/>
              <a:t> </a:t>
            </a:r>
          </a:p>
          <a:p>
            <a:pPr>
              <a:buFontTx/>
              <a:buNone/>
            </a:pPr>
            <a:r>
              <a:rPr lang="en-US" b="1" dirty="0"/>
              <a:t>   </a:t>
            </a:r>
            <a:endParaRPr lang="en-US" sz="2400" b="1" dirty="0"/>
          </a:p>
        </p:txBody>
      </p:sp>
      <p:sp>
        <p:nvSpPr>
          <p:cNvPr id="5" name="Блок-схема: память с посл. доступом 4"/>
          <p:cNvSpPr/>
          <p:nvPr/>
        </p:nvSpPr>
        <p:spPr bwMode="auto">
          <a:xfrm>
            <a:off x="857224" y="1357298"/>
            <a:ext cx="7072362" cy="3286148"/>
          </a:xfrm>
          <a:prstGeom prst="flowChartMagneticTape">
            <a:avLst/>
          </a:prstGeom>
          <a:solidFill>
            <a:srgbClr val="CC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reflection blurRad="6350" stA="52000" endA="300" endPos="35000" dir="5400000" sy="-100000" algn="bl" rotWithShape="0"/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  <a:p>
            <a:endParaRPr lang="ru-RU" dirty="0"/>
          </a:p>
          <a:p>
            <a:pPr algn="ctr"/>
            <a:r>
              <a:rPr lang="ru-RU" i="1" dirty="0">
                <a:solidFill>
                  <a:srgbClr val="FF0000"/>
                </a:solidFill>
                <a:latin typeface="Palatino Linotype" pitchFamily="18" charset="0"/>
              </a:rPr>
              <a:t>При конкурентному </a:t>
            </a:r>
            <a:r>
              <a:rPr lang="ru-RU" i="1" dirty="0" err="1" smtClean="0">
                <a:solidFill>
                  <a:srgbClr val="FF0000"/>
                </a:solidFill>
                <a:latin typeface="Palatino Linotype" pitchFamily="18" charset="0"/>
              </a:rPr>
              <a:t>гальмуванні</a:t>
            </a:r>
            <a:r>
              <a:rPr lang="ru-RU" i="1" dirty="0" smtClean="0">
                <a:solidFill>
                  <a:srgbClr val="FF0000"/>
                </a:solidFill>
                <a:latin typeface="Palatino Linotype" pitchFamily="18" charset="0"/>
              </a:rPr>
              <a:t> </a:t>
            </a:r>
            <a:r>
              <a:rPr lang="ru-RU" i="1" dirty="0" err="1">
                <a:solidFill>
                  <a:srgbClr val="FF0000"/>
                </a:solidFill>
                <a:latin typeface="Palatino Linotype" pitchFamily="18" charset="0"/>
              </a:rPr>
              <a:t>збільшується</a:t>
            </a:r>
            <a:r>
              <a:rPr lang="ru-RU" i="1" dirty="0">
                <a:solidFill>
                  <a:srgbClr val="FF0000"/>
                </a:solidFill>
                <a:latin typeface="Palatino Linotype" pitchFamily="18" charset="0"/>
              </a:rPr>
              <a:t>  </a:t>
            </a:r>
            <a:r>
              <a:rPr lang="ru-RU" i="1" dirty="0" err="1">
                <a:solidFill>
                  <a:srgbClr val="FF0000"/>
                </a:solidFill>
                <a:latin typeface="Palatino Linotype" pitchFamily="18" charset="0"/>
              </a:rPr>
              <a:t>тільки</a:t>
            </a:r>
            <a:r>
              <a:rPr lang="ru-RU" i="1" dirty="0">
                <a:solidFill>
                  <a:srgbClr val="FF0000"/>
                </a:solidFill>
                <a:latin typeface="Palatino Linotype" pitchFamily="18" charset="0"/>
              </a:rPr>
              <a:t> Км</a:t>
            </a:r>
            <a:r>
              <a:rPr lang="en-US" i="1" dirty="0">
                <a:solidFill>
                  <a:srgbClr val="FF0000"/>
                </a:solidFill>
                <a:latin typeface="Palatino Linotype" pitchFamily="18" charset="0"/>
              </a:rPr>
              <a:t>   </a:t>
            </a:r>
          </a:p>
          <a:p>
            <a:pPr algn="ctr"/>
            <a:r>
              <a:rPr lang="ru-RU" i="1" dirty="0" err="1" smtClean="0">
                <a:solidFill>
                  <a:srgbClr val="FF0000"/>
                </a:solidFill>
                <a:latin typeface="Palatino Linotype" pitchFamily="18" charset="0"/>
              </a:rPr>
              <a:t>Vmax</a:t>
            </a:r>
            <a:r>
              <a:rPr lang="ru-RU" i="1" dirty="0" smtClean="0">
                <a:solidFill>
                  <a:srgbClr val="FF0000"/>
                </a:solidFill>
                <a:latin typeface="Palatino Linotype" pitchFamily="18" charset="0"/>
              </a:rPr>
              <a:t> </a:t>
            </a:r>
            <a:r>
              <a:rPr lang="ru-RU" i="1" dirty="0" err="1">
                <a:solidFill>
                  <a:srgbClr val="FF0000"/>
                </a:solidFill>
                <a:latin typeface="Palatino Linotype" pitchFamily="18" charset="0"/>
              </a:rPr>
              <a:t>залишається</a:t>
            </a:r>
            <a:r>
              <a:rPr lang="ru-RU" i="1" dirty="0">
                <a:solidFill>
                  <a:srgbClr val="FF0000"/>
                </a:solidFill>
                <a:latin typeface="Palatino Linotype" pitchFamily="18" charset="0"/>
              </a:rPr>
              <a:t> </a:t>
            </a:r>
            <a:r>
              <a:rPr lang="ru-RU" i="1" dirty="0" err="1">
                <a:solidFill>
                  <a:srgbClr val="FF0000"/>
                </a:solidFill>
                <a:latin typeface="Palatino Linotype" pitchFamily="18" charset="0"/>
              </a:rPr>
              <a:t>незмінною</a:t>
            </a:r>
            <a:r>
              <a:rPr lang="ru-RU" i="1" dirty="0">
                <a:solidFill>
                  <a:srgbClr val="FF0000"/>
                </a:solidFill>
                <a:latin typeface="Palatino Linotype" pitchFamily="18" charset="0"/>
              </a:rPr>
              <a:t> в </a:t>
            </a:r>
            <a:r>
              <a:rPr lang="ru-RU" i="1" dirty="0" err="1">
                <a:solidFill>
                  <a:srgbClr val="FF0000"/>
                </a:solidFill>
                <a:latin typeface="Palatino Linotype" pitchFamily="18" charset="0"/>
              </a:rPr>
              <a:t>присутності</a:t>
            </a:r>
            <a:r>
              <a:rPr lang="ru-RU" i="1" dirty="0">
                <a:solidFill>
                  <a:srgbClr val="FF0000"/>
                </a:solidFill>
                <a:latin typeface="Palatino Linotype" pitchFamily="18" charset="0"/>
              </a:rPr>
              <a:t> </a:t>
            </a:r>
            <a:r>
              <a:rPr lang="ru-RU" i="1" dirty="0" err="1">
                <a:solidFill>
                  <a:srgbClr val="FF0000"/>
                </a:solidFill>
                <a:latin typeface="Palatino Linotype" pitchFamily="18" charset="0"/>
              </a:rPr>
              <a:t>інгібітора</a:t>
            </a:r>
            <a:r>
              <a:rPr lang="ru-RU" i="1" dirty="0">
                <a:latin typeface="Palatino Linotype" pitchFamily="18" charset="0"/>
              </a:rPr>
              <a:t>.</a:t>
            </a:r>
            <a:endParaRPr kumimoji="0" lang="uk-UA" sz="240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Palatino Linotype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2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ru-RU" sz="3600" b="1" dirty="0" err="1" smtClean="0"/>
              <a:t>Конкурентні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інгібітори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змінюють</a:t>
            </a:r>
            <a:r>
              <a:rPr lang="ru-RU" sz="3600" b="1" dirty="0" smtClean="0"/>
              <a:t> Км,   </a:t>
            </a:r>
            <a:r>
              <a:rPr lang="ru-RU" sz="3600" b="1" dirty="0" err="1" smtClean="0"/>
              <a:t>але</a:t>
            </a:r>
            <a:r>
              <a:rPr lang="ru-RU" sz="3600" b="1" dirty="0" smtClean="0"/>
              <a:t> не </a:t>
            </a:r>
            <a:r>
              <a:rPr lang="ru-RU" sz="3600" b="1" dirty="0" err="1" smtClean="0"/>
              <a:t>Vmax</a:t>
            </a:r>
            <a:endParaRPr lang="en-US" sz="3600" b="1" baseline="-25000" dirty="0"/>
          </a:p>
        </p:txBody>
      </p:sp>
      <p:sp>
        <p:nvSpPr>
          <p:cNvPr id="14343" name="Rectangle 7"/>
          <p:cNvSpPr>
            <a:spLocks noGrp="1" noChangeArrowheads="1"/>
          </p:cNvSpPr>
          <p:nvPr>
            <p:ph idx="1"/>
          </p:nvPr>
        </p:nvSpPr>
        <p:spPr>
          <a:xfrm>
            <a:off x="5029200" y="3352800"/>
            <a:ext cx="4038600" cy="1371600"/>
          </a:xfrm>
        </p:spPr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en-US" sz="4000" b="1" dirty="0" err="1"/>
              <a:t>V</a:t>
            </a:r>
            <a:r>
              <a:rPr lang="en-US" sz="4000" b="1" baseline="-25000" dirty="0" err="1"/>
              <a:t>max,app</a:t>
            </a:r>
            <a:r>
              <a:rPr lang="en-US" sz="4000" b="1" dirty="0"/>
              <a:t>  = </a:t>
            </a:r>
            <a:r>
              <a:rPr lang="en-US" sz="4000" b="1" dirty="0" err="1"/>
              <a:t>V</a:t>
            </a:r>
            <a:r>
              <a:rPr lang="en-US" sz="4000" b="1" baseline="-25000" dirty="0" err="1"/>
              <a:t>max</a:t>
            </a:r>
            <a:endParaRPr lang="en-US" sz="4000" b="1" dirty="0"/>
          </a:p>
          <a:p>
            <a:pPr>
              <a:buFontTx/>
              <a:buNone/>
            </a:pPr>
            <a:r>
              <a:rPr lang="en-US" sz="4000" b="1" i="1" dirty="0" err="1"/>
              <a:t>K</a:t>
            </a:r>
            <a:r>
              <a:rPr lang="en-US" sz="4000" b="1" baseline="-25000" dirty="0" err="1"/>
              <a:t>m,app</a:t>
            </a:r>
            <a:r>
              <a:rPr lang="en-US" sz="4000" b="1" dirty="0"/>
              <a:t>  &gt; </a:t>
            </a:r>
            <a:r>
              <a:rPr lang="en-US" sz="4000" b="1" i="1" dirty="0"/>
              <a:t>K</a:t>
            </a:r>
            <a:r>
              <a:rPr lang="en-US" sz="4000" b="1" baseline="-25000" dirty="0"/>
              <a:t>m</a:t>
            </a:r>
            <a:endParaRPr lang="en-US" b="1" baseline="-25000" dirty="0"/>
          </a:p>
        </p:txBody>
      </p:sp>
      <p:pic>
        <p:nvPicPr>
          <p:cNvPr id="14348" name="Picture 1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905000"/>
            <a:ext cx="5245100" cy="429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5"/>
          <p:cNvSpPr>
            <a:spLocks noGrp="1" noChangeArrowheads="1"/>
          </p:cNvSpPr>
          <p:nvPr>
            <p:ph type="title"/>
          </p:nvPr>
        </p:nvSpPr>
        <p:spPr>
          <a:xfrm>
            <a:off x="642910" y="142852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> </a:t>
            </a:r>
            <a:r>
              <a:rPr lang="ru-RU" sz="3200" b="1" dirty="0" err="1" smtClean="0"/>
              <a:t>Виявлення</a:t>
            </a:r>
            <a:r>
              <a:rPr lang="ru-RU" sz="3200" b="1" dirty="0" smtClean="0"/>
              <a:t>  типу </a:t>
            </a:r>
            <a:r>
              <a:rPr lang="ru-RU" sz="3200" b="1" dirty="0" err="1" smtClean="0"/>
              <a:t>інгібітора</a:t>
            </a:r>
            <a:r>
              <a:rPr lang="ru-RU" sz="3200" b="1" dirty="0" smtClean="0"/>
              <a:t> за </a:t>
            </a:r>
            <a:r>
              <a:rPr lang="ru-RU" sz="3200" b="1" dirty="0" err="1" smtClean="0"/>
              <a:t>Лайнуївером-Бар</a:t>
            </a:r>
            <a:r>
              <a:rPr lang="ru-RU" sz="3200" b="1" dirty="0" smtClean="0"/>
              <a:t> -  </a:t>
            </a:r>
            <a:r>
              <a:rPr lang="ru-RU" sz="3200" b="1" dirty="0" err="1" smtClean="0"/>
              <a:t>конкурентне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інгібування</a:t>
            </a:r>
            <a:endParaRPr lang="en-US" sz="3200" dirty="0"/>
          </a:p>
        </p:txBody>
      </p:sp>
      <p:pic>
        <p:nvPicPr>
          <p:cNvPr id="15367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9788" y="1587500"/>
            <a:ext cx="7467600" cy="4889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8" name="Picture 4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64063" y="3124200"/>
            <a:ext cx="4198937" cy="35956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grpSp>
        <p:nvGrpSpPr>
          <p:cNvPr id="16391" name="Group 7"/>
          <p:cNvGrpSpPr>
            <a:grpSpLocks/>
          </p:cNvGrpSpPr>
          <p:nvPr/>
        </p:nvGrpSpPr>
        <p:grpSpPr bwMode="auto">
          <a:xfrm>
            <a:off x="330200" y="1066800"/>
            <a:ext cx="4089400" cy="3144838"/>
            <a:chOff x="208" y="672"/>
            <a:chExt cx="2576" cy="1981"/>
          </a:xfrm>
        </p:grpSpPr>
        <p:pic>
          <p:nvPicPr>
            <p:cNvPr id="16389" name="Picture 5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08" y="672"/>
              <a:ext cx="2576" cy="198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16390" name="Rectangle 6"/>
            <p:cNvSpPr>
              <a:spLocks noChangeArrowheads="1"/>
            </p:cNvSpPr>
            <p:nvPr/>
          </p:nvSpPr>
          <p:spPr bwMode="auto">
            <a:xfrm>
              <a:off x="423" y="951"/>
              <a:ext cx="1544" cy="9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7" tIns="44450" rIns="90487" bIns="44450">
              <a:spAutoFit/>
            </a:bodyPr>
            <a:lstStyle/>
            <a:p>
              <a:r>
                <a:rPr lang="uk-UA" sz="1600" b="0" dirty="0" smtClean="0">
                  <a:solidFill>
                    <a:schemeClr val="bg1"/>
                  </a:solidFill>
                  <a:latin typeface="Palatino Linotype" pitchFamily="18" charset="0"/>
                </a:rPr>
                <a:t>Інгібітор конкурує з </a:t>
              </a:r>
            </a:p>
            <a:p>
              <a:r>
                <a:rPr lang="uk-UA" sz="1600" b="0" dirty="0" smtClean="0">
                  <a:solidFill>
                    <a:schemeClr val="bg1"/>
                  </a:solidFill>
                  <a:latin typeface="Palatino Linotype" pitchFamily="18" charset="0"/>
                </a:rPr>
                <a:t> субстратом, зменшуючи його </a:t>
              </a:r>
              <a:r>
                <a:rPr lang="uk-UA" sz="1600" b="0" dirty="0" err="1" smtClean="0">
                  <a:solidFill>
                    <a:schemeClr val="bg1"/>
                  </a:solidFill>
                  <a:latin typeface="Palatino Linotype" pitchFamily="18" charset="0"/>
                </a:rPr>
                <a:t>афінность</a:t>
              </a:r>
              <a:r>
                <a:rPr lang="en-US" sz="1600" b="0" dirty="0" smtClean="0">
                  <a:solidFill>
                    <a:schemeClr val="bg1"/>
                  </a:solidFill>
                  <a:latin typeface="Palatino Linotype" pitchFamily="18" charset="0"/>
                </a:rPr>
                <a:t>:</a:t>
              </a:r>
              <a:endParaRPr lang="uk-UA" sz="1600" b="0" dirty="0" smtClean="0">
                <a:solidFill>
                  <a:schemeClr val="bg1"/>
                </a:solidFill>
                <a:latin typeface="Palatino Linotype" pitchFamily="18" charset="0"/>
              </a:endParaRPr>
            </a:p>
            <a:p>
              <a:r>
                <a:rPr lang="en-US" sz="1600" b="0" dirty="0" smtClean="0">
                  <a:solidFill>
                    <a:schemeClr val="bg1"/>
                  </a:solidFill>
                  <a:latin typeface="Palatino Linotype" pitchFamily="18" charset="0"/>
                </a:rPr>
                <a:t>  </a:t>
              </a:r>
              <a:r>
                <a:rPr lang="en-US" b="0" i="1" dirty="0" err="1">
                  <a:solidFill>
                    <a:srgbClr val="FF0000"/>
                  </a:solidFill>
                </a:rPr>
                <a:t>K</a:t>
              </a:r>
              <a:r>
                <a:rPr lang="en-US" b="0" baseline="-25000" dirty="0" err="1">
                  <a:solidFill>
                    <a:srgbClr val="FF0000"/>
                  </a:solidFill>
                </a:rPr>
                <a:t>m,app</a:t>
              </a:r>
              <a:r>
                <a:rPr lang="en-US" b="0" dirty="0">
                  <a:solidFill>
                    <a:srgbClr val="FF0000"/>
                  </a:solidFill>
                </a:rPr>
                <a:t> &gt; </a:t>
              </a:r>
              <a:r>
                <a:rPr lang="en-US" b="0" i="1" dirty="0">
                  <a:solidFill>
                    <a:srgbClr val="FF0000"/>
                  </a:solidFill>
                </a:rPr>
                <a:t>K</a:t>
              </a:r>
              <a:r>
                <a:rPr lang="en-US" b="0" baseline="-25000" dirty="0">
                  <a:solidFill>
                    <a:srgbClr val="FF0000"/>
                  </a:solidFill>
                </a:rPr>
                <a:t>m</a:t>
              </a:r>
            </a:p>
          </p:txBody>
        </p:sp>
      </p:grp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1204913" y="5243513"/>
            <a:ext cx="3021012" cy="11842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Formation of EI</a:t>
            </a:r>
          </a:p>
          <a:p>
            <a:r>
              <a:rPr lang="en-US" b="0">
                <a:solidFill>
                  <a:schemeClr val="bg2"/>
                </a:solidFill>
              </a:rPr>
              <a:t>complex shifts reaction</a:t>
            </a:r>
          </a:p>
          <a:p>
            <a:r>
              <a:rPr lang="en-US" b="0">
                <a:solidFill>
                  <a:schemeClr val="bg2"/>
                </a:solidFill>
              </a:rPr>
              <a:t>to the left: </a:t>
            </a:r>
            <a:r>
              <a:rPr lang="en-US" b="0" i="1">
                <a:solidFill>
                  <a:schemeClr val="bg2"/>
                </a:solidFill>
              </a:rPr>
              <a:t>K</a:t>
            </a:r>
            <a:r>
              <a:rPr lang="en-US" b="0" baseline="-25000">
                <a:solidFill>
                  <a:schemeClr val="bg2"/>
                </a:solidFill>
              </a:rPr>
              <a:t>m,app</a:t>
            </a:r>
            <a:r>
              <a:rPr lang="en-US" b="0">
                <a:solidFill>
                  <a:schemeClr val="bg2"/>
                </a:solidFill>
              </a:rPr>
              <a:t> &gt; </a:t>
            </a:r>
            <a:r>
              <a:rPr lang="en-US" b="0" i="1">
                <a:solidFill>
                  <a:schemeClr val="bg2"/>
                </a:solidFill>
              </a:rPr>
              <a:t>K</a:t>
            </a:r>
            <a:r>
              <a:rPr lang="en-US" b="0" baseline="-25000">
                <a:solidFill>
                  <a:schemeClr val="bg2"/>
                </a:solidFill>
              </a:rPr>
              <a:t>m</a:t>
            </a:r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6538913" y="5014913"/>
            <a:ext cx="2071687" cy="819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r>
              <a:rPr lang="en-US" i="1">
                <a:solidFill>
                  <a:srgbClr val="000000"/>
                </a:solidFill>
              </a:rPr>
              <a:t>K</a:t>
            </a:r>
            <a:r>
              <a:rPr lang="en-US" baseline="-25000">
                <a:solidFill>
                  <a:srgbClr val="000000"/>
                </a:solidFill>
              </a:rPr>
              <a:t>m,app</a:t>
            </a:r>
            <a:r>
              <a:rPr lang="en-US">
                <a:solidFill>
                  <a:srgbClr val="000000"/>
                </a:solidFill>
              </a:rPr>
              <a:t> &gt; </a:t>
            </a:r>
            <a:r>
              <a:rPr lang="en-US" i="1">
                <a:solidFill>
                  <a:srgbClr val="000000"/>
                </a:solidFill>
              </a:rPr>
              <a:t>K</a:t>
            </a:r>
            <a:r>
              <a:rPr lang="en-US" baseline="-25000">
                <a:solidFill>
                  <a:srgbClr val="000000"/>
                </a:solidFill>
              </a:rPr>
              <a:t>m</a:t>
            </a:r>
          </a:p>
          <a:p>
            <a:r>
              <a:rPr lang="en-US">
                <a:solidFill>
                  <a:srgbClr val="000000"/>
                </a:solidFill>
              </a:rPr>
              <a:t>V</a:t>
            </a:r>
            <a:r>
              <a:rPr lang="en-US" baseline="-25000">
                <a:solidFill>
                  <a:srgbClr val="000000"/>
                </a:solidFill>
              </a:rPr>
              <a:t>max,app</a:t>
            </a:r>
            <a:r>
              <a:rPr lang="en-US">
                <a:solidFill>
                  <a:srgbClr val="000000"/>
                </a:solidFill>
              </a:rPr>
              <a:t> = V</a:t>
            </a:r>
            <a:r>
              <a:rPr lang="en-US" baseline="-25000">
                <a:solidFill>
                  <a:srgbClr val="000000"/>
                </a:solidFill>
              </a:rPr>
              <a:t>max</a:t>
            </a:r>
            <a:endParaRPr lang="en-US" b="0" baseline="-25000">
              <a:solidFill>
                <a:schemeClr val="bg2"/>
              </a:solidFill>
            </a:endParaRPr>
          </a:p>
        </p:txBody>
      </p:sp>
      <p:pic>
        <p:nvPicPr>
          <p:cNvPr id="16395" name="Picture 11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000" y="4279900"/>
            <a:ext cx="3987800" cy="22653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1219200" y="5292725"/>
            <a:ext cx="3176588" cy="11842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Formation of EI</a:t>
            </a:r>
          </a:p>
          <a:p>
            <a:r>
              <a:rPr lang="en-US">
                <a:solidFill>
                  <a:srgbClr val="000000"/>
                </a:solidFill>
              </a:rPr>
              <a:t>complex shifts reaction</a:t>
            </a:r>
          </a:p>
          <a:p>
            <a:r>
              <a:rPr lang="en-US">
                <a:solidFill>
                  <a:srgbClr val="000000"/>
                </a:solidFill>
              </a:rPr>
              <a:t>to the left: </a:t>
            </a:r>
            <a:r>
              <a:rPr lang="en-US" i="1">
                <a:solidFill>
                  <a:srgbClr val="000000"/>
                </a:solidFill>
              </a:rPr>
              <a:t>K</a:t>
            </a:r>
            <a:r>
              <a:rPr lang="en-US" baseline="-25000">
                <a:solidFill>
                  <a:srgbClr val="000000"/>
                </a:solidFill>
              </a:rPr>
              <a:t>m,app</a:t>
            </a:r>
            <a:r>
              <a:rPr lang="en-US">
                <a:solidFill>
                  <a:srgbClr val="000000"/>
                </a:solidFill>
              </a:rPr>
              <a:t> &gt; </a:t>
            </a:r>
            <a:r>
              <a:rPr lang="en-US" i="1">
                <a:solidFill>
                  <a:srgbClr val="000000"/>
                </a:solidFill>
              </a:rPr>
              <a:t>K</a:t>
            </a:r>
            <a:r>
              <a:rPr lang="en-US" baseline="-25000">
                <a:solidFill>
                  <a:srgbClr val="000000"/>
                </a:solidFill>
              </a:rPr>
              <a:t>m</a:t>
            </a:r>
            <a:endParaRPr lang="en-US" b="0" baseline="-25000">
              <a:solidFill>
                <a:schemeClr val="bg2"/>
              </a:solidFill>
            </a:endParaRPr>
          </a:p>
        </p:txBody>
      </p:sp>
      <p:sp>
        <p:nvSpPr>
          <p:cNvPr id="16398" name="Rectangle 14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763000" cy="1143000"/>
          </a:xfrm>
        </p:spPr>
        <p:txBody>
          <a:bodyPr/>
          <a:lstStyle/>
          <a:p>
            <a:r>
              <a:rPr lang="ru-RU" sz="2800" b="1" dirty="0" err="1" smtClean="0"/>
              <a:t>Рівняння</a:t>
            </a:r>
            <a:r>
              <a:rPr lang="ru-RU" sz="2800" b="1" dirty="0" smtClean="0"/>
              <a:t> Міхаеліса-Ментен, </a:t>
            </a:r>
            <a:r>
              <a:rPr lang="ru-RU" sz="2800" b="1" dirty="0" err="1" smtClean="0"/>
              <a:t>V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проти</a:t>
            </a:r>
            <a:r>
              <a:rPr lang="ru-RU" sz="2800" b="1" dirty="0" smtClean="0"/>
              <a:t> [</a:t>
            </a:r>
            <a:r>
              <a:rPr lang="ru-RU" sz="2800" b="1" dirty="0" err="1" smtClean="0"/>
              <a:t>S</a:t>
            </a:r>
            <a:r>
              <a:rPr lang="ru-RU" sz="2800" b="1" dirty="0" smtClean="0"/>
              <a:t>], картина конкурентного </a:t>
            </a:r>
            <a:r>
              <a:rPr lang="ru-RU" sz="2800" b="1" dirty="0" err="1" smtClean="0"/>
              <a:t>інгібування</a:t>
            </a:r>
            <a:endParaRPr lang="en-US" dirty="0"/>
          </a:p>
        </p:txBody>
      </p:sp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1579</TotalTime>
  <Pages>39</Pages>
  <Words>1160</Words>
  <Application>Microsoft PowerPoint 4.0</Application>
  <PresentationFormat>Экран (4:3)</PresentationFormat>
  <Paragraphs>144</Paragraphs>
  <Slides>40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40</vt:i4>
      </vt:variant>
    </vt:vector>
  </HeadingPairs>
  <TitlesOfParts>
    <vt:vector size="43" baseType="lpstr">
      <vt:lpstr>Times</vt:lpstr>
      <vt:lpstr>Helvetica</vt:lpstr>
      <vt:lpstr>Апекс</vt:lpstr>
      <vt:lpstr>Слайд 1</vt:lpstr>
      <vt:lpstr>Види інгібування</vt:lpstr>
      <vt:lpstr>конкурентне інгібування</vt:lpstr>
      <vt:lpstr>Конкурентне  інгібування                            - механізм реакції</vt:lpstr>
      <vt:lpstr>Загальне рівняння Міхаеліса-Ментен</vt:lpstr>
      <vt:lpstr>Слайд 6</vt:lpstr>
      <vt:lpstr>Конкурентні інгібітори змінюють Км,   але не Vmax</vt:lpstr>
      <vt:lpstr> Виявлення  типу інгібітора за Лайнуївером-Бар -  конкурентне інгібування</vt:lpstr>
      <vt:lpstr>Рівняння Міхаеліса-Ментен, V проти [S], картина конкурентного інгібування</vt:lpstr>
      <vt:lpstr>Приклад - конкурентного інгібування</vt:lpstr>
      <vt:lpstr>Практичний випадок: Отруєння метанолом</vt:lpstr>
      <vt:lpstr>Слайд 12</vt:lpstr>
      <vt:lpstr>Неконкурентне інгібіювання</vt:lpstr>
      <vt:lpstr>Неконкурентний  інгібітор - механізм дії</vt:lpstr>
      <vt:lpstr>Неконкурентні інгібітори зменшують Vmax, але не впливають на Км</vt:lpstr>
      <vt:lpstr>Чому не змінюється Км при дії неконкурентного інгібитора?</vt:lpstr>
      <vt:lpstr>Графіки Лайнуївера- Берка при неконкурентому інгібіювання</vt:lpstr>
      <vt:lpstr>Рівняння Міхаеліса-Ментен, V проти [S] при неконкурентному льмуванні</vt:lpstr>
      <vt:lpstr>Слайд 19</vt:lpstr>
      <vt:lpstr>Приклад безконкурентного гальмування: фруктоза 1,6-бісфосфатаза інгібування AMP</vt:lpstr>
      <vt:lpstr>Слайд 21</vt:lpstr>
      <vt:lpstr>Безконкурентне іінгібіювання</vt:lpstr>
      <vt:lpstr>Безконкурентне Гальмування - Механізм дії</vt:lpstr>
      <vt:lpstr>Безконкурентоспроможні інгібітори зменшують як Vmax, так і Км, </vt:lpstr>
      <vt:lpstr>Безконкурентні інгібітори зменшують як Vmax,  так і Км ферменту</vt:lpstr>
      <vt:lpstr>Графіки Лайнуївера-Берка  при безконкурентному  інгібіюванні</vt:lpstr>
      <vt:lpstr>Графік ММ при безконкурентному інгібіюванні</vt:lpstr>
      <vt:lpstr>Слайд 28</vt:lpstr>
      <vt:lpstr>Приклад безконкурентого гальмування: лужної фосфатази фенілаланіном</vt:lpstr>
      <vt:lpstr>Слайд 30</vt:lpstr>
      <vt:lpstr>Необоротне інгібування</vt:lpstr>
      <vt:lpstr>Необоротне інгібування - Механізм дії</vt:lpstr>
      <vt:lpstr>Графік ММ для незворотніх інгібіторів</vt:lpstr>
      <vt:lpstr>Необоротне інгібування відрізняється від неконкурентною гальмування шляхом побудови Vmax проти [E] т</vt:lpstr>
      <vt:lpstr>Слайд 35</vt:lpstr>
      <vt:lpstr>Приклади необоротних інгібіторів</vt:lpstr>
      <vt:lpstr>Пеніцілін як суіцідальний інгібітор</vt:lpstr>
      <vt:lpstr>Слайд 38</vt:lpstr>
      <vt:lpstr>Висновки: інгібітори ферментів</vt:lpstr>
      <vt:lpstr>Слайд 40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</dc:title>
  <dc:subject/>
  <dc:creator/>
  <cp:keywords/>
  <dc:description/>
  <cp:lastModifiedBy>User</cp:lastModifiedBy>
  <cp:revision>244</cp:revision>
  <cp:lastPrinted>2009-04-22T19:24:48Z</cp:lastPrinted>
  <dcterms:created xsi:type="dcterms:W3CDTF">1997-08-12T21:39:04Z</dcterms:created>
  <dcterms:modified xsi:type="dcterms:W3CDTF">2014-07-16T12:29:57Z</dcterms:modified>
</cp:coreProperties>
</file>