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74" r:id="rId9"/>
    <p:sldId id="277" r:id="rId10"/>
    <p:sldId id="278" r:id="rId11"/>
    <p:sldId id="279" r:id="rId12"/>
    <p:sldId id="280" r:id="rId13"/>
    <p:sldId id="281" r:id="rId14"/>
    <p:sldId id="276" r:id="rId15"/>
    <p:sldId id="282" r:id="rId16"/>
    <p:sldId id="283" r:id="rId17"/>
    <p:sldId id="284" r:id="rId18"/>
    <p:sldId id="262" r:id="rId19"/>
    <p:sldId id="263" r:id="rId20"/>
    <p:sldId id="264" r:id="rId21"/>
    <p:sldId id="265" r:id="rId22"/>
    <p:sldId id="266" r:id="rId23"/>
    <p:sldId id="273" r:id="rId2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7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763" y="91440"/>
            <a:ext cx="100584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4000" b="1">
                <a:solidFill>
                  <a:srgbClr val="9C661F"/>
                </a:solidFill>
              </a:defRPr>
            </a:pPr>
            <a:r>
              <a:rPr dirty="0" err="1"/>
              <a:t>Організація</a:t>
            </a:r>
            <a:r>
              <a:rPr dirty="0"/>
              <a:t> </a:t>
            </a:r>
            <a:r>
              <a:rPr dirty="0" err="1"/>
              <a:t>робочого</a:t>
            </a:r>
            <a:r>
              <a:rPr dirty="0"/>
              <a:t> </a:t>
            </a:r>
            <a:r>
              <a:rPr dirty="0" err="1"/>
              <a:t>місця</a:t>
            </a:r>
            <a:r>
              <a:rPr dirty="0"/>
              <a:t> </a:t>
            </a:r>
            <a:r>
              <a:rPr dirty="0" err="1"/>
              <a:t>бариста</a:t>
            </a: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3A0B9E-E7E0-A5C3-CB3E-672FACC96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69" y="1195754"/>
            <a:ext cx="8721971" cy="52046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5F9E8-D1FB-2B63-5130-1BA574B69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5754BD-C6D5-CFB0-6C7A-FEBB6BFD8740}"/>
              </a:ext>
            </a:extLst>
          </p:cNvPr>
          <p:cNvSpPr txBox="1"/>
          <p:nvPr/>
        </p:nvSpPr>
        <p:spPr>
          <a:xfrm>
            <a:off x="506437" y="367841"/>
            <a:ext cx="11338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u="sng" dirty="0" err="1">
                <a:solidFill>
                  <a:schemeClr val="bg1"/>
                </a:solidFill>
              </a:rPr>
              <a:t>Дезінфекція</a:t>
            </a:r>
            <a:r>
              <a:rPr lang="ru-RU" sz="2400" u="sng" dirty="0">
                <a:solidFill>
                  <a:schemeClr val="bg1"/>
                </a:solidFill>
              </a:rPr>
              <a:t> та </a:t>
            </a:r>
            <a:r>
              <a:rPr lang="ru-RU" sz="2400" u="sng" dirty="0" err="1">
                <a:solidFill>
                  <a:schemeClr val="bg1"/>
                </a:solidFill>
              </a:rPr>
              <a:t>мийні</a:t>
            </a:r>
            <a:r>
              <a:rPr lang="ru-RU" sz="2400" u="sng" dirty="0">
                <a:solidFill>
                  <a:schemeClr val="bg1"/>
                </a:solidFill>
              </a:rPr>
              <a:t> </a:t>
            </a:r>
            <a:r>
              <a:rPr lang="ru-RU" sz="2400" u="sng" dirty="0" err="1">
                <a:solidFill>
                  <a:schemeClr val="bg1"/>
                </a:solidFill>
              </a:rPr>
              <a:t>засоби</a:t>
            </a:r>
            <a:r>
              <a:rPr lang="ru-RU" sz="2400" dirty="0">
                <a:solidFill>
                  <a:schemeClr val="bg1"/>
                </a:solidFill>
              </a:rPr>
              <a:t>: Для </a:t>
            </a:r>
            <a:r>
              <a:rPr lang="ru-RU" sz="2400" dirty="0" err="1">
                <a:solidFill>
                  <a:schemeClr val="bg1"/>
                </a:solidFill>
              </a:rPr>
              <a:t>очищення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слід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використовувати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якісні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мийні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засоби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дозволені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дезінфектанти</a:t>
            </a:r>
            <a:r>
              <a:rPr lang="ru-RU" sz="2400" dirty="0">
                <a:solidFill>
                  <a:schemeClr val="bg1"/>
                </a:solidFill>
              </a:rPr>
              <a:t>. В </a:t>
            </a:r>
            <a:r>
              <a:rPr lang="ru-RU" sz="2400" dirty="0" err="1">
                <a:solidFill>
                  <a:schemeClr val="bg1"/>
                </a:solidFill>
              </a:rPr>
              <a:t>Україні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дозволені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застосування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тільки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дезінфекційні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засоби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пройшли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державну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реєстрацію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мають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висновок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санітарно-епідеміологічної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експертизи</a:t>
            </a:r>
            <a:r>
              <a:rPr lang="ru-RU" sz="2400" dirty="0">
                <a:solidFill>
                  <a:schemeClr val="bg1"/>
                </a:solidFill>
              </a:rPr>
              <a:t>)​.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 err="1">
                <a:solidFill>
                  <a:schemeClr val="bg1"/>
                </a:solidFill>
              </a:rPr>
              <a:t>Важливо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дотримуватися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інструкцій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виробника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щодо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концентрації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розчину</a:t>
            </a:r>
            <a:r>
              <a:rPr lang="ru-RU" sz="2400" dirty="0">
                <a:solidFill>
                  <a:schemeClr val="bg1"/>
                </a:solidFill>
              </a:rPr>
              <a:t> та часу </a:t>
            </a:r>
            <a:r>
              <a:rPr lang="ru-RU" sz="2400" dirty="0" err="1">
                <a:solidFill>
                  <a:schemeClr val="bg1"/>
                </a:solidFill>
              </a:rPr>
              <a:t>обробки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поверхонь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засобом</a:t>
            </a:r>
            <a:r>
              <a:rPr lang="ru-RU" sz="2400" dirty="0">
                <a:solidFill>
                  <a:schemeClr val="bg1"/>
                </a:solidFill>
              </a:rPr>
              <a:t>​.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E6CAE3-1B0C-E5F5-BEC8-CD6508507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010" y="3371863"/>
            <a:ext cx="6195987" cy="34852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B585E0-0477-8B78-B066-4EC2B25A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32" y="3699802"/>
            <a:ext cx="5612985" cy="31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40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EE3B04-FFB7-063A-788E-C56088FE8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A0088C-2783-6ED5-A182-8B0801E92D16}"/>
              </a:ext>
            </a:extLst>
          </p:cNvPr>
          <p:cNvSpPr txBox="1"/>
          <p:nvPr/>
        </p:nvSpPr>
        <p:spPr>
          <a:xfrm>
            <a:off x="506437" y="367841"/>
            <a:ext cx="1133856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u="sng" dirty="0" err="1">
                <a:solidFill>
                  <a:schemeClr val="bg1"/>
                </a:solidFill>
              </a:rPr>
              <a:t>Водопостачання</a:t>
            </a:r>
            <a:r>
              <a:rPr lang="ru-RU" sz="2400" u="sng" dirty="0">
                <a:solidFill>
                  <a:schemeClr val="bg1"/>
                </a:solidFill>
              </a:rPr>
              <a:t> та </a:t>
            </a:r>
            <a:r>
              <a:rPr lang="ru-RU" sz="2400" u="sng" dirty="0" err="1">
                <a:solidFill>
                  <a:schemeClr val="bg1"/>
                </a:solidFill>
              </a:rPr>
              <a:t>інфраструктура</a:t>
            </a:r>
            <a:r>
              <a:rPr lang="ru-RU" sz="2400" u="sng" dirty="0">
                <a:solidFill>
                  <a:schemeClr val="bg1"/>
                </a:solidFill>
              </a:rPr>
              <a:t> для </a:t>
            </a:r>
            <a:r>
              <a:rPr lang="ru-RU" sz="2400" u="sng" dirty="0" err="1">
                <a:solidFill>
                  <a:schemeClr val="bg1"/>
                </a:solidFill>
              </a:rPr>
              <a:t>прибирання</a:t>
            </a:r>
            <a:r>
              <a:rPr lang="ru-RU" sz="2400" dirty="0">
                <a:solidFill>
                  <a:schemeClr val="bg1"/>
                </a:solidFill>
              </a:rPr>
              <a:t>: Заклад </a:t>
            </a:r>
            <a:r>
              <a:rPr lang="ru-RU" sz="2400" dirty="0" err="1">
                <a:solidFill>
                  <a:schemeClr val="bg1"/>
                </a:solidFill>
              </a:rPr>
              <a:t>має</a:t>
            </a:r>
            <a:r>
              <a:rPr lang="ru-RU" sz="2400" dirty="0">
                <a:solidFill>
                  <a:schemeClr val="bg1"/>
                </a:solidFill>
              </a:rPr>
              <a:t> бути </a:t>
            </a:r>
            <a:r>
              <a:rPr lang="ru-RU" sz="2400" dirty="0" err="1">
                <a:solidFill>
                  <a:schemeClr val="bg1"/>
                </a:solidFill>
              </a:rPr>
              <a:t>забезпечений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достатньою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кількістю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проточної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гарячої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холодної</a:t>
            </a:r>
            <a:r>
              <a:rPr lang="ru-RU" sz="2400" dirty="0">
                <a:solidFill>
                  <a:schemeClr val="bg1"/>
                </a:solidFill>
              </a:rPr>
              <a:t> води для потреб </a:t>
            </a:r>
            <a:r>
              <a:rPr lang="ru-RU" sz="2400" dirty="0" err="1">
                <a:solidFill>
                  <a:schemeClr val="bg1"/>
                </a:solidFill>
              </a:rPr>
              <a:t>миття</a:t>
            </a:r>
            <a:r>
              <a:rPr lang="ru-RU" sz="2400" dirty="0">
                <a:solidFill>
                  <a:schemeClr val="bg1"/>
                </a:solidFill>
              </a:rPr>
              <a:t>​.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Крім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миття</a:t>
            </a:r>
            <a:r>
              <a:rPr lang="ru-RU" sz="2400" dirty="0">
                <a:solidFill>
                  <a:schemeClr val="bg1"/>
                </a:solidFill>
              </a:rPr>
              <a:t> посуду та </a:t>
            </a:r>
            <a:r>
              <a:rPr lang="ru-RU" sz="2400" dirty="0" err="1">
                <a:solidFill>
                  <a:schemeClr val="bg1"/>
                </a:solidFill>
              </a:rPr>
              <a:t>приладдя</a:t>
            </a:r>
            <a:r>
              <a:rPr lang="ru-RU" sz="2400" dirty="0">
                <a:solidFill>
                  <a:schemeClr val="bg1"/>
                </a:solidFill>
              </a:rPr>
              <a:t> також </a:t>
            </a:r>
            <a:r>
              <a:rPr lang="ru-RU" sz="2400" dirty="0" err="1">
                <a:solidFill>
                  <a:schemeClr val="bg1"/>
                </a:solidFill>
              </a:rPr>
              <a:t>важливо</a:t>
            </a:r>
            <a:r>
              <a:rPr lang="ru-RU" sz="2400" dirty="0">
                <a:solidFill>
                  <a:schemeClr val="bg1"/>
                </a:solidFill>
              </a:rPr>
              <a:t> регулярно </a:t>
            </a:r>
            <a:r>
              <a:rPr lang="ru-RU" sz="2400" dirty="0" err="1">
                <a:solidFill>
                  <a:schemeClr val="bg1"/>
                </a:solidFill>
              </a:rPr>
              <a:t>очищати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дезінфікувати</a:t>
            </a:r>
            <a:r>
              <a:rPr lang="ru-RU" sz="2400" dirty="0">
                <a:solidFill>
                  <a:schemeClr val="bg1"/>
                </a:solidFill>
              </a:rPr>
              <a:t> саму </a:t>
            </a:r>
            <a:r>
              <a:rPr lang="ru-RU" sz="2400" dirty="0" err="1">
                <a:solidFill>
                  <a:schemeClr val="bg1"/>
                </a:solidFill>
              </a:rPr>
              <a:t>кухонну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техніку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u="sng" dirty="0" err="1">
                <a:solidFill>
                  <a:schemeClr val="bg1"/>
                </a:solidFill>
              </a:rPr>
              <a:t>Утилізація</a:t>
            </a:r>
            <a:r>
              <a:rPr lang="ru-RU" sz="2400" u="sng" dirty="0">
                <a:solidFill>
                  <a:schemeClr val="bg1"/>
                </a:solidFill>
              </a:rPr>
              <a:t> </a:t>
            </a:r>
            <a:r>
              <a:rPr lang="ru-RU" sz="2400" u="sng" dirty="0" err="1">
                <a:solidFill>
                  <a:schemeClr val="bg1"/>
                </a:solidFill>
              </a:rPr>
              <a:t>відходів</a:t>
            </a:r>
            <a:r>
              <a:rPr lang="ru-RU" sz="2400" dirty="0">
                <a:solidFill>
                  <a:schemeClr val="bg1"/>
                </a:solidFill>
              </a:rPr>
              <a:t>: </a:t>
            </a:r>
            <a:r>
              <a:rPr lang="ru-RU" sz="2400" dirty="0" err="1">
                <a:solidFill>
                  <a:schemeClr val="bg1"/>
                </a:solidFill>
              </a:rPr>
              <a:t>Сміття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харчові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відходи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потрібно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збирати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закриті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контейнери</a:t>
            </a:r>
            <a:r>
              <a:rPr lang="ru-RU" sz="2400" dirty="0">
                <a:solidFill>
                  <a:schemeClr val="bg1"/>
                </a:solidFill>
              </a:rPr>
              <a:t> й регулярно </a:t>
            </a:r>
            <a:r>
              <a:rPr lang="ru-RU" sz="2400" dirty="0" err="1">
                <a:solidFill>
                  <a:schemeClr val="bg1"/>
                </a:solidFill>
              </a:rPr>
              <a:t>виносити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виробничих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приміщень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щоб</a:t>
            </a:r>
            <a:r>
              <a:rPr lang="ru-RU" sz="2400" dirty="0">
                <a:solidFill>
                  <a:schemeClr val="bg1"/>
                </a:solidFill>
              </a:rPr>
              <a:t> не </a:t>
            </a:r>
            <a:r>
              <a:rPr lang="ru-RU" sz="2400" dirty="0" err="1">
                <a:solidFill>
                  <a:schemeClr val="bg1"/>
                </a:solidFill>
              </a:rPr>
              <a:t>накопичувались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забруднення</a:t>
            </a:r>
            <a:r>
              <a:rPr lang="ru-RU" sz="2400" dirty="0">
                <a:solidFill>
                  <a:schemeClr val="bg1"/>
                </a:solidFill>
              </a:rPr>
              <a:t> і не </a:t>
            </a:r>
            <a:r>
              <a:rPr lang="ru-RU" sz="2400" dirty="0" err="1">
                <a:solidFill>
                  <a:schemeClr val="bg1"/>
                </a:solidFill>
              </a:rPr>
              <a:t>виникали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проблеми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шкідниками</a:t>
            </a:r>
            <a:r>
              <a:rPr lang="ru-RU" sz="2400" dirty="0">
                <a:solidFill>
                  <a:schemeClr val="bg1"/>
                </a:solidFill>
              </a:rPr>
              <a:t>​.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u="sng" dirty="0">
                <a:solidFill>
                  <a:schemeClr val="bg1"/>
                </a:solidFill>
              </a:rPr>
              <a:t>Контроль стану </a:t>
            </a:r>
            <a:r>
              <a:rPr lang="ru-RU" sz="2400" u="sng" dirty="0" err="1">
                <a:solidFill>
                  <a:schemeClr val="bg1"/>
                </a:solidFill>
              </a:rPr>
              <a:t>обладнання</a:t>
            </a:r>
            <a:r>
              <a:rPr lang="ru-RU" sz="2400" dirty="0">
                <a:solidFill>
                  <a:schemeClr val="bg1"/>
                </a:solidFill>
              </a:rPr>
              <a:t>: </a:t>
            </a:r>
            <a:r>
              <a:rPr lang="ru-RU" sz="2400" dirty="0" err="1">
                <a:solidFill>
                  <a:schemeClr val="bg1"/>
                </a:solidFill>
              </a:rPr>
              <a:t>Обладнання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кухні</a:t>
            </a:r>
            <a:r>
              <a:rPr lang="ru-RU" sz="2400" dirty="0">
                <a:solidFill>
                  <a:schemeClr val="bg1"/>
                </a:solidFill>
              </a:rPr>
              <a:t> повинно не </a:t>
            </a:r>
            <a:r>
              <a:rPr lang="ru-RU" sz="2400" dirty="0" err="1">
                <a:solidFill>
                  <a:schemeClr val="bg1"/>
                </a:solidFill>
              </a:rPr>
              <a:t>тільки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очищуватися</a:t>
            </a:r>
            <a:r>
              <a:rPr lang="ru-RU" sz="2400" dirty="0">
                <a:solidFill>
                  <a:schemeClr val="bg1"/>
                </a:solidFill>
              </a:rPr>
              <a:t>, а й </a:t>
            </a:r>
            <a:r>
              <a:rPr lang="ru-RU" sz="2400" dirty="0" err="1">
                <a:solidFill>
                  <a:schemeClr val="bg1"/>
                </a:solidFill>
              </a:rPr>
              <a:t>технічно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обслуговуватися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52452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321273-4E5D-8DF7-EADF-8464D3C28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18F226-257C-C247-2A8F-2A743C695504}"/>
              </a:ext>
            </a:extLst>
          </p:cNvPr>
          <p:cNvSpPr txBox="1"/>
          <p:nvPr/>
        </p:nvSpPr>
        <p:spPr>
          <a:xfrm>
            <a:off x="506437" y="367841"/>
            <a:ext cx="1133856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3) </a:t>
            </a:r>
            <a:r>
              <a:rPr lang="ru-RU" sz="2400" dirty="0" err="1">
                <a:solidFill>
                  <a:schemeClr val="bg1"/>
                </a:solidFill>
              </a:rPr>
              <a:t>Зберігання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інгредієнтів</a:t>
            </a:r>
            <a:r>
              <a:rPr lang="ru-RU" sz="2400" dirty="0">
                <a:solidFill>
                  <a:schemeClr val="bg1"/>
                </a:solidFill>
              </a:rPr>
              <a:t>: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dirty="0" err="1">
                <a:solidFill>
                  <a:schemeClr val="bg1"/>
                </a:solidFill>
              </a:rPr>
              <a:t>Температурний</a:t>
            </a:r>
            <a:r>
              <a:rPr lang="ru-RU" sz="2400" dirty="0">
                <a:solidFill>
                  <a:schemeClr val="bg1"/>
                </a:solidFill>
              </a:rPr>
              <a:t> режим,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dirty="0" err="1">
                <a:solidFill>
                  <a:schemeClr val="bg1"/>
                </a:solidFill>
              </a:rPr>
              <a:t>Умови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зберігання</a:t>
            </a:r>
            <a:r>
              <a:rPr lang="ru-RU" sz="2400" dirty="0">
                <a:solidFill>
                  <a:schemeClr val="bg1"/>
                </a:solidFill>
              </a:rPr>
              <a:t> і тара,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dirty="0" err="1">
                <a:solidFill>
                  <a:schemeClr val="bg1"/>
                </a:solidFill>
              </a:rPr>
              <a:t>Розділення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продуктів</a:t>
            </a:r>
            <a:r>
              <a:rPr lang="ru-RU" sz="2400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dirty="0" err="1">
                <a:solidFill>
                  <a:schemeClr val="bg1"/>
                </a:solidFill>
              </a:rPr>
              <a:t>Захист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забруднення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шкідників</a:t>
            </a:r>
            <a:r>
              <a:rPr lang="ru-RU" sz="2400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dirty="0" err="1">
                <a:solidFill>
                  <a:schemeClr val="bg1"/>
                </a:solidFill>
              </a:rPr>
              <a:t>Водопостачання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якість</a:t>
            </a:r>
            <a:r>
              <a:rPr lang="ru-RU" sz="2400" dirty="0">
                <a:solidFill>
                  <a:schemeClr val="bg1"/>
                </a:solidFill>
              </a:rPr>
              <a:t> води.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4) Особиста </a:t>
            </a:r>
            <a:r>
              <a:rPr lang="ru-RU" sz="2400" dirty="0" err="1">
                <a:solidFill>
                  <a:schemeClr val="bg1"/>
                </a:solidFill>
              </a:rPr>
              <a:t>гігієна</a:t>
            </a:r>
            <a:r>
              <a:rPr lang="ru-RU" sz="2400" dirty="0">
                <a:solidFill>
                  <a:schemeClr val="bg1"/>
                </a:solidFill>
              </a:rPr>
              <a:t> бариста і персоналу: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 Допуск до </a:t>
            </a:r>
            <a:r>
              <a:rPr lang="ru-RU" sz="2400" dirty="0" err="1">
                <a:solidFill>
                  <a:schemeClr val="bg1"/>
                </a:solidFill>
              </a:rPr>
              <a:t>роботи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тільки</a:t>
            </a:r>
            <a:r>
              <a:rPr lang="ru-RU" sz="2400" dirty="0">
                <a:solidFill>
                  <a:schemeClr val="bg1"/>
                </a:solidFill>
              </a:rPr>
              <a:t> здорового персоналу,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dirty="0" err="1">
                <a:solidFill>
                  <a:schemeClr val="bg1"/>
                </a:solidFill>
              </a:rPr>
              <a:t>Обов’язкові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медичні</a:t>
            </a:r>
            <a:r>
              <a:rPr lang="ru-RU" sz="2400" dirty="0">
                <a:solidFill>
                  <a:schemeClr val="bg1"/>
                </a:solidFill>
              </a:rPr>
              <a:t> огляди,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dirty="0" err="1">
                <a:solidFill>
                  <a:schemeClr val="bg1"/>
                </a:solidFill>
              </a:rPr>
              <a:t>Гігієнічне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навчання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інструктажі</a:t>
            </a:r>
            <a:r>
              <a:rPr lang="ru-RU" sz="2400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dirty="0" err="1">
                <a:solidFill>
                  <a:schemeClr val="bg1"/>
                </a:solidFill>
              </a:rPr>
              <a:t>Робочий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одяг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зовнішній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вигляд</a:t>
            </a:r>
            <a:r>
              <a:rPr lang="ru-RU" sz="2400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 </a:t>
            </a:r>
            <a:r>
              <a:rPr lang="ru-RU" sz="2400" dirty="0" err="1">
                <a:solidFill>
                  <a:schemeClr val="bg1"/>
                </a:solidFill>
              </a:rPr>
              <a:t>Гігієнічні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навички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під</a:t>
            </a:r>
            <a:r>
              <a:rPr lang="ru-RU" sz="2400" dirty="0">
                <a:solidFill>
                  <a:schemeClr val="bg1"/>
                </a:solidFill>
              </a:rPr>
              <a:t> час </a:t>
            </a:r>
            <a:r>
              <a:rPr lang="ru-RU" sz="2400" dirty="0" err="1">
                <a:solidFill>
                  <a:schemeClr val="bg1"/>
                </a:solidFill>
              </a:rPr>
              <a:t>роботи</a:t>
            </a:r>
            <a:r>
              <a:rPr lang="ru-RU" sz="2400" dirty="0">
                <a:solidFill>
                  <a:schemeClr val="bg1"/>
                </a:solidFill>
              </a:rPr>
              <a:t>,</a:t>
            </a:r>
          </a:p>
          <a:p>
            <a:r>
              <a:rPr lang="ru-RU" sz="2400" dirty="0">
                <a:solidFill>
                  <a:schemeClr val="bg1"/>
                </a:solidFill>
              </a:rPr>
              <a:t>• Особиста </a:t>
            </a:r>
            <a:r>
              <a:rPr lang="ru-RU" sz="2400" dirty="0" err="1">
                <a:solidFill>
                  <a:schemeClr val="bg1"/>
                </a:solidFill>
              </a:rPr>
              <a:t>відповідальність</a:t>
            </a:r>
            <a:r>
              <a:rPr lang="ru-RU" sz="2400" dirty="0">
                <a:solidFill>
                  <a:schemeClr val="bg1"/>
                </a:solidFill>
              </a:rPr>
              <a:t> і культура.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42ECF1-46E2-1065-456A-94478E9FB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717" y="323900"/>
            <a:ext cx="5412910" cy="30447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79ABC-8DC2-5D7E-291D-0C6946F4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717" y="3720932"/>
            <a:ext cx="5577009" cy="31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07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BC5186-8E44-DB95-7C09-ADFF9515D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783158-2BCC-8635-E5ED-B06668F687BB}"/>
              </a:ext>
            </a:extLst>
          </p:cNvPr>
          <p:cNvSpPr txBox="1"/>
          <p:nvPr/>
        </p:nvSpPr>
        <p:spPr>
          <a:xfrm>
            <a:off x="425132" y="367841"/>
            <a:ext cx="11338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chemeClr val="bg1"/>
                </a:solidFill>
              </a:rPr>
              <a:t>5. </a:t>
            </a:r>
            <a:r>
              <a:rPr lang="ru-RU" sz="2400" b="1" u="sng" dirty="0" err="1">
                <a:solidFill>
                  <a:schemeClr val="bg1"/>
                </a:solidFill>
              </a:rPr>
              <a:t>Естетика</a:t>
            </a:r>
            <a:r>
              <a:rPr lang="ru-RU" sz="2400" b="1" u="sng" dirty="0">
                <a:solidFill>
                  <a:schemeClr val="bg1"/>
                </a:solidFill>
              </a:rPr>
              <a:t> та </a:t>
            </a:r>
            <a:r>
              <a:rPr lang="ru-RU" sz="2400" b="1" u="sng" dirty="0" err="1">
                <a:solidFill>
                  <a:schemeClr val="bg1"/>
                </a:solidFill>
              </a:rPr>
              <a:t>презентація</a:t>
            </a:r>
            <a:endParaRPr lang="ru-RU" sz="2400" b="1" u="sng" dirty="0">
              <a:solidFill>
                <a:schemeClr val="bg1"/>
              </a:solidFill>
            </a:endParaRPr>
          </a:p>
          <a:p>
            <a:endParaRPr lang="ru-RU" sz="2400" b="1" u="sng" dirty="0">
              <a:solidFill>
                <a:schemeClr val="bg1"/>
              </a:solidFill>
            </a:endParaRPr>
          </a:p>
          <a:p>
            <a:r>
              <a:rPr lang="ru-RU" sz="2400" dirty="0" err="1">
                <a:solidFill>
                  <a:schemeClr val="bg1"/>
                </a:solidFill>
              </a:rPr>
              <a:t>Робоче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місце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має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виглядати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охайно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привабливо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сучасно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Клієнти</a:t>
            </a:r>
            <a:r>
              <a:rPr lang="ru-RU" sz="2400" dirty="0">
                <a:solidFill>
                  <a:schemeClr val="bg1"/>
                </a:solidFill>
              </a:rPr>
              <a:t> часто </a:t>
            </a:r>
            <a:r>
              <a:rPr lang="ru-RU" sz="2400" dirty="0" err="1">
                <a:solidFill>
                  <a:schemeClr val="bg1"/>
                </a:solidFill>
              </a:rPr>
              <a:t>бачать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процес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приготування</a:t>
            </a:r>
            <a:r>
              <a:rPr lang="ru-RU" sz="2400" dirty="0">
                <a:solidFill>
                  <a:schemeClr val="bg1"/>
                </a:solidFill>
              </a:rPr>
              <a:t>, тому </a:t>
            </a:r>
            <a:r>
              <a:rPr lang="ru-RU" sz="2400" dirty="0" err="1">
                <a:solidFill>
                  <a:schemeClr val="bg1"/>
                </a:solidFill>
              </a:rPr>
              <a:t>важливо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підтримувати</a:t>
            </a:r>
            <a:r>
              <a:rPr lang="ru-RU" sz="2400" dirty="0">
                <a:solidFill>
                  <a:schemeClr val="bg1"/>
                </a:solidFill>
              </a:rPr>
              <a:t> “</a:t>
            </a:r>
            <a:r>
              <a:rPr lang="ru-RU" sz="2400" dirty="0" err="1">
                <a:solidFill>
                  <a:schemeClr val="bg1"/>
                </a:solidFill>
              </a:rPr>
              <a:t>візуальний</a:t>
            </a:r>
            <a:r>
              <a:rPr lang="ru-RU" sz="2400" dirty="0">
                <a:solidFill>
                  <a:schemeClr val="bg1"/>
                </a:solidFill>
              </a:rPr>
              <a:t> порядок”: </a:t>
            </a:r>
            <a:r>
              <a:rPr lang="ru-RU" sz="2400" dirty="0" err="1">
                <a:solidFill>
                  <a:schemeClr val="bg1"/>
                </a:solidFill>
              </a:rPr>
              <a:t>нічого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зайвого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поверхнях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усі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пляшки</a:t>
            </a:r>
            <a:r>
              <a:rPr lang="ru-RU" sz="2400" dirty="0">
                <a:solidFill>
                  <a:schemeClr val="bg1"/>
                </a:solidFill>
              </a:rPr>
              <a:t> з сиропами </a:t>
            </a:r>
            <a:r>
              <a:rPr lang="ru-RU" sz="2400" dirty="0" err="1">
                <a:solidFill>
                  <a:schemeClr val="bg1"/>
                </a:solidFill>
              </a:rPr>
              <a:t>етикетками</a:t>
            </a:r>
            <a:r>
              <a:rPr lang="ru-RU" sz="2400" dirty="0">
                <a:solidFill>
                  <a:schemeClr val="bg1"/>
                </a:solidFill>
              </a:rPr>
              <a:t> вперед, </a:t>
            </a:r>
            <a:r>
              <a:rPr lang="ru-RU" sz="2400" dirty="0" err="1">
                <a:solidFill>
                  <a:schemeClr val="bg1"/>
                </a:solidFill>
              </a:rPr>
              <a:t>інструменти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розміщені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симетрично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endParaRPr lang="ru-RU" sz="2400" b="1" u="sng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D6160B-F678-D1DF-7BB1-DEC0FD8DC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03" y="2811933"/>
            <a:ext cx="5035609" cy="33509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D2FD50-A9C2-1991-08CA-496E6CB8C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030" y="2444092"/>
            <a:ext cx="4046067" cy="404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70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7FBE91-03DA-C836-936F-72567B5BF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225B3F-4095-4534-80E0-1F4BB1B64FE3}"/>
              </a:ext>
            </a:extLst>
          </p:cNvPr>
          <p:cNvSpPr txBox="1"/>
          <p:nvPr/>
        </p:nvSpPr>
        <p:spPr>
          <a:xfrm>
            <a:off x="2181385" y="56197"/>
            <a:ext cx="7826053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lang="uk-UA" dirty="0"/>
          </a:p>
          <a:p>
            <a:pPr>
              <a:defRPr sz="4000" b="1">
                <a:solidFill>
                  <a:srgbClr val="9C661F"/>
                </a:solidFill>
              </a:defRPr>
            </a:pPr>
            <a:r>
              <a:rPr lang="uk-UA" dirty="0"/>
              <a:t>Структура робочого місця </a:t>
            </a:r>
            <a:r>
              <a:rPr lang="uk-UA" dirty="0" err="1"/>
              <a:t>бариста</a:t>
            </a:r>
            <a:endParaRPr lang="uk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9F6688-AFCC-7BB4-6F14-38F771B90910}"/>
              </a:ext>
            </a:extLst>
          </p:cNvPr>
          <p:cNvSpPr txBox="1"/>
          <p:nvPr/>
        </p:nvSpPr>
        <p:spPr>
          <a:xfrm>
            <a:off x="510895" y="1041082"/>
            <a:ext cx="6283800" cy="5272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Робоче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місце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поділяють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функціональні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зони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які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відрізняються</a:t>
            </a:r>
            <a:r>
              <a:rPr lang="ru-RU" sz="2400" dirty="0">
                <a:solidFill>
                  <a:schemeClr val="bg1"/>
                </a:solidFill>
              </a:rPr>
              <a:t> за </a:t>
            </a:r>
            <a:r>
              <a:rPr lang="ru-RU" sz="2400" dirty="0" err="1">
                <a:solidFill>
                  <a:schemeClr val="bg1"/>
                </a:solidFill>
              </a:rPr>
              <a:t>призначенням</a:t>
            </a:r>
            <a:r>
              <a:rPr lang="ru-RU" sz="2400" dirty="0">
                <a:solidFill>
                  <a:schemeClr val="bg1"/>
                </a:solidFill>
              </a:rPr>
              <a:t>:</a:t>
            </a:r>
            <a:endParaRPr sz="2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1. Кавова зона - основна частина. Тут знаходяться: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кавова машина (</a:t>
            </a:r>
            <a:r>
              <a:rPr lang="uk-UA" dirty="0" err="1"/>
              <a:t>еспресо</a:t>
            </a:r>
            <a:r>
              <a:rPr lang="uk-UA" dirty="0"/>
              <a:t>-машина);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кавомолка;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</a:t>
            </a:r>
            <a:r>
              <a:rPr lang="uk-UA" dirty="0" err="1"/>
              <a:t>трампер</a:t>
            </a:r>
            <a:r>
              <a:rPr lang="uk-UA" dirty="0"/>
              <a:t> і станція трамбування;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</a:t>
            </a:r>
            <a:r>
              <a:rPr lang="uk-UA" dirty="0" err="1"/>
              <a:t>нок</a:t>
            </a:r>
            <a:r>
              <a:rPr lang="uk-UA" dirty="0"/>
              <a:t>-бокс (ємність для використаної кави);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ваги, таймер, щітки для очищення груп.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Розташування </a:t>
            </a:r>
            <a:r>
              <a:rPr lang="uk-UA" dirty="0" err="1"/>
              <a:t>кавомашини</a:t>
            </a:r>
            <a:r>
              <a:rPr lang="uk-UA" dirty="0"/>
              <a:t> — центральне, оскільки </a:t>
            </a:r>
            <a:r>
              <a:rPr lang="uk-UA" dirty="0" err="1"/>
              <a:t>еспресо</a:t>
            </a:r>
            <a:r>
              <a:rPr lang="uk-UA" dirty="0"/>
              <a:t> є базою для більшості напоїв.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Поруч — молочна зона, щоб скоротити час переміщення між приготуванням кави і збиванням молока.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B8BFBC-DBBD-8D1E-1FF6-4F07DF7D0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058" y="1139483"/>
            <a:ext cx="4579034" cy="457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03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5EA875-3752-2E9E-AE22-3032DFB1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2F22DB-ED8A-7698-5E61-E9D0CE07CB06}"/>
              </a:ext>
            </a:extLst>
          </p:cNvPr>
          <p:cNvSpPr txBox="1"/>
          <p:nvPr/>
        </p:nvSpPr>
        <p:spPr>
          <a:xfrm>
            <a:off x="510895" y="1041082"/>
            <a:ext cx="6283800" cy="4534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2. Молочна зона </a:t>
            </a:r>
            <a:r>
              <a:rPr lang="ru-RU" dirty="0" err="1"/>
              <a:t>включає</a:t>
            </a:r>
            <a:r>
              <a:rPr lang="ru-RU" dirty="0"/>
              <a:t>: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</a:t>
            </a:r>
            <a:r>
              <a:rPr lang="ru-RU" dirty="0" err="1"/>
              <a:t>пітчери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об’ємів</a:t>
            </a:r>
            <a:r>
              <a:rPr lang="ru-RU" dirty="0"/>
              <a:t> (0,35 л, 0,6 л, 1 л);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термометр для контролю </a:t>
            </a:r>
            <a:r>
              <a:rPr lang="ru-RU" dirty="0" err="1"/>
              <a:t>температури</a:t>
            </a:r>
            <a:r>
              <a:rPr lang="ru-RU" dirty="0"/>
              <a:t> молока (60–65°C);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холодильник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охолоджувач</a:t>
            </a:r>
            <a:r>
              <a:rPr lang="ru-RU" dirty="0"/>
              <a:t> молока;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</a:t>
            </a:r>
            <a:r>
              <a:rPr lang="ru-RU" dirty="0" err="1"/>
              <a:t>паровий</a:t>
            </a:r>
            <a:r>
              <a:rPr lang="ru-RU" dirty="0"/>
              <a:t> кран на </a:t>
            </a:r>
            <a:r>
              <a:rPr lang="ru-RU" dirty="0" err="1"/>
              <a:t>кавомашині</a:t>
            </a:r>
            <a:r>
              <a:rPr lang="ru-RU" dirty="0"/>
              <a:t>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рушники (</a:t>
            </a:r>
            <a:r>
              <a:rPr lang="ru-RU" dirty="0" err="1"/>
              <a:t>сухий</a:t>
            </a:r>
            <a:r>
              <a:rPr lang="ru-RU" dirty="0"/>
              <a:t> і </a:t>
            </a:r>
            <a:r>
              <a:rPr lang="ru-RU" dirty="0" err="1"/>
              <a:t>вологий</a:t>
            </a:r>
            <a:r>
              <a:rPr lang="ru-RU" dirty="0"/>
              <a:t>);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резервуар для </a:t>
            </a:r>
            <a:r>
              <a:rPr lang="ru-RU" dirty="0" err="1"/>
              <a:t>промивки</a:t>
            </a:r>
            <a:r>
              <a:rPr lang="ru-RU" dirty="0"/>
              <a:t> </a:t>
            </a:r>
            <a:r>
              <a:rPr lang="ru-RU" dirty="0" err="1"/>
              <a:t>молочних</a:t>
            </a:r>
            <a:r>
              <a:rPr lang="ru-RU" dirty="0"/>
              <a:t> </a:t>
            </a:r>
            <a:r>
              <a:rPr lang="ru-RU" dirty="0" err="1"/>
              <a:t>глечиків</a:t>
            </a:r>
            <a:r>
              <a:rPr lang="ru-RU" dirty="0"/>
              <a:t>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Молоко </a:t>
            </a:r>
            <a:r>
              <a:rPr lang="ru-RU" dirty="0" err="1"/>
              <a:t>має</a:t>
            </a:r>
            <a:r>
              <a:rPr lang="ru-RU" dirty="0"/>
              <a:t> бути </a:t>
            </a:r>
            <a:r>
              <a:rPr lang="ru-RU" dirty="0" err="1"/>
              <a:t>свіжим</a:t>
            </a:r>
            <a:r>
              <a:rPr lang="ru-RU" dirty="0"/>
              <a:t>, </a:t>
            </a:r>
            <a:r>
              <a:rPr lang="ru-RU" dirty="0" err="1"/>
              <a:t>охолодженим</a:t>
            </a:r>
            <a:r>
              <a:rPr lang="ru-RU" dirty="0"/>
              <a:t> до +2…+6°C,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/>
              <a:t>оптимальну</a:t>
            </a:r>
            <a:r>
              <a:rPr lang="ru-RU" dirty="0"/>
              <a:t> структуру </a:t>
            </a:r>
            <a:r>
              <a:rPr lang="ru-RU" dirty="0" err="1"/>
              <a:t>пінки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C6B2EA-E977-FA71-981A-19C908ECF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196" y="1384722"/>
            <a:ext cx="4383404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87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C8EF23-72D5-75C5-0058-4BF156CB8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42F30D-3F9B-F6D0-3444-7CF865D2D218}"/>
              </a:ext>
            </a:extLst>
          </p:cNvPr>
          <p:cNvSpPr txBox="1"/>
          <p:nvPr/>
        </p:nvSpPr>
        <p:spPr>
          <a:xfrm>
            <a:off x="712114" y="675322"/>
            <a:ext cx="11221560" cy="2096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3. </a:t>
            </a:r>
            <a:r>
              <a:rPr lang="ru-RU" dirty="0" err="1"/>
              <a:t>Сиропна</a:t>
            </a:r>
            <a:r>
              <a:rPr lang="ru-RU" dirty="0"/>
              <a:t> зона, де </a:t>
            </a:r>
            <a:r>
              <a:rPr lang="ru-RU" dirty="0" err="1"/>
              <a:t>розміщуються</a:t>
            </a:r>
            <a:r>
              <a:rPr lang="ru-RU" dirty="0"/>
              <a:t> </a:t>
            </a:r>
            <a:r>
              <a:rPr lang="ru-RU" dirty="0" err="1"/>
              <a:t>пляшки</a:t>
            </a:r>
            <a:r>
              <a:rPr lang="ru-RU" dirty="0"/>
              <a:t> з сиропами, </a:t>
            </a:r>
            <a:r>
              <a:rPr lang="ru-RU" dirty="0" err="1"/>
              <a:t>топінгами</a:t>
            </a:r>
            <a:r>
              <a:rPr lang="ru-RU" dirty="0"/>
              <a:t>, соусами (шоколад, карамель, </a:t>
            </a:r>
            <a:r>
              <a:rPr lang="ru-RU" dirty="0" err="1"/>
              <a:t>ваніль</a:t>
            </a:r>
            <a:r>
              <a:rPr lang="ru-RU" dirty="0"/>
              <a:t>, фундук, </a:t>
            </a:r>
            <a:r>
              <a:rPr lang="ru-RU" dirty="0" err="1"/>
              <a:t>тощо</a:t>
            </a:r>
            <a:r>
              <a:rPr lang="ru-RU" dirty="0"/>
              <a:t>).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 err="1"/>
              <a:t>Розташовують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за принципом </a:t>
            </a:r>
            <a:r>
              <a:rPr lang="ru-RU" dirty="0" err="1"/>
              <a:t>частоти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— </a:t>
            </a:r>
            <a:r>
              <a:rPr lang="ru-RU" dirty="0" err="1"/>
              <a:t>найпопулярніші</a:t>
            </a:r>
            <a:r>
              <a:rPr lang="ru-RU" dirty="0"/>
              <a:t> </a:t>
            </a:r>
            <a:r>
              <a:rPr lang="ru-RU" dirty="0" err="1"/>
              <a:t>ближче</a:t>
            </a:r>
            <a:r>
              <a:rPr lang="ru-RU" dirty="0"/>
              <a:t> до бариста.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 err="1"/>
              <a:t>Кожна</a:t>
            </a:r>
            <a:r>
              <a:rPr lang="ru-RU" dirty="0"/>
              <a:t> </a:t>
            </a:r>
            <a:r>
              <a:rPr lang="ru-RU" dirty="0" err="1"/>
              <a:t>пляшка</a:t>
            </a:r>
            <a:r>
              <a:rPr lang="ru-RU" dirty="0"/>
              <a:t> </a:t>
            </a:r>
            <a:r>
              <a:rPr lang="ru-RU" dirty="0" err="1"/>
              <a:t>підписана</a:t>
            </a:r>
            <a:r>
              <a:rPr lang="ru-RU" dirty="0"/>
              <a:t>, </a:t>
            </a:r>
            <a:r>
              <a:rPr lang="ru-RU" dirty="0" err="1"/>
              <a:t>має</a:t>
            </a:r>
            <a:r>
              <a:rPr lang="ru-RU" dirty="0"/>
              <a:t> дозатор.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0D152A-F611-8087-3260-798DCE37B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965" y="2897946"/>
            <a:ext cx="6726894" cy="36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27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FE9F66-D5CB-D96F-8133-1236CFFF0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CFB698-E38E-00AA-ADCE-D05EA28B4352}"/>
              </a:ext>
            </a:extLst>
          </p:cNvPr>
          <p:cNvSpPr txBox="1"/>
          <p:nvPr/>
        </p:nvSpPr>
        <p:spPr>
          <a:xfrm>
            <a:off x="712114" y="675322"/>
            <a:ext cx="11221560" cy="4940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4. </a:t>
            </a:r>
            <a:r>
              <a:rPr lang="ru-RU" dirty="0" err="1"/>
              <a:t>Мийна</a:t>
            </a:r>
            <a:r>
              <a:rPr lang="ru-RU" dirty="0"/>
              <a:t> зона повинна бути </a:t>
            </a:r>
            <a:r>
              <a:rPr lang="ru-RU" dirty="0" err="1"/>
              <a:t>поруч</a:t>
            </a:r>
            <a:r>
              <a:rPr lang="ru-RU" dirty="0"/>
              <a:t>, </a:t>
            </a:r>
            <a:r>
              <a:rPr lang="ru-RU" dirty="0" err="1"/>
              <a:t>але</a:t>
            </a:r>
            <a:r>
              <a:rPr lang="ru-RU" dirty="0"/>
              <a:t> </a:t>
            </a:r>
            <a:r>
              <a:rPr lang="ru-RU" dirty="0" err="1"/>
              <a:t>відокремлена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уникнути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</a:t>
            </a:r>
            <a:r>
              <a:rPr lang="ru-RU" dirty="0" err="1"/>
              <a:t>приготування</a:t>
            </a:r>
            <a:r>
              <a:rPr lang="ru-RU" dirty="0"/>
              <a:t>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 err="1"/>
              <a:t>Містить</a:t>
            </a:r>
            <a:r>
              <a:rPr lang="ru-RU" dirty="0"/>
              <a:t>: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</a:t>
            </a:r>
            <a:r>
              <a:rPr lang="ru-RU" dirty="0" err="1"/>
              <a:t>дво</a:t>
            </a:r>
            <a:r>
              <a:rPr lang="ru-RU" dirty="0"/>
              <a:t>-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трисекційну</a:t>
            </a:r>
            <a:r>
              <a:rPr lang="ru-RU" dirty="0"/>
              <a:t> </a:t>
            </a:r>
            <a:r>
              <a:rPr lang="ru-RU" dirty="0" err="1"/>
              <a:t>мийку</a:t>
            </a:r>
            <a:r>
              <a:rPr lang="ru-RU" dirty="0"/>
              <a:t>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сушку для посуду;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</a:t>
            </a:r>
            <a:r>
              <a:rPr lang="ru-RU" dirty="0" err="1"/>
              <a:t>ємності</a:t>
            </a:r>
            <a:r>
              <a:rPr lang="ru-RU" dirty="0"/>
              <a:t> для </a:t>
            </a:r>
            <a:r>
              <a:rPr lang="ru-RU" dirty="0" err="1"/>
              <a:t>відходів</a:t>
            </a:r>
            <a:r>
              <a:rPr lang="ru-RU" dirty="0"/>
              <a:t>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</a:t>
            </a:r>
            <a:r>
              <a:rPr lang="ru-RU" dirty="0" err="1"/>
              <a:t>дезінфекційні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endParaRPr lang="ru-RU" dirty="0"/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5. </a:t>
            </a:r>
            <a:r>
              <a:rPr lang="ru-RU" dirty="0" err="1"/>
              <a:t>Касова</a:t>
            </a:r>
            <a:r>
              <a:rPr lang="ru-RU" dirty="0"/>
              <a:t> зона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контакту з гостем. Тут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прийом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, </a:t>
            </a:r>
            <a:r>
              <a:rPr lang="ru-RU" dirty="0" err="1"/>
              <a:t>розрахунок</a:t>
            </a:r>
            <a:r>
              <a:rPr lang="ru-RU" dirty="0"/>
              <a:t> і </a:t>
            </a:r>
            <a:r>
              <a:rPr lang="ru-RU" dirty="0" err="1"/>
              <a:t>видача</a:t>
            </a:r>
            <a:r>
              <a:rPr lang="ru-RU" dirty="0"/>
              <a:t>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 err="1"/>
              <a:t>Включає</a:t>
            </a:r>
            <a:r>
              <a:rPr lang="ru-RU" dirty="0"/>
              <a:t> </a:t>
            </a:r>
            <a:r>
              <a:rPr lang="ru-RU" dirty="0" err="1"/>
              <a:t>касовий</a:t>
            </a:r>
            <a:r>
              <a:rPr lang="ru-RU" dirty="0"/>
              <a:t> </a:t>
            </a:r>
            <a:r>
              <a:rPr lang="ru-RU" dirty="0" err="1"/>
              <a:t>апарат</a:t>
            </a:r>
            <a:r>
              <a:rPr lang="ru-RU" dirty="0"/>
              <a:t>, </a:t>
            </a:r>
            <a:r>
              <a:rPr lang="ru-RU" dirty="0" err="1"/>
              <a:t>термінал</a:t>
            </a:r>
            <a:r>
              <a:rPr lang="ru-RU" dirty="0"/>
              <a:t>, меню, </a:t>
            </a:r>
            <a:r>
              <a:rPr lang="ru-RU" dirty="0" err="1"/>
              <a:t>стакани</a:t>
            </a:r>
            <a:r>
              <a:rPr lang="ru-RU" dirty="0"/>
              <a:t>, </a:t>
            </a:r>
            <a:r>
              <a:rPr lang="ru-RU" dirty="0" err="1"/>
              <a:t>серветки</a:t>
            </a:r>
            <a:r>
              <a:rPr lang="ru-RU" dirty="0"/>
              <a:t>, трубочки, </a:t>
            </a:r>
            <a:r>
              <a:rPr lang="ru-RU" dirty="0" err="1"/>
              <a:t>цукор</a:t>
            </a:r>
            <a:r>
              <a:rPr lang="ru-RU" dirty="0"/>
              <a:t>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Бариста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спілкуватися</a:t>
            </a:r>
            <a:r>
              <a:rPr lang="ru-RU" dirty="0"/>
              <a:t> з </a:t>
            </a:r>
            <a:r>
              <a:rPr lang="ru-RU" dirty="0" err="1"/>
              <a:t>клієнтом</a:t>
            </a:r>
            <a:r>
              <a:rPr lang="ru-RU" dirty="0"/>
              <a:t> </a:t>
            </a:r>
            <a:r>
              <a:rPr lang="ru-RU" dirty="0" err="1"/>
              <a:t>уважно</a:t>
            </a:r>
            <a:r>
              <a:rPr lang="ru-RU" dirty="0"/>
              <a:t>, </a:t>
            </a:r>
            <a:r>
              <a:rPr lang="ru-RU" dirty="0" err="1"/>
              <a:t>доброзичливо</a:t>
            </a:r>
            <a:r>
              <a:rPr lang="ru-RU" dirty="0"/>
              <a:t> і </a:t>
            </a:r>
            <a:r>
              <a:rPr lang="ru-RU" dirty="0" err="1"/>
              <a:t>чітко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7840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7612" y="393896"/>
            <a:ext cx="744870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>
                <a:solidFill>
                  <a:srgbClr val="9C661F"/>
                </a:solidFill>
              </a:defRPr>
            </a:pPr>
            <a:r>
              <a:rPr lang="uk-UA" dirty="0"/>
              <a:t>Обладнання та інвентар </a:t>
            </a:r>
            <a:r>
              <a:rPr lang="uk-UA" dirty="0" err="1"/>
              <a:t>бариста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604910" y="1186188"/>
            <a:ext cx="6094169" cy="48936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Основне обладнання: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</a:t>
            </a:r>
            <a:r>
              <a:rPr lang="uk-UA" sz="2400" dirty="0" err="1">
                <a:solidFill>
                  <a:schemeClr val="bg1"/>
                </a:solidFill>
              </a:rPr>
              <a:t>еспресо</a:t>
            </a:r>
            <a:r>
              <a:rPr lang="uk-UA" sz="2400" dirty="0">
                <a:solidFill>
                  <a:schemeClr val="bg1"/>
                </a:solidFill>
              </a:rPr>
              <a:t>-машина;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кавомолка з дозатором або автоматична;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холодильник;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</a:t>
            </a:r>
            <a:r>
              <a:rPr lang="uk-UA" sz="2400" dirty="0" err="1">
                <a:solidFill>
                  <a:schemeClr val="bg1"/>
                </a:solidFill>
              </a:rPr>
              <a:t>блендер</a:t>
            </a:r>
            <a:r>
              <a:rPr lang="uk-UA" sz="2400" dirty="0">
                <a:solidFill>
                  <a:schemeClr val="bg1"/>
                </a:solidFill>
              </a:rPr>
              <a:t> (для </a:t>
            </a:r>
            <a:r>
              <a:rPr lang="uk-UA" sz="2400" dirty="0" err="1">
                <a:solidFill>
                  <a:schemeClr val="bg1"/>
                </a:solidFill>
              </a:rPr>
              <a:t>фрапе</a:t>
            </a:r>
            <a:r>
              <a:rPr lang="uk-UA" sz="2400" dirty="0">
                <a:solidFill>
                  <a:schemeClr val="bg1"/>
                </a:solidFill>
              </a:rPr>
              <a:t>, смузі);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льодогенератор;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</a:t>
            </a:r>
            <a:r>
              <a:rPr lang="en-US" sz="2400" dirty="0">
                <a:solidFill>
                  <a:schemeClr val="bg1"/>
                </a:solidFill>
              </a:rPr>
              <a:t>POS-</a:t>
            </a:r>
            <a:r>
              <a:rPr lang="uk-UA" sz="2400" dirty="0">
                <a:solidFill>
                  <a:schemeClr val="bg1"/>
                </a:solidFill>
              </a:rPr>
              <a:t>система (облік продажів);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фільтр для води.</a:t>
            </a:r>
          </a:p>
          <a:p>
            <a:r>
              <a:rPr lang="uk-UA" sz="2400" dirty="0">
                <a:solidFill>
                  <a:schemeClr val="bg1"/>
                </a:solidFill>
              </a:rPr>
              <a:t>Допоміжне обладнання та інвентар: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</a:t>
            </a:r>
            <a:r>
              <a:rPr lang="uk-UA" sz="2400" dirty="0" err="1">
                <a:solidFill>
                  <a:schemeClr val="bg1"/>
                </a:solidFill>
              </a:rPr>
              <a:t>пітчери</a:t>
            </a:r>
            <a:r>
              <a:rPr lang="uk-UA" sz="2400" dirty="0">
                <a:solidFill>
                  <a:schemeClr val="bg1"/>
                </a:solidFill>
              </a:rPr>
              <a:t>, темпери, ваги, таймери;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щітки для очищення груп;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рушники з </a:t>
            </a:r>
            <a:r>
              <a:rPr lang="uk-UA" sz="2400" dirty="0" err="1">
                <a:solidFill>
                  <a:schemeClr val="bg1"/>
                </a:solidFill>
              </a:rPr>
              <a:t>мікрофібри</a:t>
            </a:r>
            <a:r>
              <a:rPr lang="uk-UA" sz="2400" dirty="0">
                <a:solidFill>
                  <a:schemeClr val="bg1"/>
                </a:solidFill>
              </a:rPr>
              <a:t>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контейнери для кави, молока, спецій.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7DFB90-5E46-88A7-DF6C-BA7FA3DC8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818" y="1101782"/>
            <a:ext cx="3459969" cy="34599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D8512-590C-0F6C-F663-2C14EC9DE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70" y="4389121"/>
            <a:ext cx="4981245" cy="225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CF2AEB-8049-945B-9F70-5EA042A5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079" y="2293621"/>
            <a:ext cx="2095500" cy="2095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5203" y="211015"/>
            <a:ext cx="7956794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lang="uk-UA" dirty="0"/>
          </a:p>
          <a:p>
            <a:pPr>
              <a:defRPr sz="4000" b="1">
                <a:solidFill>
                  <a:srgbClr val="9C661F"/>
                </a:solidFill>
              </a:defRPr>
            </a:pPr>
            <a:r>
              <a:rPr lang="uk-UA" dirty="0"/>
              <a:t>Організація праці протягом зміни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844062"/>
            <a:ext cx="10972800" cy="6362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1. Початок зміни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 err="1"/>
              <a:t>Бариста</a:t>
            </a:r>
            <a:r>
              <a:rPr lang="uk-UA" sz="1600" dirty="0"/>
              <a:t> проводить підготовчі роботи: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перевіряє наявність усіх інгредієнтів;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прогріває </a:t>
            </a:r>
            <a:r>
              <a:rPr lang="uk-UA" sz="1600" dirty="0" err="1"/>
              <a:t>кавомашину</a:t>
            </a:r>
            <a:r>
              <a:rPr lang="uk-UA" sz="1600" dirty="0"/>
              <a:t>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перевіряє тиск і температуру;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очищає фільтри та парову трубку;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перевіряє </a:t>
            </a:r>
            <a:r>
              <a:rPr lang="en-US" sz="1600" dirty="0"/>
              <a:t>POS-</a:t>
            </a:r>
            <a:r>
              <a:rPr lang="uk-UA" sz="1600" dirty="0"/>
              <a:t>систему, касу, запаси стаканів і серветок.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2. Під час роботи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підтримує чистоту після кожного приготування;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регулярно очищає групу </a:t>
            </a:r>
            <a:r>
              <a:rPr lang="uk-UA" sz="1600" dirty="0" err="1"/>
              <a:t>кавомашини</a:t>
            </a:r>
            <a:r>
              <a:rPr lang="uk-UA" sz="1600" dirty="0"/>
              <a:t> від залишків кави;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не допускає переливів або розбризкування молока;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контролює рівень сиропів і запасів продуктів;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усміхається і підтримує контакт із клієнтом.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3. Після зміни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очищає </a:t>
            </a:r>
            <a:r>
              <a:rPr lang="uk-UA" sz="1600" dirty="0" err="1"/>
              <a:t>кавомашину</a:t>
            </a:r>
            <a:r>
              <a:rPr lang="uk-UA" sz="1600" dirty="0"/>
              <a:t> спеціальними засобами;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миє </a:t>
            </a:r>
            <a:r>
              <a:rPr lang="uk-UA" sz="1600" dirty="0" err="1"/>
              <a:t>пітчери</a:t>
            </a:r>
            <a:r>
              <a:rPr lang="uk-UA" sz="1600" dirty="0"/>
              <a:t>, </a:t>
            </a:r>
            <a:r>
              <a:rPr lang="uk-UA" sz="1600" dirty="0" err="1"/>
              <a:t>нок</a:t>
            </a:r>
            <a:r>
              <a:rPr lang="uk-UA" sz="1600" dirty="0"/>
              <a:t>-бокс, кавомолку;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заповнює витратні матеріали;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проводить санітарну обробку поверхонь;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sz="1600" dirty="0"/>
              <a:t>•	формує звіт (кількість приготованих напоїв, витрата кави).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endParaRPr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1BB169-E081-0A2A-A6C5-405366430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745" y="1195900"/>
            <a:ext cx="4607080" cy="30694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249BE-3157-2649-8602-56BF71D75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157" y="4298934"/>
            <a:ext cx="3517680" cy="23480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2514" y="0"/>
            <a:ext cx="10826078" cy="643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Організація робочого місця </a:t>
            </a:r>
            <a:r>
              <a:rPr lang="uk-UA" dirty="0" err="1"/>
              <a:t>бариста</a:t>
            </a:r>
            <a:r>
              <a:rPr lang="uk-UA" dirty="0"/>
              <a:t> є однією з найважливіших складових успішного функціонування кав’ярні.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 err="1"/>
              <a:t>Бариста</a:t>
            </a:r>
            <a:r>
              <a:rPr lang="uk-UA" dirty="0"/>
              <a:t> — це не просто працівник, який готує каву. Це — обличчя закладу, фахівець, який відповідає за якість напоїв, культуру обслуговування й атмосферу гостинності.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Його робоче місце — це маленький виробничий комплекс, який поєднує елементи технологічного процесу, естетики та безпеки праці.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endParaRPr lang="uk-UA" dirty="0"/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 err="1"/>
              <a:t>Грамотно</a:t>
            </a:r>
            <a:r>
              <a:rPr lang="uk-UA" dirty="0"/>
              <a:t> </a:t>
            </a:r>
            <a:r>
              <a:rPr lang="uk-UA" dirty="0" err="1"/>
              <a:t>спроєктоване</a:t>
            </a:r>
            <a:r>
              <a:rPr lang="uk-UA" dirty="0"/>
              <a:t> робоче місце забезпечує: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швидкість обслуговування;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стабільну якість напоїв;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зменшення фізичного навантаження на працівника;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збереження ресурсів (енергії, води, продуктів);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підвищення задоволеності клієнтів.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endParaRPr lang="uk-UA" dirty="0"/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dirty="0" err="1"/>
              <a:t>Ефективність</a:t>
            </a:r>
            <a:r>
              <a:rPr dirty="0"/>
              <a:t> </a:t>
            </a:r>
            <a:r>
              <a:rPr dirty="0" err="1"/>
              <a:t>роботи</a:t>
            </a:r>
            <a:r>
              <a:rPr dirty="0"/>
              <a:t> </a:t>
            </a:r>
            <a:r>
              <a:rPr dirty="0" err="1"/>
              <a:t>бариста</a:t>
            </a:r>
            <a:r>
              <a:rPr dirty="0"/>
              <a:t> </a:t>
            </a:r>
            <a:r>
              <a:rPr dirty="0" err="1"/>
              <a:t>залежить</a:t>
            </a:r>
            <a:r>
              <a:rPr dirty="0"/>
              <a:t> </a:t>
            </a:r>
            <a:r>
              <a:rPr dirty="0" err="1"/>
              <a:t>від</a:t>
            </a:r>
            <a:r>
              <a:rPr dirty="0"/>
              <a:t> </a:t>
            </a:r>
            <a:r>
              <a:rPr dirty="0" err="1"/>
              <a:t>зручності</a:t>
            </a:r>
            <a:r>
              <a:rPr dirty="0"/>
              <a:t>, </a:t>
            </a:r>
            <a:r>
              <a:rPr dirty="0" err="1"/>
              <a:t>логіки</a:t>
            </a:r>
            <a:r>
              <a:rPr dirty="0"/>
              <a:t> і </a:t>
            </a:r>
            <a:r>
              <a:rPr dirty="0" err="1"/>
              <a:t>безпеки</a:t>
            </a:r>
            <a:r>
              <a:rPr dirty="0"/>
              <a:t> </a:t>
            </a:r>
            <a:r>
              <a:rPr dirty="0" err="1"/>
              <a:t>простору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5568" y="84406"/>
            <a:ext cx="7396064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lang="ru-RU" dirty="0"/>
          </a:p>
          <a:p>
            <a:pPr>
              <a:defRPr sz="4000" b="1">
                <a:solidFill>
                  <a:srgbClr val="9C661F"/>
                </a:solidFill>
              </a:defRPr>
            </a:pPr>
            <a:r>
              <a:rPr lang="ru-RU" dirty="0" err="1"/>
              <a:t>Стандарти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 простору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1520" y="1505243"/>
            <a:ext cx="11003782" cy="526297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Для забезпечення ефективної роботи необхідно дотримуватися норм і стандартів: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робочий стіл — висотою 0,9–0,95 м;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ширина робочого проходу — не менше 1 м;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освітленість — не менше 300 люкс;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рівень шуму — до 70 </a:t>
            </a:r>
            <a:r>
              <a:rPr lang="uk-UA" sz="2400" dirty="0" err="1">
                <a:solidFill>
                  <a:schemeClr val="bg1"/>
                </a:solidFill>
              </a:rPr>
              <a:t>дБ</a:t>
            </a:r>
            <a:r>
              <a:rPr lang="uk-UA" sz="2400" dirty="0">
                <a:solidFill>
                  <a:schemeClr val="bg1"/>
                </a:solidFill>
              </a:rPr>
              <a:t>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вентиляція — обов’язкова, щоб усунути пару і запахи.</a:t>
            </a:r>
          </a:p>
          <a:p>
            <a:endParaRPr lang="uk-UA" sz="2400" dirty="0">
              <a:solidFill>
                <a:schemeClr val="bg1"/>
              </a:solidFill>
            </a:endParaRPr>
          </a:p>
          <a:p>
            <a:r>
              <a:rPr lang="uk-UA" sz="2400" dirty="0">
                <a:solidFill>
                  <a:schemeClr val="bg1"/>
                </a:solidFill>
              </a:rPr>
              <a:t>Типові помилки при організації робочого місця: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Надлишок предметів на поверхні → зменшує робочу зону.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Відсутність логічного розміщення → втрати часу.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Погане освітлення → помилки при дозуванні.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Нерегулярне очищення </a:t>
            </a:r>
            <a:r>
              <a:rPr lang="uk-UA" sz="2400" dirty="0" err="1">
                <a:solidFill>
                  <a:schemeClr val="bg1"/>
                </a:solidFill>
              </a:rPr>
              <a:t>кавомашини</a:t>
            </a:r>
            <a:r>
              <a:rPr lang="uk-UA" sz="2400" dirty="0">
                <a:solidFill>
                  <a:schemeClr val="bg1"/>
                </a:solidFill>
              </a:rPr>
              <a:t> → погіршення смаку напоїв.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Плутанина між зонами чистого і брудного посуду.</a:t>
            </a:r>
          </a:p>
          <a:p>
            <a:endParaRPr lang="uk-U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68812"/>
            <a:ext cx="10613996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4000" b="1">
                <a:solidFill>
                  <a:srgbClr val="9C661F"/>
                </a:solidFill>
              </a:defRPr>
            </a:pPr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тенденції</a:t>
            </a:r>
            <a:r>
              <a:rPr lang="ru-RU" dirty="0"/>
              <a:t> в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робочого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2246" y="1828800"/>
            <a:ext cx="100443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1.	Автоматизація процесів: кавомолки з вбудованими дозаторами, </a:t>
            </a:r>
            <a:r>
              <a:rPr lang="uk-UA" sz="2400" dirty="0" err="1">
                <a:solidFill>
                  <a:schemeClr val="bg1"/>
                </a:solidFill>
              </a:rPr>
              <a:t>кавомашини</a:t>
            </a:r>
            <a:r>
              <a:rPr lang="uk-UA" sz="2400" dirty="0">
                <a:solidFill>
                  <a:schemeClr val="bg1"/>
                </a:solidFill>
              </a:rPr>
              <a:t> з програмуванням рецептів.</a:t>
            </a:r>
          </a:p>
          <a:p>
            <a:r>
              <a:rPr lang="uk-UA" sz="2400" dirty="0">
                <a:solidFill>
                  <a:schemeClr val="bg1"/>
                </a:solidFill>
              </a:rPr>
              <a:t>2.	Мінімалізм у дизайні: чисті поверхні, приховані зони зберігання.</a:t>
            </a:r>
          </a:p>
          <a:p>
            <a:r>
              <a:rPr lang="uk-UA" sz="2400" dirty="0">
                <a:solidFill>
                  <a:schemeClr val="bg1"/>
                </a:solidFill>
              </a:rPr>
              <a:t>3.	Екологічність: сортування відходів, використання </a:t>
            </a:r>
            <a:r>
              <a:rPr lang="uk-UA" sz="2400" dirty="0" err="1">
                <a:solidFill>
                  <a:schemeClr val="bg1"/>
                </a:solidFill>
              </a:rPr>
              <a:t>біостаканів</a:t>
            </a:r>
            <a:r>
              <a:rPr lang="uk-UA" sz="2400" dirty="0">
                <a:solidFill>
                  <a:schemeClr val="bg1"/>
                </a:solidFill>
              </a:rPr>
              <a:t>, повторне використання кавових відходів.</a:t>
            </a:r>
          </a:p>
          <a:p>
            <a:r>
              <a:rPr lang="uk-UA" sz="2400" dirty="0">
                <a:solidFill>
                  <a:schemeClr val="bg1"/>
                </a:solidFill>
              </a:rPr>
              <a:t>4.	Цифровий контроль: застосунки для обліку продажів і запасів.</a:t>
            </a:r>
          </a:p>
          <a:p>
            <a:r>
              <a:rPr lang="uk-UA" sz="2400" dirty="0">
                <a:solidFill>
                  <a:schemeClr val="bg1"/>
                </a:solidFill>
              </a:rPr>
              <a:t>5.	</a:t>
            </a:r>
            <a:r>
              <a:rPr lang="uk-UA" sz="2400" dirty="0" err="1">
                <a:solidFill>
                  <a:schemeClr val="bg1"/>
                </a:solidFill>
              </a:rPr>
              <a:t>Інклюзивність</a:t>
            </a:r>
            <a:r>
              <a:rPr lang="uk-UA" sz="2400" dirty="0">
                <a:solidFill>
                  <a:schemeClr val="bg1"/>
                </a:solidFill>
              </a:rPr>
              <a:t>: адаптація робочого місця під потреби працівників з обмеженими можливостями.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604911"/>
            <a:ext cx="109024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Організація робочого місця </a:t>
            </a:r>
            <a:r>
              <a:rPr lang="uk-UA" sz="2400" dirty="0" err="1">
                <a:solidFill>
                  <a:schemeClr val="bg1"/>
                </a:solidFill>
              </a:rPr>
              <a:t>бариста</a:t>
            </a:r>
            <a:r>
              <a:rPr lang="uk-UA" sz="2400" dirty="0">
                <a:solidFill>
                  <a:schemeClr val="bg1"/>
                </a:solidFill>
              </a:rPr>
              <a:t> — це поєднання технології, гігієни, естетики і психології праці.</a:t>
            </a:r>
          </a:p>
          <a:p>
            <a:r>
              <a:rPr lang="uk-UA" sz="2400" dirty="0">
                <a:solidFill>
                  <a:schemeClr val="bg1"/>
                </a:solidFill>
              </a:rPr>
              <a:t>Добре організоване місце — це запорука: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стабільної якості напоїв;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швидкого обслуговування;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безпеки персоналу;</a:t>
            </a:r>
          </a:p>
          <a:p>
            <a:r>
              <a:rPr lang="uk-UA" sz="2400" dirty="0">
                <a:solidFill>
                  <a:schemeClr val="bg1"/>
                </a:solidFill>
              </a:rPr>
              <a:t>•	позитивного іміджу кав’ярні.</a:t>
            </a:r>
          </a:p>
          <a:p>
            <a:r>
              <a:rPr lang="uk-UA" sz="2400" dirty="0" err="1">
                <a:solidFill>
                  <a:schemeClr val="bg1"/>
                </a:solidFill>
              </a:rPr>
              <a:t>Бариста</a:t>
            </a:r>
            <a:r>
              <a:rPr lang="uk-UA" sz="2400" dirty="0">
                <a:solidFill>
                  <a:schemeClr val="bg1"/>
                </a:solidFill>
              </a:rPr>
              <a:t>, який дбає про свій простір, демонструє професіоналізм, повагу до продукту, до клієнта і до себе.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BA2578-A2C9-D744-005D-404A157A2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2" y="3938290"/>
            <a:ext cx="5715000" cy="26916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DAFDC5-0938-3B73-DA1C-1C6F446F2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576046"/>
            <a:ext cx="4580793" cy="305386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7974" y="2588455"/>
            <a:ext cx="3712876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4000" b="1">
                <a:solidFill>
                  <a:srgbClr val="9C661F"/>
                </a:solidFill>
              </a:defRPr>
            </a:pPr>
            <a:r>
              <a:rPr lang="uk-UA" dirty="0"/>
              <a:t>Дякую за увагу!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828800"/>
            <a:ext cx="1847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771" y="420915"/>
            <a:ext cx="11509829" cy="3592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Робоче місце </a:t>
            </a:r>
            <a:r>
              <a:rPr lang="uk-UA" dirty="0" err="1"/>
              <a:t>бариста</a:t>
            </a:r>
            <a:r>
              <a:rPr lang="uk-UA" dirty="0"/>
              <a:t> — це спеціально організована зона кав’ярні, призначена для приготування кавових напоїв, напоїв на основі молока, холодних кавових </a:t>
            </a:r>
            <a:r>
              <a:rPr lang="uk-UA" dirty="0" err="1"/>
              <a:t>міксів</a:t>
            </a:r>
            <a:r>
              <a:rPr lang="uk-UA" dirty="0"/>
              <a:t>, а також для взаємодії з клієнтом у процесі обслуговування.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Воно включає: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виробничу частину (обладнання, інвентар, посуд);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сервісну частину (зона видачі, каса, комунікація з гостем);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допоміжну частину (мийна зона, склад, холодильник).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83DCAA-D71B-D443-2A4F-0FC250B6C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049" y="4013309"/>
            <a:ext cx="4178595" cy="24973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163649-3F32-DC98-1D19-C845A24F8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44" y="1988003"/>
            <a:ext cx="3868956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520" y="548640"/>
            <a:ext cx="10406695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4000" b="1">
                <a:solidFill>
                  <a:srgbClr val="9C661F"/>
                </a:solidFill>
              </a:defRPr>
            </a:pPr>
            <a:r>
              <a:rPr dirty="0" err="1"/>
              <a:t>Основні</a:t>
            </a:r>
            <a:r>
              <a:rPr dirty="0"/>
              <a:t> </a:t>
            </a:r>
            <a:r>
              <a:rPr dirty="0" err="1"/>
              <a:t>принципи</a:t>
            </a:r>
            <a:r>
              <a:rPr lang="uk-UA" dirty="0"/>
              <a:t> організації робочого місця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731520" y="1563594"/>
            <a:ext cx="11017238" cy="4404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b="1" u="sng" dirty="0"/>
              <a:t>1. Ергономічність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Ергономіка — це наука про оптимальну взаємодію людини з технікою і простором.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Робоче місце </a:t>
            </a:r>
            <a:r>
              <a:rPr lang="uk-UA" dirty="0" err="1"/>
              <a:t>бариста</a:t>
            </a:r>
            <a:r>
              <a:rPr lang="uk-UA" dirty="0"/>
              <a:t> повинно бути організоване так, щоб зменшити кількість непотрібних рухів і нахилів, мінімізувати втому, підвищити ефективність роботи.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Основні ергономічні принципи </a:t>
            </a:r>
            <a:r>
              <a:rPr lang="uk-UA" dirty="0" err="1"/>
              <a:t>бариста</a:t>
            </a:r>
            <a:r>
              <a:rPr lang="uk-UA" dirty="0"/>
              <a:t>: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все необхідне — у зоні витягнутої руки;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мінімум кроків для виконання однієї операції;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стабільна висота робочої поверхні (90–95 см);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•	неслизька підлога, гарне освітлення.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81C41D-E3D1-2973-E73F-1AEF3D020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742" y="3559126"/>
            <a:ext cx="4065563" cy="3049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4911" y="436099"/>
            <a:ext cx="9475223" cy="45341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b="1" u="sng" dirty="0"/>
              <a:t>2. Логічна послідовність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Організація повинна відповідати технологічному процесу приготування кави.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Зони мають розташовуватися у тій послідовності, в якій </a:t>
            </a:r>
            <a:r>
              <a:rPr lang="uk-UA" dirty="0" err="1"/>
              <a:t>бариста</a:t>
            </a:r>
            <a:r>
              <a:rPr lang="uk-UA" dirty="0"/>
              <a:t> виконує дії: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1.	Прийом замовлення.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2.	Помел кави.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3.	Приготування </a:t>
            </a:r>
            <a:r>
              <a:rPr lang="uk-UA" dirty="0" err="1"/>
              <a:t>еспресо</a:t>
            </a:r>
            <a:r>
              <a:rPr lang="uk-UA" dirty="0"/>
              <a:t>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4.	Збивання молока.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5.	Змішування інгредієнтів.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6.	Подача напою.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7.	Очищення та підготовка до наступного гостя.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F4C444-6801-6351-ACBA-4E34D716E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606" y="2489981"/>
            <a:ext cx="5103531" cy="34040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E6B690-5499-6C14-B1A0-AD593E33F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23" y="4470905"/>
            <a:ext cx="3963883" cy="22296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4911" y="562708"/>
            <a:ext cx="11197883" cy="3721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b="1" u="sng" dirty="0"/>
              <a:t>3. </a:t>
            </a:r>
            <a:r>
              <a:rPr lang="ru-RU" b="1" u="sng" dirty="0" err="1"/>
              <a:t>Безпека</a:t>
            </a:r>
            <a:r>
              <a:rPr lang="ru-RU" b="1" u="sng" dirty="0"/>
              <a:t> </a:t>
            </a:r>
            <a:r>
              <a:rPr lang="ru-RU" b="1" u="sng" dirty="0" err="1"/>
              <a:t>праці</a:t>
            </a:r>
            <a:endParaRPr lang="ru-RU" b="1" u="sng" dirty="0"/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Бариста </a:t>
            </a:r>
            <a:r>
              <a:rPr lang="ru-RU" dirty="0" err="1"/>
              <a:t>працює</a:t>
            </a:r>
            <a:r>
              <a:rPr lang="ru-RU" dirty="0"/>
              <a:t> з </a:t>
            </a:r>
            <a:r>
              <a:rPr lang="ru-RU" dirty="0" err="1"/>
              <a:t>гарячими</a:t>
            </a:r>
            <a:r>
              <a:rPr lang="ru-RU" dirty="0"/>
              <a:t> </a:t>
            </a:r>
            <a:r>
              <a:rPr lang="ru-RU" dirty="0" err="1"/>
              <a:t>рідинами</a:t>
            </a:r>
            <a:r>
              <a:rPr lang="ru-RU" dirty="0"/>
              <a:t>, паром, </a:t>
            </a:r>
            <a:r>
              <a:rPr lang="ru-RU" dirty="0" err="1"/>
              <a:t>тиском</a:t>
            </a:r>
            <a:r>
              <a:rPr lang="ru-RU" dirty="0"/>
              <a:t> і </a:t>
            </a:r>
            <a:r>
              <a:rPr lang="ru-RU" dirty="0" err="1"/>
              <a:t>електрообладнанням</a:t>
            </a:r>
            <a:r>
              <a:rPr lang="ru-RU" dirty="0"/>
              <a:t>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 err="1"/>
              <a:t>Порушення</a:t>
            </a:r>
            <a:r>
              <a:rPr lang="ru-RU" dirty="0"/>
              <a:t> правил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призвести</a:t>
            </a:r>
            <a:r>
              <a:rPr lang="ru-RU" dirty="0"/>
              <a:t> до </a:t>
            </a:r>
            <a:r>
              <a:rPr lang="ru-RU" dirty="0" err="1"/>
              <a:t>опіків</a:t>
            </a:r>
            <a:r>
              <a:rPr lang="ru-RU" dirty="0"/>
              <a:t>, </a:t>
            </a:r>
            <a:r>
              <a:rPr lang="ru-RU" dirty="0" err="1"/>
              <a:t>ударів</a:t>
            </a:r>
            <a:r>
              <a:rPr lang="ru-RU" dirty="0"/>
              <a:t> </a:t>
            </a:r>
            <a:r>
              <a:rPr lang="ru-RU" dirty="0" err="1"/>
              <a:t>струмом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травм.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 err="1"/>
              <a:t>Обов’язковими</a:t>
            </a:r>
            <a:r>
              <a:rPr lang="ru-RU" dirty="0"/>
              <a:t> є: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не </a:t>
            </a:r>
            <a:r>
              <a:rPr lang="ru-RU" dirty="0" err="1"/>
              <a:t>ставити</a:t>
            </a:r>
            <a:r>
              <a:rPr lang="ru-RU" dirty="0"/>
              <a:t> чашки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струмінь</a:t>
            </a:r>
            <a:r>
              <a:rPr lang="ru-RU" dirty="0"/>
              <a:t> пари;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</a:t>
            </a:r>
            <a:r>
              <a:rPr lang="ru-RU" dirty="0" err="1"/>
              <a:t>очищати</a:t>
            </a:r>
            <a:r>
              <a:rPr lang="ru-RU" dirty="0"/>
              <a:t> </a:t>
            </a:r>
            <a:r>
              <a:rPr lang="ru-RU" dirty="0" err="1"/>
              <a:t>парову</a:t>
            </a:r>
            <a:r>
              <a:rPr lang="ru-RU" dirty="0"/>
              <a:t> трубку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вимкнення</a:t>
            </a:r>
            <a:r>
              <a:rPr lang="ru-RU" dirty="0"/>
              <a:t> пари;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не </a:t>
            </a:r>
            <a:r>
              <a:rPr lang="ru-RU" dirty="0" err="1"/>
              <a:t>залишати</a:t>
            </a:r>
            <a:r>
              <a:rPr lang="ru-RU" dirty="0"/>
              <a:t> воду на </a:t>
            </a:r>
            <a:r>
              <a:rPr lang="ru-RU" dirty="0" err="1"/>
              <a:t>підлозі</a:t>
            </a:r>
            <a:r>
              <a:rPr lang="ru-RU" dirty="0"/>
              <a:t>;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	</a:t>
            </a:r>
            <a:r>
              <a:rPr lang="ru-RU" dirty="0" err="1"/>
              <a:t>тримати</a:t>
            </a:r>
            <a:r>
              <a:rPr lang="ru-RU" dirty="0"/>
              <a:t> </a:t>
            </a:r>
            <a:r>
              <a:rPr lang="ru-RU" dirty="0" err="1"/>
              <a:t>шнури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 сухими.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53FA97-4044-9115-1B89-47F7EF63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887" y="3136340"/>
            <a:ext cx="6540937" cy="37216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BED3D8-9131-CFE3-8B25-065F5239B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481D4E-4BE7-8834-4262-6E6C30BB0D74}"/>
              </a:ext>
            </a:extLst>
          </p:cNvPr>
          <p:cNvSpPr txBox="1"/>
          <p:nvPr/>
        </p:nvSpPr>
        <p:spPr>
          <a:xfrm>
            <a:off x="309490" y="491735"/>
            <a:ext cx="11577710" cy="2096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b="1" u="sng" dirty="0"/>
              <a:t>4. Чистота і гігієна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Гігієна — це не просто правило, це елемент іміджу кав’ярні. 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На чистоті тримається довіра гостя.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uk-UA" dirty="0"/>
              <a:t>Робоча поверхня має бути чистою протягом усього дня, а не лише після закриття зміни.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 err="1"/>
              <a:t>Санітарні</a:t>
            </a:r>
            <a:r>
              <a:rPr lang="ru-RU" dirty="0"/>
              <a:t> </a:t>
            </a:r>
            <a:r>
              <a:rPr lang="ru-RU" dirty="0" err="1"/>
              <a:t>норми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не просто </a:t>
            </a:r>
            <a:r>
              <a:rPr lang="ru-RU" dirty="0" err="1"/>
              <a:t>формальність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основа </a:t>
            </a:r>
            <a:r>
              <a:rPr lang="ru-RU" dirty="0" err="1"/>
              <a:t>безпеки</a:t>
            </a:r>
            <a:r>
              <a:rPr lang="ru-RU" dirty="0"/>
              <a:t> </a:t>
            </a:r>
            <a:r>
              <a:rPr lang="ru-RU" dirty="0" err="1"/>
              <a:t>бізнесу</a:t>
            </a:r>
            <a:r>
              <a:rPr lang="ru-RU" dirty="0"/>
              <a:t> і </a:t>
            </a:r>
            <a:r>
              <a:rPr lang="ru-RU" dirty="0" err="1"/>
              <a:t>здоров’я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. </a:t>
            </a:r>
            <a:endParaRPr lang="uk-UA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570654-96A8-BC29-B1C3-9FE16DA6A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85" y="2685535"/>
            <a:ext cx="7377673" cy="414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14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D90756-889F-692E-FF70-674A34BE6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D9857A-88CC-31B6-FED6-8710F6C618FF}"/>
              </a:ext>
            </a:extLst>
          </p:cNvPr>
          <p:cNvSpPr txBox="1"/>
          <p:nvPr/>
        </p:nvSpPr>
        <p:spPr>
          <a:xfrm>
            <a:off x="1617785" y="91440"/>
            <a:ext cx="8529643" cy="984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dirty="0"/>
          </a:p>
          <a:p>
            <a:pPr>
              <a:defRPr sz="4000" b="1">
                <a:solidFill>
                  <a:srgbClr val="9C661F"/>
                </a:solidFill>
              </a:defRPr>
            </a:pPr>
            <a:r>
              <a:rPr lang="uk-UA" dirty="0"/>
              <a:t>Складові принципу чистоти та гігієни 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19546-1A2A-D058-D89C-46C625FB316C}"/>
              </a:ext>
            </a:extLst>
          </p:cNvPr>
          <p:cNvSpPr txBox="1"/>
          <p:nvPr/>
        </p:nvSpPr>
        <p:spPr>
          <a:xfrm>
            <a:off x="506437" y="829994"/>
            <a:ext cx="11338560" cy="3186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marL="457200" indent="-457200">
              <a:lnSpc>
                <a:spcPct val="120000"/>
              </a:lnSpc>
              <a:buAutoNum type="arabicParenR"/>
              <a:defRPr sz="2200">
                <a:solidFill>
                  <a:srgbClr val="E6E6E6"/>
                </a:solidFill>
              </a:defRPr>
            </a:pPr>
            <a:r>
              <a:rPr lang="ru-RU" dirty="0" err="1"/>
              <a:t>Законодавча</a:t>
            </a:r>
            <a:r>
              <a:rPr lang="ru-RU" dirty="0"/>
              <a:t> база та </a:t>
            </a:r>
            <a:r>
              <a:rPr lang="ru-RU" dirty="0" err="1"/>
              <a:t>загальні</a:t>
            </a:r>
            <a:r>
              <a:rPr lang="ru-RU" dirty="0"/>
              <a:t> </a:t>
            </a:r>
            <a:r>
              <a:rPr lang="ru-RU" dirty="0" err="1"/>
              <a:t>вимоги</a:t>
            </a:r>
            <a:r>
              <a:rPr lang="ru-RU" dirty="0"/>
              <a:t>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 </a:t>
            </a:r>
            <a:r>
              <a:rPr lang="ru-RU" dirty="0" err="1"/>
              <a:t>Кав’ярні</a:t>
            </a:r>
            <a:r>
              <a:rPr lang="ru-RU" dirty="0"/>
              <a:t> (</a:t>
            </a:r>
            <a:r>
              <a:rPr lang="ru-RU" dirty="0" err="1"/>
              <a:t>стаціонарні</a:t>
            </a:r>
            <a:r>
              <a:rPr lang="ru-RU" dirty="0"/>
              <a:t> та формату «</a:t>
            </a:r>
            <a:r>
              <a:rPr lang="en-US" dirty="0"/>
              <a:t>to go») </a:t>
            </a:r>
            <a:r>
              <a:rPr lang="ru-RU" dirty="0"/>
              <a:t>належать до </a:t>
            </a:r>
            <a:r>
              <a:rPr lang="ru-RU" dirty="0" err="1"/>
              <a:t>закладів</a:t>
            </a:r>
            <a:r>
              <a:rPr lang="ru-RU" dirty="0"/>
              <a:t> </a:t>
            </a:r>
            <a:r>
              <a:rPr lang="ru-RU" dirty="0" err="1"/>
              <a:t>громадського</a:t>
            </a:r>
            <a:r>
              <a:rPr lang="ru-RU" dirty="0"/>
              <a:t> </a:t>
            </a:r>
            <a:r>
              <a:rPr lang="ru-RU" dirty="0" err="1"/>
              <a:t>харчування</a:t>
            </a:r>
            <a:r>
              <a:rPr lang="ru-RU" dirty="0"/>
              <a:t> </a:t>
            </a:r>
            <a:r>
              <a:rPr lang="ru-RU" dirty="0" err="1"/>
              <a:t>згідно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Законом </a:t>
            </a:r>
            <a:r>
              <a:rPr lang="ru-RU" dirty="0" err="1"/>
              <a:t>України</a:t>
            </a:r>
            <a:r>
              <a:rPr lang="ru-RU" dirty="0"/>
              <a:t> «Про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принципи</a:t>
            </a:r>
            <a:r>
              <a:rPr lang="ru-RU" dirty="0"/>
              <a:t> та </a:t>
            </a:r>
            <a:r>
              <a:rPr lang="ru-RU" dirty="0" err="1"/>
              <a:t>вимоги</a:t>
            </a:r>
            <a:r>
              <a:rPr lang="ru-RU" dirty="0"/>
              <a:t> до </a:t>
            </a:r>
            <a:r>
              <a:rPr lang="ru-RU" dirty="0" err="1"/>
              <a:t>безпечності</a:t>
            </a:r>
            <a:r>
              <a:rPr lang="ru-RU" dirty="0"/>
              <a:t> та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харчових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»​.  Закон </a:t>
            </a:r>
            <a:r>
              <a:rPr lang="ru-RU" dirty="0" err="1"/>
              <a:t>зобов’язує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заклади</a:t>
            </a:r>
            <a:r>
              <a:rPr lang="ru-RU" dirty="0"/>
              <a:t> </a:t>
            </a:r>
            <a:r>
              <a:rPr lang="ru-RU" dirty="0" err="1"/>
              <a:t>впроваджувати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діючі</a:t>
            </a:r>
            <a:r>
              <a:rPr lang="ru-RU" dirty="0"/>
              <a:t> </a:t>
            </a:r>
            <a:r>
              <a:rPr lang="ru-RU" dirty="0" err="1"/>
              <a:t>процедури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принципів</a:t>
            </a:r>
            <a:r>
              <a:rPr lang="ru-RU" dirty="0"/>
              <a:t> НАССР –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аналізу</a:t>
            </a:r>
            <a:r>
              <a:rPr lang="ru-RU" dirty="0"/>
              <a:t> </a:t>
            </a:r>
            <a:r>
              <a:rPr lang="ru-RU" dirty="0" err="1"/>
              <a:t>небезпечних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 і контролю в </a:t>
            </a:r>
            <a:r>
              <a:rPr lang="ru-RU" dirty="0" err="1"/>
              <a:t>критичних</a:t>
            </a:r>
            <a:r>
              <a:rPr lang="ru-RU" dirty="0"/>
              <a:t> точках​.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кав’ярні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програми-передумови</a:t>
            </a:r>
            <a:r>
              <a:rPr lang="ru-RU" dirty="0"/>
              <a:t> (</a:t>
            </a:r>
            <a:r>
              <a:rPr lang="ru-RU" dirty="0" err="1"/>
              <a:t>санітарні</a:t>
            </a:r>
            <a:r>
              <a:rPr lang="ru-RU" dirty="0"/>
              <a:t> заходи) для </a:t>
            </a:r>
            <a:r>
              <a:rPr lang="ru-RU" dirty="0" err="1"/>
              <a:t>підтримання</a:t>
            </a:r>
            <a:r>
              <a:rPr lang="ru-RU" dirty="0"/>
              <a:t> </a:t>
            </a:r>
            <a:r>
              <a:rPr lang="ru-RU" dirty="0" err="1"/>
              <a:t>гігієни</a:t>
            </a:r>
            <a:r>
              <a:rPr lang="ru-RU" dirty="0"/>
              <a:t> </a:t>
            </a:r>
            <a:r>
              <a:rPr lang="ru-RU" dirty="0" err="1"/>
              <a:t>приміщень</a:t>
            </a:r>
            <a:r>
              <a:rPr lang="ru-RU" dirty="0"/>
              <a:t>, </a:t>
            </a:r>
            <a:r>
              <a:rPr lang="ru-RU" dirty="0" err="1"/>
              <a:t>обладнання</a:t>
            </a:r>
            <a:r>
              <a:rPr lang="ru-RU" dirty="0"/>
              <a:t>, </a:t>
            </a:r>
            <a:r>
              <a:rPr lang="ru-RU" dirty="0" err="1"/>
              <a:t>зберігання</a:t>
            </a:r>
            <a:r>
              <a:rPr lang="ru-RU" dirty="0"/>
              <a:t> </a:t>
            </a:r>
            <a:r>
              <a:rPr lang="ru-RU" dirty="0" err="1"/>
              <a:t>продуктів</a:t>
            </a:r>
            <a:r>
              <a:rPr lang="ru-RU" dirty="0"/>
              <a:t> та персоналу. </a:t>
            </a: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D4E9B9-B35F-6B54-2536-963BD0643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997" y="4091953"/>
            <a:ext cx="4915827" cy="276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98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AC23F1-4F26-6DA4-12D4-D14774C34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A78FBC-AD80-69D2-41AF-A35035BCC65C}"/>
              </a:ext>
            </a:extLst>
          </p:cNvPr>
          <p:cNvSpPr txBox="1"/>
          <p:nvPr/>
        </p:nvSpPr>
        <p:spPr>
          <a:xfrm>
            <a:off x="506437" y="367841"/>
            <a:ext cx="11338560" cy="571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2) </a:t>
            </a:r>
            <a:r>
              <a:rPr lang="ru-RU" sz="2400" dirty="0" err="1">
                <a:solidFill>
                  <a:schemeClr val="bg1"/>
                </a:solidFill>
              </a:rPr>
              <a:t>Очищення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робочого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місця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обладнання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вимоги</a:t>
            </a:r>
            <a:r>
              <a:rPr lang="ru-RU" dirty="0"/>
              <a:t> та </a:t>
            </a:r>
            <a:r>
              <a:rPr lang="ru-RU" dirty="0" err="1"/>
              <a:t>рекомендації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очищення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: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 </a:t>
            </a:r>
            <a:r>
              <a:rPr lang="ru-RU" u="sng" dirty="0" err="1"/>
              <a:t>Матеріали</a:t>
            </a:r>
            <a:r>
              <a:rPr lang="ru-RU" u="sng" dirty="0"/>
              <a:t> </a:t>
            </a:r>
            <a:r>
              <a:rPr lang="ru-RU" u="sng" dirty="0" err="1"/>
              <a:t>поверхонь</a:t>
            </a:r>
            <a:r>
              <a:rPr lang="ru-RU" u="sng" dirty="0"/>
              <a:t> та </a:t>
            </a:r>
            <a:r>
              <a:rPr lang="ru-RU" u="sng" dirty="0" err="1"/>
              <a:t>обладнання</a:t>
            </a:r>
            <a:r>
              <a:rPr lang="ru-RU" u="sng" dirty="0"/>
              <a:t>: </a:t>
            </a:r>
            <a:r>
              <a:rPr lang="ru-RU" dirty="0" err="1"/>
              <a:t>Стільниці</a:t>
            </a:r>
            <a:r>
              <a:rPr lang="ru-RU" dirty="0"/>
              <a:t>, </a:t>
            </a:r>
            <a:r>
              <a:rPr lang="ru-RU" dirty="0" err="1"/>
              <a:t>столи</a:t>
            </a:r>
            <a:r>
              <a:rPr lang="ru-RU" dirty="0"/>
              <a:t>, </a:t>
            </a:r>
            <a:r>
              <a:rPr lang="ru-RU" dirty="0" err="1"/>
              <a:t>обладнання</a:t>
            </a:r>
            <a:r>
              <a:rPr lang="ru-RU" dirty="0"/>
              <a:t> й </a:t>
            </a:r>
            <a:r>
              <a:rPr lang="ru-RU" dirty="0" err="1"/>
              <a:t>інвентар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контактують</a:t>
            </a:r>
            <a:r>
              <a:rPr lang="ru-RU" dirty="0"/>
              <a:t> з </a:t>
            </a:r>
            <a:r>
              <a:rPr lang="ru-RU" dirty="0" err="1"/>
              <a:t>харчовими</a:t>
            </a:r>
            <a:r>
              <a:rPr lang="ru-RU" dirty="0"/>
              <a:t> продуктами, </a:t>
            </a:r>
            <a:r>
              <a:rPr lang="ru-RU" dirty="0" err="1"/>
              <a:t>повинні</a:t>
            </a:r>
            <a:r>
              <a:rPr lang="ru-RU" dirty="0"/>
              <a:t> бути </a:t>
            </a:r>
            <a:r>
              <a:rPr lang="ru-RU" dirty="0" err="1"/>
              <a:t>виготовлені</a:t>
            </a:r>
            <a:r>
              <a:rPr lang="ru-RU" dirty="0"/>
              <a:t> з гладких, </a:t>
            </a:r>
            <a:r>
              <a:rPr lang="ru-RU" dirty="0" err="1"/>
              <a:t>некорозійних</a:t>
            </a:r>
            <a:r>
              <a:rPr lang="ru-RU" dirty="0"/>
              <a:t> і </a:t>
            </a:r>
            <a:r>
              <a:rPr lang="ru-RU" dirty="0" err="1"/>
              <a:t>нетоксичних</a:t>
            </a:r>
            <a:r>
              <a:rPr lang="ru-RU" dirty="0"/>
              <a:t> </a:t>
            </a:r>
            <a:r>
              <a:rPr lang="ru-RU" dirty="0" err="1"/>
              <a:t>матеріалів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легко </a:t>
            </a:r>
            <a:r>
              <a:rPr lang="ru-RU" dirty="0" err="1"/>
              <a:t>мити</a:t>
            </a:r>
            <a:r>
              <a:rPr lang="ru-RU" dirty="0"/>
              <a:t> та </a:t>
            </a:r>
            <a:r>
              <a:rPr lang="ru-RU" dirty="0" err="1"/>
              <a:t>дезінфікувати</a:t>
            </a:r>
            <a:r>
              <a:rPr lang="ru-RU" dirty="0"/>
              <a:t>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 err="1"/>
              <a:t>Поверхні</a:t>
            </a:r>
            <a:r>
              <a:rPr lang="ru-RU" dirty="0"/>
              <a:t> без </a:t>
            </a:r>
            <a:r>
              <a:rPr lang="ru-RU" dirty="0" err="1"/>
              <a:t>тріщин</a:t>
            </a:r>
            <a:r>
              <a:rPr lang="ru-RU" dirty="0"/>
              <a:t> і </a:t>
            </a:r>
            <a:r>
              <a:rPr lang="ru-RU" dirty="0" err="1"/>
              <a:t>пошкоджень</a:t>
            </a:r>
            <a:r>
              <a:rPr lang="ru-RU" dirty="0"/>
              <a:t> </a:t>
            </a:r>
            <a:r>
              <a:rPr lang="ru-RU" dirty="0" err="1"/>
              <a:t>легше</a:t>
            </a:r>
            <a:r>
              <a:rPr lang="ru-RU" dirty="0"/>
              <a:t> </a:t>
            </a:r>
            <a:r>
              <a:rPr lang="ru-RU" dirty="0" err="1"/>
              <a:t>очищуються</a:t>
            </a:r>
            <a:r>
              <a:rPr lang="ru-RU" dirty="0"/>
              <a:t> і не </a:t>
            </a:r>
            <a:r>
              <a:rPr lang="ru-RU" dirty="0" err="1"/>
              <a:t>накопичують</a:t>
            </a:r>
            <a:r>
              <a:rPr lang="ru-RU" dirty="0"/>
              <a:t> </a:t>
            </a:r>
            <a:r>
              <a:rPr lang="ru-RU" dirty="0" err="1"/>
              <a:t>бруд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бактерії</a:t>
            </a:r>
            <a:r>
              <a:rPr lang="ru-RU" dirty="0"/>
              <a:t>. 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• </a:t>
            </a:r>
            <a:r>
              <a:rPr lang="ru-RU" u="sng" dirty="0" err="1"/>
              <a:t>Регулярність</a:t>
            </a:r>
            <a:r>
              <a:rPr lang="ru-RU" u="sng" dirty="0"/>
              <a:t> </a:t>
            </a:r>
            <a:r>
              <a:rPr lang="ru-RU" u="sng" dirty="0" err="1"/>
              <a:t>прибирання</a:t>
            </a:r>
            <a:r>
              <a:rPr lang="ru-RU" dirty="0"/>
              <a:t>: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 закладу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утримуватися</a:t>
            </a:r>
            <a:r>
              <a:rPr lang="ru-RU" dirty="0"/>
              <a:t> в </a:t>
            </a:r>
            <a:r>
              <a:rPr lang="ru-RU" dirty="0" err="1"/>
              <a:t>чистоті</a:t>
            </a:r>
            <a:r>
              <a:rPr lang="ru-RU" dirty="0"/>
              <a:t>, </a:t>
            </a:r>
            <a:r>
              <a:rPr lang="ru-RU" dirty="0" err="1"/>
              <a:t>прибирання</a:t>
            </a:r>
            <a:r>
              <a:rPr lang="ru-RU" dirty="0"/>
              <a:t> проводиться </a:t>
            </a:r>
            <a:r>
              <a:rPr lang="ru-RU" dirty="0" err="1"/>
              <a:t>постійно</a:t>
            </a:r>
            <a:r>
              <a:rPr lang="ru-RU" dirty="0"/>
              <a:t> та </a:t>
            </a:r>
            <a:r>
              <a:rPr lang="ru-RU" dirty="0" err="1"/>
              <a:t>своєчасно</a:t>
            </a:r>
            <a:r>
              <a:rPr lang="ru-RU" dirty="0"/>
              <a:t>, у </a:t>
            </a:r>
            <a:r>
              <a:rPr lang="ru-RU" dirty="0" err="1"/>
              <a:t>міру</a:t>
            </a:r>
            <a:r>
              <a:rPr lang="ru-RU" dirty="0"/>
              <a:t> </a:t>
            </a:r>
            <a:r>
              <a:rPr lang="ru-RU" dirty="0" err="1"/>
              <a:t>необхідності</a:t>
            </a:r>
            <a:r>
              <a:rPr lang="ru-RU" dirty="0"/>
              <a:t>​.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На </a:t>
            </a:r>
            <a:r>
              <a:rPr lang="ru-RU" dirty="0" err="1"/>
              <a:t>практиці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протирати</a:t>
            </a:r>
            <a:r>
              <a:rPr lang="ru-RU" dirty="0"/>
              <a:t> </a:t>
            </a:r>
            <a:r>
              <a:rPr lang="ru-RU" dirty="0" err="1"/>
              <a:t>робочі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та </a:t>
            </a:r>
            <a:r>
              <a:rPr lang="ru-RU" dirty="0" err="1"/>
              <a:t>обладнання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дня. Рекомендовано </a:t>
            </a:r>
            <a:r>
              <a:rPr lang="ru-RU" dirty="0" err="1"/>
              <a:t>проводити</a:t>
            </a:r>
            <a:r>
              <a:rPr lang="ru-RU" dirty="0"/>
              <a:t> вологе </a:t>
            </a:r>
            <a:r>
              <a:rPr lang="ru-RU" dirty="0" err="1"/>
              <a:t>прибирання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застосуванням</a:t>
            </a:r>
            <a:r>
              <a:rPr lang="ru-RU" dirty="0"/>
              <a:t> </a:t>
            </a:r>
            <a:r>
              <a:rPr lang="ru-RU" dirty="0" err="1"/>
              <a:t>мийних</a:t>
            </a:r>
            <a:r>
              <a:rPr lang="ru-RU" dirty="0"/>
              <a:t> і </a:t>
            </a:r>
            <a:r>
              <a:rPr lang="ru-RU" dirty="0" err="1"/>
              <a:t>дезінфекційних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 не </a:t>
            </a:r>
            <a:r>
              <a:rPr lang="ru-RU" dirty="0" err="1"/>
              <a:t>рідше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раз на 3 </a:t>
            </a:r>
            <a:r>
              <a:rPr lang="ru-RU" dirty="0" err="1"/>
              <a:t>години</a:t>
            </a:r>
            <a:r>
              <a:rPr lang="ru-RU" dirty="0"/>
              <a:t>, а також </a:t>
            </a:r>
            <a:r>
              <a:rPr lang="ru-RU" dirty="0" err="1"/>
              <a:t>обов’язково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закінчення</a:t>
            </a:r>
            <a:r>
              <a:rPr lang="ru-RU" dirty="0"/>
              <a:t> </a:t>
            </a:r>
            <a:r>
              <a:rPr lang="ru-RU" dirty="0" err="1"/>
              <a:t>робочої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​.</a:t>
            </a:r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endParaRPr lang="ru-RU" dirty="0"/>
          </a:p>
          <a:p>
            <a:pPr>
              <a:lnSpc>
                <a:spcPct val="120000"/>
              </a:lnSpc>
              <a:defRPr sz="2200">
                <a:solidFill>
                  <a:srgbClr val="E6E6E6"/>
                </a:solidFill>
              </a:defRPr>
            </a:pPr>
            <a:r>
              <a:rPr lang="ru-RU" dirty="0"/>
              <a:t>В </a:t>
            </a:r>
            <a:r>
              <a:rPr lang="ru-RU" dirty="0" err="1"/>
              <a:t>кінці</a:t>
            </a:r>
            <a:r>
              <a:rPr lang="ru-RU" dirty="0"/>
              <a:t> дня </a:t>
            </a:r>
            <a:r>
              <a:rPr lang="ru-RU" dirty="0" err="1"/>
              <a:t>необхідне</a:t>
            </a:r>
            <a:r>
              <a:rPr lang="ru-RU" dirty="0"/>
              <a:t> </a:t>
            </a:r>
            <a:r>
              <a:rPr lang="ru-RU" dirty="0" err="1"/>
              <a:t>генеральне</a:t>
            </a:r>
            <a:r>
              <a:rPr lang="ru-RU" dirty="0"/>
              <a:t> </a:t>
            </a:r>
            <a:r>
              <a:rPr lang="ru-RU" dirty="0" err="1"/>
              <a:t>прибирання</a:t>
            </a:r>
            <a:r>
              <a:rPr lang="ru-RU" dirty="0"/>
              <a:t> – </a:t>
            </a:r>
            <a:r>
              <a:rPr lang="ru-RU" dirty="0" err="1"/>
              <a:t>ретельне</a:t>
            </a:r>
            <a:r>
              <a:rPr lang="ru-RU" dirty="0"/>
              <a:t> </a:t>
            </a:r>
            <a:r>
              <a:rPr lang="ru-RU" dirty="0" err="1"/>
              <a:t>миття</a:t>
            </a:r>
            <a:r>
              <a:rPr lang="ru-RU" dirty="0"/>
              <a:t> </a:t>
            </a:r>
            <a:r>
              <a:rPr lang="ru-RU" dirty="0" err="1"/>
              <a:t>підлоги</a:t>
            </a:r>
            <a:r>
              <a:rPr lang="ru-RU" dirty="0"/>
              <a:t>, </a:t>
            </a:r>
            <a:r>
              <a:rPr lang="ru-RU" dirty="0" err="1"/>
              <a:t>очищення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робочих</a:t>
            </a:r>
            <a:r>
              <a:rPr lang="ru-RU" dirty="0"/>
              <a:t> </a:t>
            </a:r>
            <a:r>
              <a:rPr lang="ru-RU" dirty="0" err="1"/>
              <a:t>поверхонь</a:t>
            </a:r>
            <a:r>
              <a:rPr lang="ru-RU" dirty="0"/>
              <a:t>, </a:t>
            </a:r>
            <a:r>
              <a:rPr lang="ru-RU" dirty="0" err="1"/>
              <a:t>кавомашини</a:t>
            </a:r>
            <a:r>
              <a:rPr lang="ru-RU" dirty="0"/>
              <a:t>, </a:t>
            </a:r>
            <a:r>
              <a:rPr lang="ru-RU" dirty="0" err="1"/>
              <a:t>холодильників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пристроїв</a:t>
            </a:r>
            <a:r>
              <a:rPr lang="ru-RU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670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1799</Words>
  <Application>Microsoft Office PowerPoint</Application>
  <PresentationFormat>Произвольный</PresentationFormat>
  <Paragraphs>194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keywords/>
  <dc:description>generated using python-pptx</dc:description>
  <cp:lastModifiedBy>Анна Сидорук</cp:lastModifiedBy>
  <cp:revision>2</cp:revision>
  <dcterms:created xsi:type="dcterms:W3CDTF">2013-01-27T09:14:16Z</dcterms:created>
  <dcterms:modified xsi:type="dcterms:W3CDTF">2025-10-13T15:16:52Z</dcterms:modified>
  <cp:category/>
</cp:coreProperties>
</file>