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7" r:id="rId1"/>
  </p:sldMasterIdLst>
  <p:sldIdLst>
    <p:sldId id="256" r:id="rId2"/>
    <p:sldId id="262" r:id="rId3"/>
    <p:sldId id="257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00" y="-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115265"/>
      </p:ext>
    </p:extLst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589108"/>
      </p:ext>
    </p:extLst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42109"/>
      </p:ext>
    </p:extLst>
  </p:cSld>
  <p:clrMapOvr>
    <a:masterClrMapping/>
  </p:clrMapOvr>
  <p:transition spd="slow"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353024"/>
      </p:ext>
    </p:extLst>
  </p:cSld>
  <p:clrMapOvr>
    <a:masterClrMapping/>
  </p:clrMapOvr>
  <p:transition spd="slow">
    <p:randomBar dir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844353"/>
      </p:ext>
    </p:extLst>
  </p:cSld>
  <p:clrMapOvr>
    <a:masterClrMapping/>
  </p:clrMapOvr>
  <p:transition spd="slow">
    <p:randomBar dir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746214"/>
      </p:ext>
    </p:extLst>
  </p:cSld>
  <p:clrMapOvr>
    <a:masterClrMapping/>
  </p:clrMapOvr>
  <p:transition spd="slow">
    <p:randomBar dir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04681"/>
      </p:ext>
    </p:extLst>
  </p:cSld>
  <p:clrMapOvr>
    <a:masterClrMapping/>
  </p:clrMapOvr>
  <p:transition spd="slow">
    <p:randomBar dir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87DE6118-2437-4B30-8E3C-4D2BE6020583}" type="datetimeFigureOut">
              <a:rPr lang="en-US" smtClean="0"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701043"/>
      </p:ext>
    </p:extLst>
  </p:cSld>
  <p:clrMapOvr>
    <a:masterClrMapping/>
  </p:clrMapOvr>
  <p:transition spd="slow">
    <p:randomBar dir="vert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87DE6118-2437-4B30-8E3C-4D2BE6020583}" type="datetimeFigureOut">
              <a:rPr lang="en-US" smtClean="0"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39791"/>
      </p:ext>
    </p:extLst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3835"/>
      </p:ext>
    </p:extLst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707200"/>
      </p:ext>
    </p:extLst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915553"/>
      </p:ext>
    </p:extLst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9/30/2025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021780"/>
      </p:ext>
    </p:extLst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9/30/2025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818856"/>
      </p:ext>
    </p:extLst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9/30/2025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474089"/>
      </p:ext>
    </p:extLst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379122"/>
      </p:ext>
    </p:extLst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510000"/>
      </p:ext>
    </p:extLst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9/30/2025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28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</p:sldLayoutIdLst>
  <p:transition spd="slow">
    <p:randomBar dir="vert"/>
  </p:transition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6832" y="1482570"/>
            <a:ext cx="10773506" cy="4355522"/>
          </a:xfrm>
        </p:spPr>
        <p:txBody>
          <a:bodyPr/>
          <a:lstStyle/>
          <a:p>
            <a:pPr algn="ctr"/>
            <a:r>
              <a:rPr lang="ru-RU" sz="6600" b="1" dirty="0" err="1" smtClean="0"/>
              <a:t>Педагогіка</a:t>
            </a:r>
            <a:r>
              <a:rPr lang="ru-RU" sz="6600" b="1" dirty="0" smtClean="0"/>
              <a:t> та </a:t>
            </a:r>
            <a:r>
              <a:rPr lang="ru-RU" sz="6600" b="1" dirty="0" err="1" smtClean="0"/>
              <a:t>психологія</a:t>
            </a:r>
            <a:r>
              <a:rPr lang="ru-RU" sz="6600" b="1" dirty="0" smtClean="0"/>
              <a:t> </a:t>
            </a:r>
            <a:r>
              <a:rPr lang="ru-RU" sz="6600" b="1" dirty="0" err="1" smtClean="0"/>
              <a:t>профільної</a:t>
            </a:r>
            <a:r>
              <a:rPr lang="ru-RU" sz="6600" b="1" dirty="0" smtClean="0"/>
              <a:t> </a:t>
            </a:r>
            <a:r>
              <a:rPr lang="ru-RU" sz="6600" b="1" dirty="0" err="1" smtClean="0"/>
              <a:t>середньої</a:t>
            </a:r>
            <a:r>
              <a:rPr lang="ru-RU" sz="6600" b="1" dirty="0" smtClean="0"/>
              <a:t> </a:t>
            </a:r>
            <a:r>
              <a:rPr lang="ru-RU" sz="6600" b="1" dirty="0" err="1" smtClean="0"/>
              <a:t>освіти</a:t>
            </a:r>
            <a:endParaRPr lang="ru-RU" sz="6600" b="1" dirty="0"/>
          </a:p>
        </p:txBody>
      </p:sp>
    </p:spTree>
    <p:extLst>
      <p:ext uri="{BB962C8B-B14F-4D97-AF65-F5344CB8AC3E}">
        <p14:creationId xmlns:p14="http://schemas.microsoft.com/office/powerpoint/2010/main" val="23239605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Опис навчальної дисципліни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2176389"/>
              </p:ext>
            </p:extLst>
          </p:nvPr>
        </p:nvGraphicFramePr>
        <p:xfrm>
          <a:off x="2331341" y="2423572"/>
          <a:ext cx="7096754" cy="4341213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3279266"/>
                <a:gridCol w="3817488"/>
              </a:tblGrid>
              <a:tr h="8750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Найменування показників 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</a:rPr>
                        <a:t>Характеристика навчальної дисципліни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</a:tr>
              <a:tr h="320852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Кількість кредитів – 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Нормативна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</a:tr>
              <a:tr h="48071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Цикл дисциплін професійної підготовки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</a:tr>
              <a:tr h="287383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Розділів – 2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Рік підготовки: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</a:tr>
              <a:tr h="219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1-й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</a:tr>
              <a:tr h="3204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Загальна кількість годин – 90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Лекції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</a:tr>
              <a:tr h="320478">
                <a:tc row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Тижневих аудиторних годин для денної форми навчання – </a:t>
                      </a:r>
                      <a:r>
                        <a:rPr lang="uk-UA" sz="1400" dirty="0" smtClean="0">
                          <a:effectLst/>
                        </a:rPr>
                        <a:t>3</a:t>
                      </a:r>
                      <a:r>
                        <a:rPr lang="uk-UA" sz="1400" dirty="0">
                          <a:effectLst/>
                        </a:rPr>
                        <a:t> год.</a:t>
                      </a:r>
                      <a:endParaRPr lang="ru-RU" sz="14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8 </a:t>
                      </a:r>
                      <a:r>
                        <a:rPr lang="uk-UA" sz="1400" dirty="0">
                          <a:effectLst/>
                        </a:rPr>
                        <a:t>год.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</a:tr>
              <a:tr h="219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Практичні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</a:tr>
              <a:tr h="3204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16 </a:t>
                      </a:r>
                      <a:r>
                        <a:rPr lang="uk-UA" sz="1400" dirty="0">
                          <a:effectLst/>
                        </a:rPr>
                        <a:t>год.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</a:tr>
              <a:tr h="2190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Самостійна робота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</a:tr>
              <a:tr h="3204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66  </a:t>
                      </a:r>
                      <a:r>
                        <a:rPr lang="uk-UA" sz="1400" dirty="0">
                          <a:effectLst/>
                        </a:rPr>
                        <a:t>год.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</a:tr>
              <a:tr h="4381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Вид контролю: </a:t>
                      </a:r>
                      <a:endParaRPr lang="ru-RU" sz="1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effectLst/>
                        </a:rPr>
                        <a:t>Іспит 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7463" marR="27463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639149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3844" y="1165194"/>
            <a:ext cx="9601200" cy="761260"/>
          </a:xfrm>
        </p:spPr>
        <p:txBody>
          <a:bodyPr>
            <a:noAutofit/>
          </a:bodyPr>
          <a:lstStyle/>
          <a:p>
            <a:pPr algn="ctr"/>
            <a:r>
              <a:rPr lang="uk-UA" sz="4800" b="1" dirty="0" smtClean="0"/>
              <a:t>МЕТА КУРСУ 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8862" y="2535315"/>
            <a:ext cx="9628629" cy="4322685"/>
          </a:xfrm>
        </p:spPr>
        <p:txBody>
          <a:bodyPr>
            <a:normAutofit/>
          </a:bodyPr>
          <a:lstStyle/>
          <a:p>
            <a:pPr algn="just"/>
            <a:r>
              <a:rPr lang="uk-UA" sz="2400" b="1" dirty="0"/>
              <a:t>Метою</a:t>
            </a:r>
            <a:r>
              <a:rPr lang="uk-UA" sz="2400" dirty="0"/>
              <a:t> вивчення навчальної дисципліни «Педагогіка та психологія профільної середньої </a:t>
            </a:r>
            <a:r>
              <a:rPr lang="uk-UA" sz="2400" dirty="0" smtClean="0"/>
              <a:t>освіти</a:t>
            </a:r>
            <a:r>
              <a:rPr lang="uk-UA" sz="2400" dirty="0"/>
              <a:t>» є формування у майбутніх </a:t>
            </a:r>
            <a:r>
              <a:rPr lang="uk-UA" sz="2400" dirty="0" smtClean="0"/>
              <a:t>вчителів-</a:t>
            </a:r>
            <a:r>
              <a:rPr lang="uk-UA" sz="2400" dirty="0" err="1" smtClean="0"/>
              <a:t>предметників</a:t>
            </a:r>
            <a:r>
              <a:rPr lang="uk-UA" sz="2400" dirty="0" smtClean="0"/>
              <a:t> системи </a:t>
            </a:r>
            <a:r>
              <a:rPr lang="uk-UA" sz="2400" dirty="0"/>
              <a:t>знань і умінь щодо загальної психолого-педагогічної підготовки, необхідної для вирішення практичних, професійних і наукових завдань, базових знань про основні закономірності функціонування психіки для розуміння механізмів, які забезпечують ефективність навчального процесу у закладах профільної середньої </a:t>
            </a:r>
            <a:r>
              <a:rPr lang="uk-UA" sz="2400" dirty="0" smtClean="0"/>
              <a:t>освіти </a:t>
            </a:r>
            <a:r>
              <a:rPr lang="uk-UA" sz="2400" dirty="0"/>
              <a:t>та формують оптимальні методи засвоєння </a:t>
            </a:r>
            <a:r>
              <a:rPr lang="uk-UA" sz="2400" dirty="0" smtClean="0"/>
              <a:t>знань.</a:t>
            </a:r>
            <a:endParaRPr lang="uk-UA" sz="2400" dirty="0" smtClean="0"/>
          </a:p>
        </p:txBody>
      </p:sp>
    </p:spTree>
    <p:extLst>
      <p:ext uri="{BB962C8B-B14F-4D97-AF65-F5344CB8AC3E}">
        <p14:creationId xmlns:p14="http://schemas.microsoft.com/office/powerpoint/2010/main" val="378021705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8018" y="1009179"/>
            <a:ext cx="8761413" cy="706964"/>
          </a:xfrm>
        </p:spPr>
        <p:txBody>
          <a:bodyPr/>
          <a:lstStyle/>
          <a:p>
            <a:pPr algn="ctr"/>
            <a:r>
              <a:rPr lang="uk-UA" sz="4800" b="1" dirty="0" smtClean="0"/>
              <a:t>Завдання курсу</a:t>
            </a:r>
            <a:endParaRPr lang="ru-RU" sz="4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68018" y="2459115"/>
            <a:ext cx="9205287" cy="4287913"/>
          </a:xfrm>
        </p:spPr>
        <p:txBody>
          <a:bodyPr>
            <a:normAutofit fontScale="85000" lnSpcReduction="10000"/>
          </a:bodyPr>
          <a:lstStyle/>
          <a:p>
            <a:pPr lvl="0" algn="just"/>
            <a:r>
              <a:rPr lang="uk-UA" sz="2400" dirty="0"/>
              <a:t>засвоїти основні категорії педагогіки та психології, оволодіти науковою термінологією;. </a:t>
            </a:r>
          </a:p>
          <a:p>
            <a:pPr lvl="0" algn="just"/>
            <a:r>
              <a:rPr lang="uk-UA" sz="2400" dirty="0"/>
              <a:t>усвідомити сутність та практичне значення вивченого матеріалу;</a:t>
            </a:r>
          </a:p>
          <a:p>
            <a:pPr lvl="0" algn="just"/>
            <a:r>
              <a:rPr lang="uk-UA" sz="2400" dirty="0"/>
              <a:t>використовувати засвоєні знання у типових та нестандартних ситуаціях;</a:t>
            </a:r>
          </a:p>
          <a:p>
            <a:pPr lvl="0" algn="just"/>
            <a:r>
              <a:rPr lang="uk-UA" sz="2400" dirty="0"/>
              <a:t> сприяти розвитку педагогічного мислення, формувати уміння аналізувати, систематизувати та узагальнювати вивчений матеріал; </a:t>
            </a:r>
          </a:p>
          <a:p>
            <a:pPr lvl="0" algn="just"/>
            <a:r>
              <a:rPr lang="uk-UA" sz="2400" dirty="0"/>
              <a:t>виховувати позитивне ставлення до майбутньої педагогічної діяльності, потребу у самовдосконаленні; </a:t>
            </a:r>
          </a:p>
          <a:p>
            <a:pPr algn="just"/>
            <a:r>
              <a:rPr lang="uk-UA" sz="2400" dirty="0"/>
              <a:t>прищепити магістрантам навички використання цифрових пошукових систем для одержання педагогічної інформації та подальшої її обробки та використання у професійній діяльності</a:t>
            </a:r>
            <a:r>
              <a:rPr lang="uk-UA" sz="2400" dirty="0" smtClean="0"/>
              <a:t>.</a:t>
            </a:r>
            <a:endParaRPr lang="uk-UA" sz="2400" dirty="0"/>
          </a:p>
          <a:p>
            <a:pPr marL="0" lvl="0" indent="0" algn="just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0978467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618561"/>
            <a:ext cx="8761413" cy="1307893"/>
          </a:xfrm>
        </p:spPr>
        <p:txBody>
          <a:bodyPr/>
          <a:lstStyle/>
          <a:p>
            <a:pPr algn="ctr"/>
            <a:r>
              <a:rPr lang="uk-UA" b="1" dirty="0"/>
              <a:t>Відвідування занять. </a:t>
            </a: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Регуляція пропусків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5257" y="2452579"/>
            <a:ext cx="10279485" cy="4081385"/>
          </a:xfrm>
        </p:spPr>
        <p:txBody>
          <a:bodyPr>
            <a:normAutofit/>
          </a:bodyPr>
          <a:lstStyle/>
          <a:p>
            <a:pPr marL="0" indent="355600" algn="just">
              <a:buNone/>
            </a:pPr>
            <a:r>
              <a:rPr lang="uk-UA" sz="2400" i="1" dirty="0"/>
              <a:t>Відвідування усіх занять є </a:t>
            </a:r>
            <a:r>
              <a:rPr lang="uk-UA" sz="2400" b="1" i="1" dirty="0" smtClean="0"/>
              <a:t>обов’язковим</a:t>
            </a:r>
            <a:r>
              <a:rPr lang="uk-UA" sz="2400" i="1" dirty="0" smtClean="0"/>
              <a:t>. Магістранти, </a:t>
            </a:r>
            <a:r>
              <a:rPr lang="uk-UA" sz="2400" i="1" dirty="0"/>
              <a:t>які за певних обставин не можуть відвідувати практичні заняття регулярно, мусять впродовж тижня узгодити із викладачем графік індивідуального відпрацювання пропущених занять. </a:t>
            </a:r>
            <a:endParaRPr lang="uk-UA" sz="2400" i="1" dirty="0" smtClean="0"/>
          </a:p>
          <a:p>
            <a:pPr marL="0" indent="355600" algn="just">
              <a:buNone/>
            </a:pPr>
            <a:r>
              <a:rPr lang="uk-UA" sz="2400" i="1" dirty="0" smtClean="0"/>
              <a:t>Окремі пропущені </a:t>
            </a:r>
            <a:r>
              <a:rPr lang="uk-UA" sz="2400" i="1" dirty="0"/>
              <a:t>завдання мають бути відпрацьовані на найближчій консультації впродовж тижня після пропуску. </a:t>
            </a:r>
            <a:endParaRPr lang="uk-UA" sz="2400" i="1" dirty="0" smtClean="0"/>
          </a:p>
          <a:p>
            <a:pPr marL="0" indent="355600" algn="just">
              <a:buNone/>
            </a:pPr>
            <a:r>
              <a:rPr lang="uk-UA" sz="2400" i="1" dirty="0" smtClean="0"/>
              <a:t>Відпрацювання </a:t>
            </a:r>
            <a:r>
              <a:rPr lang="uk-UA" sz="2400" i="1" dirty="0"/>
              <a:t>практичних занять здійснюється шляхом виконання студентом усіх завдань відповідно до плану заняття та їх презентація на співбесіді.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468645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Політика академічної </a:t>
            </a:r>
            <a:r>
              <a:rPr lang="uk-UA" b="1" dirty="0" smtClean="0"/>
              <a:t>доброчесності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603500"/>
            <a:ext cx="9835601" cy="3416300"/>
          </a:xfrm>
        </p:spPr>
        <p:txBody>
          <a:bodyPr>
            <a:noAutofit/>
          </a:bodyPr>
          <a:lstStyle/>
          <a:p>
            <a:pPr marL="0" indent="355600" algn="just">
              <a:buNone/>
            </a:pPr>
            <a:r>
              <a:rPr lang="uk-UA" sz="2000" i="1" dirty="0"/>
              <a:t>Кожний студент </a:t>
            </a:r>
            <a:r>
              <a:rPr lang="uk-UA" sz="2000" b="1" i="1" dirty="0"/>
              <a:t>зобов’язаний</a:t>
            </a:r>
            <a:r>
              <a:rPr lang="uk-UA" sz="2000" i="1" dirty="0"/>
              <a:t> дотримуватися принципів академічної доброчесності. </a:t>
            </a:r>
            <a:endParaRPr lang="uk-UA" sz="2000" i="1" dirty="0" smtClean="0"/>
          </a:p>
          <a:p>
            <a:pPr marL="0" indent="355600" algn="just">
              <a:buNone/>
            </a:pPr>
            <a:r>
              <a:rPr lang="uk-UA" sz="2000" i="1" dirty="0" smtClean="0"/>
              <a:t>Письмові </a:t>
            </a:r>
            <a:r>
              <a:rPr lang="uk-UA" sz="2000" i="1" dirty="0"/>
              <a:t>завдання з використанням часткових або повнотекстових запозичень з інших робіт без зазначення авторства – це плагіат. Використання будь-якої інформації (текст, фото, ілюстрації тощо) мають бути правильно процитовані з посиланням на першоджерела. </a:t>
            </a:r>
            <a:endParaRPr lang="uk-UA" sz="2000" i="1" dirty="0" smtClean="0"/>
          </a:p>
          <a:p>
            <a:pPr marL="0" indent="355600" algn="just">
              <a:buNone/>
            </a:pPr>
            <a:r>
              <a:rPr lang="uk-UA" sz="2000" i="1" dirty="0" smtClean="0"/>
              <a:t>До </a:t>
            </a:r>
            <a:r>
              <a:rPr lang="uk-UA" sz="2000" i="1" dirty="0"/>
              <a:t>студентів, у роботах яких буде виявлено списування, плагіат чи інші прояви недоброчесної поведінки можуть бути застосовані різні дисциплінарні </a:t>
            </a:r>
            <a:r>
              <a:rPr lang="uk-UA" sz="2000" i="1" dirty="0" smtClean="0"/>
              <a:t>заходи. </a:t>
            </a:r>
          </a:p>
          <a:p>
            <a:pPr marL="0" indent="355600" algn="just">
              <a:buNone/>
            </a:pPr>
            <a:r>
              <a:rPr lang="uk-UA" sz="2000" i="1" dirty="0" smtClean="0"/>
              <a:t>Роботи</a:t>
            </a:r>
            <a:r>
              <a:rPr lang="uk-UA" sz="2000" i="1" dirty="0"/>
              <a:t>, у яких виявлено ознаки плагіату, до розгляду не приймаються і відхиляються без права перескладання.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63050838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 (конференц-зал)">
  <a:themeElements>
    <a:clrScheme name="Ион (конференц-зал)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Ион (конференц-зал)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 (конференц-зал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TM10001106[[fn=Эмблема]]</Template>
  <TotalTime>49</TotalTime>
  <Words>363</Words>
  <Application>Microsoft Office PowerPoint</Application>
  <PresentationFormat>Произвольный</PresentationFormat>
  <Paragraphs>39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Ион (конференц-зал)</vt:lpstr>
      <vt:lpstr>Педагогіка та психологія профільної середньої освіти</vt:lpstr>
      <vt:lpstr>Опис навчальної дисципліни</vt:lpstr>
      <vt:lpstr>МЕТА КУРСУ </vt:lpstr>
      <vt:lpstr>Завдання курсу</vt:lpstr>
      <vt:lpstr>Відвідування занять.  Регуляція пропусків</vt:lpstr>
      <vt:lpstr>Політика академічної доброчесності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Педагогіка та психологія вищої школи</dc:title>
  <dc:creator>Home-PC</dc:creator>
  <cp:lastModifiedBy>User</cp:lastModifiedBy>
  <cp:revision>15</cp:revision>
  <dcterms:created xsi:type="dcterms:W3CDTF">2020-08-26T11:19:41Z</dcterms:created>
  <dcterms:modified xsi:type="dcterms:W3CDTF">2025-09-30T16:27:44Z</dcterms:modified>
</cp:coreProperties>
</file>