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75" r:id="rId14"/>
    <p:sldId id="268" r:id="rId15"/>
    <p:sldId id="276" r:id="rId16"/>
    <p:sldId id="269" r:id="rId17"/>
    <p:sldId id="277" r:id="rId18"/>
    <p:sldId id="272" r:id="rId19"/>
    <p:sldId id="278" r:id="rId20"/>
    <p:sldId id="273" r:id="rId21"/>
    <p:sldId id="271" r:id="rId22"/>
    <p:sldId id="281" r:id="rId23"/>
    <p:sldId id="279" r:id="rId24"/>
    <p:sldId id="274"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92" d="100"/>
          <a:sy n="92" d="100"/>
        </p:scale>
        <p:origin x="-259" y="202"/>
      </p:cViewPr>
      <p:guideLst>
        <p:guide orient="horz" pos="2160"/>
        <p:guide pos="3840"/>
      </p:guideLst>
    </p:cSldViewPr>
  </p:slideViewPr>
  <p:notesTextViewPr>
    <p:cViewPr>
      <p:scale>
        <a:sx n="1" d="1"/>
        <a:sy n="1" d="1"/>
      </p:scale>
      <p:origin x="0" y="0"/>
    </p:cViewPr>
  </p:notesTextViewPr>
  <p:sorterViewPr>
    <p:cViewPr>
      <p:scale>
        <a:sx n="100" d="100"/>
        <a:sy n="100" d="100"/>
      </p:scale>
      <p:origin x="0" y="381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0604" y="1683953"/>
            <a:ext cx="9661451" cy="2421464"/>
          </a:xfrm>
        </p:spPr>
        <p:txBody>
          <a:bodyPr/>
          <a:lstStyle/>
          <a:p>
            <a:r>
              <a:rPr lang="uk-UA" dirty="0" smtClean="0"/>
              <a:t>Українська політична думка другої половини </a:t>
            </a:r>
            <a:r>
              <a:rPr lang="ru-RU" dirty="0" smtClean="0"/>
              <a:t>XVI </a:t>
            </a:r>
            <a:r>
              <a:rPr lang="uk-UA" dirty="0" smtClean="0"/>
              <a:t>– початку </a:t>
            </a:r>
            <a:r>
              <a:rPr lang="en-US" dirty="0" smtClean="0"/>
              <a:t>XVII</a:t>
            </a:r>
            <a:r>
              <a:rPr lang="ru-RU" dirty="0" smtClean="0"/>
              <a:t> </a:t>
            </a:r>
            <a:r>
              <a:rPr lang="uk-UA" dirty="0" smtClean="0"/>
              <a:t>століть </a:t>
            </a:r>
            <a:endParaRPr lang="ru-RU" dirty="0"/>
          </a:p>
        </p:txBody>
      </p:sp>
    </p:spTree>
    <p:extLst>
      <p:ext uri="{BB962C8B-B14F-4D97-AF65-F5344CB8AC3E}">
        <p14:creationId xmlns:p14="http://schemas.microsoft.com/office/powerpoint/2010/main" val="2086655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24200248"/>
              </p:ext>
            </p:extLst>
          </p:nvPr>
        </p:nvGraphicFramePr>
        <p:xfrm>
          <a:off x="1865745" y="1153392"/>
          <a:ext cx="8128000" cy="4436916"/>
        </p:xfrm>
        <a:graphic>
          <a:graphicData uri="http://schemas.openxmlformats.org/drawingml/2006/table">
            <a:tbl>
              <a:tblPr firstRow="1" bandRow="1">
                <a:tableStyleId>{5C22544A-7EE6-4342-B048-85BDC9FD1C3A}</a:tableStyleId>
              </a:tblPr>
              <a:tblGrid>
                <a:gridCol w="8128000"/>
              </a:tblGrid>
              <a:tr h="739486">
                <a:tc>
                  <a:txBody>
                    <a:bodyPr/>
                    <a:lstStyle/>
                    <a:p>
                      <a:pPr algn="ctr"/>
                      <a:r>
                        <a:rPr lang="uk-UA" dirty="0" smtClean="0"/>
                        <a:t>Основні думки:</a:t>
                      </a:r>
                      <a:endParaRPr lang="ru-RU" dirty="0"/>
                    </a:p>
                  </a:txBody>
                  <a:tcPr/>
                </a:tc>
              </a:tr>
              <a:tr h="739486">
                <a:tc>
                  <a:txBody>
                    <a:bodyPr/>
                    <a:lstStyle/>
                    <a:p>
                      <a:pPr algn="ctr"/>
                      <a:r>
                        <a:rPr lang="uk-UA" dirty="0" smtClean="0"/>
                        <a:t>Церковна унія під патронатом Риму</a:t>
                      </a:r>
                      <a:endParaRPr lang="ru-RU" dirty="0"/>
                    </a:p>
                  </a:txBody>
                  <a:tcPr/>
                </a:tc>
              </a:tr>
              <a:tr h="739486">
                <a:tc>
                  <a:txBody>
                    <a:bodyPr/>
                    <a:lstStyle/>
                    <a:p>
                      <a:pPr algn="ctr"/>
                      <a:r>
                        <a:rPr lang="uk-UA" dirty="0" smtClean="0"/>
                        <a:t>Абсолютна</a:t>
                      </a:r>
                      <a:r>
                        <a:rPr lang="uk-UA" baseline="0" dirty="0" smtClean="0"/>
                        <a:t> влада монарха</a:t>
                      </a:r>
                      <a:endParaRPr lang="ru-RU" dirty="0"/>
                    </a:p>
                  </a:txBody>
                  <a:tcPr/>
                </a:tc>
              </a:tr>
              <a:tr h="739486">
                <a:tc>
                  <a:txBody>
                    <a:bodyPr/>
                    <a:lstStyle/>
                    <a:p>
                      <a:pPr algn="ctr"/>
                      <a:r>
                        <a:rPr lang="uk-UA" dirty="0" smtClean="0"/>
                        <a:t>Гріхопадіння православної церкви</a:t>
                      </a:r>
                      <a:endParaRPr lang="ru-RU" dirty="0"/>
                    </a:p>
                  </a:txBody>
                  <a:tcPr/>
                </a:tc>
              </a:tr>
              <a:tr h="739486">
                <a:tc>
                  <a:txBody>
                    <a:bodyPr/>
                    <a:lstStyle/>
                    <a:p>
                      <a:pPr algn="ctr"/>
                      <a:r>
                        <a:rPr lang="uk-UA" dirty="0" smtClean="0"/>
                        <a:t>Прагматично–пропагандистська риторика</a:t>
                      </a:r>
                      <a:endParaRPr lang="ru-RU" dirty="0"/>
                    </a:p>
                  </a:txBody>
                  <a:tcPr/>
                </a:tc>
              </a:tr>
              <a:tr h="739486">
                <a:tc>
                  <a:txBody>
                    <a:bodyPr/>
                    <a:lstStyle/>
                    <a:p>
                      <a:pPr algn="ctr"/>
                      <a:r>
                        <a:rPr lang="uk-UA" dirty="0" smtClean="0"/>
                        <a:t>Передбачив занепад Речі Посполитої</a:t>
                      </a:r>
                      <a:endParaRPr lang="ru-RU" dirty="0"/>
                    </a:p>
                  </a:txBody>
                  <a:tcPr/>
                </a:tc>
              </a:tr>
            </a:tbl>
          </a:graphicData>
        </a:graphic>
      </p:graphicFrame>
    </p:spTree>
    <p:extLst>
      <p:ext uri="{BB962C8B-B14F-4D97-AF65-F5344CB8AC3E}">
        <p14:creationId xmlns:p14="http://schemas.microsoft.com/office/powerpoint/2010/main" val="3690447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артинки по запросу &quot;С. Зизаній&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275" y="990600"/>
            <a:ext cx="3457575" cy="4848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89813" y="6068290"/>
            <a:ext cx="1162498" cy="646331"/>
          </a:xfrm>
          <a:prstGeom prst="rect">
            <a:avLst/>
          </a:prstGeom>
          <a:noFill/>
        </p:spPr>
        <p:txBody>
          <a:bodyPr wrap="none" rtlCol="0">
            <a:spAutoFit/>
          </a:bodyPr>
          <a:lstStyle/>
          <a:p>
            <a:r>
              <a:rPr lang="uk-UA" dirty="0" smtClean="0"/>
              <a:t>С. Зизаній</a:t>
            </a:r>
          </a:p>
          <a:p>
            <a:endParaRPr lang="ru-RU" dirty="0"/>
          </a:p>
        </p:txBody>
      </p:sp>
      <p:sp>
        <p:nvSpPr>
          <p:cNvPr id="3" name="Прямоугольник 2"/>
          <p:cNvSpPr/>
          <p:nvPr/>
        </p:nvSpPr>
        <p:spPr>
          <a:xfrm>
            <a:off x="803564" y="1204850"/>
            <a:ext cx="6096000" cy="5016758"/>
          </a:xfrm>
          <a:prstGeom prst="rect">
            <a:avLst/>
          </a:prstGeom>
        </p:spPr>
        <p:txBody>
          <a:bodyPr>
            <a:spAutoFit/>
          </a:bodyPr>
          <a:lstStyle/>
          <a:p>
            <a:pPr algn="just"/>
            <a:r>
              <a:rPr lang="ru-RU" sz="2000" dirty="0" smtClean="0"/>
              <a:t>	Стефан </a:t>
            </a:r>
            <a:r>
              <a:rPr lang="uk-UA" sz="2000" dirty="0" smtClean="0"/>
              <a:t>Зизаній (Кукіль-</a:t>
            </a:r>
            <a:r>
              <a:rPr lang="uk-UA" sz="2000" dirty="0" err="1" smtClean="0"/>
              <a:t>Тустановський</a:t>
            </a:r>
            <a:r>
              <a:rPr lang="uk-UA" sz="2000" dirty="0" smtClean="0"/>
              <a:t>) (р. н. невід. – ?) – церковний, культурно-освітній діяч, проповідник, письменник-полеміст. Мислитель здобув добру освіту, знав церковнослов’янську та грецьку мови. У 1586 році він став членом Львівського братства. У 1588–1592 роках Зизаній обіймав посаду ректора Львівської братської школи. Припускають, що мислитель долучався до підготовки видання Львівським братством греко-слов’янської «Граматики» (1591). У 1593 році Зизаній переїхав до Вільно, де став ректором братської школи та проповідником у братській церкві. Його проповіді були спрямовані проти релігійних переслідувань протестантів і православних. Зизаній засуджував вищу православну ієрархію, яка підготувала й проголосила Берестейську церковну унію.</a:t>
            </a:r>
            <a:endParaRPr lang="uk-UA" sz="2000" dirty="0"/>
          </a:p>
        </p:txBody>
      </p:sp>
    </p:spTree>
    <p:extLst>
      <p:ext uri="{BB962C8B-B14F-4D97-AF65-F5344CB8AC3E}">
        <p14:creationId xmlns:p14="http://schemas.microsoft.com/office/powerpoint/2010/main" val="1618856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11227211"/>
              </p:ext>
            </p:extLst>
          </p:nvPr>
        </p:nvGraphicFramePr>
        <p:xfrm>
          <a:off x="2021609" y="1052176"/>
          <a:ext cx="8128000" cy="3564004"/>
        </p:xfrm>
        <a:graphic>
          <a:graphicData uri="http://schemas.openxmlformats.org/drawingml/2006/table">
            <a:tbl>
              <a:tblPr firstRow="1" bandRow="1">
                <a:tableStyleId>{5C22544A-7EE6-4342-B048-85BDC9FD1C3A}</a:tableStyleId>
              </a:tblPr>
              <a:tblGrid>
                <a:gridCol w="8128000"/>
              </a:tblGrid>
              <a:tr h="891001">
                <a:tc>
                  <a:txBody>
                    <a:bodyPr/>
                    <a:lstStyle/>
                    <a:p>
                      <a:pPr algn="ctr"/>
                      <a:r>
                        <a:rPr lang="uk-UA" dirty="0" smtClean="0"/>
                        <a:t>Основні ідеї:</a:t>
                      </a:r>
                      <a:endParaRPr lang="ru-RU" dirty="0"/>
                    </a:p>
                  </a:txBody>
                  <a:tcPr/>
                </a:tc>
              </a:tr>
              <a:tr h="891001">
                <a:tc>
                  <a:txBody>
                    <a:bodyPr/>
                    <a:lstStyle/>
                    <a:p>
                      <a:pPr algn="ctr"/>
                      <a:r>
                        <a:rPr lang="uk-UA" dirty="0" smtClean="0"/>
                        <a:t>Засудження православних чинів за унію</a:t>
                      </a:r>
                      <a:endParaRPr lang="ru-RU" dirty="0"/>
                    </a:p>
                  </a:txBody>
                  <a:tcPr/>
                </a:tc>
              </a:tr>
              <a:tr h="891001">
                <a:tc>
                  <a:txBody>
                    <a:bodyPr/>
                    <a:lstStyle/>
                    <a:p>
                      <a:pPr algn="ctr"/>
                      <a:r>
                        <a:rPr lang="uk-UA" dirty="0" smtClean="0"/>
                        <a:t>Збереження самостійності і</a:t>
                      </a:r>
                      <a:r>
                        <a:rPr lang="uk-UA" baseline="0" dirty="0" smtClean="0"/>
                        <a:t> самобутності православних</a:t>
                      </a:r>
                      <a:endParaRPr lang="ru-RU" dirty="0"/>
                    </a:p>
                  </a:txBody>
                  <a:tcPr/>
                </a:tc>
              </a:tr>
              <a:tr h="891001">
                <a:tc>
                  <a:txBody>
                    <a:bodyPr/>
                    <a:lstStyle/>
                    <a:p>
                      <a:pPr algn="ctr"/>
                      <a:r>
                        <a:rPr lang="uk-UA" dirty="0" smtClean="0"/>
                        <a:t>Відокремлення церкви від держави </a:t>
                      </a:r>
                      <a:endParaRPr lang="ru-RU" dirty="0"/>
                    </a:p>
                  </a:txBody>
                  <a:tcPr/>
                </a:tc>
              </a:tr>
            </a:tbl>
          </a:graphicData>
        </a:graphic>
      </p:graphicFrame>
    </p:spTree>
    <p:extLst>
      <p:ext uri="{BB962C8B-B14F-4D97-AF65-F5344CB8AC3E}">
        <p14:creationId xmlns:p14="http://schemas.microsoft.com/office/powerpoint/2010/main" val="3877604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81891" y="403577"/>
            <a:ext cx="6452753" cy="5864322"/>
          </a:xfrm>
        </p:spPr>
        <p:txBody>
          <a:bodyPr>
            <a:noAutofit/>
          </a:bodyPr>
          <a:lstStyle/>
          <a:p>
            <a:pPr algn="just"/>
            <a:r>
              <a:rPr lang="uk-UA" sz="1800" dirty="0" smtClean="0"/>
              <a:t>	Іван (</a:t>
            </a:r>
            <a:r>
              <a:rPr lang="uk-UA" sz="1800" dirty="0" err="1" smtClean="0"/>
              <a:t>Іоан</a:t>
            </a:r>
            <a:r>
              <a:rPr lang="uk-UA" sz="1800" dirty="0" smtClean="0"/>
              <a:t>) Вишенський ‒ український письменник-полеміст. Відома нині літературна спадщина Вишенського ‒ це 152 творів (трактатів, послань, листів), написаних у проміжку між 1588 і 1616 роками. Десять із них письменник об’єднав у рукописну «Книжку» – «Викриття диявола-</a:t>
            </a:r>
            <a:r>
              <a:rPr lang="uk-UA" sz="1800" dirty="0" err="1" smtClean="0"/>
              <a:t>світодержця</a:t>
            </a:r>
            <a:r>
              <a:rPr lang="uk-UA" sz="1800" dirty="0" smtClean="0"/>
              <a:t>…», «Писання до князя Василія і всіх православних християн…», «Порада, як очиститися Христовій церкві…», «Писання до всіх, що живуть у Лядській землі…», «Писання до єпископів, що відступилися від православної віри…», «Коротке повідомлення про латинську звабу…», «Про єретиків…», «Загадка філософам латинським…», «Короткий слід, що приводить до збагнення та вивчення науки…». </a:t>
            </a:r>
          </a:p>
          <a:p>
            <a:pPr algn="just"/>
            <a:r>
              <a:rPr lang="uk-UA" sz="1800" dirty="0" smtClean="0"/>
              <a:t>	За життя Вишенського лише один його твір «Послання до єпископів…» (у скороченій редакції) був опублікований у полемічному збірнику «Книжка» (Острог, 1598). Окрім цих творів, відомі ще такі його послання – «</a:t>
            </a:r>
            <a:r>
              <a:rPr lang="uk-UA" sz="1800" dirty="0" err="1" smtClean="0"/>
              <a:t>Короткослівна</a:t>
            </a:r>
            <a:r>
              <a:rPr lang="uk-UA" sz="1800" dirty="0" smtClean="0"/>
              <a:t> відповідь Феодула…», «Чесній і благородній стариці Домнікії…», «Зачіпка мудрого латинника з дурним русином…», «Христолюбивому братству Львівському та іншим братіям», «Благочестивому братові моєму во Христі, отцю Йову…», «Писання, яке зветься “Видовище </a:t>
            </a:r>
            <a:r>
              <a:rPr lang="uk-UA" sz="1800" dirty="0" err="1" smtClean="0"/>
              <a:t>мисленне</a:t>
            </a:r>
            <a:r>
              <a:rPr lang="uk-UA" sz="1800" dirty="0" smtClean="0"/>
              <a:t>”…». Більшість творів письменника переписувалися від руки і швидко поширювалися.</a:t>
            </a:r>
            <a:endParaRPr lang="uk-UA" sz="1800" dirty="0"/>
          </a:p>
        </p:txBody>
      </p:sp>
      <p:pic>
        <p:nvPicPr>
          <p:cNvPr id="1028" name="Picture 4" descr="Іван Вишенський — Вікіпедія"/>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49980" y="519624"/>
            <a:ext cx="3570865" cy="563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79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92280" y="474132"/>
            <a:ext cx="5683829" cy="2902912"/>
          </a:xfrm>
        </p:spPr>
        <p:txBody>
          <a:bodyPr>
            <a:noAutofit/>
          </a:bodyPr>
          <a:lstStyle/>
          <a:p>
            <a:pPr algn="just"/>
            <a:r>
              <a:rPr lang="ru-RU" sz="2000" dirty="0" smtClean="0"/>
              <a:t>	</a:t>
            </a:r>
            <a:r>
              <a:rPr lang="uk-UA" sz="2000" dirty="0" smtClean="0"/>
              <a:t>Йосиф </a:t>
            </a:r>
            <a:r>
              <a:rPr lang="uk-UA" sz="2000" dirty="0" err="1" smtClean="0"/>
              <a:t>Верещинський</a:t>
            </a:r>
            <a:r>
              <a:rPr lang="uk-UA" sz="2000" dirty="0" smtClean="0"/>
              <a:t> (1532‒1540 – 1598) – церковний і суспільно-політичний діяч, мислитель-гуманіст, письменник, за окремими джерелами – доктор богослов’я. Основні праці: «Правила, тобто наука або настанова кожному християнському королеві як добре жити» (1587), «Дорога певна до найшвидшого і найнадійнішого осадження в Руському краї пустельних земель рицарством Королівства Польського» (1592), «Оголошення про </a:t>
            </a:r>
            <a:r>
              <a:rPr lang="uk-UA" sz="2000" dirty="0" err="1" smtClean="0"/>
              <a:t>фундування</a:t>
            </a:r>
            <a:r>
              <a:rPr lang="uk-UA" sz="2000" dirty="0" smtClean="0"/>
              <a:t> рицарської школи для синів коронних в Україні, подібно до уставу мальтійських хрестоносців» (1594), «Побудка... з метою піднесення святої війни спільною рукою проти турків і татар» (1594), «Спосіб осади Нового Києва і оборони колишньої столиці Київського князівства...» (1595), </a:t>
            </a:r>
            <a:r>
              <a:rPr lang="uk-UA" sz="2800" dirty="0" smtClean="0"/>
              <a:t>«Війську Запорозькому пресвітлий виказ»</a:t>
            </a:r>
            <a:r>
              <a:rPr lang="uk-UA" sz="2000" dirty="0" smtClean="0"/>
              <a:t> (1596), «Голос на піднесення потужної війни проти турецького царя» (1597)</a:t>
            </a:r>
            <a:endParaRPr lang="uk-UA" sz="2000" dirty="0"/>
          </a:p>
        </p:txBody>
      </p:sp>
      <p:pic>
        <p:nvPicPr>
          <p:cNvPr id="6146" name="Picture 2" descr="Картинки по запросу &quot;Йосиф Верещинський&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97975" y="1014844"/>
            <a:ext cx="4500852"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353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67062832"/>
              </p:ext>
            </p:extLst>
          </p:nvPr>
        </p:nvGraphicFramePr>
        <p:xfrm>
          <a:off x="2032000" y="719666"/>
          <a:ext cx="8128000" cy="5244714"/>
        </p:xfrm>
        <a:graphic>
          <a:graphicData uri="http://schemas.openxmlformats.org/drawingml/2006/table">
            <a:tbl>
              <a:tblPr firstRow="1" bandRow="1">
                <a:tableStyleId>{5C22544A-7EE6-4342-B048-85BDC9FD1C3A}</a:tableStyleId>
              </a:tblPr>
              <a:tblGrid>
                <a:gridCol w="8128000"/>
              </a:tblGrid>
              <a:tr h="874119">
                <a:tc>
                  <a:txBody>
                    <a:bodyPr/>
                    <a:lstStyle/>
                    <a:p>
                      <a:pPr algn="ctr"/>
                      <a:r>
                        <a:rPr lang="uk-UA" dirty="0" smtClean="0"/>
                        <a:t>Основні ідеї:</a:t>
                      </a:r>
                      <a:r>
                        <a:rPr lang="uk-UA" baseline="0" dirty="0" smtClean="0"/>
                        <a:t> </a:t>
                      </a:r>
                      <a:endParaRPr lang="ru-RU" dirty="0"/>
                    </a:p>
                  </a:txBody>
                  <a:tcPr/>
                </a:tc>
              </a:tr>
              <a:tr h="874119">
                <a:tc>
                  <a:txBody>
                    <a:bodyPr/>
                    <a:lstStyle/>
                    <a:p>
                      <a:pPr algn="ctr"/>
                      <a:r>
                        <a:rPr lang="uk-UA" dirty="0" smtClean="0"/>
                        <a:t>Релігійна </a:t>
                      </a:r>
                      <a:r>
                        <a:rPr lang="uk-UA" dirty="0" smtClean="0"/>
                        <a:t>полеміка</a:t>
                      </a:r>
                      <a:r>
                        <a:rPr lang="uk-UA" baseline="0" dirty="0" smtClean="0"/>
                        <a:t> </a:t>
                      </a:r>
                      <a:r>
                        <a:rPr lang="uk-UA" dirty="0" smtClean="0"/>
                        <a:t>як </a:t>
                      </a:r>
                      <a:r>
                        <a:rPr lang="uk-UA" dirty="0" smtClean="0"/>
                        <a:t>метод боротьби</a:t>
                      </a:r>
                      <a:r>
                        <a:rPr lang="uk-UA" baseline="0" dirty="0" smtClean="0"/>
                        <a:t> і пошуку істини</a:t>
                      </a:r>
                      <a:endParaRPr lang="ru-RU" dirty="0"/>
                    </a:p>
                  </a:txBody>
                  <a:tcPr/>
                </a:tc>
              </a:tr>
              <a:tr h="874119">
                <a:tc>
                  <a:txBody>
                    <a:bodyPr/>
                    <a:lstStyle/>
                    <a:p>
                      <a:pPr algn="ctr"/>
                      <a:r>
                        <a:rPr lang="uk-UA" dirty="0" smtClean="0"/>
                        <a:t>Засудження </a:t>
                      </a:r>
                      <a:r>
                        <a:rPr lang="uk-UA" dirty="0" smtClean="0"/>
                        <a:t>духовенства</a:t>
                      </a:r>
                      <a:r>
                        <a:rPr lang="uk-UA" baseline="0" dirty="0" smtClean="0"/>
                        <a:t> </a:t>
                      </a:r>
                      <a:r>
                        <a:rPr lang="uk-UA" baseline="0" dirty="0" smtClean="0"/>
                        <a:t>та возвеличення </a:t>
                      </a:r>
                      <a:r>
                        <a:rPr lang="uk-UA" dirty="0" smtClean="0"/>
                        <a:t>чернецтва</a:t>
                      </a:r>
                      <a:endParaRPr lang="ru-RU" dirty="0"/>
                    </a:p>
                  </a:txBody>
                  <a:tcPr/>
                </a:tc>
              </a:tr>
              <a:tr h="874119">
                <a:tc>
                  <a:txBody>
                    <a:bodyPr/>
                    <a:lstStyle/>
                    <a:p>
                      <a:pPr algn="ctr"/>
                      <a:r>
                        <a:rPr lang="uk-UA" dirty="0" smtClean="0"/>
                        <a:t>Критика </a:t>
                      </a:r>
                      <a:r>
                        <a:rPr lang="uk-UA" dirty="0" err="1" smtClean="0"/>
                        <a:t>уніацтва</a:t>
                      </a:r>
                      <a:r>
                        <a:rPr lang="uk-UA" dirty="0" smtClean="0"/>
                        <a:t> </a:t>
                      </a:r>
                      <a:endParaRPr lang="ru-RU" dirty="0"/>
                    </a:p>
                  </a:txBody>
                  <a:tcPr/>
                </a:tc>
              </a:tr>
              <a:tr h="874119">
                <a:tc>
                  <a:txBody>
                    <a:bodyPr/>
                    <a:lstStyle/>
                    <a:p>
                      <a:pPr algn="ctr"/>
                      <a:r>
                        <a:rPr lang="uk-UA" dirty="0" smtClean="0"/>
                        <a:t>Критика</a:t>
                      </a:r>
                      <a:r>
                        <a:rPr lang="uk-UA" baseline="0" dirty="0" smtClean="0"/>
                        <a:t> суспільно-політичного ладу, зокрема шляхти</a:t>
                      </a:r>
                      <a:endParaRPr lang="ru-RU" dirty="0"/>
                    </a:p>
                  </a:txBody>
                  <a:tcPr/>
                </a:tc>
              </a:tr>
              <a:tr h="874119">
                <a:tc>
                  <a:txBody>
                    <a:bodyPr/>
                    <a:lstStyle/>
                    <a:p>
                      <a:pPr algn="ctr"/>
                      <a:r>
                        <a:rPr lang="uk-UA" dirty="0" smtClean="0"/>
                        <a:t>Теоретичні роздуми щодо ідеальної концепції суспільства</a:t>
                      </a:r>
                      <a:endParaRPr lang="ru-RU" dirty="0"/>
                    </a:p>
                  </a:txBody>
                  <a:tcPr/>
                </a:tc>
              </a:tr>
            </a:tbl>
          </a:graphicData>
        </a:graphic>
      </p:graphicFrame>
    </p:spTree>
    <p:extLst>
      <p:ext uri="{BB962C8B-B14F-4D97-AF65-F5344CB8AC3E}">
        <p14:creationId xmlns:p14="http://schemas.microsoft.com/office/powerpoint/2010/main" val="3576908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191" y="396789"/>
            <a:ext cx="11085165" cy="2492990"/>
          </a:xfrm>
          <a:prstGeom prst="rect">
            <a:avLst/>
          </a:prstGeom>
          <a:noFill/>
        </p:spPr>
        <p:txBody>
          <a:bodyPr wrap="square" rtlCol="0">
            <a:spAutoFit/>
          </a:bodyPr>
          <a:lstStyle/>
          <a:p>
            <a:pPr algn="ctr"/>
            <a:r>
              <a:rPr lang="ru-RU" sz="2400" dirty="0" smtClean="0"/>
              <a:t>	</a:t>
            </a:r>
            <a:r>
              <a:rPr lang="uk-UA" sz="2800" dirty="0" smtClean="0"/>
              <a:t>проблеми України розглядаються в контексті загальнодержавних інтересів Речі Посполитої</a:t>
            </a:r>
          </a:p>
          <a:p>
            <a:pPr algn="just"/>
            <a:r>
              <a:rPr lang="uk-UA" sz="2400" dirty="0" smtClean="0"/>
              <a:t>Українець за походженням, римо-католик за віросповіданням, </a:t>
            </a:r>
            <a:r>
              <a:rPr lang="uk-UA" sz="2400" dirty="0" err="1" smtClean="0"/>
              <a:t>Верещинський</a:t>
            </a:r>
            <a:r>
              <a:rPr lang="uk-UA" sz="2400" dirty="0" smtClean="0"/>
              <a:t> належав до українсько-польського інтелектуального пограниччя, феномен якого дістав назву </a:t>
            </a:r>
            <a:r>
              <a:rPr lang="ru-RU" sz="2400" dirty="0" smtClean="0"/>
              <a:t>«</a:t>
            </a:r>
            <a:r>
              <a:rPr lang="en-US" sz="2800" dirty="0" err="1"/>
              <a:t>Gente</a:t>
            </a:r>
            <a:r>
              <a:rPr lang="en-US" sz="2800" dirty="0"/>
              <a:t> </a:t>
            </a:r>
            <a:r>
              <a:rPr lang="en-US" sz="2800" dirty="0" err="1"/>
              <a:t>Ruthenus</a:t>
            </a:r>
            <a:r>
              <a:rPr lang="en-US" sz="2800" dirty="0"/>
              <a:t> </a:t>
            </a:r>
            <a:r>
              <a:rPr lang="en-US" sz="2800" dirty="0" err="1"/>
              <a:t>natione</a:t>
            </a:r>
            <a:r>
              <a:rPr lang="en-US" sz="2800" dirty="0"/>
              <a:t> </a:t>
            </a:r>
            <a:r>
              <a:rPr lang="en-US" sz="2800" dirty="0" err="1"/>
              <a:t>Polonus</a:t>
            </a:r>
            <a:r>
              <a:rPr lang="en-US" sz="2800" dirty="0"/>
              <a:t>» </a:t>
            </a:r>
            <a:r>
              <a:rPr lang="en-US" sz="2800" dirty="0" smtClean="0"/>
              <a:t>(</a:t>
            </a:r>
            <a:r>
              <a:rPr lang="uk-UA" sz="2800" dirty="0" smtClean="0"/>
              <a:t>русин польської нації). </a:t>
            </a:r>
            <a:endParaRPr lang="uk-UA" sz="2400" dirty="0" smtClean="0"/>
          </a:p>
          <a:p>
            <a:pPr algn="just"/>
            <a:endParaRPr lang="uk-UA" sz="2400" dirty="0"/>
          </a:p>
        </p:txBody>
      </p:sp>
      <p:pic>
        <p:nvPicPr>
          <p:cNvPr id="1026" name="Picture 2" descr="C:\Users\User\Desktop\завантаження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448" y="2889779"/>
            <a:ext cx="4285615" cy="328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839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11035144" cy="1456267"/>
          </a:xfrm>
        </p:spPr>
        <p:txBody>
          <a:bodyPr>
            <a:normAutofit fontScale="90000"/>
          </a:bodyPr>
          <a:lstStyle/>
          <a:p>
            <a:r>
              <a:rPr lang="uk-UA" sz="2200" dirty="0"/>
              <a:t>фактично вперше вводить у суспільно-політичний обіг </a:t>
            </a:r>
            <a:r>
              <a:rPr lang="uk-UA" sz="2700" dirty="0"/>
              <a:t>поняття українського народу </a:t>
            </a:r>
            <a:r>
              <a:rPr lang="uk-UA" sz="2200" dirty="0"/>
              <a:t>– «</a:t>
            </a:r>
            <a:r>
              <a:rPr lang="uk-UA" sz="2200" dirty="0" err="1"/>
              <a:t>українний</a:t>
            </a:r>
            <a:r>
              <a:rPr lang="uk-UA" sz="2200" dirty="0"/>
              <a:t> християнський народ», наповнюючи його </a:t>
            </a:r>
            <a:r>
              <a:rPr lang="uk-UA" sz="2200" dirty="0" err="1"/>
              <a:t>етнополітичним</a:t>
            </a:r>
            <a:r>
              <a:rPr lang="uk-UA" sz="2200" dirty="0"/>
              <a:t> змістом і відкидаючи територіально-земельні, географічні дефініції місцевого </a:t>
            </a:r>
            <a:r>
              <a:rPr lang="uk-UA" sz="2200" dirty="0" smtClean="0"/>
              <a:t>населення</a:t>
            </a:r>
            <a:endParaRPr lang="ru-RU" dirty="0"/>
          </a:p>
        </p:txBody>
      </p:sp>
      <p:sp>
        <p:nvSpPr>
          <p:cNvPr id="3" name="Объект 2"/>
          <p:cNvSpPr>
            <a:spLocks noGrp="1"/>
          </p:cNvSpPr>
          <p:nvPr>
            <p:ph idx="1"/>
          </p:nvPr>
        </p:nvSpPr>
        <p:spPr>
          <a:xfrm>
            <a:off x="685801" y="2142067"/>
            <a:ext cx="11085021" cy="3649133"/>
          </a:xfrm>
        </p:spPr>
        <p:txBody>
          <a:bodyPr>
            <a:normAutofit/>
          </a:bodyPr>
          <a:lstStyle/>
          <a:p>
            <a:pPr marL="0" indent="0" algn="just">
              <a:buNone/>
            </a:pPr>
            <a:r>
              <a:rPr lang="uk-UA" sz="2600" dirty="0" smtClean="0"/>
              <a:t>прихильник </a:t>
            </a:r>
            <a:r>
              <a:rPr lang="uk-UA" sz="2600" dirty="0"/>
              <a:t>безперервності історії України від часів Київської Русі, захоплений її колишньою величчю Києва та Київської держави, одночасно </a:t>
            </a:r>
            <a:r>
              <a:rPr lang="uk-UA" sz="2600" dirty="0" smtClean="0"/>
              <a:t>усвідомлює </a:t>
            </a:r>
            <a:r>
              <a:rPr lang="uk-UA" sz="2600" dirty="0"/>
              <a:t>її </a:t>
            </a:r>
            <a:r>
              <a:rPr lang="uk-UA" sz="2600" dirty="0" smtClean="0"/>
              <a:t>минулість</a:t>
            </a:r>
          </a:p>
          <a:p>
            <a:pPr marL="0" indent="0" algn="just">
              <a:buNone/>
            </a:pPr>
            <a:endParaRPr lang="uk-UA" sz="2600" dirty="0"/>
          </a:p>
          <a:p>
            <a:pPr marL="0" indent="0" algn="just">
              <a:buNone/>
            </a:pPr>
            <a:r>
              <a:rPr lang="uk-UA" sz="2600" dirty="0" smtClean="0"/>
              <a:t>АЛЕ сприймав </a:t>
            </a:r>
            <a:r>
              <a:rPr lang="uk-UA" sz="2600" dirty="0"/>
              <a:t>Україну як складову політичної вітчизни – Речі Посполитої, яка складається із багатьох історичних земель, заселених корінними жителями з власними культурно-історичними </a:t>
            </a:r>
            <a:r>
              <a:rPr lang="uk-UA" sz="2600" dirty="0" smtClean="0"/>
              <a:t>традиціями</a:t>
            </a:r>
            <a:endParaRPr lang="uk-UA" sz="2600" dirty="0"/>
          </a:p>
          <a:p>
            <a:endParaRPr lang="ru-RU" dirty="0"/>
          </a:p>
        </p:txBody>
      </p:sp>
      <p:sp>
        <p:nvSpPr>
          <p:cNvPr id="4" name="Стрелка вниз 3"/>
          <p:cNvSpPr/>
          <p:nvPr/>
        </p:nvSpPr>
        <p:spPr>
          <a:xfrm>
            <a:off x="5444836" y="3250276"/>
            <a:ext cx="798022" cy="7980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85960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119" y="831274"/>
            <a:ext cx="11450781" cy="6432530"/>
          </a:xfrm>
          <a:prstGeom prst="rect">
            <a:avLst/>
          </a:prstGeom>
          <a:noFill/>
        </p:spPr>
        <p:txBody>
          <a:bodyPr wrap="square" rtlCol="0">
            <a:spAutoFit/>
          </a:bodyPr>
          <a:lstStyle/>
          <a:p>
            <a:pPr algn="just"/>
            <a:r>
              <a:rPr lang="ru-RU" dirty="0" smtClean="0"/>
              <a:t>	</a:t>
            </a:r>
            <a:r>
              <a:rPr lang="ru-RU" sz="2800" dirty="0" smtClean="0"/>
              <a:t>У </a:t>
            </a:r>
            <a:r>
              <a:rPr lang="ru-RU" sz="2800" dirty="0" err="1"/>
              <a:t>трактаті</a:t>
            </a:r>
            <a:r>
              <a:rPr lang="ru-RU" sz="2800" dirty="0"/>
              <a:t> «</a:t>
            </a:r>
            <a:r>
              <a:rPr lang="ru-RU" sz="2800" dirty="0" err="1"/>
              <a:t>Вірний</a:t>
            </a:r>
            <a:r>
              <a:rPr lang="ru-RU" sz="2800" dirty="0"/>
              <a:t> шлях до </a:t>
            </a:r>
            <a:r>
              <a:rPr lang="ru-RU" sz="2800" dirty="0" err="1"/>
              <a:t>більш</a:t>
            </a:r>
            <a:r>
              <a:rPr lang="ru-RU" sz="2800" dirty="0"/>
              <a:t> </a:t>
            </a:r>
            <a:r>
              <a:rPr lang="ru-RU" sz="2800" dirty="0" err="1"/>
              <a:t>швидкого</a:t>
            </a:r>
            <a:r>
              <a:rPr lang="ru-RU" sz="2800" dirty="0"/>
              <a:t> й легкого </a:t>
            </a:r>
            <a:r>
              <a:rPr lang="ru-RU" sz="2800" dirty="0" err="1"/>
              <a:t>заселення</a:t>
            </a:r>
            <a:r>
              <a:rPr lang="ru-RU" sz="2800" dirty="0"/>
              <a:t> </a:t>
            </a:r>
            <a:r>
              <a:rPr lang="ru-RU" sz="2800" dirty="0" err="1"/>
              <a:t>пустощів</a:t>
            </a:r>
            <a:r>
              <a:rPr lang="ru-RU" sz="2800" dirty="0"/>
              <a:t> у </a:t>
            </a:r>
            <a:r>
              <a:rPr lang="ru-RU" sz="2800" dirty="0" err="1"/>
              <a:t>руських</a:t>
            </a:r>
            <a:r>
              <a:rPr lang="ru-RU" sz="2800" dirty="0"/>
              <a:t> областях </a:t>
            </a:r>
            <a:r>
              <a:rPr lang="ru-RU" sz="2800" dirty="0" err="1"/>
              <a:t>Польського</a:t>
            </a:r>
            <a:r>
              <a:rPr lang="ru-RU" sz="2800" dirty="0"/>
              <a:t> </a:t>
            </a:r>
            <a:r>
              <a:rPr lang="ru-RU" sz="2800" dirty="0" err="1"/>
              <a:t>королівства</a:t>
            </a:r>
            <a:r>
              <a:rPr lang="ru-RU" sz="2800" dirty="0"/>
              <a:t>, </a:t>
            </a:r>
            <a:r>
              <a:rPr lang="ru-RU" sz="2800" dirty="0" err="1"/>
              <a:t>рівно</a:t>
            </a:r>
            <a:r>
              <a:rPr lang="ru-RU" sz="2800" dirty="0"/>
              <a:t> ж до </a:t>
            </a:r>
            <a:r>
              <a:rPr lang="ru-RU" sz="2800" dirty="0" err="1"/>
              <a:t>більш</a:t>
            </a:r>
            <a:r>
              <a:rPr lang="ru-RU" sz="2800" dirty="0"/>
              <a:t> </a:t>
            </a:r>
            <a:r>
              <a:rPr lang="ru-RU" sz="2800" dirty="0" err="1"/>
              <a:t>розумного</a:t>
            </a:r>
            <a:r>
              <a:rPr lang="ru-RU" sz="2800" dirty="0"/>
              <a:t> </a:t>
            </a:r>
            <a:r>
              <a:rPr lang="ru-RU" sz="2800" dirty="0" err="1"/>
              <a:t>захисту</a:t>
            </a:r>
            <a:r>
              <a:rPr lang="ru-RU" sz="2800" dirty="0"/>
              <a:t> </a:t>
            </a:r>
            <a:r>
              <a:rPr lang="ru-RU" sz="2800" dirty="0" err="1"/>
              <a:t>всієї</a:t>
            </a:r>
            <a:r>
              <a:rPr lang="ru-RU" sz="2800" dirty="0"/>
              <a:t> </a:t>
            </a:r>
            <a:r>
              <a:rPr lang="ru-RU" sz="2800" dirty="0" err="1"/>
              <a:t>української</a:t>
            </a:r>
            <a:r>
              <a:rPr lang="ru-RU" sz="2800" dirty="0"/>
              <a:t> </a:t>
            </a:r>
            <a:r>
              <a:rPr lang="ru-RU" sz="2800" dirty="0" err="1"/>
              <a:t>сторони</a:t>
            </a:r>
            <a:r>
              <a:rPr lang="ru-RU" sz="2800" dirty="0"/>
              <a:t> </a:t>
            </a:r>
            <a:r>
              <a:rPr lang="ru-RU" sz="2800" dirty="0" err="1"/>
              <a:t>від</a:t>
            </a:r>
            <a:r>
              <a:rPr lang="ru-RU" sz="2800" dirty="0"/>
              <a:t> </a:t>
            </a:r>
            <a:r>
              <a:rPr lang="ru-RU" sz="2800" dirty="0" err="1"/>
              <a:t>ворогів</a:t>
            </a:r>
            <a:r>
              <a:rPr lang="ru-RU" sz="2800" dirty="0"/>
              <a:t> св. </a:t>
            </a:r>
            <a:r>
              <a:rPr lang="ru-RU" sz="2800" dirty="0" err="1"/>
              <a:t>Хреста</a:t>
            </a:r>
            <a:r>
              <a:rPr lang="ru-RU" sz="2800" dirty="0"/>
              <a:t>» (1590), </a:t>
            </a:r>
            <a:r>
              <a:rPr lang="ru-RU" sz="2800" dirty="0" err="1"/>
              <a:t>Верещинський</a:t>
            </a:r>
            <a:r>
              <a:rPr lang="ru-RU" sz="2800" dirty="0"/>
              <a:t> </a:t>
            </a:r>
            <a:r>
              <a:rPr lang="ru-RU" sz="2800" dirty="0" err="1"/>
              <a:t>пророкує</a:t>
            </a:r>
            <a:r>
              <a:rPr lang="ru-RU" sz="2800" dirty="0"/>
              <a:t> </a:t>
            </a:r>
            <a:r>
              <a:rPr lang="ru-RU" sz="2800" dirty="0" err="1"/>
              <a:t>наближення</a:t>
            </a:r>
            <a:r>
              <a:rPr lang="ru-RU" sz="2800" dirty="0"/>
              <a:t> </a:t>
            </a:r>
            <a:r>
              <a:rPr lang="ru-RU" sz="2800" dirty="0" err="1"/>
              <a:t>занепаду</a:t>
            </a:r>
            <a:r>
              <a:rPr lang="ru-RU" sz="2800" dirty="0"/>
              <a:t> </a:t>
            </a:r>
            <a:r>
              <a:rPr lang="ru-RU" sz="2800" dirty="0" err="1"/>
              <a:t>Речі</a:t>
            </a:r>
            <a:r>
              <a:rPr lang="ru-RU" sz="2800" dirty="0"/>
              <a:t> </a:t>
            </a:r>
            <a:r>
              <a:rPr lang="ru-RU" sz="2800" dirty="0" err="1"/>
              <a:t>Посполитої</a:t>
            </a:r>
            <a:r>
              <a:rPr lang="ru-RU" sz="2800" dirty="0"/>
              <a:t>. </a:t>
            </a:r>
            <a:endParaRPr lang="ru-RU" sz="2800" dirty="0" smtClean="0"/>
          </a:p>
          <a:p>
            <a:pPr algn="just"/>
            <a:r>
              <a:rPr lang="ru-RU" sz="2800" dirty="0"/>
              <a:t>	</a:t>
            </a:r>
            <a:r>
              <a:rPr lang="ru-RU" sz="2800" dirty="0" smtClean="0"/>
              <a:t>одна з </a:t>
            </a:r>
            <a:r>
              <a:rPr lang="ru-RU" sz="2800" dirty="0"/>
              <a:t>причин </a:t>
            </a:r>
            <a:r>
              <a:rPr lang="ru-RU" sz="2800" dirty="0" err="1"/>
              <a:t>системної</a:t>
            </a:r>
            <a:r>
              <a:rPr lang="ru-RU" sz="2800" dirty="0"/>
              <a:t> </a:t>
            </a:r>
            <a:r>
              <a:rPr lang="ru-RU" sz="2800" dirty="0" err="1"/>
              <a:t>кризи</a:t>
            </a:r>
            <a:r>
              <a:rPr lang="ru-RU" sz="2800" dirty="0"/>
              <a:t> </a:t>
            </a:r>
            <a:r>
              <a:rPr lang="ru-RU" sz="2800" dirty="0" err="1"/>
              <a:t>польської</a:t>
            </a:r>
            <a:r>
              <a:rPr lang="ru-RU" sz="2800" dirty="0"/>
              <a:t> </a:t>
            </a:r>
            <a:r>
              <a:rPr lang="ru-RU" sz="2800" dirty="0" err="1"/>
              <a:t>держави</a:t>
            </a:r>
            <a:r>
              <a:rPr lang="ru-RU" sz="2800" dirty="0"/>
              <a:t> </a:t>
            </a:r>
            <a:r>
              <a:rPr lang="ru-RU" sz="2800" dirty="0" smtClean="0"/>
              <a:t>- </a:t>
            </a:r>
            <a:r>
              <a:rPr lang="ru-RU" sz="2800" dirty="0" err="1" smtClean="0"/>
              <a:t>занепад</a:t>
            </a:r>
            <a:r>
              <a:rPr lang="ru-RU" sz="2800" dirty="0" smtClean="0"/>
              <a:t> </a:t>
            </a:r>
            <a:r>
              <a:rPr lang="ru-RU" sz="2800" dirty="0" err="1"/>
              <a:t>колишньої</a:t>
            </a:r>
            <a:r>
              <a:rPr lang="ru-RU" sz="2800" dirty="0"/>
              <a:t> «</a:t>
            </a:r>
            <a:r>
              <a:rPr lang="ru-RU" sz="2800" dirty="0" err="1"/>
              <a:t>житниці</a:t>
            </a:r>
            <a:r>
              <a:rPr lang="ru-RU" sz="2800" dirty="0"/>
              <a:t> </a:t>
            </a:r>
            <a:r>
              <a:rPr lang="ru-RU" sz="2800" dirty="0" err="1"/>
              <a:t>інших</a:t>
            </a:r>
            <a:r>
              <a:rPr lang="ru-RU" sz="2800" dirty="0"/>
              <a:t> </a:t>
            </a:r>
            <a:r>
              <a:rPr lang="ru-RU" sz="2800" dirty="0" err="1"/>
              <a:t>країн</a:t>
            </a:r>
            <a:r>
              <a:rPr lang="ru-RU" sz="2800" dirty="0" smtClean="0"/>
              <a:t>» </a:t>
            </a:r>
            <a:r>
              <a:rPr lang="ru-RU" sz="2800" dirty="0"/>
              <a:t>‒ </a:t>
            </a:r>
            <a:r>
              <a:rPr lang="ru-RU" sz="2800" dirty="0" err="1"/>
              <a:t>Наддніпрянської</a:t>
            </a:r>
            <a:r>
              <a:rPr lang="ru-RU" sz="2800" dirty="0"/>
              <a:t> </a:t>
            </a:r>
            <a:r>
              <a:rPr lang="ru-RU" sz="2800" dirty="0" err="1"/>
              <a:t>України</a:t>
            </a:r>
            <a:r>
              <a:rPr lang="ru-RU" sz="2800" dirty="0"/>
              <a:t>, </a:t>
            </a:r>
            <a:r>
              <a:rPr lang="ru-RU" sz="2800" dirty="0" err="1"/>
              <a:t>що</a:t>
            </a:r>
            <a:r>
              <a:rPr lang="ru-RU" sz="2800" dirty="0"/>
              <a:t> </a:t>
            </a:r>
            <a:r>
              <a:rPr lang="ru-RU" sz="2800" dirty="0" err="1"/>
              <a:t>перетворилася</a:t>
            </a:r>
            <a:r>
              <a:rPr lang="ru-RU" sz="2800" dirty="0"/>
              <a:t> на </a:t>
            </a:r>
            <a:r>
              <a:rPr lang="ru-RU" sz="2800" dirty="0" err="1"/>
              <a:t>пустощі</a:t>
            </a:r>
            <a:r>
              <a:rPr lang="ru-RU" sz="2800" dirty="0" smtClean="0"/>
              <a:t>.</a:t>
            </a:r>
          </a:p>
          <a:p>
            <a:pPr marL="342900" indent="-342900" algn="just">
              <a:buFont typeface="Arial" pitchFamily="34" charset="0"/>
              <a:buChar char="•"/>
            </a:pPr>
            <a:r>
              <a:rPr lang="en-US" sz="2800" dirty="0" smtClean="0"/>
              <a:t> </a:t>
            </a:r>
            <a:r>
              <a:rPr lang="ru-RU" sz="2800" dirty="0" err="1"/>
              <a:t>Заселення</a:t>
            </a:r>
            <a:r>
              <a:rPr lang="ru-RU" sz="2800" dirty="0"/>
              <a:t> </a:t>
            </a:r>
            <a:r>
              <a:rPr lang="ru-RU" sz="2800" dirty="0" err="1"/>
              <a:t>Наддніпрянщини</a:t>
            </a:r>
            <a:r>
              <a:rPr lang="ru-RU" sz="2800" dirty="0"/>
              <a:t> </a:t>
            </a:r>
            <a:r>
              <a:rPr lang="ru-RU" sz="2800" dirty="0" err="1"/>
              <a:t>Верещинський</a:t>
            </a:r>
            <a:r>
              <a:rPr lang="ru-RU" sz="2800" dirty="0"/>
              <a:t> </a:t>
            </a:r>
            <a:r>
              <a:rPr lang="ru-RU" sz="2800" dirty="0" err="1"/>
              <a:t>пов’язує</a:t>
            </a:r>
            <a:r>
              <a:rPr lang="ru-RU" sz="2800" dirty="0"/>
              <a:t> з </a:t>
            </a:r>
            <a:r>
              <a:rPr lang="ru-RU" sz="2800" dirty="0" err="1"/>
              <a:t>покращенням</a:t>
            </a:r>
            <a:r>
              <a:rPr lang="ru-RU" sz="2800" dirty="0"/>
              <a:t> </a:t>
            </a:r>
            <a:r>
              <a:rPr lang="ru-RU" sz="2800" dirty="0" err="1"/>
              <a:t>захисту</a:t>
            </a:r>
            <a:r>
              <a:rPr lang="ru-RU" sz="2800" dirty="0"/>
              <a:t> </a:t>
            </a:r>
            <a:r>
              <a:rPr lang="ru-RU" sz="2800" dirty="0" smtClean="0"/>
              <a:t>краю.</a:t>
            </a:r>
          </a:p>
          <a:p>
            <a:pPr marL="342900" indent="-342900" algn="just">
              <a:buFont typeface="Arial" pitchFamily="34" charset="0"/>
              <a:buChar char="•"/>
            </a:pPr>
            <a:r>
              <a:rPr lang="ru-RU" sz="2800" dirty="0" err="1" smtClean="0"/>
              <a:t>розповідає</a:t>
            </a:r>
            <a:r>
              <a:rPr lang="ru-RU" sz="2800" dirty="0" smtClean="0"/>
              <a:t> </a:t>
            </a:r>
            <a:r>
              <a:rPr lang="ru-RU" sz="2800" dirty="0"/>
              <a:t>про </a:t>
            </a:r>
            <a:r>
              <a:rPr lang="ru-RU" sz="2800" dirty="0" err="1"/>
              <a:t>загрозу</a:t>
            </a:r>
            <a:r>
              <a:rPr lang="ru-RU" sz="2800" dirty="0"/>
              <a:t> </a:t>
            </a:r>
            <a:r>
              <a:rPr lang="ru-RU" sz="2800" dirty="0" err="1"/>
              <a:t>турецько-татарських</a:t>
            </a:r>
            <a:r>
              <a:rPr lang="ru-RU" sz="2800" dirty="0"/>
              <a:t> </a:t>
            </a:r>
            <a:r>
              <a:rPr lang="ru-RU" sz="2800" dirty="0" err="1"/>
              <a:t>нападів</a:t>
            </a:r>
            <a:r>
              <a:rPr lang="ru-RU" sz="2800" dirty="0"/>
              <a:t> і </a:t>
            </a:r>
            <a:r>
              <a:rPr lang="ru-RU" sz="2800" dirty="0" err="1"/>
              <a:t>спустошення</a:t>
            </a:r>
            <a:r>
              <a:rPr lang="ru-RU" sz="2800" dirty="0"/>
              <a:t>, </a:t>
            </a:r>
            <a:r>
              <a:rPr lang="ru-RU" sz="2800" dirty="0" err="1"/>
              <a:t>що</a:t>
            </a:r>
            <a:r>
              <a:rPr lang="ru-RU" sz="2800" dirty="0"/>
              <a:t> </a:t>
            </a:r>
            <a:r>
              <a:rPr lang="ru-RU" sz="2800" dirty="0" err="1"/>
              <a:t>їх</a:t>
            </a:r>
            <a:r>
              <a:rPr lang="ru-RU" sz="2800" dirty="0"/>
              <a:t> вони </a:t>
            </a:r>
            <a:r>
              <a:rPr lang="ru-RU" sz="2800" dirty="0" err="1"/>
              <a:t>завдають</a:t>
            </a:r>
            <a:r>
              <a:rPr lang="ru-RU" sz="2800" dirty="0"/>
              <a:t> </a:t>
            </a:r>
            <a:r>
              <a:rPr lang="ru-RU" sz="2800" dirty="0" err="1"/>
              <a:t>Речі</a:t>
            </a:r>
            <a:r>
              <a:rPr lang="ru-RU" sz="2800" dirty="0"/>
              <a:t> </a:t>
            </a:r>
            <a:r>
              <a:rPr lang="ru-RU" sz="2800" dirty="0" err="1"/>
              <a:t>Посполитій</a:t>
            </a:r>
            <a:r>
              <a:rPr lang="ru-RU" sz="2800" dirty="0"/>
              <a:t>, </a:t>
            </a:r>
            <a:r>
              <a:rPr lang="ru-RU" sz="2800" dirty="0" err="1"/>
              <a:t>змальовує</a:t>
            </a:r>
            <a:r>
              <a:rPr lang="ru-RU" sz="2800" dirty="0"/>
              <a:t> картину </a:t>
            </a:r>
            <a:r>
              <a:rPr lang="ru-RU" sz="2800" dirty="0" err="1"/>
              <a:t>наслідків</a:t>
            </a:r>
            <a:r>
              <a:rPr lang="ru-RU" sz="2800" dirty="0"/>
              <a:t> </a:t>
            </a:r>
            <a:r>
              <a:rPr lang="ru-RU" sz="2800" dirty="0" err="1"/>
              <a:t>татарських</a:t>
            </a:r>
            <a:r>
              <a:rPr lang="ru-RU" sz="2800" dirty="0"/>
              <a:t> </a:t>
            </a:r>
            <a:r>
              <a:rPr lang="ru-RU" sz="2800" dirty="0" err="1"/>
              <a:t>наїздів</a:t>
            </a:r>
            <a:r>
              <a:rPr lang="ru-RU" sz="2800" dirty="0"/>
              <a:t> на </a:t>
            </a:r>
            <a:r>
              <a:rPr lang="ru-RU" sz="2800" dirty="0" err="1"/>
              <a:t>східні</a:t>
            </a:r>
            <a:r>
              <a:rPr lang="ru-RU" sz="2800" dirty="0"/>
              <a:t> </a:t>
            </a:r>
            <a:r>
              <a:rPr lang="ru-RU" sz="2800" dirty="0" err="1"/>
              <a:t>окраїни</a:t>
            </a:r>
            <a:r>
              <a:rPr lang="ru-RU" sz="2800" dirty="0"/>
              <a:t> </a:t>
            </a:r>
            <a:r>
              <a:rPr lang="ru-RU" sz="2800" dirty="0" err="1"/>
              <a:t>Польської</a:t>
            </a:r>
            <a:r>
              <a:rPr lang="ru-RU" sz="2800" dirty="0"/>
              <a:t> </a:t>
            </a:r>
            <a:r>
              <a:rPr lang="ru-RU" sz="2800" dirty="0" err="1" smtClean="0"/>
              <a:t>держави</a:t>
            </a:r>
            <a:endParaRPr lang="ru-RU" sz="2800" dirty="0"/>
          </a:p>
          <a:p>
            <a:pPr algn="just"/>
            <a:r>
              <a:rPr lang="ru-RU" sz="2800" dirty="0" smtClean="0"/>
              <a:t> </a:t>
            </a:r>
            <a:r>
              <a:rPr lang="ru-RU" sz="2800" dirty="0"/>
              <a:t>«</a:t>
            </a:r>
            <a:r>
              <a:rPr lang="ru-RU" sz="2800" dirty="0" err="1"/>
              <a:t>Легковажність</a:t>
            </a:r>
            <a:r>
              <a:rPr lang="ru-RU" sz="2800" dirty="0"/>
              <a:t> і </a:t>
            </a:r>
            <a:r>
              <a:rPr lang="ru-RU" sz="2800" dirty="0" err="1"/>
              <a:t>сонливість</a:t>
            </a:r>
            <a:r>
              <a:rPr lang="ru-RU" sz="2800" dirty="0"/>
              <a:t> </a:t>
            </a:r>
            <a:r>
              <a:rPr lang="ru-RU" sz="2800" dirty="0" err="1"/>
              <a:t>наші</a:t>
            </a:r>
            <a:r>
              <a:rPr lang="ru-RU" sz="2800" dirty="0"/>
              <a:t> у </a:t>
            </a:r>
            <a:r>
              <a:rPr lang="ru-RU" sz="2800" dirty="0" err="1"/>
              <a:t>відношенні</a:t>
            </a:r>
            <a:r>
              <a:rPr lang="ru-RU" sz="2800" dirty="0"/>
              <a:t> до такого </a:t>
            </a:r>
            <a:r>
              <a:rPr lang="ru-RU" sz="2800" dirty="0" err="1"/>
              <a:t>багатства</a:t>
            </a:r>
            <a:r>
              <a:rPr lang="ru-RU" sz="2800" dirty="0"/>
              <a:t>, як </a:t>
            </a:r>
            <a:r>
              <a:rPr lang="ru-RU" sz="2800" dirty="0" err="1"/>
              <a:t>Україна</a:t>
            </a:r>
            <a:r>
              <a:rPr lang="ru-RU" sz="2800" dirty="0"/>
              <a:t> ‒ </a:t>
            </a:r>
            <a:r>
              <a:rPr lang="ru-RU" sz="2800" dirty="0" err="1"/>
              <a:t>дивні</a:t>
            </a:r>
            <a:r>
              <a:rPr lang="ru-RU" sz="2800" dirty="0" smtClean="0"/>
              <a:t>»</a:t>
            </a:r>
          </a:p>
          <a:p>
            <a:pPr algn="just"/>
            <a:r>
              <a:rPr lang="ru-RU" sz="2000" dirty="0"/>
              <a:t>	</a:t>
            </a:r>
          </a:p>
        </p:txBody>
      </p:sp>
    </p:spTree>
    <p:extLst>
      <p:ext uri="{BB962C8B-B14F-4D97-AF65-F5344CB8AC3E}">
        <p14:creationId xmlns:p14="http://schemas.microsoft.com/office/powerpoint/2010/main" val="4242630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Вихід</a:t>
            </a:r>
            <a:r>
              <a:rPr lang="ru-RU" dirty="0"/>
              <a:t> </a:t>
            </a:r>
            <a:r>
              <a:rPr lang="ru-RU" dirty="0" err="1"/>
              <a:t>із</a:t>
            </a:r>
            <a:r>
              <a:rPr lang="ru-RU" dirty="0"/>
              <a:t> такого становища</a:t>
            </a:r>
          </a:p>
        </p:txBody>
      </p:sp>
      <p:sp>
        <p:nvSpPr>
          <p:cNvPr id="3" name="Объект 2"/>
          <p:cNvSpPr>
            <a:spLocks noGrp="1"/>
          </p:cNvSpPr>
          <p:nvPr>
            <p:ph idx="1"/>
          </p:nvPr>
        </p:nvSpPr>
        <p:spPr>
          <a:xfrm>
            <a:off x="685801" y="2142067"/>
            <a:ext cx="11018519" cy="3649133"/>
          </a:xfrm>
        </p:spPr>
        <p:txBody>
          <a:bodyPr>
            <a:normAutofit fontScale="92500" lnSpcReduction="10000"/>
          </a:bodyPr>
          <a:lstStyle/>
          <a:p>
            <a:pPr algn="just"/>
            <a:r>
              <a:rPr lang="ru-RU" sz="3900" dirty="0" err="1" smtClean="0"/>
              <a:t>колонізація</a:t>
            </a:r>
            <a:r>
              <a:rPr lang="ru-RU" sz="3900" dirty="0"/>
              <a:t>, </a:t>
            </a:r>
            <a:r>
              <a:rPr lang="ru-RU" sz="3900" dirty="0" err="1"/>
              <a:t>господарське</a:t>
            </a:r>
            <a:r>
              <a:rPr lang="ru-RU" sz="3900" dirty="0"/>
              <a:t> </a:t>
            </a:r>
            <a:r>
              <a:rPr lang="ru-RU" sz="3900" dirty="0" err="1"/>
              <a:t>освоєння</a:t>
            </a:r>
            <a:r>
              <a:rPr lang="ru-RU" sz="3900" dirty="0"/>
              <a:t> </a:t>
            </a:r>
            <a:r>
              <a:rPr lang="ru-RU" sz="3900" dirty="0" err="1" smtClean="0"/>
              <a:t>Наддніпрянщини</a:t>
            </a:r>
            <a:endParaRPr lang="ru-RU" sz="3900" dirty="0"/>
          </a:p>
          <a:p>
            <a:pPr algn="just"/>
            <a:endParaRPr lang="ru-RU" sz="2400" dirty="0"/>
          </a:p>
          <a:p>
            <a:pPr algn="just"/>
            <a:r>
              <a:rPr lang="ru-RU" sz="2400" dirty="0" err="1"/>
              <a:t>пропонує</a:t>
            </a:r>
            <a:r>
              <a:rPr lang="ru-RU" sz="2400" dirty="0"/>
              <a:t> </a:t>
            </a:r>
            <a:r>
              <a:rPr lang="ru-RU" sz="2400" dirty="0" err="1"/>
              <a:t>відновити</a:t>
            </a:r>
            <a:r>
              <a:rPr lang="ru-RU" sz="2400" dirty="0"/>
              <a:t> </a:t>
            </a:r>
            <a:r>
              <a:rPr lang="ru-RU" sz="2400" dirty="0" err="1"/>
              <a:t>заселення</a:t>
            </a:r>
            <a:r>
              <a:rPr lang="ru-RU" sz="2400" dirty="0"/>
              <a:t> </a:t>
            </a:r>
            <a:r>
              <a:rPr lang="ru-RU" sz="2400" dirty="0" err="1"/>
              <a:t>України</a:t>
            </a:r>
            <a:r>
              <a:rPr lang="ru-RU" sz="2400" dirty="0"/>
              <a:t>.</a:t>
            </a:r>
            <a:r>
              <a:rPr lang="en-US" sz="2400" dirty="0"/>
              <a:t> </a:t>
            </a:r>
            <a:r>
              <a:rPr lang="ru-RU" sz="2400" dirty="0"/>
              <a:t>Для </a:t>
            </a:r>
            <a:r>
              <a:rPr lang="ru-RU" sz="2400" dirty="0" err="1"/>
              <a:t>цього</a:t>
            </a:r>
            <a:r>
              <a:rPr lang="ru-RU" sz="2400" dirty="0"/>
              <a:t> </a:t>
            </a:r>
            <a:r>
              <a:rPr lang="ru-RU" sz="2400" dirty="0" err="1"/>
              <a:t>необхідно</a:t>
            </a:r>
            <a:r>
              <a:rPr lang="ru-RU" sz="2400" dirty="0"/>
              <a:t>, </a:t>
            </a:r>
            <a:r>
              <a:rPr lang="ru-RU" sz="2400" dirty="0" err="1"/>
              <a:t>щоб</a:t>
            </a:r>
            <a:r>
              <a:rPr lang="ru-RU" sz="2400" dirty="0"/>
              <a:t> король наказав </a:t>
            </a:r>
            <a:r>
              <a:rPr lang="ru-RU" sz="3200" dirty="0"/>
              <a:t>«</a:t>
            </a:r>
            <a:r>
              <a:rPr lang="ru-RU" sz="3200" dirty="0" err="1"/>
              <a:t>збудувати</a:t>
            </a:r>
            <a:r>
              <a:rPr lang="ru-RU" sz="3200" dirty="0"/>
              <a:t> на самих шляхах, </a:t>
            </a:r>
            <a:r>
              <a:rPr lang="ru-RU" sz="3200" dirty="0" err="1"/>
              <a:t>що</a:t>
            </a:r>
            <a:r>
              <a:rPr lang="ru-RU" sz="3200" dirty="0"/>
              <a:t> </a:t>
            </a:r>
            <a:r>
              <a:rPr lang="ru-RU" sz="3200" dirty="0" err="1"/>
              <a:t>ведуть</a:t>
            </a:r>
            <a:r>
              <a:rPr lang="ru-RU" sz="3200" dirty="0"/>
              <a:t> </a:t>
            </a:r>
            <a:r>
              <a:rPr lang="ru-RU" sz="3200" dirty="0" err="1"/>
              <a:t>із</a:t>
            </a:r>
            <a:r>
              <a:rPr lang="ru-RU" sz="3200" dirty="0"/>
              <a:t> боку татар і </a:t>
            </a:r>
            <a:r>
              <a:rPr lang="ru-RU" sz="3200" dirty="0" err="1"/>
              <a:t>волохів</a:t>
            </a:r>
            <a:r>
              <a:rPr lang="ru-RU" sz="3200" dirty="0"/>
              <a:t>, </a:t>
            </a:r>
            <a:r>
              <a:rPr lang="ru-RU" sz="3200" dirty="0" err="1"/>
              <a:t>чотири</a:t>
            </a:r>
            <a:r>
              <a:rPr lang="ru-RU" sz="3200" dirty="0"/>
              <a:t> замки; </a:t>
            </a:r>
            <a:r>
              <a:rPr lang="ru-RU" sz="3200" dirty="0" err="1"/>
              <a:t>щоб</a:t>
            </a:r>
            <a:r>
              <a:rPr lang="ru-RU" sz="3200" dirty="0"/>
              <a:t> </a:t>
            </a:r>
            <a:r>
              <a:rPr lang="ru-RU" sz="3200" dirty="0" err="1"/>
              <a:t>він</a:t>
            </a:r>
            <a:r>
              <a:rPr lang="ru-RU" sz="3200" dirty="0"/>
              <a:t> </a:t>
            </a:r>
            <a:r>
              <a:rPr lang="ru-RU" sz="3200" dirty="0" err="1"/>
              <a:t>потурбувався</a:t>
            </a:r>
            <a:r>
              <a:rPr lang="ru-RU" sz="3200" dirty="0"/>
              <a:t> про </a:t>
            </a:r>
            <a:r>
              <a:rPr lang="ru-RU" sz="3200" dirty="0" err="1"/>
              <a:t>утримання</a:t>
            </a:r>
            <a:r>
              <a:rPr lang="ru-RU" sz="3200" dirty="0"/>
              <a:t> у </a:t>
            </a:r>
            <a:r>
              <a:rPr lang="ru-RU" sz="3200" dirty="0" err="1"/>
              <a:t>постійній</a:t>
            </a:r>
            <a:r>
              <a:rPr lang="ru-RU" sz="3200" dirty="0"/>
              <a:t> </a:t>
            </a:r>
            <a:r>
              <a:rPr lang="ru-RU" sz="3200" dirty="0" err="1"/>
              <a:t>наявності</a:t>
            </a:r>
            <a:r>
              <a:rPr lang="ru-RU" sz="3200" dirty="0"/>
              <a:t> на Низу за самими порогами у </a:t>
            </a:r>
            <a:r>
              <a:rPr lang="ru-RU" sz="3200" dirty="0" err="1"/>
              <a:t>крайньому</a:t>
            </a:r>
            <a:r>
              <a:rPr lang="ru-RU" sz="3200" dirty="0"/>
              <a:t> </a:t>
            </a:r>
            <a:r>
              <a:rPr lang="ru-RU" sz="3200" dirty="0" err="1"/>
              <a:t>разі</a:t>
            </a:r>
            <a:r>
              <a:rPr lang="ru-RU" sz="3200" dirty="0"/>
              <a:t> </a:t>
            </a:r>
            <a:r>
              <a:rPr lang="ru-RU" sz="3200" dirty="0" err="1"/>
              <a:t>п’яти</a:t>
            </a:r>
            <a:r>
              <a:rPr lang="ru-RU" sz="3200" dirty="0"/>
              <a:t> </a:t>
            </a:r>
            <a:r>
              <a:rPr lang="ru-RU" sz="3200" dirty="0" err="1"/>
              <a:t>тисяч</a:t>
            </a:r>
            <a:r>
              <a:rPr lang="ru-RU" sz="3200" dirty="0"/>
              <a:t> </a:t>
            </a:r>
            <a:r>
              <a:rPr lang="ru-RU" sz="3200" dirty="0" err="1"/>
              <a:t>козацького</a:t>
            </a:r>
            <a:r>
              <a:rPr lang="ru-RU" sz="3200" dirty="0"/>
              <a:t> </a:t>
            </a:r>
            <a:r>
              <a:rPr lang="ru-RU" sz="3200" dirty="0" smtClean="0"/>
              <a:t>народу»</a:t>
            </a:r>
          </a:p>
          <a:p>
            <a:pPr algn="just"/>
            <a:r>
              <a:rPr lang="ru-RU" sz="2400" dirty="0" err="1" smtClean="0"/>
              <a:t>Запорозьких</a:t>
            </a:r>
            <a:r>
              <a:rPr lang="ru-RU" sz="2400" dirty="0" smtClean="0"/>
              <a:t> </a:t>
            </a:r>
            <a:r>
              <a:rPr lang="ru-RU" sz="2400" dirty="0" err="1"/>
              <a:t>козаків</a:t>
            </a:r>
            <a:r>
              <a:rPr lang="ru-RU" sz="2400" dirty="0"/>
              <a:t> (</a:t>
            </a:r>
            <a:r>
              <a:rPr lang="ru-RU" sz="2400" dirty="0" err="1"/>
              <a:t>низовців</a:t>
            </a:r>
            <a:r>
              <a:rPr lang="ru-RU" sz="2400" dirty="0"/>
              <a:t>) </a:t>
            </a:r>
            <a:r>
              <a:rPr lang="ru-RU" sz="2400" dirty="0" err="1"/>
              <a:t>пропонує</a:t>
            </a:r>
            <a:r>
              <a:rPr lang="ru-RU" sz="2400" dirty="0"/>
              <a:t> </a:t>
            </a:r>
            <a:r>
              <a:rPr lang="ru-RU" sz="2400" dirty="0" err="1"/>
              <a:t>взяти</a:t>
            </a:r>
            <a:r>
              <a:rPr lang="ru-RU" sz="2400" dirty="0"/>
              <a:t> на </a:t>
            </a:r>
            <a:r>
              <a:rPr lang="ru-RU" sz="2400" dirty="0" err="1"/>
              <a:t>королівську</a:t>
            </a:r>
            <a:r>
              <a:rPr lang="ru-RU" sz="2400" dirty="0"/>
              <a:t> службу.</a:t>
            </a:r>
          </a:p>
          <a:p>
            <a:endParaRPr lang="ru-RU" sz="2400" dirty="0"/>
          </a:p>
        </p:txBody>
      </p:sp>
      <p:sp>
        <p:nvSpPr>
          <p:cNvPr id="4" name="Стрелка вниз 3"/>
          <p:cNvSpPr/>
          <p:nvPr/>
        </p:nvSpPr>
        <p:spPr>
          <a:xfrm>
            <a:off x="7140633" y="1404851"/>
            <a:ext cx="665018" cy="565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9118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99237"/>
            <a:ext cx="10131425" cy="1456267"/>
          </a:xfrm>
        </p:spPr>
        <p:txBody>
          <a:bodyPr/>
          <a:lstStyle/>
          <a:p>
            <a:pPr algn="ctr"/>
            <a:r>
              <a:rPr lang="uk-UA" dirty="0" smtClean="0"/>
              <a:t>План</a:t>
            </a:r>
            <a:endParaRPr lang="ru-RU" dirty="0"/>
          </a:p>
        </p:txBody>
      </p:sp>
      <p:sp>
        <p:nvSpPr>
          <p:cNvPr id="3" name="Объект 2"/>
          <p:cNvSpPr>
            <a:spLocks noGrp="1"/>
          </p:cNvSpPr>
          <p:nvPr>
            <p:ph idx="1"/>
          </p:nvPr>
        </p:nvSpPr>
        <p:spPr>
          <a:xfrm>
            <a:off x="685800" y="2003843"/>
            <a:ext cx="10131425" cy="3649133"/>
          </a:xfrm>
        </p:spPr>
        <p:txBody>
          <a:bodyPr>
            <a:noAutofit/>
          </a:bodyPr>
          <a:lstStyle/>
          <a:p>
            <a:pPr marL="0" indent="0" algn="just">
              <a:buNone/>
            </a:pPr>
            <a:r>
              <a:rPr lang="uk-UA" sz="2400" dirty="0" smtClean="0"/>
              <a:t>	1</a:t>
            </a:r>
            <a:r>
              <a:rPr lang="uk-UA" sz="2400" dirty="0"/>
              <a:t>. Умови формування української політичної думки, внутрішні та зовнішні фактори впливу.  </a:t>
            </a:r>
            <a:endParaRPr lang="ru-RU" sz="2400" dirty="0"/>
          </a:p>
          <a:p>
            <a:pPr marL="0" indent="0" algn="just">
              <a:buNone/>
            </a:pPr>
            <a:r>
              <a:rPr lang="uk-UA" sz="2400" dirty="0" smtClean="0"/>
              <a:t>	2</a:t>
            </a:r>
            <a:r>
              <a:rPr lang="uk-UA" sz="2400" dirty="0"/>
              <a:t>. </a:t>
            </a:r>
            <a:r>
              <a:rPr lang="uk-UA" sz="2400" dirty="0" smtClean="0"/>
              <a:t>Релігійна полеміка:</a:t>
            </a:r>
          </a:p>
          <a:p>
            <a:pPr marL="0" indent="0" algn="just">
              <a:buNone/>
            </a:pPr>
            <a:r>
              <a:rPr lang="uk-UA" sz="2400" dirty="0" smtClean="0"/>
              <a:t>а) захисники  унії: </a:t>
            </a:r>
            <a:r>
              <a:rPr lang="uk-UA" sz="2400" dirty="0" smtClean="0"/>
              <a:t>політичні </a:t>
            </a:r>
            <a:r>
              <a:rPr lang="uk-UA" sz="2400" dirty="0"/>
              <a:t>і</a:t>
            </a:r>
            <a:r>
              <a:rPr lang="uk-UA" sz="2400" dirty="0" smtClean="0"/>
              <a:t> </a:t>
            </a:r>
            <a:r>
              <a:rPr lang="uk-UA" sz="2400" dirty="0"/>
              <a:t>релігійні погляди Петра </a:t>
            </a:r>
            <a:r>
              <a:rPr lang="uk-UA" sz="2400" dirty="0" smtClean="0"/>
              <a:t>Скарги.</a:t>
            </a:r>
            <a:endParaRPr lang="ru-RU" sz="2400" dirty="0"/>
          </a:p>
          <a:p>
            <a:pPr marL="0" indent="0" algn="just">
              <a:buNone/>
            </a:pPr>
            <a:r>
              <a:rPr lang="uk-UA" sz="2400" dirty="0" smtClean="0"/>
              <a:t>б) захисники православ’я: Стефан Зизаній та </a:t>
            </a:r>
            <a:r>
              <a:rPr lang="uk-UA" sz="2400" dirty="0"/>
              <a:t>його критика уніатства. Світогляд Івана Вишенського та його вклад в релігійну </a:t>
            </a:r>
            <a:r>
              <a:rPr lang="uk-UA" sz="2400" dirty="0" smtClean="0"/>
              <a:t>полеміку</a:t>
            </a:r>
            <a:r>
              <a:rPr lang="uk-UA" sz="2400" dirty="0"/>
              <a:t> </a:t>
            </a:r>
            <a:endParaRPr lang="uk-UA" sz="2400" dirty="0" smtClean="0"/>
          </a:p>
          <a:p>
            <a:pPr marL="0" indent="0" algn="just">
              <a:buNone/>
            </a:pPr>
            <a:r>
              <a:rPr lang="uk-UA" sz="2400" dirty="0" smtClean="0"/>
              <a:t>	3. Гуманістичні </a:t>
            </a:r>
            <a:r>
              <a:rPr lang="uk-UA" sz="2400" dirty="0"/>
              <a:t>погляди Йосифа </a:t>
            </a:r>
            <a:r>
              <a:rPr lang="uk-UA" sz="2400" dirty="0" err="1"/>
              <a:t>Верещинського</a:t>
            </a:r>
            <a:r>
              <a:rPr lang="uk-UA" sz="2400" dirty="0"/>
              <a:t>, модель Задніпровської козацької держави.</a:t>
            </a:r>
            <a:endParaRPr lang="ru-RU" sz="2400" dirty="0"/>
          </a:p>
          <a:p>
            <a:pPr marL="0" indent="0" algn="just">
              <a:buNone/>
            </a:pPr>
            <a:r>
              <a:rPr lang="uk-UA" sz="2400" dirty="0" smtClean="0"/>
              <a:t>	</a:t>
            </a:r>
            <a:endParaRPr lang="ru-RU" sz="2400" dirty="0"/>
          </a:p>
        </p:txBody>
      </p:sp>
    </p:spTree>
    <p:extLst>
      <p:ext uri="{BB962C8B-B14F-4D97-AF65-F5344CB8AC3E}">
        <p14:creationId xmlns:p14="http://schemas.microsoft.com/office/powerpoint/2010/main" val="2176198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982" y="332509"/>
            <a:ext cx="11201400" cy="6924973"/>
          </a:xfrm>
          <a:prstGeom prst="rect">
            <a:avLst/>
          </a:prstGeom>
          <a:noFill/>
        </p:spPr>
        <p:txBody>
          <a:bodyPr wrap="square" rtlCol="0">
            <a:spAutoFit/>
          </a:bodyPr>
          <a:lstStyle/>
          <a:p>
            <a:pPr algn="just">
              <a:lnSpc>
                <a:spcPct val="150000"/>
              </a:lnSpc>
            </a:pPr>
            <a:r>
              <a:rPr lang="ru-RU" dirty="0" smtClean="0"/>
              <a:t>	</a:t>
            </a:r>
            <a:r>
              <a:rPr lang="uk-UA" sz="2400" dirty="0"/>
              <a:t>Н</a:t>
            </a:r>
            <a:r>
              <a:rPr lang="uk-UA" sz="2400" dirty="0" smtClean="0"/>
              <a:t>аголошує </a:t>
            </a:r>
            <a:r>
              <a:rPr lang="uk-UA" sz="2400" dirty="0" smtClean="0"/>
              <a:t>на перевагах </a:t>
            </a:r>
            <a:r>
              <a:rPr lang="uk-UA" sz="3600" dirty="0" smtClean="0"/>
              <a:t>найманого козацького війська </a:t>
            </a:r>
            <a:r>
              <a:rPr lang="uk-UA" sz="2400" dirty="0" smtClean="0"/>
              <a:t>перед посполитим рушенням</a:t>
            </a:r>
          </a:p>
          <a:p>
            <a:pPr algn="just">
              <a:lnSpc>
                <a:spcPct val="150000"/>
              </a:lnSpc>
            </a:pPr>
            <a:r>
              <a:rPr lang="uk-UA" sz="2400" dirty="0" smtClean="0"/>
              <a:t>Кошти на утримання запорозького війська, яке б несло службу по охороні краю, мають надходити від усіх жителів «Руської землі» (</a:t>
            </a:r>
            <a:r>
              <a:rPr lang="uk-UA" sz="2400" dirty="0" smtClean="0"/>
              <a:t>України) -  мали </a:t>
            </a:r>
            <a:r>
              <a:rPr lang="uk-UA" sz="2400" dirty="0" smtClean="0"/>
              <a:t>б віддавали у розпорядження київського єпископа десяту копу свого </a:t>
            </a:r>
            <a:r>
              <a:rPr lang="uk-UA" sz="2400" dirty="0" smtClean="0"/>
              <a:t>врожаю</a:t>
            </a:r>
          </a:p>
          <a:p>
            <a:pPr marL="342900" indent="-342900" algn="just">
              <a:lnSpc>
                <a:spcPct val="150000"/>
              </a:lnSpc>
              <a:buFont typeface="Arial" pitchFamily="34" charset="0"/>
              <a:buChar char="•"/>
            </a:pPr>
            <a:r>
              <a:rPr lang="uk-UA" sz="2400" dirty="0" smtClean="0"/>
              <a:t> </a:t>
            </a:r>
            <a:r>
              <a:rPr lang="uk-UA" sz="2400" dirty="0" smtClean="0"/>
              <a:t>на </a:t>
            </a:r>
            <a:r>
              <a:rPr lang="uk-UA" sz="2400" dirty="0" smtClean="0"/>
              <a:t>кошти </a:t>
            </a:r>
            <a:r>
              <a:rPr lang="uk-UA" sz="2400" dirty="0" smtClean="0"/>
              <a:t>від десятини єпископ має заснувати в Києві католицький колегіум ‒ </a:t>
            </a:r>
            <a:r>
              <a:rPr lang="uk-UA" sz="3200" dirty="0" smtClean="0"/>
              <a:t>«для освіти всього молодого покоління Руського краю», </a:t>
            </a:r>
            <a:r>
              <a:rPr lang="uk-UA" sz="2400" dirty="0" smtClean="0"/>
              <a:t>тоді місцеві молоді русини, </a:t>
            </a:r>
            <a:r>
              <a:rPr lang="uk-UA" sz="3600" dirty="0" smtClean="0"/>
              <a:t>«завдяки вивченню вільних наук, все більше й більше будуть ставати корисними всій Речі Посполитій»</a:t>
            </a:r>
            <a:endParaRPr lang="uk-UA" sz="3600" dirty="0"/>
          </a:p>
        </p:txBody>
      </p:sp>
    </p:spTree>
    <p:extLst>
      <p:ext uri="{BB962C8B-B14F-4D97-AF65-F5344CB8AC3E}">
        <p14:creationId xmlns:p14="http://schemas.microsoft.com/office/powerpoint/2010/main" val="2890946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036" y="451883"/>
            <a:ext cx="12004964" cy="8586966"/>
          </a:xfrm>
          <a:prstGeom prst="rect">
            <a:avLst/>
          </a:prstGeom>
          <a:noFill/>
        </p:spPr>
        <p:txBody>
          <a:bodyPr wrap="square" rtlCol="0">
            <a:spAutoFit/>
          </a:bodyPr>
          <a:lstStyle/>
          <a:p>
            <a:pPr>
              <a:lnSpc>
                <a:spcPct val="150000"/>
              </a:lnSpc>
            </a:pPr>
            <a:r>
              <a:rPr lang="ru-RU" dirty="0" smtClean="0"/>
              <a:t>	</a:t>
            </a:r>
            <a:r>
              <a:rPr lang="uk-UA" sz="3200" dirty="0" smtClean="0"/>
              <a:t>Для постачання провіантом низовиків по всій Україні пропонував будувати королівські комори, у які б обивателі за гроші збували свої продукти. Козаки не повинні нарікати на мізерність свого утримання, якщо вважають себе дійсно синами вітчизни, оскільки </a:t>
            </a:r>
            <a:r>
              <a:rPr lang="uk-UA" sz="3200" u="sng" dirty="0" smtClean="0"/>
              <a:t>«</a:t>
            </a:r>
            <a:r>
              <a:rPr lang="uk-UA" sz="3600" u="sng" dirty="0" smtClean="0"/>
              <a:t>між всіма людськими суспільними спілками немає жодної, котра для кожної людини була б милішою й привабливішою за державу</a:t>
            </a:r>
            <a:r>
              <a:rPr lang="uk-UA" sz="3200" dirty="0" smtClean="0"/>
              <a:t>»</a:t>
            </a:r>
          </a:p>
          <a:p>
            <a:pPr>
              <a:lnSpc>
                <a:spcPct val="150000"/>
              </a:lnSpc>
            </a:pPr>
            <a:r>
              <a:rPr lang="uk-UA" sz="3200" dirty="0" smtClean="0"/>
              <a:t> </a:t>
            </a:r>
          </a:p>
          <a:p>
            <a:pPr>
              <a:lnSpc>
                <a:spcPct val="150000"/>
              </a:lnSpc>
            </a:pPr>
            <a:endParaRPr lang="uk-UA" sz="2000" dirty="0"/>
          </a:p>
          <a:p>
            <a:pPr>
              <a:lnSpc>
                <a:spcPct val="150000"/>
              </a:lnSpc>
            </a:pPr>
            <a:endParaRPr lang="uk-UA" sz="2000" dirty="0" smtClean="0"/>
          </a:p>
          <a:p>
            <a:pPr>
              <a:lnSpc>
                <a:spcPct val="150000"/>
              </a:lnSpc>
            </a:pPr>
            <a:endParaRPr lang="uk-UA" sz="2000" dirty="0"/>
          </a:p>
          <a:p>
            <a:pPr>
              <a:lnSpc>
                <a:spcPct val="150000"/>
              </a:lnSpc>
            </a:pPr>
            <a:endParaRPr lang="uk-UA" sz="2000" dirty="0" smtClean="0"/>
          </a:p>
          <a:p>
            <a:pPr>
              <a:lnSpc>
                <a:spcPct val="150000"/>
              </a:lnSpc>
            </a:pPr>
            <a:endParaRPr lang="uk-UA" sz="2000" dirty="0"/>
          </a:p>
        </p:txBody>
      </p:sp>
    </p:spTree>
    <p:extLst>
      <p:ext uri="{BB962C8B-B14F-4D97-AF65-F5344CB8AC3E}">
        <p14:creationId xmlns:p14="http://schemas.microsoft.com/office/powerpoint/2010/main" val="3747996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Гетьман </a:t>
            </a:r>
            <a:endParaRPr lang="ru-RU" dirty="0"/>
          </a:p>
        </p:txBody>
      </p:sp>
      <p:sp>
        <p:nvSpPr>
          <p:cNvPr id="3" name="Объект 2"/>
          <p:cNvSpPr>
            <a:spLocks noGrp="1"/>
          </p:cNvSpPr>
          <p:nvPr>
            <p:ph idx="1"/>
          </p:nvPr>
        </p:nvSpPr>
        <p:spPr/>
        <p:txBody>
          <a:bodyPr>
            <a:normAutofit fontScale="92500" lnSpcReduction="10000"/>
          </a:bodyPr>
          <a:lstStyle/>
          <a:p>
            <a:pPr marL="0" indent="0" algn="just">
              <a:buNone/>
            </a:pPr>
            <a:r>
              <a:rPr lang="uk-UA" sz="2400" dirty="0" smtClean="0"/>
              <a:t>‒ </a:t>
            </a:r>
            <a:r>
              <a:rPr lang="uk-UA" sz="2400" dirty="0"/>
              <a:t>людина прикрашена доблестю, дійова й досвідчена в лицарських ділах, сувора й невибаглива, житель України, оскільки не може встановитися </a:t>
            </a:r>
            <a:r>
              <a:rPr lang="uk-UA" sz="3600" dirty="0"/>
              <a:t>«добрий порядок, якщо гетьман не буде жити в Україні ‒ особливо, внаслідок швидкості </a:t>
            </a:r>
            <a:r>
              <a:rPr lang="ru-RU" sz="3600" dirty="0" err="1"/>
              <a:t>нападів</a:t>
            </a:r>
            <a:r>
              <a:rPr lang="ru-RU" sz="3600" dirty="0"/>
              <a:t> ворога»</a:t>
            </a:r>
          </a:p>
          <a:p>
            <a:pPr algn="just"/>
            <a:r>
              <a:rPr lang="ru-RU" sz="2400" dirty="0"/>
              <a:t> </a:t>
            </a:r>
            <a:r>
              <a:rPr lang="uk-UA" sz="2400" dirty="0"/>
              <a:t>Гетьману за службу треба </a:t>
            </a:r>
            <a:r>
              <a:rPr lang="uk-UA" sz="2400" dirty="0" smtClean="0"/>
              <a:t>надати одне чи </a:t>
            </a:r>
            <a:r>
              <a:rPr lang="uk-UA" sz="2400" dirty="0"/>
              <a:t>кілька староств. Земельні наділи</a:t>
            </a:r>
            <a:r>
              <a:rPr lang="ru-RU" sz="2400" dirty="0"/>
              <a:t> </a:t>
            </a:r>
            <a:r>
              <a:rPr lang="ru-RU" sz="2400" dirty="0" err="1"/>
              <a:t>мають</a:t>
            </a:r>
            <a:r>
              <a:rPr lang="ru-RU" sz="2400" dirty="0"/>
              <a:t> </a:t>
            </a:r>
            <a:r>
              <a:rPr lang="ru-RU" sz="2400" dirty="0" err="1"/>
              <a:t>одержувати</a:t>
            </a:r>
            <a:r>
              <a:rPr lang="ru-RU" sz="2400" dirty="0"/>
              <a:t> </a:t>
            </a:r>
            <a:r>
              <a:rPr lang="ru-RU" sz="2400" dirty="0" err="1"/>
              <a:t>також</a:t>
            </a:r>
            <a:r>
              <a:rPr lang="ru-RU" sz="2400" dirty="0"/>
              <a:t> </a:t>
            </a:r>
            <a:r>
              <a:rPr lang="ru-RU" sz="2400" dirty="0" err="1"/>
              <a:t>козацькі</a:t>
            </a:r>
            <a:r>
              <a:rPr lang="ru-RU" sz="2400" dirty="0"/>
              <a:t> </a:t>
            </a:r>
            <a:r>
              <a:rPr lang="ru-RU" sz="2400" dirty="0" err="1"/>
              <a:t>старшини</a:t>
            </a:r>
            <a:r>
              <a:rPr lang="ru-RU" sz="2400" dirty="0"/>
              <a:t>. Г</a:t>
            </a:r>
            <a:r>
              <a:rPr lang="uk-UA" sz="2400" dirty="0" err="1"/>
              <a:t>етьман</a:t>
            </a:r>
            <a:r>
              <a:rPr lang="uk-UA" sz="2400" dirty="0"/>
              <a:t> із козацьким військом </a:t>
            </a:r>
            <a:r>
              <a:rPr lang="uk-UA" sz="2400" dirty="0" smtClean="0"/>
              <a:t>повинен розташовувати </a:t>
            </a:r>
            <a:r>
              <a:rPr lang="uk-UA" sz="2400" dirty="0"/>
              <a:t>свій табір – кіш «у таких місцях, де найвигідніше можна було укріпитися й оборонятися від ворогів св. Хреста». Таке укріплення повинно бути постійним, оснащеним гарматами. </a:t>
            </a:r>
          </a:p>
          <a:p>
            <a:endParaRPr lang="ru-RU" dirty="0"/>
          </a:p>
        </p:txBody>
      </p:sp>
    </p:spTree>
    <p:extLst>
      <p:ext uri="{BB962C8B-B14F-4D97-AF65-F5344CB8AC3E}">
        <p14:creationId xmlns:p14="http://schemas.microsoft.com/office/powerpoint/2010/main" val="4026685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У </a:t>
            </a:r>
            <a:r>
              <a:rPr lang="uk-UA" smtClean="0"/>
              <a:t>пізніших працях Пропонує </a:t>
            </a:r>
            <a:r>
              <a:rPr lang="uk-UA" dirty="0" smtClean="0"/>
              <a:t>утворити козацьке князівство, васальне щодо речі посполитої</a:t>
            </a:r>
            <a:endParaRPr lang="ru-RU" dirty="0"/>
          </a:p>
        </p:txBody>
      </p:sp>
      <p:sp>
        <p:nvSpPr>
          <p:cNvPr id="3" name="Объект 2"/>
          <p:cNvSpPr>
            <a:spLocks noGrp="1"/>
          </p:cNvSpPr>
          <p:nvPr>
            <p:ph idx="1"/>
          </p:nvPr>
        </p:nvSpPr>
        <p:spPr>
          <a:xfrm>
            <a:off x="685801" y="2142067"/>
            <a:ext cx="11193086" cy="4491489"/>
          </a:xfrm>
        </p:spPr>
        <p:txBody>
          <a:bodyPr>
            <a:normAutofit fontScale="92500" lnSpcReduction="10000"/>
          </a:bodyPr>
          <a:lstStyle/>
          <a:p>
            <a:r>
              <a:rPr lang="uk-UA" sz="3600" dirty="0" smtClean="0"/>
              <a:t>Князь – спадковий володар, але васал короля</a:t>
            </a:r>
          </a:p>
          <a:p>
            <a:r>
              <a:rPr lang="uk-UA" sz="3600" dirty="0" smtClean="0"/>
              <a:t>Він - вища адміністративно-розпорядча інстанція щодо шляхти</a:t>
            </a:r>
          </a:p>
          <a:p>
            <a:endParaRPr lang="uk-UA" sz="3600" dirty="0"/>
          </a:p>
          <a:p>
            <a:r>
              <a:rPr lang="uk-UA" sz="3600" dirty="0" smtClean="0"/>
              <a:t>В основі економічного ладу  - земельна власність</a:t>
            </a:r>
          </a:p>
          <a:p>
            <a:r>
              <a:rPr lang="uk-UA" sz="3600" dirty="0" smtClean="0"/>
              <a:t>У державі є військово-територіальні полки, їх 13. відповідно, є 13 територіальних округів, які забезпечують матеріальні потреби кожного полку </a:t>
            </a:r>
            <a:endParaRPr lang="uk-UA" sz="3600" dirty="0" smtClean="0"/>
          </a:p>
          <a:p>
            <a:endParaRPr lang="uk-UA" dirty="0" smtClean="0"/>
          </a:p>
          <a:p>
            <a:endParaRPr lang="ru-RU" dirty="0"/>
          </a:p>
        </p:txBody>
      </p:sp>
    </p:spTree>
    <p:extLst>
      <p:ext uri="{BB962C8B-B14F-4D97-AF65-F5344CB8AC3E}">
        <p14:creationId xmlns:p14="http://schemas.microsoft.com/office/powerpoint/2010/main" val="3030676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02448606"/>
              </p:ext>
            </p:extLst>
          </p:nvPr>
        </p:nvGraphicFramePr>
        <p:xfrm>
          <a:off x="1980045" y="1021000"/>
          <a:ext cx="8327736" cy="4955055"/>
        </p:xfrm>
        <a:graphic>
          <a:graphicData uri="http://schemas.openxmlformats.org/drawingml/2006/table">
            <a:tbl>
              <a:tblPr firstRow="1" bandRow="1">
                <a:tableStyleId>{5C22544A-7EE6-4342-B048-85BDC9FD1C3A}</a:tableStyleId>
              </a:tblPr>
              <a:tblGrid>
                <a:gridCol w="8327736"/>
              </a:tblGrid>
              <a:tr h="707865">
                <a:tc>
                  <a:txBody>
                    <a:bodyPr/>
                    <a:lstStyle/>
                    <a:p>
                      <a:pPr algn="ctr"/>
                      <a:r>
                        <a:rPr lang="uk-UA" dirty="0" smtClean="0"/>
                        <a:t>Основні</a:t>
                      </a:r>
                      <a:r>
                        <a:rPr lang="uk-UA" baseline="0" dirty="0" smtClean="0"/>
                        <a:t> ідеї:</a:t>
                      </a:r>
                      <a:endParaRPr lang="ru-RU" dirty="0"/>
                    </a:p>
                  </a:txBody>
                  <a:tcPr/>
                </a:tc>
              </a:tr>
              <a:tr h="707865">
                <a:tc>
                  <a:txBody>
                    <a:bodyPr/>
                    <a:lstStyle/>
                    <a:p>
                      <a:pPr algn="ctr"/>
                      <a:r>
                        <a:rPr lang="uk-UA" dirty="0" smtClean="0"/>
                        <a:t>Концепція козацької держави </a:t>
                      </a:r>
                      <a:endParaRPr lang="ru-RU" dirty="0"/>
                    </a:p>
                  </a:txBody>
                  <a:tcPr/>
                </a:tc>
              </a:tr>
              <a:tr h="707865">
                <a:tc>
                  <a:txBody>
                    <a:bodyPr/>
                    <a:lstStyle/>
                    <a:p>
                      <a:pPr algn="ctr"/>
                      <a:r>
                        <a:rPr lang="uk-UA" dirty="0" smtClean="0"/>
                        <a:t>Територія</a:t>
                      </a:r>
                      <a:r>
                        <a:rPr lang="uk-UA" baseline="0" dirty="0" smtClean="0"/>
                        <a:t> України як невід'ємний політичний суб'єкт Речі Посполитої</a:t>
                      </a:r>
                      <a:endParaRPr lang="ru-RU" dirty="0"/>
                    </a:p>
                  </a:txBody>
                  <a:tcPr/>
                </a:tc>
              </a:tr>
              <a:tr h="707865">
                <a:tc>
                  <a:txBody>
                    <a:bodyPr/>
                    <a:lstStyle/>
                    <a:p>
                      <a:pPr algn="ctr"/>
                      <a:r>
                        <a:rPr lang="uk-UA" dirty="0" smtClean="0"/>
                        <a:t>Об'єднання</a:t>
                      </a:r>
                      <a:r>
                        <a:rPr lang="uk-UA" baseline="0" dirty="0" smtClean="0"/>
                        <a:t> християнських держав східної Європи проти мусульман</a:t>
                      </a:r>
                      <a:endParaRPr lang="ru-RU" dirty="0"/>
                    </a:p>
                  </a:txBody>
                  <a:tcPr/>
                </a:tc>
              </a:tr>
              <a:tr h="707865">
                <a:tc>
                  <a:txBody>
                    <a:bodyPr/>
                    <a:lstStyle/>
                    <a:p>
                      <a:pPr algn="ctr"/>
                      <a:r>
                        <a:rPr lang="uk-UA" dirty="0" smtClean="0"/>
                        <a:t>Висока лояльність</a:t>
                      </a:r>
                      <a:r>
                        <a:rPr lang="uk-UA" baseline="0" dirty="0" smtClean="0"/>
                        <a:t> до </a:t>
                      </a:r>
                      <a:r>
                        <a:rPr lang="uk-UA" baseline="0" dirty="0" err="1" smtClean="0"/>
                        <a:t>етно</a:t>
                      </a:r>
                      <a:r>
                        <a:rPr lang="uk-UA" baseline="0" dirty="0" smtClean="0"/>
                        <a:t>-територіальних свобод </a:t>
                      </a:r>
                      <a:endParaRPr lang="ru-RU" dirty="0"/>
                    </a:p>
                  </a:txBody>
                  <a:tcPr/>
                </a:tc>
              </a:tr>
              <a:tr h="707865">
                <a:tc>
                  <a:txBody>
                    <a:bodyPr/>
                    <a:lstStyle/>
                    <a:p>
                      <a:pPr algn="ctr"/>
                      <a:r>
                        <a:rPr lang="uk-UA" dirty="0" smtClean="0"/>
                        <a:t>Відсутність національного елементу</a:t>
                      </a:r>
                      <a:endParaRPr lang="ru-RU" dirty="0"/>
                    </a:p>
                  </a:txBody>
                  <a:tcPr/>
                </a:tc>
              </a:tr>
              <a:tr h="707865">
                <a:tc>
                  <a:txBody>
                    <a:bodyPr/>
                    <a:lstStyle/>
                    <a:p>
                      <a:pPr algn="ctr"/>
                      <a:r>
                        <a:rPr lang="uk-UA" dirty="0" smtClean="0"/>
                        <a:t>Створення</a:t>
                      </a:r>
                      <a:r>
                        <a:rPr lang="uk-UA" baseline="0" dirty="0" smtClean="0"/>
                        <a:t> учбових закладів державного масштабу</a:t>
                      </a:r>
                      <a:endParaRPr lang="ru-RU" dirty="0"/>
                    </a:p>
                  </a:txBody>
                  <a:tcPr/>
                </a:tc>
              </a:tr>
            </a:tbl>
          </a:graphicData>
        </a:graphic>
      </p:graphicFrame>
    </p:spTree>
    <p:extLst>
      <p:ext uri="{BB962C8B-B14F-4D97-AF65-F5344CB8AC3E}">
        <p14:creationId xmlns:p14="http://schemas.microsoft.com/office/powerpoint/2010/main" val="558062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висновок</a:t>
            </a:r>
            <a:endParaRPr lang="ru-RU" dirty="0"/>
          </a:p>
        </p:txBody>
      </p:sp>
      <p:sp>
        <p:nvSpPr>
          <p:cNvPr id="3" name="Объект 2"/>
          <p:cNvSpPr>
            <a:spLocks noGrp="1"/>
          </p:cNvSpPr>
          <p:nvPr>
            <p:ph idx="1"/>
          </p:nvPr>
        </p:nvSpPr>
        <p:spPr/>
        <p:txBody>
          <a:bodyPr>
            <a:noAutofit/>
          </a:bodyPr>
          <a:lstStyle/>
          <a:p>
            <a:r>
              <a:rPr lang="uk-UA" sz="4800" dirty="0" smtClean="0"/>
              <a:t>Отже, </a:t>
            </a:r>
            <a:r>
              <a:rPr lang="uk-UA" sz="4800" dirty="0" err="1" smtClean="0"/>
              <a:t>Верещинському</a:t>
            </a:r>
            <a:r>
              <a:rPr lang="uk-UA" sz="4800" dirty="0" smtClean="0"/>
              <a:t> належить ідея вирішення козацької проблеми в </a:t>
            </a:r>
            <a:r>
              <a:rPr lang="uk-UA" sz="4800" dirty="0"/>
              <a:t>руслі використання козацтва й забезпечення йому незалежного місця у суспільній структурі Речі Посполитої</a:t>
            </a:r>
            <a:r>
              <a:rPr lang="uk-UA" sz="4800" dirty="0" smtClean="0"/>
              <a:t>.</a:t>
            </a:r>
            <a:endParaRPr lang="uk-UA" sz="4800" dirty="0"/>
          </a:p>
          <a:p>
            <a:endParaRPr lang="ru-RU" sz="4800" dirty="0"/>
          </a:p>
        </p:txBody>
      </p:sp>
    </p:spTree>
    <p:extLst>
      <p:ext uri="{BB962C8B-B14F-4D97-AF65-F5344CB8AC3E}">
        <p14:creationId xmlns:p14="http://schemas.microsoft.com/office/powerpoint/2010/main" val="414434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7373" y="-79360"/>
            <a:ext cx="10131425" cy="1456267"/>
          </a:xfrm>
        </p:spPr>
        <p:txBody>
          <a:bodyPr/>
          <a:lstStyle/>
          <a:p>
            <a:r>
              <a:rPr lang="uk-UA" dirty="0" smtClean="0"/>
              <a:t>Політичні обставини</a:t>
            </a:r>
            <a:endParaRPr lang="ru-RU" dirty="0"/>
          </a:p>
        </p:txBody>
      </p:sp>
      <p:sp>
        <p:nvSpPr>
          <p:cNvPr id="3" name="Объект 2"/>
          <p:cNvSpPr>
            <a:spLocks noGrp="1"/>
          </p:cNvSpPr>
          <p:nvPr>
            <p:ph sz="half" idx="1"/>
          </p:nvPr>
        </p:nvSpPr>
        <p:spPr>
          <a:xfrm>
            <a:off x="675169" y="1376906"/>
            <a:ext cx="4995334" cy="4616569"/>
          </a:xfrm>
        </p:spPr>
        <p:txBody>
          <a:bodyPr>
            <a:normAutofit fontScale="92500" lnSpcReduction="20000"/>
          </a:bodyPr>
          <a:lstStyle/>
          <a:p>
            <a:pPr marL="0" indent="0" algn="just">
              <a:buNone/>
            </a:pPr>
            <a:r>
              <a:rPr lang="uk-UA" dirty="0" smtClean="0"/>
              <a:t>	</a:t>
            </a:r>
            <a:r>
              <a:rPr lang="uk-UA" sz="3200" dirty="0" smtClean="0"/>
              <a:t>Утворення Речі Посполитої (1569 – 1795) та перехід контролю над українськими землями до Польщі</a:t>
            </a:r>
          </a:p>
          <a:p>
            <a:pPr algn="just"/>
            <a:r>
              <a:rPr lang="uk-UA" sz="2400" dirty="0" smtClean="0"/>
              <a:t> наростання боротьби за автономність</a:t>
            </a:r>
          </a:p>
          <a:p>
            <a:pPr algn="just"/>
            <a:r>
              <a:rPr lang="uk-UA" sz="2400" dirty="0" smtClean="0"/>
              <a:t>відсутність політичної нації</a:t>
            </a:r>
          </a:p>
          <a:p>
            <a:pPr algn="just"/>
            <a:r>
              <a:rPr lang="uk-UA" sz="2400" dirty="0" smtClean="0"/>
              <a:t>релігійна </a:t>
            </a:r>
            <a:r>
              <a:rPr lang="uk-UA" sz="2400" dirty="0" err="1" smtClean="0"/>
              <a:t>самоідентифікація</a:t>
            </a:r>
            <a:r>
              <a:rPr lang="uk-UA" sz="2400" dirty="0" smtClean="0"/>
              <a:t> </a:t>
            </a:r>
            <a:r>
              <a:rPr lang="uk-UA" sz="2400" dirty="0" smtClean="0"/>
              <a:t>суспільства</a:t>
            </a:r>
          </a:p>
          <a:p>
            <a:pPr algn="just"/>
            <a:r>
              <a:rPr lang="uk-UA" sz="3500" dirty="0" smtClean="0"/>
              <a:t>1596 рік – Брестська церковна унія</a:t>
            </a:r>
            <a:endParaRPr lang="ru-RU" sz="3500" dirty="0"/>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92746" y="1509622"/>
            <a:ext cx="6047616" cy="4914023"/>
          </a:xfrm>
        </p:spPr>
      </p:pic>
    </p:spTree>
    <p:extLst>
      <p:ext uri="{BB962C8B-B14F-4D97-AF65-F5344CB8AC3E}">
        <p14:creationId xmlns:p14="http://schemas.microsoft.com/office/powerpoint/2010/main" val="422277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140" y="1605517"/>
            <a:ext cx="11015330" cy="3539430"/>
          </a:xfrm>
          <a:prstGeom prst="rect">
            <a:avLst/>
          </a:prstGeom>
          <a:noFill/>
        </p:spPr>
        <p:txBody>
          <a:bodyPr wrap="square" rtlCol="0">
            <a:spAutoFit/>
          </a:bodyPr>
          <a:lstStyle/>
          <a:p>
            <a:pPr algn="just"/>
            <a:r>
              <a:rPr lang="uk-UA" sz="2400" dirty="0" smtClean="0"/>
              <a:t>	</a:t>
            </a:r>
            <a:r>
              <a:rPr lang="uk-UA" sz="4000" dirty="0" smtClean="0"/>
              <a:t>Починаючи від </a:t>
            </a:r>
            <a:r>
              <a:rPr lang="en-US" sz="4000" dirty="0" smtClean="0"/>
              <a:t>XV </a:t>
            </a:r>
            <a:r>
              <a:rPr lang="uk-UA" sz="4000" dirty="0" smtClean="0"/>
              <a:t>століття в Україні поширюється раціоналістично-гуманістичний рух</a:t>
            </a:r>
            <a:r>
              <a:rPr lang="ru-RU" sz="4000" dirty="0" smtClean="0"/>
              <a:t>. </a:t>
            </a:r>
          </a:p>
          <a:p>
            <a:pPr algn="just"/>
            <a:r>
              <a:rPr lang="ru-RU" sz="2400" dirty="0" smtClean="0"/>
              <a:t>Х</a:t>
            </a:r>
            <a:r>
              <a:rPr lang="en-US" sz="2400" dirty="0"/>
              <a:t>VI </a:t>
            </a:r>
            <a:r>
              <a:rPr lang="uk-UA" sz="2400" dirty="0" smtClean="0"/>
              <a:t>століття ‒ бурхливий час європейської Реформації та Контрреформації, пошани до освіти та мистецтв, розквіту книгодрукування, запеклих диспутів, становлення Речі Посполитої, формування українського козацтва, а також розколу українського православ’я (утворення Унійної церкви). Під впливом західноєвропейського протестантизму раціоналістична тенденція у </a:t>
            </a:r>
            <a:r>
              <a:rPr lang="en-US" sz="2400" dirty="0" smtClean="0"/>
              <a:t>XVI </a:t>
            </a:r>
            <a:r>
              <a:rPr lang="uk-UA" sz="2400" dirty="0" smtClean="0"/>
              <a:t>столітті</a:t>
            </a:r>
            <a:r>
              <a:rPr lang="ru-RU" sz="2400" dirty="0" smtClean="0"/>
              <a:t> </a:t>
            </a:r>
            <a:r>
              <a:rPr lang="uk-UA" sz="2400" dirty="0" smtClean="0"/>
              <a:t>зростає, створюючи ідейні передумови для формування світської науки в Україні.</a:t>
            </a:r>
            <a:endParaRPr lang="uk-UA" sz="2400" dirty="0"/>
          </a:p>
        </p:txBody>
      </p:sp>
    </p:spTree>
    <p:extLst>
      <p:ext uri="{BB962C8B-B14F-4D97-AF65-F5344CB8AC3E}">
        <p14:creationId xmlns:p14="http://schemas.microsoft.com/office/powerpoint/2010/main" val="426852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02573688"/>
              </p:ext>
            </p:extLst>
          </p:nvPr>
        </p:nvGraphicFramePr>
        <p:xfrm>
          <a:off x="1414125" y="1467290"/>
          <a:ext cx="9558674" cy="3848988"/>
        </p:xfrm>
        <a:graphic>
          <a:graphicData uri="http://schemas.openxmlformats.org/drawingml/2006/table">
            <a:tbl>
              <a:tblPr firstRow="1" bandRow="1">
                <a:tableStyleId>{5C22544A-7EE6-4342-B048-85BDC9FD1C3A}</a:tableStyleId>
              </a:tblPr>
              <a:tblGrid>
                <a:gridCol w="4779337"/>
                <a:gridCol w="4779337"/>
              </a:tblGrid>
              <a:tr h="641498">
                <a:tc>
                  <a:txBody>
                    <a:bodyPr/>
                    <a:lstStyle/>
                    <a:p>
                      <a:pPr algn="ctr"/>
                      <a:r>
                        <a:rPr lang="uk-UA" dirty="0" smtClean="0"/>
                        <a:t>Внутрішні фактори</a:t>
                      </a:r>
                      <a:endParaRPr lang="ru-RU" dirty="0"/>
                    </a:p>
                  </a:txBody>
                  <a:tcPr/>
                </a:tc>
                <a:tc>
                  <a:txBody>
                    <a:bodyPr/>
                    <a:lstStyle/>
                    <a:p>
                      <a:pPr algn="ctr"/>
                      <a:r>
                        <a:rPr lang="uk-UA" dirty="0" smtClean="0"/>
                        <a:t>Зовнішні фактори </a:t>
                      </a:r>
                      <a:endParaRPr lang="ru-RU" dirty="0"/>
                    </a:p>
                  </a:txBody>
                  <a:tcPr/>
                </a:tc>
              </a:tr>
              <a:tr h="641498">
                <a:tc>
                  <a:txBody>
                    <a:bodyPr/>
                    <a:lstStyle/>
                    <a:p>
                      <a:pPr algn="ctr"/>
                      <a:r>
                        <a:rPr lang="uk-UA" dirty="0" smtClean="0"/>
                        <a:t>Відсутність</a:t>
                      </a:r>
                      <a:r>
                        <a:rPr lang="uk-UA" baseline="0" dirty="0" smtClean="0"/>
                        <a:t> державності</a:t>
                      </a:r>
                      <a:endParaRPr lang="ru-RU" dirty="0"/>
                    </a:p>
                  </a:txBody>
                  <a:tcPr/>
                </a:tc>
                <a:tc>
                  <a:txBody>
                    <a:bodyPr/>
                    <a:lstStyle/>
                    <a:p>
                      <a:pPr algn="ctr"/>
                      <a:r>
                        <a:rPr lang="uk-UA" dirty="0" smtClean="0"/>
                        <a:t>Гуманістичні</a:t>
                      </a:r>
                      <a:r>
                        <a:rPr lang="uk-UA" baseline="0" dirty="0" smtClean="0"/>
                        <a:t> ідеї відродження </a:t>
                      </a:r>
                      <a:endParaRPr lang="ru-RU" dirty="0"/>
                    </a:p>
                  </a:txBody>
                  <a:tcPr/>
                </a:tc>
              </a:tr>
              <a:tr h="641498">
                <a:tc>
                  <a:txBody>
                    <a:bodyPr/>
                    <a:lstStyle/>
                    <a:p>
                      <a:pPr algn="ctr"/>
                      <a:r>
                        <a:rPr lang="uk-UA" dirty="0" smtClean="0"/>
                        <a:t>Козацький</a:t>
                      </a:r>
                      <a:r>
                        <a:rPr lang="uk-UA" baseline="0" dirty="0" smtClean="0"/>
                        <a:t> феномен</a:t>
                      </a:r>
                      <a:endParaRPr lang="ru-RU" dirty="0"/>
                    </a:p>
                  </a:txBody>
                  <a:tcPr/>
                </a:tc>
                <a:tc>
                  <a:txBody>
                    <a:bodyPr/>
                    <a:lstStyle/>
                    <a:p>
                      <a:pPr algn="ctr"/>
                      <a:r>
                        <a:rPr lang="uk-UA" dirty="0" smtClean="0"/>
                        <a:t>Вплив</a:t>
                      </a:r>
                      <a:r>
                        <a:rPr lang="uk-UA" baseline="0" dirty="0" smtClean="0"/>
                        <a:t> імперії</a:t>
                      </a:r>
                      <a:r>
                        <a:rPr lang="uk-UA" dirty="0" smtClean="0"/>
                        <a:t> </a:t>
                      </a:r>
                      <a:endParaRPr lang="ru-RU" dirty="0"/>
                    </a:p>
                  </a:txBody>
                  <a:tcPr/>
                </a:tc>
              </a:tr>
              <a:tr h="641498">
                <a:tc>
                  <a:txBody>
                    <a:bodyPr/>
                    <a:lstStyle/>
                    <a:p>
                      <a:pPr algn="ctr"/>
                      <a:r>
                        <a:rPr lang="uk-UA" dirty="0" smtClean="0"/>
                        <a:t>Жага до самоідентифікації </a:t>
                      </a:r>
                      <a:endParaRPr lang="ru-RU" dirty="0"/>
                    </a:p>
                  </a:txBody>
                  <a:tcPr/>
                </a:tc>
                <a:tc>
                  <a:txBody>
                    <a:bodyPr/>
                    <a:lstStyle/>
                    <a:p>
                      <a:pPr algn="ctr"/>
                      <a:r>
                        <a:rPr lang="uk-UA" dirty="0" smtClean="0"/>
                        <a:t>Занепад</a:t>
                      </a:r>
                      <a:r>
                        <a:rPr lang="uk-UA" baseline="0" dirty="0" smtClean="0"/>
                        <a:t> Візантії</a:t>
                      </a:r>
                      <a:endParaRPr lang="ru-RU" dirty="0"/>
                    </a:p>
                  </a:txBody>
                  <a:tcPr/>
                </a:tc>
              </a:tr>
              <a:tr h="641498">
                <a:tc>
                  <a:txBody>
                    <a:bodyPr/>
                    <a:lstStyle/>
                    <a:p>
                      <a:pPr algn="ctr"/>
                      <a:r>
                        <a:rPr lang="uk-UA" dirty="0" smtClean="0"/>
                        <a:t>Братства</a:t>
                      </a:r>
                      <a:r>
                        <a:rPr lang="uk-UA" baseline="0" dirty="0" smtClean="0"/>
                        <a:t> </a:t>
                      </a:r>
                      <a:endParaRPr lang="ru-RU" dirty="0"/>
                    </a:p>
                  </a:txBody>
                  <a:tcPr/>
                </a:tc>
                <a:tc>
                  <a:txBody>
                    <a:bodyPr/>
                    <a:lstStyle/>
                    <a:p>
                      <a:pPr algn="ctr"/>
                      <a:r>
                        <a:rPr lang="uk-UA" dirty="0" smtClean="0"/>
                        <a:t>Католицький</a:t>
                      </a:r>
                      <a:r>
                        <a:rPr lang="uk-UA" baseline="0" dirty="0" smtClean="0"/>
                        <a:t> тиск</a:t>
                      </a:r>
                      <a:endParaRPr lang="ru-RU" dirty="0"/>
                    </a:p>
                  </a:txBody>
                  <a:tcPr/>
                </a:tc>
              </a:tr>
              <a:tr h="641498">
                <a:tc>
                  <a:txBody>
                    <a:bodyPr/>
                    <a:lstStyle/>
                    <a:p>
                      <a:pPr algn="ctr"/>
                      <a:r>
                        <a:rPr lang="uk-UA" dirty="0" smtClean="0"/>
                        <a:t>Відсутність релігійного центру</a:t>
                      </a:r>
                      <a:endParaRPr lang="ru-RU" dirty="0"/>
                    </a:p>
                  </a:txBody>
                  <a:tcPr/>
                </a:tc>
                <a:tc>
                  <a:txBody>
                    <a:bodyPr/>
                    <a:lstStyle/>
                    <a:p>
                      <a:pPr algn="ctr"/>
                      <a:r>
                        <a:rPr lang="uk-UA" dirty="0" smtClean="0"/>
                        <a:t>Європейська реформація </a:t>
                      </a:r>
                      <a:endParaRPr lang="ru-RU" dirty="0"/>
                    </a:p>
                  </a:txBody>
                  <a:tcPr/>
                </a:tc>
              </a:tr>
            </a:tbl>
          </a:graphicData>
        </a:graphic>
      </p:graphicFrame>
    </p:spTree>
    <p:extLst>
      <p:ext uri="{BB962C8B-B14F-4D97-AF65-F5344CB8AC3E}">
        <p14:creationId xmlns:p14="http://schemas.microsoft.com/office/powerpoint/2010/main" val="1003215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0990" y="3268997"/>
            <a:ext cx="4720275" cy="3477875"/>
          </a:xfrm>
          <a:prstGeom prst="rect">
            <a:avLst/>
          </a:prstGeom>
          <a:noFill/>
        </p:spPr>
        <p:txBody>
          <a:bodyPr wrap="square" rtlCol="0">
            <a:spAutoFit/>
          </a:bodyPr>
          <a:lstStyle/>
          <a:p>
            <a:pPr algn="just"/>
            <a:r>
              <a:rPr lang="uk-UA" sz="2000" dirty="0" smtClean="0"/>
              <a:t>	</a:t>
            </a:r>
            <a:r>
              <a:rPr lang="uk-UA" sz="2000" i="1" dirty="0" smtClean="0"/>
              <a:t>Полеміка відкрила очі на глибоке провалля, яке зарисувалося між тими, що перейшли під зверхність римської церкви, й тими, що зісталися вірними церкві східній. Ті різниці – витвір тисячолітнього відмінного культурного і суспільно-політичного життя, що розвело світ західний і східний, римський і візантійський. </a:t>
            </a:r>
          </a:p>
          <a:p>
            <a:pPr algn="just"/>
            <a:r>
              <a:rPr lang="uk-UA" sz="2000" dirty="0"/>
              <a:t>	</a:t>
            </a:r>
            <a:r>
              <a:rPr lang="uk-UA" sz="2000" dirty="0" smtClean="0"/>
              <a:t>														М. Грушевський</a:t>
            </a:r>
            <a:endParaRPr lang="uk-UA" sz="2000" dirty="0"/>
          </a:p>
        </p:txBody>
      </p:sp>
      <p:sp>
        <p:nvSpPr>
          <p:cNvPr id="3" name="TextBox 2"/>
          <p:cNvSpPr txBox="1"/>
          <p:nvPr/>
        </p:nvSpPr>
        <p:spPr>
          <a:xfrm>
            <a:off x="434002" y="592765"/>
            <a:ext cx="11017263" cy="1015663"/>
          </a:xfrm>
          <a:prstGeom prst="rect">
            <a:avLst/>
          </a:prstGeom>
          <a:noFill/>
        </p:spPr>
        <p:txBody>
          <a:bodyPr wrap="square" rtlCol="0">
            <a:spAutoFit/>
          </a:bodyPr>
          <a:lstStyle/>
          <a:p>
            <a:pPr algn="just"/>
            <a:r>
              <a:rPr lang="uk-UA" sz="2000" dirty="0" smtClean="0"/>
              <a:t>	На думку Михайла Грушевського, саме на цей період припадає перший етап національного відродження, коли в Україні починає розвиватись власна думка, а кількість культурних, політичних і економічних зв'язків значно зросла.</a:t>
            </a:r>
            <a:endParaRPr lang="ru-RU" sz="2000" dirty="0"/>
          </a:p>
        </p:txBody>
      </p:sp>
      <p:pic>
        <p:nvPicPr>
          <p:cNvPr id="2050" name="Picture 2" descr="Картинки по запросу &quot;Михайло Грушевський&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461" y="1608428"/>
            <a:ext cx="3539911" cy="46628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03208" y="6377540"/>
            <a:ext cx="1332416" cy="369332"/>
          </a:xfrm>
          <a:prstGeom prst="rect">
            <a:avLst/>
          </a:prstGeom>
          <a:noFill/>
        </p:spPr>
        <p:txBody>
          <a:bodyPr wrap="none" rtlCol="0">
            <a:spAutoFit/>
          </a:bodyPr>
          <a:lstStyle/>
          <a:p>
            <a:r>
              <a:rPr lang="uk-UA" dirty="0" smtClean="0"/>
              <a:t>(1866-1934)</a:t>
            </a:r>
            <a:endParaRPr lang="ru-RU" dirty="0"/>
          </a:p>
        </p:txBody>
      </p:sp>
    </p:spTree>
    <p:extLst>
      <p:ext uri="{BB962C8B-B14F-4D97-AF65-F5344CB8AC3E}">
        <p14:creationId xmlns:p14="http://schemas.microsoft.com/office/powerpoint/2010/main" val="3730887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3290" y="174604"/>
            <a:ext cx="11367655" cy="3416320"/>
          </a:xfrm>
          <a:prstGeom prst="rect">
            <a:avLst/>
          </a:prstGeom>
        </p:spPr>
        <p:txBody>
          <a:bodyPr wrap="square">
            <a:spAutoFit/>
          </a:bodyPr>
          <a:lstStyle/>
          <a:p>
            <a:pPr algn="just"/>
            <a:r>
              <a:rPr lang="ru-RU" dirty="0" smtClean="0"/>
              <a:t>	</a:t>
            </a:r>
            <a:r>
              <a:rPr lang="uk-UA" sz="2400" dirty="0" smtClean="0"/>
              <a:t>Українська політична, філософська думка цього періоду розвивалась на основі ідеології гуманізму. Класичним її вираженням в Україні була діяльність БРАТСТВ, Острозького </a:t>
            </a:r>
            <a:r>
              <a:rPr lang="uk-UA" sz="2400" dirty="0" err="1" smtClean="0"/>
              <a:t>освітньо-культурного</a:t>
            </a:r>
            <a:r>
              <a:rPr lang="uk-UA" sz="2400" dirty="0" smtClean="0"/>
              <a:t> центру (1576‒1636), а пізніше Києво-Могилянської академії</a:t>
            </a:r>
            <a:r>
              <a:rPr lang="ru-RU" sz="2400" dirty="0" smtClean="0"/>
              <a:t> </a:t>
            </a:r>
            <a:r>
              <a:rPr lang="ru-RU" sz="2400" dirty="0"/>
              <a:t>(1632‒1817). Як </a:t>
            </a:r>
            <a:r>
              <a:rPr lang="uk-UA" sz="2400" dirty="0" smtClean="0"/>
              <a:t>засіб протидії колонізації та покатоличення українського народу в кінці</a:t>
            </a:r>
            <a:r>
              <a:rPr lang="ru-RU" sz="2400" dirty="0" smtClean="0"/>
              <a:t> </a:t>
            </a:r>
            <a:r>
              <a:rPr lang="en-US" sz="2400" dirty="0"/>
              <a:t>XVI </a:t>
            </a:r>
            <a:r>
              <a:rPr lang="uk-UA" sz="2400" dirty="0" smtClean="0"/>
              <a:t>століття виникають релігійно-національні організації-братства: Львівське</a:t>
            </a:r>
            <a:r>
              <a:rPr lang="ru-RU" sz="2400" dirty="0" smtClean="0"/>
              <a:t> </a:t>
            </a:r>
            <a:r>
              <a:rPr lang="ru-RU" sz="2400" dirty="0"/>
              <a:t>(1585‒1586), </a:t>
            </a:r>
            <a:r>
              <a:rPr lang="uk-UA" sz="2400" dirty="0" err="1" smtClean="0"/>
              <a:t>Рогатинське</a:t>
            </a:r>
            <a:r>
              <a:rPr lang="ru-RU" sz="2400" dirty="0" smtClean="0"/>
              <a:t> </a:t>
            </a:r>
            <a:r>
              <a:rPr lang="ru-RU" sz="2400" dirty="0"/>
              <a:t>(1589), </a:t>
            </a:r>
            <a:r>
              <a:rPr lang="uk-UA" sz="2400" dirty="0" smtClean="0"/>
              <a:t>Київське</a:t>
            </a:r>
            <a:r>
              <a:rPr lang="ru-RU" sz="2400" dirty="0" smtClean="0"/>
              <a:t> </a:t>
            </a:r>
            <a:r>
              <a:rPr lang="ru-RU" sz="2400" dirty="0"/>
              <a:t>(1615), </a:t>
            </a:r>
            <a:r>
              <a:rPr lang="uk-UA" sz="2400" dirty="0" smtClean="0"/>
              <a:t>Луцьке</a:t>
            </a:r>
            <a:r>
              <a:rPr lang="ru-RU" sz="2400" dirty="0" smtClean="0"/>
              <a:t> </a:t>
            </a:r>
            <a:r>
              <a:rPr lang="ru-RU" sz="2400" dirty="0"/>
              <a:t>(1617) та </a:t>
            </a:r>
            <a:r>
              <a:rPr lang="ru-RU" sz="2400" dirty="0" err="1"/>
              <a:t>ін</a:t>
            </a:r>
            <a:r>
              <a:rPr lang="ru-RU" sz="2400" dirty="0"/>
              <a:t>. </a:t>
            </a:r>
          </a:p>
          <a:p>
            <a:pPr algn="just"/>
            <a:r>
              <a:rPr lang="ru-RU" sz="2400" dirty="0"/>
              <a:t>Д</a:t>
            </a:r>
            <a:r>
              <a:rPr lang="ru-RU" sz="2400" dirty="0" smtClean="0"/>
              <a:t>о </a:t>
            </a:r>
            <a:r>
              <a:rPr lang="uk-UA" sz="2400" dirty="0" smtClean="0"/>
              <a:t>першого етапу розвитку </a:t>
            </a:r>
            <a:r>
              <a:rPr lang="ru-RU" sz="2400" dirty="0" smtClean="0"/>
              <a:t>братств </a:t>
            </a:r>
            <a:r>
              <a:rPr lang="ru-RU" sz="2400" dirty="0"/>
              <a:t>(до </a:t>
            </a:r>
            <a:r>
              <a:rPr lang="uk-UA" sz="2400" dirty="0" smtClean="0"/>
              <a:t>Берестейської унії</a:t>
            </a:r>
            <a:r>
              <a:rPr lang="ru-RU" sz="2400" dirty="0" smtClean="0"/>
              <a:t>) для </a:t>
            </a:r>
            <a:r>
              <a:rPr lang="uk-UA" sz="2400" dirty="0" smtClean="0"/>
              <a:t>братчиків</a:t>
            </a:r>
            <a:r>
              <a:rPr lang="ru-RU" sz="2400" dirty="0" smtClean="0"/>
              <a:t> </a:t>
            </a:r>
            <a:r>
              <a:rPr lang="uk-UA" sz="2400" dirty="0" smtClean="0"/>
              <a:t>був характерний</a:t>
            </a:r>
            <a:r>
              <a:rPr lang="ru-RU" sz="2400" dirty="0" smtClean="0"/>
              <a:t> </a:t>
            </a:r>
            <a:r>
              <a:rPr lang="ru-RU" sz="2400" dirty="0"/>
              <a:t>не </a:t>
            </a:r>
            <a:r>
              <a:rPr lang="uk-UA" sz="2400" dirty="0" smtClean="0"/>
              <a:t>лише виступ проти </a:t>
            </a:r>
            <a:r>
              <a:rPr lang="ru-RU" sz="2400" dirty="0" smtClean="0"/>
              <a:t>католицизму</a:t>
            </a:r>
            <a:r>
              <a:rPr lang="ru-RU" sz="2400" dirty="0"/>
              <a:t>, але й </a:t>
            </a:r>
            <a:r>
              <a:rPr lang="uk-UA" sz="2400" dirty="0" smtClean="0"/>
              <a:t>проти</a:t>
            </a:r>
            <a:r>
              <a:rPr lang="ru-RU" sz="2400" dirty="0" smtClean="0"/>
              <a:t> </a:t>
            </a:r>
            <a:r>
              <a:rPr lang="ru-RU" sz="2400" dirty="0"/>
              <a:t>консерватизму православного </a:t>
            </a:r>
            <a:r>
              <a:rPr lang="ru-RU" sz="2400" dirty="0" smtClean="0"/>
              <a:t>духовенства.</a:t>
            </a:r>
            <a:endParaRPr lang="ru-RU" sz="2400" dirty="0"/>
          </a:p>
        </p:txBody>
      </p:sp>
      <p:pic>
        <p:nvPicPr>
          <p:cNvPr id="3074" name="Picture 2" descr="Картинки по запросу &quot;братства українські&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053" y="4993696"/>
            <a:ext cx="2943225" cy="15525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Картинки по запросу &quot;братства українські&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914" y="4209274"/>
            <a:ext cx="3751407" cy="24989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Картинки по запросу &quot;братства українські&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1" y="3590924"/>
            <a:ext cx="4349681" cy="280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383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339436"/>
            <a:ext cx="10131425" cy="1456267"/>
          </a:xfrm>
        </p:spPr>
        <p:txBody>
          <a:bodyPr/>
          <a:lstStyle/>
          <a:p>
            <a:pPr algn="ctr"/>
            <a:r>
              <a:rPr lang="uk-UA" dirty="0" smtClean="0"/>
              <a:t>Відомі представники</a:t>
            </a:r>
            <a:endParaRPr lang="ru-RU" dirty="0"/>
          </a:p>
        </p:txBody>
      </p:sp>
      <p:sp>
        <p:nvSpPr>
          <p:cNvPr id="3" name="Объект 2"/>
          <p:cNvSpPr>
            <a:spLocks noGrp="1"/>
          </p:cNvSpPr>
          <p:nvPr>
            <p:ph idx="1"/>
          </p:nvPr>
        </p:nvSpPr>
        <p:spPr/>
        <p:txBody>
          <a:bodyPr>
            <a:normAutofit lnSpcReduction="10000"/>
          </a:bodyPr>
          <a:lstStyle/>
          <a:p>
            <a:pPr marL="0" indent="0" algn="just">
              <a:buNone/>
            </a:pPr>
            <a:r>
              <a:rPr lang="ru-RU" dirty="0" smtClean="0"/>
              <a:t>	</a:t>
            </a:r>
            <a:r>
              <a:rPr lang="uk-UA" sz="2400" dirty="0" smtClean="0"/>
              <a:t>Розвиток реформаційних, гуманістичних ідей у братських школах і Острозькому центрі пов’язаний із іменами І. </a:t>
            </a:r>
            <a:r>
              <a:rPr lang="uk-UA" sz="2400" dirty="0" err="1" smtClean="0"/>
              <a:t>Копинського</a:t>
            </a:r>
            <a:r>
              <a:rPr lang="uk-UA" sz="2400" dirty="0" smtClean="0"/>
              <a:t>, К. </a:t>
            </a:r>
            <a:r>
              <a:rPr lang="uk-UA" sz="2400" dirty="0" err="1" smtClean="0"/>
              <a:t>Транквіліона-Ставровецького</a:t>
            </a:r>
            <a:r>
              <a:rPr lang="uk-UA" sz="2400" dirty="0" smtClean="0"/>
              <a:t>, Г. Смотрицького, плеяди українських полемістів (І. Вишенський, М. Смотрицький, Х. </a:t>
            </a:r>
            <a:r>
              <a:rPr lang="uk-UA" sz="2400" dirty="0" err="1" smtClean="0"/>
              <a:t>Філалет</a:t>
            </a:r>
            <a:r>
              <a:rPr lang="uk-UA" sz="2400" dirty="0" smtClean="0"/>
              <a:t>, С. Зизаній, З. Копистенський та ін.). У їх творах обґрунтовувалися позиції українського православ’я, критикувалися догми католицизму та політика Ватикану. </a:t>
            </a:r>
            <a:endParaRPr lang="uk-UA" sz="2400" dirty="0" smtClean="0"/>
          </a:p>
          <a:p>
            <a:pPr marL="0" indent="0" algn="just">
              <a:buNone/>
            </a:pPr>
            <a:r>
              <a:rPr lang="uk-UA" sz="2400" dirty="0" smtClean="0"/>
              <a:t>Українські </a:t>
            </a:r>
            <a:r>
              <a:rPr lang="uk-UA" sz="2400" dirty="0" smtClean="0"/>
              <a:t>політичні погляди епохи Реформації найперше представлені двома напрямами розвитку політичної думки: гострополемічним напрямом (І. Вишенський, Г. Смотрицький), культурно-освітнім напрямом (Ю. </a:t>
            </a:r>
            <a:r>
              <a:rPr lang="uk-UA" sz="2400" dirty="0" err="1" smtClean="0"/>
              <a:t>Рогатинець</a:t>
            </a:r>
            <a:r>
              <a:rPr lang="uk-UA" sz="2400" dirty="0" smtClean="0"/>
              <a:t>, С. Зизаній).</a:t>
            </a:r>
            <a:endParaRPr lang="uk-UA" sz="2400" dirty="0"/>
          </a:p>
        </p:txBody>
      </p:sp>
    </p:spTree>
    <p:extLst>
      <p:ext uri="{BB962C8B-B14F-4D97-AF65-F5344CB8AC3E}">
        <p14:creationId xmlns:p14="http://schemas.microsoft.com/office/powerpoint/2010/main" val="4042481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9871" y="0"/>
            <a:ext cx="3680885" cy="602673"/>
          </a:xfrm>
        </p:spPr>
        <p:txBody>
          <a:bodyPr/>
          <a:lstStyle/>
          <a:p>
            <a:pPr algn="ctr"/>
            <a:r>
              <a:rPr lang="uk-UA" dirty="0" smtClean="0"/>
              <a:t>Погляди П. Скарги</a:t>
            </a:r>
            <a:endParaRPr lang="ru-RU" dirty="0"/>
          </a:p>
        </p:txBody>
      </p:sp>
      <p:sp>
        <p:nvSpPr>
          <p:cNvPr id="4" name="Текст 3"/>
          <p:cNvSpPr>
            <a:spLocks noGrp="1"/>
          </p:cNvSpPr>
          <p:nvPr>
            <p:ph type="body" sz="half" idx="2"/>
          </p:nvPr>
        </p:nvSpPr>
        <p:spPr>
          <a:xfrm>
            <a:off x="675407" y="848206"/>
            <a:ext cx="4956466" cy="4762885"/>
          </a:xfrm>
        </p:spPr>
        <p:txBody>
          <a:bodyPr>
            <a:noAutofit/>
          </a:bodyPr>
          <a:lstStyle/>
          <a:p>
            <a:pPr algn="just"/>
            <a:r>
              <a:rPr lang="ru-RU" sz="2000" dirty="0" smtClean="0"/>
              <a:t>	Для </a:t>
            </a:r>
            <a:r>
              <a:rPr lang="uk-UA" sz="2000" dirty="0" smtClean="0"/>
              <a:t>реалізації планів унії було залучено орден єзуїтів. За дорученням керівництва ордену з концепцією </a:t>
            </a:r>
            <a:r>
              <a:rPr lang="uk-UA" sz="2000" dirty="0" err="1" smtClean="0"/>
              <a:t>церкової</a:t>
            </a:r>
            <a:r>
              <a:rPr lang="uk-UA" sz="2000" dirty="0" smtClean="0"/>
              <a:t> унії виступив Петро Скарга (</a:t>
            </a:r>
            <a:r>
              <a:rPr lang="uk-UA" sz="2000" dirty="0" err="1" smtClean="0"/>
              <a:t>Павенський</a:t>
            </a:r>
            <a:r>
              <a:rPr lang="uk-UA" sz="2000" dirty="0" smtClean="0"/>
              <a:t>) ‒ католицький теолог, письменник-полеміст. Основні праці: «Про єдність церкви Божої…»</a:t>
            </a:r>
            <a:r>
              <a:rPr lang="ru-RU" sz="2000" dirty="0" smtClean="0"/>
              <a:t> </a:t>
            </a:r>
            <a:r>
              <a:rPr lang="ru-RU" sz="2000" dirty="0"/>
              <a:t>(«</a:t>
            </a:r>
            <a:r>
              <a:rPr lang="en-US" sz="2000" dirty="0"/>
              <a:t>O </a:t>
            </a:r>
            <a:r>
              <a:rPr lang="en-US" sz="2000" dirty="0" err="1"/>
              <a:t>jednoś</a:t>
            </a:r>
            <a:r>
              <a:rPr lang="ru-RU" sz="2000" dirty="0"/>
              <a:t>с</a:t>
            </a:r>
            <a:r>
              <a:rPr lang="en-US" sz="2000" dirty="0" err="1"/>
              <a:t>i</a:t>
            </a:r>
            <a:r>
              <a:rPr lang="en-US" sz="2000" dirty="0"/>
              <a:t> </a:t>
            </a:r>
            <a:r>
              <a:rPr lang="ru-RU" sz="2000" dirty="0"/>
              <a:t>К</a:t>
            </a:r>
            <a:r>
              <a:rPr lang="en-US" sz="2000" dirty="0" err="1"/>
              <a:t>ościoła</a:t>
            </a:r>
            <a:r>
              <a:rPr lang="en-US" sz="2000" dirty="0"/>
              <a:t> </a:t>
            </a:r>
            <a:r>
              <a:rPr lang="ru-RU" sz="2000" dirty="0"/>
              <a:t>В</a:t>
            </a:r>
            <a:r>
              <a:rPr lang="en-US" sz="2000" dirty="0" err="1"/>
              <a:t>ożego</a:t>
            </a:r>
            <a:r>
              <a:rPr lang="en-US" sz="2000" dirty="0"/>
              <a:t> pod </a:t>
            </a:r>
            <a:r>
              <a:rPr lang="en-US" sz="2000" dirty="0" err="1"/>
              <a:t>jednem</a:t>
            </a:r>
            <a:r>
              <a:rPr lang="en-US" sz="2000" dirty="0"/>
              <a:t> </a:t>
            </a:r>
            <a:r>
              <a:rPr lang="ru-RU" sz="2000" dirty="0"/>
              <a:t>Р</a:t>
            </a:r>
            <a:r>
              <a:rPr lang="en-US" sz="2000" dirty="0" err="1"/>
              <a:t>asterzem</a:t>
            </a:r>
            <a:r>
              <a:rPr lang="en-US" sz="2000" dirty="0"/>
              <a:t> </a:t>
            </a:r>
            <a:r>
              <a:rPr lang="en-US" sz="2000" dirty="0" err="1"/>
              <a:t>i</a:t>
            </a:r>
            <a:r>
              <a:rPr lang="en-US" sz="2000" dirty="0"/>
              <a:t> o </a:t>
            </a:r>
            <a:r>
              <a:rPr lang="en-US" sz="2000" dirty="0" err="1"/>
              <a:t>greckim</a:t>
            </a:r>
            <a:r>
              <a:rPr lang="en-US" sz="2000" dirty="0"/>
              <a:t> od </a:t>
            </a:r>
            <a:r>
              <a:rPr lang="en-US" sz="2000" dirty="0" err="1"/>
              <a:t>tej</a:t>
            </a:r>
            <a:r>
              <a:rPr lang="en-US" sz="2000" dirty="0"/>
              <a:t> </a:t>
            </a:r>
            <a:r>
              <a:rPr lang="en-US" sz="2000" dirty="0" err="1"/>
              <a:t>jedności</a:t>
            </a:r>
            <a:r>
              <a:rPr lang="en-US" sz="2000" dirty="0"/>
              <a:t> </a:t>
            </a:r>
            <a:r>
              <a:rPr lang="en-US" sz="2000" dirty="0" err="1"/>
              <a:t>odstąpieniu</a:t>
            </a:r>
            <a:r>
              <a:rPr lang="en-US" sz="2000" dirty="0"/>
              <a:t>...», 1577), </a:t>
            </a:r>
            <a:r>
              <a:rPr lang="en-US" sz="2000" dirty="0" smtClean="0"/>
              <a:t>«</a:t>
            </a:r>
            <a:r>
              <a:rPr lang="uk-UA" sz="2000" dirty="0" smtClean="0"/>
              <a:t>Житія святих</a:t>
            </a:r>
            <a:r>
              <a:rPr lang="ru-RU" sz="2000" dirty="0" smtClean="0"/>
              <a:t>» </a:t>
            </a:r>
            <a:r>
              <a:rPr lang="ru-RU" sz="2000" dirty="0"/>
              <a:t>(1579), </a:t>
            </a:r>
            <a:r>
              <a:rPr lang="ru-RU" sz="2000" dirty="0" smtClean="0"/>
              <a:t>«</a:t>
            </a:r>
            <a:r>
              <a:rPr lang="uk-UA" sz="2000" dirty="0" smtClean="0"/>
              <a:t>Сеймові промови» (1597), «Оповіді Соломона» (1597), «Брестський синод» (1597), «Божественне воїнство» (1618). 	Історики характеризують Скаргу як видатного оратора, проповідника своєї епохи, активного борця проти Реформації. Завдяки ораторському хисту він зазвичай перемагав своїх опонентів у диспутах.</a:t>
            </a:r>
            <a:endParaRPr lang="uk-UA" sz="2000" dirty="0"/>
          </a:p>
        </p:txBody>
      </p:sp>
      <p:pic>
        <p:nvPicPr>
          <p:cNvPr id="4098" name="Picture 2" descr="Картинки по запросу &quot;Петро скарга&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66145" y="848206"/>
            <a:ext cx="5243195" cy="46070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47924" y="5455227"/>
            <a:ext cx="1479636" cy="646331"/>
          </a:xfrm>
          <a:prstGeom prst="rect">
            <a:avLst/>
          </a:prstGeom>
          <a:noFill/>
        </p:spPr>
        <p:txBody>
          <a:bodyPr wrap="none" rtlCol="0">
            <a:spAutoFit/>
          </a:bodyPr>
          <a:lstStyle/>
          <a:p>
            <a:r>
              <a:rPr lang="uk-UA" dirty="0" smtClean="0"/>
              <a:t>Петро Скарга</a:t>
            </a:r>
          </a:p>
          <a:p>
            <a:r>
              <a:rPr lang="uk-UA" dirty="0" smtClean="0"/>
              <a:t>(1536 -1612)</a:t>
            </a:r>
            <a:endParaRPr lang="ru-RU" dirty="0"/>
          </a:p>
        </p:txBody>
      </p:sp>
    </p:spTree>
    <p:extLst>
      <p:ext uri="{BB962C8B-B14F-4D97-AF65-F5344CB8AC3E}">
        <p14:creationId xmlns:p14="http://schemas.microsoft.com/office/powerpoint/2010/main" val="5197785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Небесная</Template>
  <TotalTime>1383</TotalTime>
  <Words>483</Words>
  <Application>Microsoft Office PowerPoint</Application>
  <PresentationFormat>Произвольный</PresentationFormat>
  <Paragraphs>105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Небеса</vt:lpstr>
      <vt:lpstr>Українська політична думка другої половини XVI – початку XVII століть </vt:lpstr>
      <vt:lpstr>План</vt:lpstr>
      <vt:lpstr>Політичні обставини</vt:lpstr>
      <vt:lpstr>Презентация PowerPoint</vt:lpstr>
      <vt:lpstr>Презентация PowerPoint</vt:lpstr>
      <vt:lpstr>Презентация PowerPoint</vt:lpstr>
      <vt:lpstr>Презентация PowerPoint</vt:lpstr>
      <vt:lpstr>Відомі представники</vt:lpstr>
      <vt:lpstr>Погляди П. Скарги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фактично вперше вводить у суспільно-політичний обіг поняття українського народу – «українний християнський народ», наповнюючи його етнополітичним змістом і відкидаючи територіально-земельні, географічні дефініції місцевого населення</vt:lpstr>
      <vt:lpstr>Презентация PowerPoint</vt:lpstr>
      <vt:lpstr>Вихід із такого становища</vt:lpstr>
      <vt:lpstr>Презентация PowerPoint</vt:lpstr>
      <vt:lpstr>Презентация PowerPoint</vt:lpstr>
      <vt:lpstr>Гетьман </vt:lpstr>
      <vt:lpstr>У пізніших працях Пропонує утворити козацьке князівство, васальне щодо речі посполитої</vt:lpstr>
      <vt:lpstr>Презентация PowerPoint</vt:lpstr>
      <vt:lpstr>висновок</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Українська політична думка другої половини XVI століття</dc:title>
  <dc:creator>Пользователь Windows</dc:creator>
  <cp:lastModifiedBy>User</cp:lastModifiedBy>
  <cp:revision>42</cp:revision>
  <dcterms:created xsi:type="dcterms:W3CDTF">2021-02-22T08:15:42Z</dcterms:created>
  <dcterms:modified xsi:type="dcterms:W3CDTF">2023-03-03T13:46:28Z</dcterms:modified>
</cp:coreProperties>
</file>