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6" r:id="rId3"/>
    <p:sldId id="257" r:id="rId4"/>
    <p:sldId id="259" r:id="rId5"/>
    <p:sldId id="260" r:id="rId6"/>
    <p:sldId id="270" r:id="rId7"/>
    <p:sldId id="263" r:id="rId8"/>
    <p:sldId id="262" r:id="rId9"/>
    <p:sldId id="264" r:id="rId10"/>
    <p:sldId id="267" r:id="rId11"/>
    <p:sldId id="265" r:id="rId12"/>
    <p:sldId id="266" r:id="rId13"/>
    <p:sldId id="269" r:id="rId14"/>
    <p:sldId id="268" r:id="rId15"/>
    <p:sldId id="271" r:id="rId16"/>
    <p:sldId id="278" r:id="rId17"/>
    <p:sldId id="274" r:id="rId18"/>
    <p:sldId id="276" r:id="rId19"/>
    <p:sldId id="300" r:id="rId20"/>
    <p:sldId id="273" r:id="rId21"/>
    <p:sldId id="279" r:id="rId22"/>
    <p:sldId id="275" r:id="rId23"/>
    <p:sldId id="277" r:id="rId24"/>
    <p:sldId id="272" r:id="rId25"/>
    <p:sldId id="281" r:id="rId26"/>
    <p:sldId id="284" r:id="rId27"/>
    <p:sldId id="298" r:id="rId28"/>
    <p:sldId id="299" r:id="rId29"/>
    <p:sldId id="280" r:id="rId30"/>
    <p:sldId id="285" r:id="rId31"/>
    <p:sldId id="286" r:id="rId32"/>
    <p:sldId id="292" r:id="rId33"/>
    <p:sldId id="282" r:id="rId34"/>
    <p:sldId id="283" r:id="rId35"/>
    <p:sldId id="290" r:id="rId36"/>
    <p:sldId id="289" r:id="rId37"/>
    <p:sldId id="293" r:id="rId38"/>
    <p:sldId id="287" r:id="rId39"/>
    <p:sldId id="295" r:id="rId40"/>
    <p:sldId id="291" r:id="rId41"/>
    <p:sldId id="288" r:id="rId42"/>
    <p:sldId id="294" r:id="rId43"/>
    <p:sldId id="29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8EE16-1FF4-4E78-A791-010537D5A9F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6B212D-BEF9-407A-AE57-2A9ED50B0C5F}">
      <dgm:prSet custT="1"/>
      <dgm:spPr/>
      <dgm:t>
        <a:bodyPr/>
        <a:lstStyle/>
        <a:p>
          <a:pPr rtl="0"/>
          <a:r>
            <a:rPr lang="ru-RU" sz="1800" dirty="0" smtClean="0"/>
            <a:t>ТЕОЛОГІЧНА</a:t>
          </a:r>
          <a:r>
            <a:rPr lang="ru-RU" sz="1600" dirty="0" smtClean="0"/>
            <a:t>— в античному і феодальному </a:t>
          </a:r>
          <a:r>
            <a:rPr lang="ru-RU" sz="1600" dirty="0" err="1" smtClean="0"/>
            <a:t>суспільствах</a:t>
          </a:r>
          <a:r>
            <a:rPr lang="ru-RU" sz="1600" dirty="0" smtClean="0"/>
            <a:t> — </a:t>
          </a:r>
          <a:r>
            <a:rPr lang="ru-RU" sz="1600" dirty="0" err="1" smtClean="0"/>
            <a:t>панують</a:t>
          </a:r>
          <a:r>
            <a:rPr lang="ru-RU" sz="1600" dirty="0" smtClean="0"/>
            <a:t> </a:t>
          </a:r>
          <a:r>
            <a:rPr lang="ru-RU" sz="1600" dirty="0" err="1" smtClean="0"/>
            <a:t>релігійні</a:t>
          </a:r>
          <a:r>
            <a:rPr lang="ru-RU" sz="1600" dirty="0" smtClean="0"/>
            <a:t> </a:t>
          </a:r>
          <a:r>
            <a:rPr lang="ru-RU" sz="1600" dirty="0" err="1" smtClean="0"/>
            <a:t>уявлення</a:t>
          </a:r>
          <a:r>
            <a:rPr lang="ru-RU" sz="1100" dirty="0" smtClean="0"/>
            <a:t>. </a:t>
          </a:r>
          <a:endParaRPr lang="ru-RU" sz="1100" dirty="0"/>
        </a:p>
      </dgm:t>
    </dgm:pt>
    <dgm:pt modelId="{01A81C4E-19A4-44A0-B872-C4D12AB5CD01}" type="parTrans" cxnId="{9001DF23-ECE2-4F7C-8A9C-4B11B4056D79}">
      <dgm:prSet/>
      <dgm:spPr/>
      <dgm:t>
        <a:bodyPr/>
        <a:lstStyle/>
        <a:p>
          <a:endParaRPr lang="ru-RU"/>
        </a:p>
      </dgm:t>
    </dgm:pt>
    <dgm:pt modelId="{4C61452B-FA52-472F-BFEF-8CF7F9662481}" type="sibTrans" cxnId="{9001DF23-ECE2-4F7C-8A9C-4B11B4056D79}">
      <dgm:prSet/>
      <dgm:spPr/>
      <dgm:t>
        <a:bodyPr/>
        <a:lstStyle/>
        <a:p>
          <a:endParaRPr lang="ru-RU"/>
        </a:p>
      </dgm:t>
    </dgm:pt>
    <dgm:pt modelId="{5ED0C528-B8C3-4D08-AF93-E75DFEB476F5}">
      <dgm:prSet custT="1"/>
      <dgm:spPr/>
      <dgm:t>
        <a:bodyPr/>
        <a:lstStyle/>
        <a:p>
          <a:pPr rtl="0"/>
          <a:r>
            <a:rPr lang="ru-RU" sz="1600" dirty="0" smtClean="0"/>
            <a:t>МЕТАФІЗИЧНА - </a:t>
          </a:r>
          <a:r>
            <a:rPr lang="ru-RU" sz="1600" dirty="0" err="1" smtClean="0"/>
            <a:t>період</a:t>
          </a:r>
          <a:r>
            <a:rPr lang="ru-RU" sz="1600" dirty="0" smtClean="0"/>
            <a:t> </a:t>
          </a:r>
          <a:r>
            <a:rPr lang="ru-RU" sz="1600" dirty="0" err="1" smtClean="0"/>
            <a:t>розпаду</a:t>
          </a:r>
          <a:r>
            <a:rPr lang="ru-RU" sz="1600" dirty="0" smtClean="0"/>
            <a:t> </a:t>
          </a:r>
          <a:r>
            <a:rPr lang="ru-RU" sz="1600" dirty="0" err="1" smtClean="0"/>
            <a:t>феодалізму</a:t>
          </a:r>
          <a:r>
            <a:rPr lang="ru-RU" sz="1600" dirty="0" smtClean="0"/>
            <a:t>, </a:t>
          </a:r>
          <a:r>
            <a:rPr lang="ru-RU" sz="1600" dirty="0" err="1" smtClean="0"/>
            <a:t>що</a:t>
          </a:r>
          <a:r>
            <a:rPr lang="ru-RU" sz="1600" dirty="0" smtClean="0"/>
            <a:t> </a:t>
          </a:r>
          <a:r>
            <a:rPr lang="ru-RU" sz="1600" dirty="0" err="1" smtClean="0"/>
            <a:t>завершився</a:t>
          </a:r>
          <a:r>
            <a:rPr lang="ru-RU" sz="1600" dirty="0" smtClean="0"/>
            <a:t> </a:t>
          </a:r>
          <a:r>
            <a:rPr lang="ru-RU" sz="1600" dirty="0" err="1" smtClean="0"/>
            <a:t>Французькою</a:t>
          </a:r>
          <a:r>
            <a:rPr lang="ru-RU" sz="1600" dirty="0" smtClean="0"/>
            <a:t> </a:t>
          </a:r>
          <a:r>
            <a:rPr lang="ru-RU" sz="1600" dirty="0" err="1" smtClean="0"/>
            <a:t>революцією</a:t>
          </a:r>
          <a:r>
            <a:rPr lang="ru-RU" sz="1600" dirty="0" smtClean="0"/>
            <a:t> -  </a:t>
          </a:r>
          <a:r>
            <a:rPr lang="ru-RU" sz="1600" dirty="0" err="1" smtClean="0"/>
            <a:t>переважання</a:t>
          </a:r>
          <a:r>
            <a:rPr lang="ru-RU" sz="1600" dirty="0" smtClean="0"/>
            <a:t> </a:t>
          </a:r>
          <a:r>
            <a:rPr lang="ru-RU" sz="1600" dirty="0" err="1" smtClean="0"/>
            <a:t>абстрактних</a:t>
          </a:r>
          <a:r>
            <a:rPr lang="ru-RU" sz="1600" dirty="0" smtClean="0"/>
            <a:t> </a:t>
          </a:r>
          <a:r>
            <a:rPr lang="ru-RU" sz="1600" dirty="0" err="1" smtClean="0"/>
            <a:t>філософських</a:t>
          </a:r>
          <a:r>
            <a:rPr lang="ru-RU" sz="1600" dirty="0" smtClean="0"/>
            <a:t> </a:t>
          </a:r>
          <a:r>
            <a:rPr lang="ru-RU" sz="1600" dirty="0" err="1" smtClean="0"/>
            <a:t>ідей</a:t>
          </a:r>
          <a:r>
            <a:rPr lang="ru-RU" sz="1600" dirty="0" smtClean="0"/>
            <a:t>.</a:t>
          </a:r>
          <a:endParaRPr lang="ru-RU" sz="1600" dirty="0"/>
        </a:p>
      </dgm:t>
    </dgm:pt>
    <dgm:pt modelId="{10DF7E2B-334B-49B5-B8AB-03178499C208}" type="parTrans" cxnId="{BA96F953-FC1F-41F8-AA05-24BBF3126CC8}">
      <dgm:prSet/>
      <dgm:spPr/>
      <dgm:t>
        <a:bodyPr/>
        <a:lstStyle/>
        <a:p>
          <a:endParaRPr lang="ru-RU"/>
        </a:p>
      </dgm:t>
    </dgm:pt>
    <dgm:pt modelId="{78252D14-B36E-4949-ADFA-92D71CAE284B}" type="sibTrans" cxnId="{BA96F953-FC1F-41F8-AA05-24BBF3126CC8}">
      <dgm:prSet/>
      <dgm:spPr/>
      <dgm:t>
        <a:bodyPr/>
        <a:lstStyle/>
        <a:p>
          <a:endParaRPr lang="ru-RU"/>
        </a:p>
      </dgm:t>
    </dgm:pt>
    <dgm:pt modelId="{4513ADE3-16FC-4A07-B409-37E023F636C3}">
      <dgm:prSet custT="1"/>
      <dgm:spPr/>
      <dgm:t>
        <a:bodyPr/>
        <a:lstStyle/>
        <a:p>
          <a:pPr rtl="0"/>
          <a:r>
            <a:rPr lang="ru-RU" sz="1600" dirty="0" smtClean="0"/>
            <a:t>ПОЗИТИВНА – </a:t>
          </a:r>
          <a:r>
            <a:rPr lang="ru-RU" sz="1600" dirty="0" err="1" smtClean="0"/>
            <a:t>переважання</a:t>
          </a:r>
          <a:r>
            <a:rPr lang="ru-RU" sz="1600" dirty="0" smtClean="0"/>
            <a:t> </a:t>
          </a:r>
          <a:r>
            <a:rPr lang="ru-RU" sz="1600" dirty="0" err="1" smtClean="0"/>
            <a:t>позитивної</a:t>
          </a:r>
          <a:r>
            <a:rPr lang="ru-RU" sz="1600" dirty="0" smtClean="0"/>
            <a:t> науки; справедлива </a:t>
          </a:r>
          <a:r>
            <a:rPr lang="ru-RU" sz="1600" dirty="0" err="1" smtClean="0"/>
            <a:t>суспільно-промислова</a:t>
          </a:r>
          <a:r>
            <a:rPr lang="ru-RU" sz="1600" dirty="0" smtClean="0"/>
            <a:t> система, яка </a:t>
          </a:r>
          <a:r>
            <a:rPr lang="ru-RU" sz="1600" dirty="0" err="1" smtClean="0"/>
            <a:t>забезпечить</a:t>
          </a:r>
          <a:r>
            <a:rPr lang="ru-RU" sz="1600" dirty="0" smtClean="0"/>
            <a:t> «</a:t>
          </a:r>
          <a:r>
            <a:rPr lang="ru-RU" sz="1600" dirty="0" err="1" smtClean="0"/>
            <a:t>найбільші</a:t>
          </a:r>
          <a:r>
            <a:rPr lang="ru-RU" sz="1600" dirty="0" smtClean="0"/>
            <a:t> </a:t>
          </a:r>
          <a:r>
            <a:rPr lang="ru-RU" sz="1600" dirty="0" err="1" smtClean="0"/>
            <a:t>вигоди</a:t>
          </a:r>
          <a:r>
            <a:rPr lang="ru-RU" sz="1600" dirty="0" smtClean="0"/>
            <a:t> для </a:t>
          </a:r>
          <a:r>
            <a:rPr lang="ru-RU" sz="1600" dirty="0" err="1" smtClean="0"/>
            <a:t>найбільшої</a:t>
          </a:r>
          <a:r>
            <a:rPr lang="ru-RU" sz="1600" dirty="0" smtClean="0"/>
            <a:t> </a:t>
          </a:r>
          <a:r>
            <a:rPr lang="ru-RU" sz="1600" dirty="0" err="1" smtClean="0"/>
            <a:t>кількості</a:t>
          </a:r>
          <a:r>
            <a:rPr lang="ru-RU" sz="1600" dirty="0" smtClean="0"/>
            <a:t> людей».</a:t>
          </a:r>
          <a:br>
            <a:rPr lang="ru-RU" sz="1600" dirty="0" smtClean="0"/>
          </a:br>
          <a:r>
            <a:rPr lang="ru-RU" sz="1600" dirty="0" smtClean="0"/>
            <a:t/>
          </a:r>
          <a:br>
            <a:rPr lang="ru-RU" sz="1600" dirty="0" smtClean="0"/>
          </a:br>
          <a:endParaRPr lang="ru-RU" sz="1600" dirty="0"/>
        </a:p>
      </dgm:t>
    </dgm:pt>
    <dgm:pt modelId="{AFF2A898-7C54-404B-821E-CA77731BEBAC}" type="parTrans" cxnId="{581C6664-52C5-497F-AB3C-D5A2F78781FA}">
      <dgm:prSet/>
      <dgm:spPr/>
      <dgm:t>
        <a:bodyPr/>
        <a:lstStyle/>
        <a:p>
          <a:endParaRPr lang="ru-RU"/>
        </a:p>
      </dgm:t>
    </dgm:pt>
    <dgm:pt modelId="{B8991031-F528-4BB2-85E9-21E312D25024}" type="sibTrans" cxnId="{581C6664-52C5-497F-AB3C-D5A2F78781FA}">
      <dgm:prSet/>
      <dgm:spPr/>
      <dgm:t>
        <a:bodyPr/>
        <a:lstStyle/>
        <a:p>
          <a:endParaRPr lang="ru-RU"/>
        </a:p>
      </dgm:t>
    </dgm:pt>
    <dgm:pt modelId="{04C98761-A204-44BF-8636-87FC09745F13}" type="pres">
      <dgm:prSet presAssocID="{3958EE16-1FF4-4E78-A791-010537D5A9F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FF5BC-6A4A-43EC-9008-8AFDD15B9F23}" type="pres">
      <dgm:prSet presAssocID="{3958EE16-1FF4-4E78-A791-010537D5A9F8}" presName="arrow" presStyleLbl="bgShp" presStyleIdx="0" presStyleCnt="1" custLinFactNeighborX="782" custLinFactNeighborY="-2978"/>
      <dgm:spPr/>
    </dgm:pt>
    <dgm:pt modelId="{1AA38034-393E-4D86-986D-E3DBB1091F86}" type="pres">
      <dgm:prSet presAssocID="{3958EE16-1FF4-4E78-A791-010537D5A9F8}" presName="linearProcess" presStyleCnt="0"/>
      <dgm:spPr/>
    </dgm:pt>
    <dgm:pt modelId="{7216326E-F856-4AAA-8532-2B2FC0DE2F5C}" type="pres">
      <dgm:prSet presAssocID="{1C6B212D-BEF9-407A-AE57-2A9ED50B0C5F}" presName="textNode" presStyleLbl="node1" presStyleIdx="0" presStyleCnt="3" custScaleY="164993" custLinFactNeighborX="7920" custLinFactNeighborY="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9F541-4A37-463F-8E9A-75DC750DC637}" type="pres">
      <dgm:prSet presAssocID="{4C61452B-FA52-472F-BFEF-8CF7F9662481}" presName="sibTrans" presStyleCnt="0"/>
      <dgm:spPr/>
    </dgm:pt>
    <dgm:pt modelId="{868207A8-0F51-461A-9F45-BC793289EE97}" type="pres">
      <dgm:prSet presAssocID="{5ED0C528-B8C3-4D08-AF93-E75DFEB476F5}" presName="textNode" presStyleLbl="node1" presStyleIdx="1" presStyleCnt="3" custScaleY="162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E6E7C-EACA-43D7-A721-A56B8D010870}" type="pres">
      <dgm:prSet presAssocID="{78252D14-B36E-4949-ADFA-92D71CAE284B}" presName="sibTrans" presStyleCnt="0"/>
      <dgm:spPr/>
    </dgm:pt>
    <dgm:pt modelId="{945B90B3-B05E-454D-9CB5-C32B5AB42A00}" type="pres">
      <dgm:prSet presAssocID="{4513ADE3-16FC-4A07-B409-37E023F636C3}" presName="textNode" presStyleLbl="node1" presStyleIdx="2" presStyleCnt="3" custScaleY="190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96F953-FC1F-41F8-AA05-24BBF3126CC8}" srcId="{3958EE16-1FF4-4E78-A791-010537D5A9F8}" destId="{5ED0C528-B8C3-4D08-AF93-E75DFEB476F5}" srcOrd="1" destOrd="0" parTransId="{10DF7E2B-334B-49B5-B8AB-03178499C208}" sibTransId="{78252D14-B36E-4949-ADFA-92D71CAE284B}"/>
    <dgm:cxn modelId="{83CDAD09-EEF2-438B-8E69-C0A551E308E5}" type="presOf" srcId="{3958EE16-1FF4-4E78-A791-010537D5A9F8}" destId="{04C98761-A204-44BF-8636-87FC09745F13}" srcOrd="0" destOrd="0" presId="urn:microsoft.com/office/officeart/2005/8/layout/hProcess9"/>
    <dgm:cxn modelId="{581C6664-52C5-497F-AB3C-D5A2F78781FA}" srcId="{3958EE16-1FF4-4E78-A791-010537D5A9F8}" destId="{4513ADE3-16FC-4A07-B409-37E023F636C3}" srcOrd="2" destOrd="0" parTransId="{AFF2A898-7C54-404B-821E-CA77731BEBAC}" sibTransId="{B8991031-F528-4BB2-85E9-21E312D25024}"/>
    <dgm:cxn modelId="{24C305A6-85E2-4720-B643-88812DBFDCF5}" type="presOf" srcId="{1C6B212D-BEF9-407A-AE57-2A9ED50B0C5F}" destId="{7216326E-F856-4AAA-8532-2B2FC0DE2F5C}" srcOrd="0" destOrd="0" presId="urn:microsoft.com/office/officeart/2005/8/layout/hProcess9"/>
    <dgm:cxn modelId="{49F1D1C6-6E94-4273-A99C-9BC8D5CCE541}" type="presOf" srcId="{4513ADE3-16FC-4A07-B409-37E023F636C3}" destId="{945B90B3-B05E-454D-9CB5-C32B5AB42A00}" srcOrd="0" destOrd="0" presId="urn:microsoft.com/office/officeart/2005/8/layout/hProcess9"/>
    <dgm:cxn modelId="{9001DF23-ECE2-4F7C-8A9C-4B11B4056D79}" srcId="{3958EE16-1FF4-4E78-A791-010537D5A9F8}" destId="{1C6B212D-BEF9-407A-AE57-2A9ED50B0C5F}" srcOrd="0" destOrd="0" parTransId="{01A81C4E-19A4-44A0-B872-C4D12AB5CD01}" sibTransId="{4C61452B-FA52-472F-BFEF-8CF7F9662481}"/>
    <dgm:cxn modelId="{74F312DB-DBEF-4AB8-8DBE-6111001B6D6D}" type="presOf" srcId="{5ED0C528-B8C3-4D08-AF93-E75DFEB476F5}" destId="{868207A8-0F51-461A-9F45-BC793289EE97}" srcOrd="0" destOrd="0" presId="urn:microsoft.com/office/officeart/2005/8/layout/hProcess9"/>
    <dgm:cxn modelId="{D71BC119-1CEE-42FD-808C-060A1E39F3A1}" type="presParOf" srcId="{04C98761-A204-44BF-8636-87FC09745F13}" destId="{E54FF5BC-6A4A-43EC-9008-8AFDD15B9F23}" srcOrd="0" destOrd="0" presId="urn:microsoft.com/office/officeart/2005/8/layout/hProcess9"/>
    <dgm:cxn modelId="{3BCDEC66-C73C-428A-84F9-532B26227315}" type="presParOf" srcId="{04C98761-A204-44BF-8636-87FC09745F13}" destId="{1AA38034-393E-4D86-986D-E3DBB1091F86}" srcOrd="1" destOrd="0" presId="urn:microsoft.com/office/officeart/2005/8/layout/hProcess9"/>
    <dgm:cxn modelId="{DFEC646A-666B-4905-9B6D-E9D97868F35B}" type="presParOf" srcId="{1AA38034-393E-4D86-986D-E3DBB1091F86}" destId="{7216326E-F856-4AAA-8532-2B2FC0DE2F5C}" srcOrd="0" destOrd="0" presId="urn:microsoft.com/office/officeart/2005/8/layout/hProcess9"/>
    <dgm:cxn modelId="{CD65CDC9-3B75-4672-AE95-A35C63D67360}" type="presParOf" srcId="{1AA38034-393E-4D86-986D-E3DBB1091F86}" destId="{3969F541-4A37-463F-8E9A-75DC750DC637}" srcOrd="1" destOrd="0" presId="urn:microsoft.com/office/officeart/2005/8/layout/hProcess9"/>
    <dgm:cxn modelId="{7008FB17-C3B7-446D-B91B-7032C51EEC96}" type="presParOf" srcId="{1AA38034-393E-4D86-986D-E3DBB1091F86}" destId="{868207A8-0F51-461A-9F45-BC793289EE97}" srcOrd="2" destOrd="0" presId="urn:microsoft.com/office/officeart/2005/8/layout/hProcess9"/>
    <dgm:cxn modelId="{FF9D17D8-1C2B-4F99-9636-AE3FBBEEA55B}" type="presParOf" srcId="{1AA38034-393E-4D86-986D-E3DBB1091F86}" destId="{4F0E6E7C-EACA-43D7-A721-A56B8D010870}" srcOrd="3" destOrd="0" presId="urn:microsoft.com/office/officeart/2005/8/layout/hProcess9"/>
    <dgm:cxn modelId="{13958D11-1F40-49F2-8223-BFB2759BF2C2}" type="presParOf" srcId="{1AA38034-393E-4D86-986D-E3DBB1091F86}" destId="{945B90B3-B05E-454D-9CB5-C32B5AB42A0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FF5BC-6A4A-43EC-9008-8AFDD15B9F23}">
      <dsp:nvSpPr>
        <dsp:cNvPr id="0" name=""/>
        <dsp:cNvSpPr/>
      </dsp:nvSpPr>
      <dsp:spPr>
        <a:xfrm>
          <a:off x="632397" y="0"/>
          <a:ext cx="6583679" cy="38778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6326E-F856-4AAA-8532-2B2FC0DE2F5C}">
      <dsp:nvSpPr>
        <dsp:cNvPr id="0" name=""/>
        <dsp:cNvSpPr/>
      </dsp:nvSpPr>
      <dsp:spPr>
        <a:xfrm>
          <a:off x="29943" y="676593"/>
          <a:ext cx="2362444" cy="2559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ТЕОЛОГІЧНА</a:t>
          </a:r>
          <a:r>
            <a:rPr lang="ru-RU" sz="1600" kern="1200" dirty="0" smtClean="0"/>
            <a:t>— в античному і феодальному </a:t>
          </a:r>
          <a:r>
            <a:rPr lang="ru-RU" sz="1600" kern="1200" dirty="0" err="1" smtClean="0"/>
            <a:t>суспільствах</a:t>
          </a:r>
          <a:r>
            <a:rPr lang="ru-RU" sz="1600" kern="1200" dirty="0" smtClean="0"/>
            <a:t> — </a:t>
          </a:r>
          <a:r>
            <a:rPr lang="ru-RU" sz="1600" kern="1200" dirty="0" err="1" smtClean="0"/>
            <a:t>панують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релігійні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уявлення</a:t>
          </a:r>
          <a:r>
            <a:rPr lang="ru-RU" sz="1100" kern="1200" dirty="0" smtClean="0"/>
            <a:t>. </a:t>
          </a:r>
          <a:endParaRPr lang="ru-RU" sz="1100" kern="1200" dirty="0"/>
        </a:p>
      </dsp:txBody>
      <dsp:txXfrm>
        <a:off x="145268" y="791918"/>
        <a:ext cx="2131794" cy="2328599"/>
      </dsp:txXfrm>
    </dsp:sp>
    <dsp:sp modelId="{868207A8-0F51-461A-9F45-BC793289EE97}">
      <dsp:nvSpPr>
        <dsp:cNvPr id="0" name=""/>
        <dsp:cNvSpPr/>
      </dsp:nvSpPr>
      <dsp:spPr>
        <a:xfrm>
          <a:off x="2691530" y="676601"/>
          <a:ext cx="2362444" cy="2524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МЕТАФІЗИЧНА - </a:t>
          </a:r>
          <a:r>
            <a:rPr lang="ru-RU" sz="1600" kern="1200" dirty="0" err="1" smtClean="0"/>
            <a:t>період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розпаду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феодалізму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завершився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Французькою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революцією</a:t>
          </a:r>
          <a:r>
            <a:rPr lang="ru-RU" sz="1600" kern="1200" dirty="0" smtClean="0"/>
            <a:t> -  </a:t>
          </a:r>
          <a:r>
            <a:rPr lang="ru-RU" sz="1600" kern="1200" dirty="0" err="1" smtClean="0"/>
            <a:t>переважання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абстрактних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філософських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ідей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2806855" y="791926"/>
        <a:ext cx="2131794" cy="2293962"/>
      </dsp:txXfrm>
    </dsp:sp>
    <dsp:sp modelId="{945B90B3-B05E-454D-9CB5-C32B5AB42A00}">
      <dsp:nvSpPr>
        <dsp:cNvPr id="0" name=""/>
        <dsp:cNvSpPr/>
      </dsp:nvSpPr>
      <dsp:spPr>
        <a:xfrm>
          <a:off x="5378847" y="460575"/>
          <a:ext cx="2362444" cy="2956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ПОЗИТИВНА – </a:t>
          </a:r>
          <a:r>
            <a:rPr lang="ru-RU" sz="1600" kern="1200" dirty="0" err="1" smtClean="0"/>
            <a:t>переважання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позитивної</a:t>
          </a:r>
          <a:r>
            <a:rPr lang="ru-RU" sz="1600" kern="1200" dirty="0" smtClean="0"/>
            <a:t> науки; справедлива </a:t>
          </a:r>
          <a:r>
            <a:rPr lang="ru-RU" sz="1600" kern="1200" dirty="0" err="1" smtClean="0"/>
            <a:t>суспільно-промислова</a:t>
          </a:r>
          <a:r>
            <a:rPr lang="ru-RU" sz="1600" kern="1200" dirty="0" smtClean="0"/>
            <a:t> система, яка </a:t>
          </a:r>
          <a:r>
            <a:rPr lang="ru-RU" sz="1600" kern="1200" dirty="0" err="1" smtClean="0"/>
            <a:t>забезпечить</a:t>
          </a:r>
          <a:r>
            <a:rPr lang="ru-RU" sz="1600" kern="1200" dirty="0" smtClean="0"/>
            <a:t> «</a:t>
          </a:r>
          <a:r>
            <a:rPr lang="ru-RU" sz="1600" kern="1200" dirty="0" err="1" smtClean="0"/>
            <a:t>найбільші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вигоди</a:t>
          </a:r>
          <a:r>
            <a:rPr lang="ru-RU" sz="1600" kern="1200" dirty="0" smtClean="0"/>
            <a:t> для </a:t>
          </a:r>
          <a:r>
            <a:rPr lang="ru-RU" sz="1600" kern="1200" dirty="0" err="1" smtClean="0"/>
            <a:t>найбільшої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кількості</a:t>
          </a:r>
          <a:r>
            <a:rPr lang="ru-RU" sz="1600" kern="1200" dirty="0" smtClean="0"/>
            <a:t> людей».</a:t>
          </a:r>
          <a:br>
            <a:rPr lang="ru-RU" sz="1600" kern="1200" dirty="0" smtClean="0"/>
          </a:br>
          <a:r>
            <a:rPr lang="ru-RU" sz="1600" kern="1200" dirty="0" smtClean="0"/>
            <a:t/>
          </a:r>
          <a:br>
            <a:rPr lang="ru-RU" sz="1600" kern="1200" dirty="0" smtClean="0"/>
          </a:br>
          <a:endParaRPr lang="ru-RU" sz="1600" kern="1200" dirty="0"/>
        </a:p>
      </dsp:txBody>
      <dsp:txXfrm>
        <a:off x="5494172" y="575900"/>
        <a:ext cx="2131794" cy="2726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Політичні ідеї представників критично-утопічного соціалізму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2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err="1" smtClean="0"/>
              <a:t>зосереджувати</a:t>
            </a:r>
            <a:r>
              <a:rPr lang="ru-RU" sz="3600" dirty="0" smtClean="0"/>
              <a:t> </a:t>
            </a:r>
            <a:r>
              <a:rPr lang="ru-RU" sz="3600" dirty="0" err="1"/>
              <a:t>ресурси</a:t>
            </a:r>
            <a:r>
              <a:rPr lang="ru-RU" sz="3600" dirty="0"/>
              <a:t> на </a:t>
            </a:r>
            <a:r>
              <a:rPr lang="ru-RU" sz="3600" dirty="0" err="1"/>
              <a:t>наданні</a:t>
            </a:r>
            <a:r>
              <a:rPr lang="ru-RU" sz="3600" dirty="0"/>
              <a:t> </a:t>
            </a:r>
            <a:r>
              <a:rPr lang="ru-RU" sz="3600" dirty="0" err="1"/>
              <a:t>роботи</a:t>
            </a:r>
            <a:r>
              <a:rPr lang="ru-RU" sz="3600" dirty="0"/>
              <a:t> </a:t>
            </a:r>
            <a:r>
              <a:rPr lang="ru-RU" sz="3600" dirty="0" err="1"/>
              <a:t>всім</a:t>
            </a:r>
            <a:r>
              <a:rPr lang="ru-RU" sz="3600" dirty="0"/>
              <a:t> </a:t>
            </a:r>
            <a:r>
              <a:rPr lang="ru-RU" sz="3600" dirty="0" err="1"/>
              <a:t>здоровим</a:t>
            </a:r>
            <a:r>
              <a:rPr lang="ru-RU" sz="3600" dirty="0"/>
              <a:t> людям з метою </a:t>
            </a:r>
            <a:r>
              <a:rPr lang="ru-RU" sz="3600" dirty="0" err="1"/>
              <a:t>забезпечення</a:t>
            </a:r>
            <a:r>
              <a:rPr lang="ru-RU" sz="3600" dirty="0"/>
              <a:t> </a:t>
            </a:r>
            <a:r>
              <a:rPr lang="ru-RU" sz="3600" dirty="0" err="1"/>
              <a:t>їхнього</a:t>
            </a:r>
            <a:r>
              <a:rPr lang="ru-RU" sz="3600" dirty="0"/>
              <a:t> </a:t>
            </a:r>
            <a:r>
              <a:rPr lang="ru-RU" sz="3600" dirty="0" err="1"/>
              <a:t>фізичного</a:t>
            </a:r>
            <a:r>
              <a:rPr lang="ru-RU" sz="3600" dirty="0"/>
              <a:t> </a:t>
            </a:r>
            <a:r>
              <a:rPr lang="ru-RU" sz="3600" dirty="0" err="1"/>
              <a:t>існування</a:t>
            </a:r>
            <a:r>
              <a:rPr lang="ru-RU" sz="3600" dirty="0"/>
              <a:t>, а </a:t>
            </a:r>
            <a:r>
              <a:rPr lang="ru-RU" sz="3600" dirty="0" err="1"/>
              <a:t>також</a:t>
            </a:r>
            <a:r>
              <a:rPr lang="ru-RU" sz="3600" dirty="0"/>
              <a:t> на </a:t>
            </a:r>
            <a:r>
              <a:rPr lang="ru-RU" sz="3600" dirty="0" err="1"/>
              <a:t>поширенні</a:t>
            </a:r>
            <a:r>
              <a:rPr lang="ru-RU" sz="3600" dirty="0"/>
              <a:t> </a:t>
            </a:r>
            <a:r>
              <a:rPr lang="ru-RU" sz="3600" dirty="0" err="1"/>
              <a:t>серед</a:t>
            </a:r>
            <a:r>
              <a:rPr lang="ru-RU" sz="3600" dirty="0"/>
              <a:t> них </a:t>
            </a:r>
            <a:r>
              <a:rPr lang="ru-RU" sz="3600" dirty="0" err="1"/>
              <a:t>позитивних</a:t>
            </a:r>
            <a:r>
              <a:rPr lang="ru-RU" sz="3600" dirty="0"/>
              <a:t> </a:t>
            </a:r>
            <a:r>
              <a:rPr lang="ru-RU" sz="3600" dirty="0" err="1"/>
              <a:t>знань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сприятиме</a:t>
            </a:r>
            <a:r>
              <a:rPr lang="ru-RU" sz="3600" dirty="0"/>
              <a:t> </a:t>
            </a:r>
            <a:r>
              <a:rPr lang="ru-RU" sz="3600" dirty="0" err="1"/>
              <a:t>розвиткові</a:t>
            </a:r>
            <a:r>
              <a:rPr lang="ru-RU" sz="3600" dirty="0"/>
              <a:t> </a:t>
            </a:r>
            <a:r>
              <a:rPr lang="ru-RU" sz="3600" dirty="0" err="1" smtClean="0"/>
              <a:t>інтелект</a:t>
            </a:r>
            <a:r>
              <a:rPr lang="ru-RU" sz="3600" dirty="0" err="1"/>
              <a:t>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нової держави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52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заперечував</a:t>
            </a:r>
            <a:r>
              <a:rPr lang="ru-RU" dirty="0" smtClean="0"/>
              <a:t> </a:t>
            </a:r>
            <a:r>
              <a:rPr lang="ru-RU" dirty="0" err="1"/>
              <a:t>революційний</a:t>
            </a:r>
            <a:r>
              <a:rPr lang="ru-RU" dirty="0"/>
              <a:t> шлях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Прихильник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часткових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реформ </a:t>
            </a:r>
            <a:r>
              <a:rPr lang="ru-RU" dirty="0" smtClean="0"/>
              <a:t>- </a:t>
            </a:r>
            <a:r>
              <a:rPr lang="ru-RU" dirty="0" err="1" smtClean="0"/>
              <a:t>усунення</a:t>
            </a:r>
            <a:r>
              <a:rPr lang="ru-RU" dirty="0" smtClean="0"/>
              <a:t>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знаті</a:t>
            </a:r>
            <a:r>
              <a:rPr lang="ru-RU" dirty="0"/>
              <a:t>, </a:t>
            </a:r>
            <a:r>
              <a:rPr lang="ru-RU" dirty="0" err="1"/>
              <a:t>викуп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у тих </a:t>
            </a:r>
            <a:r>
              <a:rPr lang="ru-RU" dirty="0" err="1"/>
              <a:t>власників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не </a:t>
            </a:r>
            <a:r>
              <a:rPr lang="ru-RU" dirty="0" err="1"/>
              <a:t>обробляли</a:t>
            </a:r>
            <a:r>
              <a:rPr lang="ru-RU" dirty="0"/>
              <a:t>, </a:t>
            </a:r>
            <a:r>
              <a:rPr lang="ru-RU" dirty="0" err="1"/>
              <a:t>полегшення</a:t>
            </a:r>
            <a:r>
              <a:rPr lang="ru-RU" dirty="0"/>
              <a:t> становища селян </a:t>
            </a:r>
            <a:r>
              <a:rPr lang="ru-RU" dirty="0" err="1"/>
              <a:t>тощо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/>
              <a:t>перетворення</a:t>
            </a:r>
            <a:r>
              <a:rPr lang="ru-RU" dirty="0"/>
              <a:t>: </a:t>
            </a:r>
            <a:r>
              <a:rPr lang="ru-RU" dirty="0" err="1"/>
              <a:t>усунути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«</a:t>
            </a:r>
            <a:r>
              <a:rPr lang="ru-RU" dirty="0" err="1"/>
              <a:t>непродуктивні</a:t>
            </a:r>
            <a:r>
              <a:rPr lang="ru-RU" dirty="0"/>
              <a:t> </a:t>
            </a:r>
            <a:r>
              <a:rPr lang="ru-RU" dirty="0" err="1"/>
              <a:t>класи</a:t>
            </a:r>
            <a:r>
              <a:rPr lang="ru-RU" dirty="0"/>
              <a:t>» й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керівництво</a:t>
            </a:r>
            <a:r>
              <a:rPr lang="ru-RU" dirty="0"/>
              <a:t> державою в руки </a:t>
            </a:r>
            <a:r>
              <a:rPr lang="ru-RU" dirty="0" err="1"/>
              <a:t>талановитих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«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Шлях перетворення </a:t>
            </a:r>
            <a:r>
              <a:rPr lang="uk-UA" dirty="0" err="1" smtClean="0"/>
              <a:t>суспілсьтва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1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err="1" smtClean="0"/>
              <a:t>відпаде</a:t>
            </a:r>
            <a:r>
              <a:rPr lang="ru-RU" dirty="0" smtClean="0"/>
              <a:t> </a:t>
            </a:r>
            <a:r>
              <a:rPr lang="ru-RU" dirty="0" err="1"/>
              <a:t>необхідність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обтяжливих</a:t>
            </a:r>
            <a:r>
              <a:rPr lang="ru-RU" dirty="0"/>
              <a:t> для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інститутах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 smtClean="0"/>
              <a:t>зводиться</a:t>
            </a:r>
            <a:r>
              <a:rPr lang="ru-RU" dirty="0" smtClean="0"/>
              <a:t> до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простого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адміністрування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/>
              <a:t>управління</a:t>
            </a:r>
            <a:r>
              <a:rPr lang="ru-RU" dirty="0"/>
              <a:t> речами й </a:t>
            </a:r>
            <a:r>
              <a:rPr lang="ru-RU" dirty="0" err="1"/>
              <a:t>виробничими</a:t>
            </a:r>
            <a:r>
              <a:rPr lang="ru-RU" dirty="0"/>
              <a:t> </a:t>
            </a:r>
            <a:r>
              <a:rPr lang="ru-RU" dirty="0" err="1" smtClean="0"/>
              <a:t>процесами</a:t>
            </a: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Політика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«наука </a:t>
            </a:r>
            <a:r>
              <a:rPr lang="ru-RU" dirty="0"/>
              <a:t>про </a:t>
            </a:r>
            <a:r>
              <a:rPr lang="ru-RU" dirty="0" err="1"/>
              <a:t>виробництво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за мету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найсприятливішого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smtClean="0"/>
              <a:t>порядку</a:t>
            </a:r>
            <a:endParaRPr lang="ru-RU" dirty="0"/>
          </a:p>
          <a:p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/>
              <a:t>монарха, уряд, </a:t>
            </a:r>
            <a:r>
              <a:rPr lang="ru-RU" dirty="0" err="1"/>
              <a:t>представницькі</a:t>
            </a:r>
            <a:r>
              <a:rPr lang="ru-RU" dirty="0"/>
              <a:t> </a:t>
            </a:r>
            <a:r>
              <a:rPr lang="ru-RU" dirty="0" smtClean="0"/>
              <a:t>установи</a:t>
            </a:r>
          </a:p>
          <a:p>
            <a:r>
              <a:rPr lang="ru-RU" dirty="0" smtClean="0"/>
              <a:t>вся </a:t>
            </a:r>
            <a:r>
              <a:rPr lang="ru-RU" dirty="0" err="1"/>
              <a:t>повнота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реально </a:t>
            </a:r>
            <a:r>
              <a:rPr lang="ru-RU" dirty="0" err="1"/>
              <a:t>зосередиться</a:t>
            </a:r>
            <a:r>
              <a:rPr lang="ru-RU" dirty="0"/>
              <a:t> в </a:t>
            </a:r>
            <a:r>
              <a:rPr lang="ru-RU" dirty="0" err="1"/>
              <a:t>новоствореному</a:t>
            </a:r>
            <a:r>
              <a:rPr lang="ru-RU" dirty="0"/>
              <a:t> </a:t>
            </a:r>
            <a:r>
              <a:rPr lang="ru-RU" dirty="0" err="1"/>
              <a:t>парламенті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>
                <a:solidFill>
                  <a:srgbClr val="FF0000"/>
                </a:solidFill>
              </a:rPr>
              <a:t>Раді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промисловців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Політичний лад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єдина</a:t>
            </a:r>
            <a:r>
              <a:rPr lang="ru-RU" dirty="0" smtClean="0"/>
              <a:t> </a:t>
            </a:r>
            <a:r>
              <a:rPr lang="ru-RU" dirty="0" err="1"/>
              <a:t>централізовано</a:t>
            </a:r>
            <a:r>
              <a:rPr lang="ru-RU" dirty="0"/>
              <a:t> </a:t>
            </a:r>
            <a:r>
              <a:rPr lang="ru-RU" dirty="0" err="1" smtClean="0"/>
              <a:t>керована</a:t>
            </a:r>
            <a:r>
              <a:rPr lang="ru-RU" dirty="0" smtClean="0"/>
              <a:t> </a:t>
            </a:r>
            <a:r>
              <a:rPr lang="ru-RU" dirty="0" err="1" smtClean="0"/>
              <a:t>промислова</a:t>
            </a:r>
            <a:r>
              <a:rPr lang="ru-RU" dirty="0" smtClean="0"/>
              <a:t> </a:t>
            </a:r>
            <a:r>
              <a:rPr lang="ru-RU" dirty="0" err="1" smtClean="0"/>
              <a:t>асоціація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61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Віра</a:t>
            </a:r>
            <a:r>
              <a:rPr lang="ru-RU" dirty="0" smtClean="0"/>
              <a:t> в </a:t>
            </a:r>
            <a:r>
              <a:rPr lang="ru-RU" dirty="0" err="1" smtClean="0"/>
              <a:t>прогрес</a:t>
            </a:r>
            <a:r>
              <a:rPr lang="ru-RU" dirty="0" smtClean="0"/>
              <a:t> науки </a:t>
            </a:r>
          </a:p>
          <a:p>
            <a:r>
              <a:rPr lang="ru-RU" dirty="0" smtClean="0"/>
              <a:t>План </a:t>
            </a:r>
            <a:r>
              <a:rPr lang="ru-RU" dirty="0" err="1"/>
              <a:t>комбінованої</a:t>
            </a:r>
            <a:r>
              <a:rPr lang="ru-RU" dirty="0"/>
              <a:t>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endParaRPr lang="ru-RU" dirty="0"/>
          </a:p>
          <a:p>
            <a:r>
              <a:rPr lang="ru-RU" dirty="0" err="1"/>
              <a:t>жорсткі</a:t>
            </a:r>
            <a:r>
              <a:rPr lang="ru-RU" dirty="0"/>
              <a:t> </a:t>
            </a:r>
            <a:r>
              <a:rPr lang="ru-RU" dirty="0" err="1"/>
              <a:t>централізація</a:t>
            </a:r>
            <a:r>
              <a:rPr lang="ru-RU" dirty="0"/>
              <a:t> й </a:t>
            </a:r>
            <a:r>
              <a:rPr lang="ru-RU" dirty="0" err="1"/>
              <a:t>дисципліна</a:t>
            </a:r>
            <a:r>
              <a:rPr lang="ru-RU" dirty="0"/>
              <a:t> </a:t>
            </a:r>
          </a:p>
          <a:p>
            <a:r>
              <a:rPr lang="uk-UA" dirty="0"/>
              <a:t>Збереження приватної власності</a:t>
            </a:r>
            <a:endParaRPr lang="ru-RU" dirty="0"/>
          </a:p>
          <a:p>
            <a:r>
              <a:rPr lang="ru-RU" dirty="0" err="1"/>
              <a:t>обов'язкова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 на благо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Засади функціонування </a:t>
            </a:r>
            <a:r>
              <a:rPr lang="uk-UA" dirty="0" err="1" smtClean="0"/>
              <a:t>суспілсьтва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11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/>
              <a:t>свободи</a:t>
            </a:r>
            <a:r>
              <a:rPr lang="ru-RU" dirty="0"/>
              <a:t> та </a:t>
            </a:r>
            <a:r>
              <a:rPr lang="ru-RU" dirty="0" err="1"/>
              <a:t>особистих</a:t>
            </a:r>
            <a:r>
              <a:rPr lang="ru-RU" dirty="0"/>
              <a:t> прав як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зайве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скептичне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b="1" dirty="0" err="1"/>
              <a:t>ліберальної</a:t>
            </a:r>
            <a:r>
              <a:rPr lang="ru-RU" b="1" dirty="0"/>
              <a:t> </a:t>
            </a:r>
            <a:r>
              <a:rPr lang="ru-RU" b="1" dirty="0" err="1"/>
              <a:t>ідеї</a:t>
            </a:r>
            <a:r>
              <a:rPr lang="ru-RU" b="1" dirty="0"/>
              <a:t> </a:t>
            </a:r>
            <a:r>
              <a:rPr lang="ru-RU" b="1" dirty="0" err="1"/>
              <a:t>індивідуальної</a:t>
            </a:r>
            <a:r>
              <a:rPr lang="ru-RU" b="1" dirty="0"/>
              <a:t> </a:t>
            </a:r>
            <a:r>
              <a:rPr lang="ru-RU" b="1" dirty="0" err="1"/>
              <a:t>свободи</a:t>
            </a:r>
            <a:r>
              <a:rPr lang="ru-RU" dirty="0"/>
              <a:t>. </a:t>
            </a:r>
            <a:r>
              <a:rPr lang="ru-RU" dirty="0" err="1"/>
              <a:t>Істинна</a:t>
            </a:r>
            <a:r>
              <a:rPr lang="ru-RU" dirty="0"/>
              <a:t> </a:t>
            </a:r>
            <a:r>
              <a:rPr lang="ru-RU" dirty="0" smtClean="0"/>
              <a:t>свобода – не </a:t>
            </a:r>
            <a:r>
              <a:rPr lang="ru-RU" dirty="0"/>
              <a:t>в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байдикувати</a:t>
            </a:r>
            <a:r>
              <a:rPr lang="ru-RU" dirty="0"/>
              <a:t> в </a:t>
            </a:r>
            <a:r>
              <a:rPr lang="ru-RU" dirty="0" err="1"/>
              <a:t>асоціації</a:t>
            </a:r>
            <a:r>
              <a:rPr lang="ru-RU" dirty="0"/>
              <a:t>, а в максимально широкому й </a:t>
            </a:r>
            <a:r>
              <a:rPr lang="ru-RU" dirty="0" err="1"/>
              <a:t>безперешкодному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і </a:t>
            </a:r>
            <a:r>
              <a:rPr lang="ru-RU" dirty="0" err="1"/>
              <a:t>духовних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,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Політичні права і свободи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51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«Трактат про </a:t>
            </a:r>
            <a:r>
              <a:rPr lang="ru-RU" dirty="0" err="1"/>
              <a:t>асоціацію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(1822</a:t>
            </a:r>
            <a:r>
              <a:rPr lang="ru-RU" dirty="0" smtClean="0"/>
              <a:t>)</a:t>
            </a:r>
          </a:p>
          <a:p>
            <a:r>
              <a:rPr lang="ru-RU" dirty="0" smtClean="0"/>
              <a:t>"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 smtClean="0"/>
              <a:t>індустріальний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суспільний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" (1828</a:t>
            </a:r>
            <a:r>
              <a:rPr lang="ru-RU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uk-UA" b="1" dirty="0" smtClean="0">
                <a:solidFill>
                  <a:srgbClr val="FF0000"/>
                </a:solidFill>
              </a:rPr>
              <a:t>«Соціальний Ньютон»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Франсуа </a:t>
            </a:r>
            <a:r>
              <a:rPr lang="ru-RU" b="1" dirty="0" err="1"/>
              <a:t>Марі</a:t>
            </a:r>
            <a:r>
              <a:rPr lang="ru-RU" b="1" dirty="0"/>
              <a:t> </a:t>
            </a:r>
            <a:r>
              <a:rPr lang="ru-RU" b="1" dirty="0" smtClean="0"/>
              <a:t>Шарль </a:t>
            </a:r>
            <a:r>
              <a:rPr lang="ru-RU" b="1" dirty="0" err="1"/>
              <a:t>Фур'є</a:t>
            </a:r>
            <a:r>
              <a:rPr lang="ru-RU" b="1" dirty="0"/>
              <a:t> </a:t>
            </a:r>
            <a:r>
              <a:rPr lang="ru-RU" dirty="0"/>
              <a:t>(1772—1837)</a:t>
            </a:r>
          </a:p>
        </p:txBody>
      </p:sp>
      <p:pic>
        <p:nvPicPr>
          <p:cNvPr id="2050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6724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8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не </a:t>
            </a:r>
            <a:r>
              <a:rPr lang="ru-RU" dirty="0" err="1"/>
              <a:t>зуміло</a:t>
            </a:r>
            <a:r>
              <a:rPr lang="ru-RU" dirty="0"/>
              <a:t> </a:t>
            </a:r>
            <a:r>
              <a:rPr lang="ru-RU" dirty="0" err="1"/>
              <a:t>пізнати</a:t>
            </a:r>
            <a:r>
              <a:rPr lang="ru-RU" dirty="0"/>
              <a:t> </a:t>
            </a:r>
            <a:r>
              <a:rPr lang="ru-RU" dirty="0" err="1"/>
              <a:t>передбачений</a:t>
            </a:r>
            <a:r>
              <a:rPr lang="ru-RU" dirty="0"/>
              <a:t> Богом </a:t>
            </a:r>
            <a:r>
              <a:rPr lang="ru-RU" dirty="0" smtClean="0"/>
              <a:t>«</a:t>
            </a:r>
            <a:r>
              <a:rPr lang="ru-RU" dirty="0" err="1" smtClean="0"/>
              <a:t>соціальний</a:t>
            </a:r>
            <a:r>
              <a:rPr lang="ru-RU" dirty="0" smtClean="0"/>
              <a:t> кодекс» про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/>
              <a:t>головним</a:t>
            </a:r>
            <a:r>
              <a:rPr lang="ru-RU" dirty="0"/>
              <a:t> і </a:t>
            </a:r>
            <a:r>
              <a:rPr lang="ru-RU" dirty="0" err="1"/>
              <a:t>вирішальним</a:t>
            </a:r>
            <a:r>
              <a:rPr lang="ru-RU" dirty="0"/>
              <a:t> фактором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 </a:t>
            </a:r>
            <a:r>
              <a:rPr lang="ru-RU" b="1" u="sng" dirty="0" err="1"/>
              <a:t>природних</a:t>
            </a:r>
            <a:r>
              <a:rPr lang="ru-RU" b="1" u="sng" dirty="0"/>
              <a:t> </a:t>
            </a:r>
            <a:r>
              <a:rPr lang="ru-RU" b="1" u="sng" dirty="0" err="1"/>
              <a:t>властивостей</a:t>
            </a:r>
            <a:r>
              <a:rPr lang="ru-RU" b="1" u="sng" dirty="0"/>
              <a:t> </a:t>
            </a:r>
            <a:r>
              <a:rPr lang="ru-RU" b="1" u="sng" dirty="0" err="1"/>
              <a:t>людини</a:t>
            </a:r>
            <a:r>
              <a:rPr lang="ru-RU" b="1" u="sng" dirty="0"/>
              <a:t>. </a:t>
            </a:r>
          </a:p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шлях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"</a:t>
            </a:r>
            <a:r>
              <a:rPr lang="ru-RU" dirty="0" err="1" smtClean="0"/>
              <a:t>безладдя</a:t>
            </a:r>
            <a:r>
              <a:rPr lang="ru-RU" dirty="0" smtClean="0"/>
              <a:t>" та "</a:t>
            </a:r>
            <a:r>
              <a:rPr lang="ru-RU" dirty="0" err="1" smtClean="0"/>
              <a:t>дисгармонії</a:t>
            </a:r>
            <a:r>
              <a:rPr lang="ru-RU" dirty="0" smtClean="0"/>
              <a:t>" до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гармонії</a:t>
            </a:r>
            <a:r>
              <a:rPr lang="ru-RU" dirty="0" smtClean="0"/>
              <a:t> та справедливого </a:t>
            </a:r>
            <a:r>
              <a:rPr lang="ru-RU" dirty="0" err="1" smtClean="0"/>
              <a:t>соціального</a:t>
            </a:r>
            <a:r>
              <a:rPr lang="ru-RU" dirty="0" smtClean="0"/>
              <a:t> ладу. 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err="1" smtClean="0"/>
              <a:t>дикість</a:t>
            </a:r>
            <a:r>
              <a:rPr lang="ru-RU" dirty="0" smtClean="0"/>
              <a:t>, варварство, </a:t>
            </a:r>
            <a:r>
              <a:rPr lang="ru-RU" dirty="0" err="1" smtClean="0"/>
              <a:t>патріархат</a:t>
            </a:r>
            <a:r>
              <a:rPr lang="ru-RU" dirty="0" smtClean="0"/>
              <a:t> і </a:t>
            </a:r>
            <a:r>
              <a:rPr lang="ru-RU" dirty="0" err="1" smtClean="0"/>
              <a:t>цивілізація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Факторами,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зумовлювали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одного </a:t>
            </a:r>
            <a:r>
              <a:rPr lang="ru-RU" dirty="0" err="1" smtClean="0"/>
              <a:t>періоду</a:t>
            </a:r>
            <a:r>
              <a:rPr lang="ru-RU" dirty="0" smtClean="0"/>
              <a:t> до </a:t>
            </a:r>
            <a:r>
              <a:rPr lang="ru-RU" dirty="0" err="1" smtClean="0"/>
              <a:t>іншого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та </a:t>
            </a:r>
            <a:r>
              <a:rPr lang="ru-RU" dirty="0" err="1" smtClean="0"/>
              <a:t>зміна</a:t>
            </a:r>
            <a:r>
              <a:rPr lang="ru-RU" dirty="0" smtClean="0"/>
              <a:t> правового становища </a:t>
            </a:r>
            <a:r>
              <a:rPr lang="ru-RU" dirty="0" err="1" smtClean="0"/>
              <a:t>жінки</a:t>
            </a:r>
            <a:r>
              <a:rPr lang="ru-RU" dirty="0" smtClean="0"/>
              <a:t> у </a:t>
            </a:r>
            <a:r>
              <a:rPr lang="ru-RU" dirty="0" err="1" smtClean="0"/>
              <a:t>суспільстві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Погляди на </a:t>
            </a:r>
            <a:r>
              <a:rPr lang="ru-RU" dirty="0" err="1" smtClean="0"/>
              <a:t>історію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66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анархія</a:t>
            </a:r>
            <a:r>
              <a:rPr lang="ru-RU" dirty="0" smtClean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безробіття</a:t>
            </a:r>
            <a:r>
              <a:rPr lang="ru-RU" dirty="0"/>
              <a:t>, </a:t>
            </a:r>
            <a:r>
              <a:rPr lang="ru-RU" dirty="0" err="1" smtClean="0"/>
              <a:t>нестримна</a:t>
            </a:r>
            <a:r>
              <a:rPr lang="ru-RU" dirty="0" smtClean="0"/>
              <a:t> </a:t>
            </a:r>
            <a:r>
              <a:rPr lang="ru-RU" dirty="0" err="1" smtClean="0"/>
              <a:t>конкуренці</a:t>
            </a:r>
            <a:r>
              <a:rPr lang="uk-UA" dirty="0"/>
              <a:t>я</a:t>
            </a:r>
            <a:r>
              <a:rPr lang="ru-RU" dirty="0" smtClean="0"/>
              <a:t>, </a:t>
            </a:r>
            <a:r>
              <a:rPr lang="ru-RU" dirty="0"/>
              <a:t>дух наживи, </a:t>
            </a:r>
            <a:r>
              <a:rPr lang="ru-RU" dirty="0" err="1" smtClean="0"/>
              <a:t>гноблення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виродження</a:t>
            </a:r>
            <a:r>
              <a:rPr lang="ru-RU" dirty="0"/>
              <a:t> </a:t>
            </a:r>
            <a:r>
              <a:rPr lang="ru-RU" dirty="0" err="1"/>
              <a:t>бідноти</a:t>
            </a:r>
            <a:r>
              <a:rPr lang="ru-RU" dirty="0"/>
              <a:t>, паразитизм </a:t>
            </a:r>
            <a:r>
              <a:rPr lang="ru-RU" dirty="0" err="1"/>
              <a:t>рантьє</a:t>
            </a:r>
            <a:r>
              <a:rPr lang="ru-RU" dirty="0"/>
              <a:t> і </a:t>
            </a:r>
            <a:r>
              <a:rPr lang="ru-RU" dirty="0" err="1"/>
              <a:t>торговців</a:t>
            </a:r>
            <a:r>
              <a:rPr lang="ru-RU" dirty="0"/>
              <a:t>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ru-RU" dirty="0" err="1"/>
              <a:t>успіхи</a:t>
            </a:r>
            <a:r>
              <a:rPr lang="ru-RU" dirty="0"/>
              <a:t>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не до </a:t>
            </a:r>
            <a:r>
              <a:rPr lang="ru-RU" dirty="0" err="1"/>
              <a:t>піднесення</a:t>
            </a:r>
            <a:r>
              <a:rPr lang="ru-RU" dirty="0"/>
              <a:t> </a:t>
            </a:r>
            <a:r>
              <a:rPr lang="ru-RU" dirty="0" err="1"/>
              <a:t>добробуту</a:t>
            </a:r>
            <a:r>
              <a:rPr lang="ru-RU" dirty="0"/>
              <a:t>, а до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злиденності</a:t>
            </a:r>
            <a:r>
              <a:rPr lang="ru-RU" dirty="0"/>
              <a:t> трудящих, </a:t>
            </a:r>
            <a:r>
              <a:rPr lang="ru-RU" dirty="0" err="1"/>
              <a:t>прирікаючи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каторжну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 на </a:t>
            </a:r>
            <a:r>
              <a:rPr lang="ru-RU" dirty="0" err="1"/>
              <a:t>капіталістичних</a:t>
            </a:r>
            <a:r>
              <a:rPr lang="ru-RU" dirty="0"/>
              <a:t> </a:t>
            </a:r>
            <a:r>
              <a:rPr lang="ru-RU" dirty="0" smtClean="0"/>
              <a:t>фабриках</a:t>
            </a:r>
          </a:p>
          <a:p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тиранія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індивідуальної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власності</a:t>
            </a:r>
            <a:r>
              <a:rPr lang="ru-RU" dirty="0">
                <a:solidFill>
                  <a:srgbClr val="FF0000"/>
                </a:solidFill>
              </a:rPr>
              <a:t> над </a:t>
            </a:r>
            <a:r>
              <a:rPr lang="ru-RU" dirty="0" err="1">
                <a:solidFill>
                  <a:srgbClr val="FF0000"/>
                </a:solidFill>
              </a:rPr>
              <a:t>масою</a:t>
            </a:r>
            <a:r>
              <a:rPr lang="ru-RU" dirty="0">
                <a:solidFill>
                  <a:srgbClr val="FF0000"/>
                </a:solidFill>
              </a:rPr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критика </a:t>
            </a:r>
            <a:r>
              <a:rPr lang="ru-RU" sz="4000" dirty="0" err="1"/>
              <a:t>тогочасного</a:t>
            </a:r>
            <a:r>
              <a:rPr lang="ru-RU" sz="4000" dirty="0"/>
              <a:t> </a:t>
            </a:r>
            <a:r>
              <a:rPr lang="ru-RU" sz="4000" dirty="0" err="1"/>
              <a:t>капіталістичного</a:t>
            </a:r>
            <a:r>
              <a:rPr lang="ru-RU" sz="4000" dirty="0"/>
              <a:t> </a:t>
            </a:r>
            <a:r>
              <a:rPr lang="ru-RU" sz="4000" dirty="0" err="1"/>
              <a:t>суспільства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4402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захисник</a:t>
            </a:r>
            <a:r>
              <a:rPr lang="ru-RU" dirty="0" smtClean="0"/>
              <a:t> </a:t>
            </a:r>
            <a:r>
              <a:rPr lang="ru-RU" dirty="0" err="1"/>
              <a:t>привілейованих</a:t>
            </a:r>
            <a:r>
              <a:rPr lang="ru-RU" dirty="0"/>
              <a:t> і </a:t>
            </a:r>
            <a:r>
              <a:rPr lang="ru-RU" dirty="0" err="1"/>
              <a:t>багатих</a:t>
            </a:r>
            <a:r>
              <a:rPr lang="ru-RU" dirty="0"/>
              <a:t> у </a:t>
            </a:r>
            <a:r>
              <a:rPr lang="ru-RU" dirty="0" err="1"/>
              <a:t>боротьбі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 smtClean="0"/>
              <a:t>бідних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Держава </a:t>
            </a:r>
            <a:r>
              <a:rPr lang="ru-RU" dirty="0" err="1"/>
              <a:t>озброює</a:t>
            </a:r>
            <a:r>
              <a:rPr lang="ru-RU" dirty="0"/>
              <a:t>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«</a:t>
            </a:r>
            <a:r>
              <a:rPr lang="ru-RU" dirty="0" err="1"/>
              <a:t>бідних</a:t>
            </a:r>
            <a:r>
              <a:rPr lang="ru-RU" dirty="0"/>
              <a:t> </a:t>
            </a:r>
            <a:r>
              <a:rPr lang="ru-RU" dirty="0" err="1"/>
              <a:t>рабів</a:t>
            </a:r>
            <a:r>
              <a:rPr lang="ru-RU" dirty="0"/>
              <a:t>»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тримати</a:t>
            </a:r>
            <a:r>
              <a:rPr lang="ru-RU" dirty="0"/>
              <a:t> в </a:t>
            </a:r>
            <a:r>
              <a:rPr lang="ru-RU" dirty="0" err="1"/>
              <a:t>покорі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беззбройних</a:t>
            </a:r>
            <a:r>
              <a:rPr lang="ru-RU" dirty="0"/>
              <a:t> </a:t>
            </a:r>
            <a:r>
              <a:rPr lang="ru-RU" dirty="0" err="1" smtClean="0"/>
              <a:t>бідняків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 err="1"/>
              <a:t>Демократія</a:t>
            </a:r>
            <a:r>
              <a:rPr lang="ru-RU" dirty="0"/>
              <a:t> в буржуазному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smtClean="0"/>
              <a:t>фальшива</a:t>
            </a:r>
            <a:r>
              <a:rPr lang="ru-RU" dirty="0"/>
              <a:t>, а </a:t>
            </a:r>
            <a:r>
              <a:rPr lang="ru-RU" dirty="0" err="1"/>
              <a:t>політичні</a:t>
            </a:r>
            <a:r>
              <a:rPr lang="ru-RU" dirty="0"/>
              <a:t> права і </a:t>
            </a:r>
            <a:r>
              <a:rPr lang="ru-RU" dirty="0" err="1"/>
              <a:t>свободи</a:t>
            </a:r>
            <a:r>
              <a:rPr lang="ru-RU" dirty="0"/>
              <a:t> — </a:t>
            </a:r>
            <a:r>
              <a:rPr lang="ru-RU" dirty="0" err="1"/>
              <a:t>ілюзорні</a:t>
            </a:r>
            <a:r>
              <a:rPr lang="ru-RU" dirty="0"/>
              <a:t>. Вони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варті</a:t>
            </a:r>
            <a:r>
              <a:rPr lang="ru-RU" dirty="0"/>
              <a:t> без </a:t>
            </a:r>
            <a:r>
              <a:rPr lang="ru-RU" dirty="0" err="1"/>
              <a:t>забезпечення</a:t>
            </a:r>
            <a:r>
              <a:rPr lang="ru-RU" dirty="0"/>
              <a:t> права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працю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держава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757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Основна проблема – не приватна власність, а бідність!!!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Важливо!!!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39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Політичні ідеї А. де </a:t>
            </a:r>
            <a:r>
              <a:rPr lang="uk-UA" dirty="0" err="1" smtClean="0"/>
              <a:t>Сен-Сімона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2. Модель справедливого соціального устрою Ш. Фур’є. </a:t>
            </a:r>
          </a:p>
          <a:p>
            <a:r>
              <a:rPr lang="uk-UA" dirty="0" smtClean="0"/>
              <a:t>3. Соціалістичний </a:t>
            </a:r>
            <a:r>
              <a:rPr lang="uk-UA" dirty="0"/>
              <a:t>ідеал Р. Оуена.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444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фаланги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— </a:t>
            </a:r>
            <a:r>
              <a:rPr lang="ru-RU" dirty="0" err="1" smtClean="0"/>
              <a:t>виробничо-споживчі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, </a:t>
            </a:r>
            <a:r>
              <a:rPr lang="ru-RU" dirty="0" err="1"/>
              <a:t>кожне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об'єднуватиме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1600 </a:t>
            </a:r>
            <a:r>
              <a:rPr lang="ru-RU" dirty="0" err="1"/>
              <a:t>осіб</a:t>
            </a:r>
            <a:r>
              <a:rPr lang="ru-RU" dirty="0"/>
              <a:t>: </a:t>
            </a:r>
            <a:r>
              <a:rPr lang="ru-RU" dirty="0" err="1"/>
              <a:t>власників</a:t>
            </a:r>
            <a:r>
              <a:rPr lang="ru-RU" dirty="0"/>
              <a:t>, </a:t>
            </a:r>
            <a:r>
              <a:rPr lang="ru-RU" dirty="0" err="1"/>
              <a:t>робітників</a:t>
            </a:r>
            <a:r>
              <a:rPr lang="ru-RU" dirty="0"/>
              <a:t>, селян, людей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</a:t>
            </a:r>
            <a:r>
              <a:rPr lang="ru-RU" dirty="0" err="1"/>
              <a:t>тошо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 smtClean="0"/>
              <a:t>Розподіл</a:t>
            </a:r>
            <a:r>
              <a:rPr lang="ru-RU" b="1" dirty="0" smtClean="0"/>
              <a:t> </a:t>
            </a:r>
            <a:r>
              <a:rPr lang="ru-RU" b="1" dirty="0" err="1"/>
              <a:t>праці</a:t>
            </a:r>
            <a:r>
              <a:rPr lang="ru-RU" b="1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нахилів</a:t>
            </a:r>
            <a:r>
              <a:rPr lang="ru-RU" dirty="0"/>
              <a:t> та </a:t>
            </a:r>
            <a:r>
              <a:rPr lang="ru-RU" dirty="0" err="1"/>
              <a:t>здібностей</a:t>
            </a:r>
            <a:r>
              <a:rPr lang="ru-RU" dirty="0"/>
              <a:t> кожного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Все </a:t>
            </a:r>
            <a:r>
              <a:rPr lang="ru-RU" dirty="0" err="1"/>
              <a:t>виробниче</a:t>
            </a:r>
            <a:r>
              <a:rPr lang="ru-RU" dirty="0"/>
              <a:t>, </a:t>
            </a:r>
            <a:r>
              <a:rPr lang="ru-RU" dirty="0" err="1"/>
              <a:t>побутове</a:t>
            </a:r>
            <a:r>
              <a:rPr lang="ru-RU" dirty="0"/>
              <a:t> та </a:t>
            </a:r>
            <a:r>
              <a:rPr lang="ru-RU" dirty="0" err="1"/>
              <a:t>культурне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фаланги </a:t>
            </a:r>
            <a:r>
              <a:rPr lang="ru-RU" dirty="0" err="1"/>
              <a:t>регулюється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людських</a:t>
            </a:r>
            <a:r>
              <a:rPr lang="ru-RU" dirty="0"/>
              <a:t> потреб і </a:t>
            </a:r>
            <a:r>
              <a:rPr lang="ru-RU" dirty="0" err="1"/>
              <a:t>властивостей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err="1" smtClean="0"/>
              <a:t>творче</a:t>
            </a:r>
            <a:r>
              <a:rPr lang="ru-RU" dirty="0" smtClean="0"/>
              <a:t> </a:t>
            </a:r>
            <a:r>
              <a:rPr lang="ru-RU" dirty="0" err="1"/>
              <a:t>змагання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та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праця</a:t>
            </a:r>
            <a:r>
              <a:rPr lang="ru-RU" dirty="0" smtClean="0"/>
              <a:t> </a:t>
            </a:r>
            <a:r>
              <a:rPr lang="ru-RU" dirty="0" err="1" smtClean="0"/>
              <a:t>перетвориться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членів</a:t>
            </a:r>
            <a:r>
              <a:rPr lang="ru-RU" dirty="0"/>
              <a:t> фаланги в </a:t>
            </a:r>
            <a:r>
              <a:rPr lang="ru-RU" dirty="0" err="1"/>
              <a:t>насолоду</a:t>
            </a:r>
            <a:r>
              <a:rPr lang="ru-RU" dirty="0"/>
              <a:t>, у </a:t>
            </a:r>
            <a:r>
              <a:rPr lang="ru-RU" dirty="0" err="1"/>
              <a:t>природну</a:t>
            </a:r>
            <a:r>
              <a:rPr lang="ru-RU" dirty="0"/>
              <a:t> </a:t>
            </a:r>
            <a:r>
              <a:rPr lang="ru-RU" dirty="0" err="1"/>
              <a:t>життєву</a:t>
            </a:r>
            <a:r>
              <a:rPr lang="ru-RU" dirty="0"/>
              <a:t> потребу. 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привабливої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проєкт</a:t>
            </a:r>
            <a:r>
              <a:rPr lang="ru-RU" dirty="0" smtClean="0"/>
              <a:t> </a:t>
            </a:r>
            <a:r>
              <a:rPr lang="ru-RU" dirty="0" err="1"/>
              <a:t>суспільного</a:t>
            </a:r>
            <a:r>
              <a:rPr lang="ru-RU" dirty="0"/>
              <a:t> устрою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82473" y="3823320"/>
            <a:ext cx="46196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73" y="4690080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547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Фаланги </a:t>
            </a:r>
            <a:r>
              <a:rPr lang="ru-RU" dirty="0" err="1"/>
              <a:t>успадкують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b="1" dirty="0" err="1"/>
              <a:t>приватну</a:t>
            </a:r>
            <a:r>
              <a:rPr lang="ru-RU" b="1" dirty="0"/>
              <a:t> </a:t>
            </a:r>
            <a:r>
              <a:rPr lang="ru-RU" b="1" dirty="0" err="1"/>
              <a:t>власність</a:t>
            </a:r>
            <a:r>
              <a:rPr lang="ru-RU" dirty="0"/>
              <a:t>, </a:t>
            </a:r>
            <a:r>
              <a:rPr lang="ru-RU" dirty="0" err="1"/>
              <a:t>нетрудові</a:t>
            </a:r>
            <a:r>
              <a:rPr lang="ru-RU" dirty="0"/>
              <a:t> доходи, </a:t>
            </a:r>
            <a:r>
              <a:rPr lang="ru-RU" dirty="0" err="1"/>
              <a:t>майнову</a:t>
            </a:r>
            <a:r>
              <a:rPr lang="ru-RU" dirty="0"/>
              <a:t> </a:t>
            </a:r>
            <a:r>
              <a:rPr lang="ru-RU" dirty="0" err="1"/>
              <a:t>нерівність</a:t>
            </a:r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АЛЕ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форми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промислової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землеробської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праці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розподілу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обслуговування</a:t>
            </a:r>
            <a:r>
              <a:rPr lang="ru-RU" dirty="0">
                <a:solidFill>
                  <a:srgbClr val="FF0000"/>
                </a:solidFill>
              </a:rPr>
              <a:t> й </a:t>
            </a:r>
            <a:r>
              <a:rPr lang="ru-RU" dirty="0" err="1">
                <a:solidFill>
                  <a:srgbClr val="FF0000"/>
                </a:solidFill>
              </a:rPr>
              <a:t>виховання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будуть</a:t>
            </a:r>
            <a:r>
              <a:rPr lang="ru-RU" dirty="0"/>
              <a:t> такими,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приведуть</a:t>
            </a:r>
            <a:r>
              <a:rPr lang="ru-RU" dirty="0"/>
              <a:t> до </a:t>
            </a:r>
            <a:r>
              <a:rPr lang="ru-RU" dirty="0" err="1"/>
              <a:t>примноження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, </a:t>
            </a:r>
            <a:r>
              <a:rPr lang="ru-RU" dirty="0" err="1"/>
              <a:t>стирання</a:t>
            </a:r>
            <a:r>
              <a:rPr lang="ru-RU" dirty="0"/>
              <a:t> </a:t>
            </a:r>
            <a:r>
              <a:rPr lang="ru-RU" dirty="0" err="1"/>
              <a:t>класових</a:t>
            </a:r>
            <a:r>
              <a:rPr lang="ru-RU" dirty="0"/>
              <a:t> </a:t>
            </a:r>
            <a:r>
              <a:rPr lang="ru-RU" dirty="0" err="1"/>
              <a:t>антагонізмів</a:t>
            </a:r>
            <a:r>
              <a:rPr lang="ru-RU" dirty="0"/>
              <a:t>, </a:t>
            </a:r>
            <a:r>
              <a:rPr lang="ru-RU" dirty="0" err="1"/>
              <a:t>гармонізації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індивіда</a:t>
            </a:r>
            <a:r>
              <a:rPr lang="ru-RU" dirty="0"/>
              <a:t> і </a:t>
            </a:r>
            <a:r>
              <a:rPr lang="ru-RU" dirty="0" err="1"/>
              <a:t>колективу</a:t>
            </a:r>
            <a:r>
              <a:rPr lang="ru-RU" dirty="0"/>
              <a:t>, </a:t>
            </a:r>
            <a:r>
              <a:rPr lang="ru-RU" dirty="0" err="1"/>
              <a:t>заможного</a:t>
            </a:r>
            <a:r>
              <a:rPr lang="ru-RU" dirty="0"/>
              <a:t>, дружного і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90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свобода </a:t>
            </a:r>
            <a:r>
              <a:rPr lang="ru-RU" dirty="0"/>
              <a:t>кожного </a:t>
            </a: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Загальнообов'язкові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норми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приймаються</a:t>
            </a:r>
            <a:r>
              <a:rPr lang="ru-RU" dirty="0"/>
              <a:t> за </a:t>
            </a:r>
            <a:r>
              <a:rPr lang="ru-RU" dirty="0" err="1"/>
              <a:t>згодою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, тому </a:t>
            </a:r>
            <a:r>
              <a:rPr lang="ru-RU" dirty="0" err="1"/>
              <a:t>дотримуються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свідомо</a:t>
            </a:r>
            <a:r>
              <a:rPr lang="ru-RU" dirty="0"/>
              <a:t> і </a:t>
            </a:r>
            <a:r>
              <a:rPr lang="ru-RU" dirty="0" err="1"/>
              <a:t>добровільно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Фаланги </a:t>
            </a:r>
            <a:r>
              <a:rPr lang="ru-RU" dirty="0"/>
              <a:t>є </a:t>
            </a:r>
            <a:r>
              <a:rPr lang="ru-RU" dirty="0" err="1"/>
              <a:t>автономними</a:t>
            </a:r>
            <a:r>
              <a:rPr lang="ru-RU" dirty="0"/>
              <a:t> </a:t>
            </a:r>
            <a:r>
              <a:rPr lang="ru-RU" dirty="0" err="1"/>
              <a:t>утвореннями</a:t>
            </a:r>
            <a:r>
              <a:rPr lang="ru-RU" dirty="0"/>
              <a:t>. Вони не </a:t>
            </a:r>
            <a:r>
              <a:rPr lang="ru-RU" dirty="0" err="1"/>
              <a:t>зв'язані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в </a:t>
            </a:r>
            <a:r>
              <a:rPr lang="ru-RU" dirty="0" err="1"/>
              <a:t>єдину</a:t>
            </a:r>
            <a:r>
              <a:rPr lang="ru-RU" dirty="0"/>
              <a:t> </a:t>
            </a:r>
            <a:r>
              <a:rPr lang="ru-RU" dirty="0" err="1"/>
              <a:t>цілісну</a:t>
            </a:r>
            <a:r>
              <a:rPr lang="ru-RU" dirty="0"/>
              <a:t> систему, але </a:t>
            </a:r>
            <a:r>
              <a:rPr lang="ru-RU" dirty="0" err="1"/>
              <a:t>координують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.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координації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b="1" dirty="0"/>
              <a:t>центральна </a:t>
            </a:r>
            <a:r>
              <a:rPr lang="ru-RU" b="1" dirty="0" err="1"/>
              <a:t>влада</a:t>
            </a:r>
            <a:r>
              <a:rPr lang="ru-RU" b="1" dirty="0"/>
              <a:t> </a:t>
            </a:r>
            <a:r>
              <a:rPr lang="ru-RU" dirty="0"/>
              <a:t>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апаратом</a:t>
            </a:r>
            <a:r>
              <a:rPr lang="ru-RU" dirty="0"/>
              <a:t>, яка, </a:t>
            </a:r>
            <a:r>
              <a:rPr lang="ru-RU" dirty="0" err="1"/>
              <a:t>проте</a:t>
            </a:r>
            <a:r>
              <a:rPr lang="ru-RU" dirty="0"/>
              <a:t>, не </a:t>
            </a:r>
            <a:r>
              <a:rPr lang="ru-RU" dirty="0" err="1"/>
              <a:t>наділена</a:t>
            </a:r>
            <a:r>
              <a:rPr lang="ru-RU" dirty="0"/>
              <a:t> правом </a:t>
            </a:r>
            <a:r>
              <a:rPr lang="ru-RU" dirty="0" err="1"/>
              <a:t>втручання</a:t>
            </a:r>
            <a:r>
              <a:rPr lang="ru-RU" dirty="0"/>
              <a:t> у </a:t>
            </a:r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фаланг. Форма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істотного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Політику</a:t>
            </a:r>
            <a:r>
              <a:rPr lang="ru-RU" dirty="0" smtClean="0"/>
              <a:t> </a:t>
            </a:r>
            <a:r>
              <a:rPr lang="ru-RU" dirty="0"/>
              <a:t>Ш. </a:t>
            </a:r>
            <a:r>
              <a:rPr lang="ru-RU" dirty="0" err="1"/>
              <a:t>Фур'є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безплідним</a:t>
            </a:r>
            <a:r>
              <a:rPr lang="ru-RU" dirty="0"/>
              <a:t> </a:t>
            </a:r>
            <a:r>
              <a:rPr lang="ru-RU" dirty="0" err="1"/>
              <a:t>заняттям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Політичний лад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417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заперечував</a:t>
            </a:r>
            <a:r>
              <a:rPr lang="ru-RU" dirty="0" smtClean="0"/>
              <a:t> </a:t>
            </a:r>
            <a:r>
              <a:rPr lang="ru-RU" dirty="0" err="1"/>
              <a:t>революційні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за </a:t>
            </a:r>
            <a:r>
              <a:rPr lang="ru-RU" dirty="0" err="1"/>
              <a:t>встановлення</a:t>
            </a:r>
            <a:r>
              <a:rPr lang="ru-RU" dirty="0"/>
              <a:t> нового </a:t>
            </a:r>
            <a:r>
              <a:rPr lang="ru-RU" dirty="0" err="1"/>
              <a:t>суспільного</a:t>
            </a:r>
            <a:r>
              <a:rPr lang="ru-RU" dirty="0"/>
              <a:t> ладу. </a:t>
            </a:r>
            <a:endParaRPr lang="ru-RU" dirty="0" smtClean="0"/>
          </a:p>
          <a:p>
            <a:r>
              <a:rPr lang="ru-RU" dirty="0" smtClean="0"/>
              <a:t>Лише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 smtClean="0"/>
          </a:p>
          <a:p>
            <a:endParaRPr lang="ru-RU" dirty="0" smtClean="0"/>
          </a:p>
          <a:p>
            <a:r>
              <a:rPr lang="ru-RU" dirty="0" err="1" smtClean="0"/>
              <a:t>Мислитель</a:t>
            </a:r>
            <a:r>
              <a:rPr lang="ru-RU" dirty="0" smtClean="0"/>
              <a:t> </a:t>
            </a:r>
            <a:r>
              <a:rPr lang="ru-RU" dirty="0" err="1"/>
              <a:t>вірив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діячі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звертався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проектами, </a:t>
            </a:r>
            <a:r>
              <a:rPr lang="ru-RU" dirty="0" err="1"/>
              <a:t>ознайомившись</a:t>
            </a:r>
            <a:r>
              <a:rPr lang="ru-RU" dirty="0"/>
              <a:t> з ними і </a:t>
            </a:r>
            <a:r>
              <a:rPr lang="ru-RU" dirty="0" err="1"/>
              <a:t>переконавшись</a:t>
            </a:r>
            <a:r>
              <a:rPr lang="ru-RU" dirty="0"/>
              <a:t> у </a:t>
            </a:r>
            <a:r>
              <a:rPr lang="ru-RU" dirty="0" err="1"/>
              <a:t>перевагах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використають</a:t>
            </a:r>
            <a:r>
              <a:rPr lang="ru-RU" dirty="0"/>
              <a:t> силу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влади</a:t>
            </a:r>
            <a:r>
              <a:rPr lang="ru-RU" b="1" dirty="0"/>
              <a:t> </a:t>
            </a:r>
            <a:r>
              <a:rPr lang="ru-RU" dirty="0"/>
              <a:t>для </a:t>
            </a:r>
            <a:r>
              <a:rPr lang="ru-RU" dirty="0" err="1"/>
              <a:t>негайного</a:t>
            </a:r>
            <a:r>
              <a:rPr lang="ru-RU" dirty="0"/>
              <a:t> </a:t>
            </a:r>
            <a:r>
              <a:rPr lang="ru-RU" dirty="0" err="1"/>
              <a:t>втілення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в </a:t>
            </a:r>
            <a:r>
              <a:rPr lang="ru-RU" dirty="0" err="1"/>
              <a:t>життя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Еволюція, реформи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814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"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на </a:t>
            </a:r>
            <a:r>
              <a:rPr lang="ru-RU" dirty="0" err="1"/>
              <a:t>суспільство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наука про </a:t>
            </a:r>
            <a:r>
              <a:rPr lang="ru-RU" dirty="0" err="1" smtClean="0"/>
              <a:t>формування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характеру" (1814).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Роберт </a:t>
            </a:r>
            <a:r>
              <a:rPr lang="ru-RU" b="1" dirty="0" err="1"/>
              <a:t>Оуен</a:t>
            </a:r>
            <a:r>
              <a:rPr lang="ru-RU" b="1" dirty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(</a:t>
            </a:r>
            <a:r>
              <a:rPr lang="ru-RU" dirty="0"/>
              <a:t>1771 — 1858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26642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76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вчення</a:t>
            </a:r>
            <a:r>
              <a:rPr lang="ru-RU" dirty="0"/>
              <a:t> про характер </a:t>
            </a:r>
            <a:r>
              <a:rPr lang="ru-RU" dirty="0" err="1"/>
              <a:t>людини</a:t>
            </a:r>
            <a:r>
              <a:rPr lang="ru-RU" dirty="0"/>
              <a:t>. </a:t>
            </a:r>
          </a:p>
          <a:p>
            <a:r>
              <a:rPr lang="ru-RU" b="1" dirty="0" err="1" smtClean="0"/>
              <a:t>людський</a:t>
            </a:r>
            <a:r>
              <a:rPr lang="ru-RU" b="1" dirty="0" smtClean="0"/>
              <a:t> </a:t>
            </a:r>
            <a:r>
              <a:rPr lang="ru-RU" b="1" dirty="0"/>
              <a:t>характер є продуктом </a:t>
            </a:r>
            <a:r>
              <a:rPr lang="ru-RU" b="1" dirty="0" err="1"/>
              <a:t>навколишнього</a:t>
            </a:r>
            <a:r>
              <a:rPr lang="ru-RU" b="1" dirty="0"/>
              <a:t> </a:t>
            </a:r>
            <a:r>
              <a:rPr lang="ru-RU" b="1" dirty="0" err="1"/>
              <a:t>суспільного</a:t>
            </a:r>
            <a:r>
              <a:rPr lang="ru-RU" b="1" dirty="0"/>
              <a:t> </a:t>
            </a:r>
            <a:r>
              <a:rPr lang="ru-RU" b="1" dirty="0" err="1" smtClean="0"/>
              <a:t>середовища</a:t>
            </a:r>
            <a:endParaRPr lang="ru-RU" b="1" dirty="0" smtClean="0"/>
          </a:p>
          <a:p>
            <a:r>
              <a:rPr lang="ru-RU" dirty="0" err="1" smtClean="0"/>
              <a:t>Капіталізм</a:t>
            </a:r>
            <a:r>
              <a:rPr lang="ru-RU" dirty="0" smtClean="0"/>
              <a:t> –  </a:t>
            </a:r>
            <a:r>
              <a:rPr lang="ru-RU" dirty="0" err="1" smtClean="0"/>
              <a:t>поляризація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купку</a:t>
            </a:r>
            <a:r>
              <a:rPr lang="ru-RU" dirty="0"/>
              <a:t> </a:t>
            </a:r>
            <a:r>
              <a:rPr lang="ru-RU" dirty="0" err="1"/>
              <a:t>багатих</a:t>
            </a:r>
            <a:r>
              <a:rPr lang="ru-RU" dirty="0"/>
              <a:t> і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бідних</a:t>
            </a:r>
            <a:r>
              <a:rPr lang="ru-RU" dirty="0"/>
              <a:t>, </a:t>
            </a:r>
            <a:r>
              <a:rPr lang="ru-RU" dirty="0" err="1" smtClean="0"/>
              <a:t>експлуатація</a:t>
            </a:r>
            <a:r>
              <a:rPr lang="ru-RU" dirty="0" smtClean="0"/>
              <a:t>, </a:t>
            </a:r>
            <a:r>
              <a:rPr lang="ru-RU" dirty="0" err="1"/>
              <a:t>безробіття</a:t>
            </a:r>
            <a:r>
              <a:rPr lang="ru-RU" dirty="0"/>
              <a:t>, </a:t>
            </a:r>
            <a:r>
              <a:rPr lang="ru-RU" dirty="0" err="1"/>
              <a:t>злиденність</a:t>
            </a:r>
            <a:r>
              <a:rPr lang="ru-RU" dirty="0"/>
              <a:t> </a:t>
            </a:r>
            <a:r>
              <a:rPr lang="ru-RU" dirty="0" err="1"/>
              <a:t>трудівників</a:t>
            </a:r>
            <a:r>
              <a:rPr lang="ru-RU" dirty="0"/>
              <a:t>,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err="1" smtClean="0"/>
              <a:t>невігластво</a:t>
            </a:r>
            <a:r>
              <a:rPr lang="ru-RU" dirty="0" smtClean="0"/>
              <a:t> </a:t>
            </a:r>
            <a:r>
              <a:rPr lang="ru-RU" dirty="0" err="1"/>
              <a:t>мас</a:t>
            </a:r>
            <a:r>
              <a:rPr lang="ru-RU" dirty="0"/>
              <a:t>, </a:t>
            </a:r>
            <a:r>
              <a:rPr lang="ru-RU" dirty="0" err="1"/>
              <a:t>аморалізм</a:t>
            </a:r>
            <a:r>
              <a:rPr lang="ru-RU" dirty="0"/>
              <a:t>, </a:t>
            </a:r>
            <a:r>
              <a:rPr lang="ru-RU" dirty="0" err="1"/>
              <a:t>панування</a:t>
            </a:r>
            <a:r>
              <a:rPr lang="ru-RU" dirty="0"/>
              <a:t> духу наживи й </a:t>
            </a:r>
            <a:r>
              <a:rPr lang="ru-RU" dirty="0" err="1"/>
              <a:t>ненависті</a:t>
            </a:r>
            <a:r>
              <a:rPr lang="ru-RU" dirty="0"/>
              <a:t>, </a:t>
            </a:r>
            <a:r>
              <a:rPr lang="ru-RU" dirty="0" err="1" smtClean="0"/>
              <a:t>скалічені</a:t>
            </a:r>
            <a:r>
              <a:rPr lang="ru-RU" dirty="0" smtClean="0"/>
              <a:t> </a:t>
            </a:r>
            <a:r>
              <a:rPr lang="ru-RU" dirty="0" err="1"/>
              <a:t>всілякими</a:t>
            </a:r>
            <a:r>
              <a:rPr lang="ru-RU" dirty="0"/>
              <a:t> пороками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Погляди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716016" y="4509120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61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"Приватна </a:t>
            </a:r>
            <a:r>
              <a:rPr lang="ru-RU" b="1" dirty="0" err="1">
                <a:solidFill>
                  <a:srgbClr val="FF0000"/>
                </a:solidFill>
              </a:rPr>
              <a:t>власність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була</a:t>
            </a:r>
            <a:r>
              <a:rPr lang="ru-RU" b="1" dirty="0">
                <a:solidFill>
                  <a:srgbClr val="FF0000"/>
                </a:solidFill>
              </a:rPr>
              <a:t> і є причиною </a:t>
            </a:r>
            <a:r>
              <a:rPr lang="ru-RU" b="1" dirty="0" err="1">
                <a:solidFill>
                  <a:srgbClr val="FF0000"/>
                </a:solidFill>
              </a:rPr>
              <a:t>незліченних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злочинів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бід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відчуває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людина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</a:p>
          <a:p>
            <a:endParaRPr lang="ru-RU" b="1" dirty="0"/>
          </a:p>
          <a:p>
            <a:r>
              <a:rPr lang="ru-RU" b="1" dirty="0" smtClean="0">
                <a:solidFill>
                  <a:srgbClr val="FF0000"/>
                </a:solidFill>
              </a:rPr>
              <a:t>"</a:t>
            </a:r>
            <a:r>
              <a:rPr lang="ru-RU" b="1" dirty="0" err="1">
                <a:solidFill>
                  <a:srgbClr val="FF0000"/>
                </a:solidFill>
              </a:rPr>
              <a:t>відчужує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людський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розум</a:t>
            </a:r>
            <a:r>
              <a:rPr lang="ru-RU" b="1" dirty="0">
                <a:solidFill>
                  <a:srgbClr val="FF0000"/>
                </a:solidFill>
              </a:rPr>
              <a:t> один </a:t>
            </a:r>
            <a:r>
              <a:rPr lang="ru-RU" b="1" dirty="0" err="1">
                <a:solidFill>
                  <a:srgbClr val="FF0000"/>
                </a:solidFill>
              </a:rPr>
              <a:t>від</a:t>
            </a:r>
            <a:r>
              <a:rPr lang="ru-RU" b="1" dirty="0">
                <a:solidFill>
                  <a:srgbClr val="FF0000"/>
                </a:solidFill>
              </a:rPr>
              <a:t> одного, служить </a:t>
            </a:r>
            <a:r>
              <a:rPr lang="ru-RU" b="1" dirty="0" err="1">
                <a:solidFill>
                  <a:srgbClr val="FF0000"/>
                </a:solidFill>
              </a:rPr>
              <a:t>постійною</a:t>
            </a:r>
            <a:r>
              <a:rPr lang="ru-RU" b="1" dirty="0">
                <a:solidFill>
                  <a:srgbClr val="FF0000"/>
                </a:solidFill>
              </a:rPr>
              <a:t> причиною </a:t>
            </a:r>
            <a:r>
              <a:rPr lang="ru-RU" b="1" dirty="0" err="1">
                <a:solidFill>
                  <a:srgbClr val="FF0000"/>
                </a:solidFill>
              </a:rPr>
              <a:t>виникнення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ворожнечі</a:t>
            </a:r>
            <a:r>
              <a:rPr lang="ru-RU" b="1" dirty="0">
                <a:solidFill>
                  <a:srgbClr val="FF0000"/>
                </a:solidFill>
              </a:rPr>
              <a:t> у </a:t>
            </a:r>
            <a:r>
              <a:rPr lang="ru-RU" b="1" dirty="0" err="1">
                <a:solidFill>
                  <a:srgbClr val="FF0000"/>
                </a:solidFill>
              </a:rPr>
              <a:t>суспільстві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незмінним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джерелом</a:t>
            </a:r>
            <a:r>
              <a:rPr lang="ru-RU" b="1" dirty="0">
                <a:solidFill>
                  <a:srgbClr val="FF0000"/>
                </a:solidFill>
              </a:rPr>
              <a:t> обману і </a:t>
            </a:r>
            <a:r>
              <a:rPr lang="ru-RU" b="1" dirty="0" err="1">
                <a:solidFill>
                  <a:srgbClr val="FF0000"/>
                </a:solidFill>
              </a:rPr>
              <a:t>шахрайства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серед</a:t>
            </a:r>
            <a:r>
              <a:rPr lang="ru-RU" b="1" dirty="0">
                <a:solidFill>
                  <a:srgbClr val="FF0000"/>
                </a:solidFill>
              </a:rPr>
              <a:t> людей"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Ставлення до приватної власності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309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201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0000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20075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38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новий</a:t>
            </a:r>
            <a:r>
              <a:rPr lang="ru-RU" dirty="0" smtClean="0"/>
              <a:t>, </a:t>
            </a:r>
            <a:r>
              <a:rPr lang="ru-RU" dirty="0" err="1" smtClean="0"/>
              <a:t>справедливий</a:t>
            </a:r>
            <a:r>
              <a:rPr lang="ru-RU" dirty="0" smtClean="0"/>
              <a:t> лад, </a:t>
            </a:r>
            <a:r>
              <a:rPr lang="ru-RU" dirty="0" err="1" smtClean="0"/>
              <a:t>заснований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суспільній</a:t>
            </a:r>
            <a:r>
              <a:rPr lang="ru-RU" dirty="0"/>
              <a:t> </a:t>
            </a:r>
            <a:r>
              <a:rPr lang="ru-RU" dirty="0" err="1" smtClean="0"/>
              <a:t>власності</a:t>
            </a:r>
            <a:endParaRPr lang="ru-RU" dirty="0" smtClean="0"/>
          </a:p>
          <a:p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осередок</a:t>
            </a:r>
            <a:r>
              <a:rPr lang="ru-RU" dirty="0" smtClean="0"/>
              <a:t> - </a:t>
            </a:r>
            <a:r>
              <a:rPr lang="ru-RU" dirty="0" smtClean="0">
                <a:solidFill>
                  <a:srgbClr val="FF0000"/>
                </a:solidFill>
              </a:rPr>
              <a:t>невелика </a:t>
            </a:r>
            <a:r>
              <a:rPr lang="ru-RU" dirty="0" err="1">
                <a:solidFill>
                  <a:srgbClr val="FF0000"/>
                </a:solidFill>
              </a:rPr>
              <a:t>трудова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комуна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поєднуються</a:t>
            </a:r>
            <a:r>
              <a:rPr lang="ru-RU" dirty="0"/>
              <a:t> </a:t>
            </a:r>
            <a:r>
              <a:rPr lang="ru-RU" dirty="0" err="1"/>
              <a:t>колективна</a:t>
            </a:r>
            <a:r>
              <a:rPr lang="ru-RU" dirty="0"/>
              <a:t> </a:t>
            </a:r>
            <a:r>
              <a:rPr lang="ru-RU" dirty="0" err="1"/>
              <a:t>промислова</a:t>
            </a:r>
            <a:r>
              <a:rPr lang="ru-RU" dirty="0"/>
              <a:t> й </a:t>
            </a:r>
            <a:r>
              <a:rPr lang="ru-RU" dirty="0" err="1"/>
              <a:t>сільськогосподарська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, </a:t>
            </a:r>
            <a:r>
              <a:rPr lang="ru-RU" dirty="0" err="1"/>
              <a:t>виробництво</a:t>
            </a:r>
            <a:r>
              <a:rPr lang="ru-RU" dirty="0"/>
              <a:t> і </a:t>
            </a:r>
            <a:r>
              <a:rPr lang="ru-RU" dirty="0" err="1"/>
              <a:t>споживання</a:t>
            </a:r>
            <a:r>
              <a:rPr lang="ru-RU" dirty="0"/>
              <a:t>. Члени </a:t>
            </a:r>
            <a:r>
              <a:rPr lang="ru-RU" dirty="0" err="1"/>
              <a:t>комуни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права та </a:t>
            </a:r>
            <a:r>
              <a:rPr lang="ru-RU" dirty="0" err="1"/>
              <a:t>обов'язки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 ними </a:t>
            </a:r>
            <a:r>
              <a:rPr lang="ru-RU" dirty="0" err="1"/>
              <a:t>встановлюються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взаємодопомоги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Виявляється</a:t>
            </a:r>
            <a:r>
              <a:rPr lang="ru-RU" dirty="0" smtClean="0"/>
              <a:t> </a:t>
            </a:r>
            <a:r>
              <a:rPr lang="ru-RU" dirty="0" err="1"/>
              <a:t>колективне</a:t>
            </a:r>
            <a:r>
              <a:rPr lang="ru-RU" dirty="0"/>
              <a:t> </a:t>
            </a:r>
            <a:r>
              <a:rPr lang="ru-RU" dirty="0" err="1"/>
              <a:t>піклування</a:t>
            </a:r>
            <a:r>
              <a:rPr lang="ru-RU" dirty="0"/>
              <a:t> про </a:t>
            </a:r>
            <a:r>
              <a:rPr lang="ru-RU" dirty="0" err="1"/>
              <a:t>непрацездатних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Вводиться </a:t>
            </a:r>
            <a:r>
              <a:rPr lang="ru-RU" dirty="0" err="1"/>
              <a:t>раціональна</a:t>
            </a:r>
            <a:r>
              <a:rPr lang="ru-RU" dirty="0"/>
              <a:t> й гуманна система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підростаючих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Самоврядні</a:t>
            </a:r>
            <a:r>
              <a:rPr lang="ru-RU" dirty="0" smtClean="0"/>
              <a:t> </a:t>
            </a:r>
            <a:r>
              <a:rPr lang="ru-RU" dirty="0" err="1"/>
              <a:t>комуни</a:t>
            </a:r>
            <a:r>
              <a:rPr lang="ru-RU" dirty="0"/>
              <a:t> </a:t>
            </a:r>
            <a:r>
              <a:rPr lang="ru-RU" dirty="0" err="1"/>
              <a:t>об'єднуються</a:t>
            </a:r>
            <a:r>
              <a:rPr lang="ru-RU" dirty="0"/>
              <a:t> у </a:t>
            </a:r>
            <a:r>
              <a:rPr lang="ru-RU" dirty="0" err="1"/>
              <a:t>федерації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в </a:t>
            </a:r>
            <a:r>
              <a:rPr lang="ru-RU" dirty="0" err="1"/>
              <a:t>регіональному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і в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масштабі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Центральна </a:t>
            </a:r>
            <a:r>
              <a:rPr lang="ru-RU" dirty="0" err="1"/>
              <a:t>влада</a:t>
            </a:r>
            <a:r>
              <a:rPr lang="ru-RU" dirty="0"/>
              <a:t> як орган </a:t>
            </a:r>
            <a:r>
              <a:rPr lang="ru-RU" dirty="0" err="1"/>
              <a:t>насильства</a:t>
            </a:r>
            <a:r>
              <a:rPr lang="ru-RU" dirty="0"/>
              <a:t> з часом стане </a:t>
            </a:r>
            <a:r>
              <a:rPr lang="ru-RU" dirty="0" err="1"/>
              <a:t>зайвою</a:t>
            </a:r>
            <a:r>
              <a:rPr lang="ru-RU" dirty="0"/>
              <a:t>, поступившись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вільній</a:t>
            </a:r>
            <a:r>
              <a:rPr lang="ru-RU" dirty="0"/>
              <a:t> </a:t>
            </a:r>
            <a:r>
              <a:rPr lang="ru-RU" dirty="0" err="1"/>
              <a:t>федерації</a:t>
            </a:r>
            <a:r>
              <a:rPr lang="ru-RU" dirty="0"/>
              <a:t> </a:t>
            </a:r>
            <a:r>
              <a:rPr lang="ru-RU" dirty="0" err="1"/>
              <a:t>самоврядних</a:t>
            </a:r>
            <a:r>
              <a:rPr lang="ru-RU" dirty="0"/>
              <a:t> </a:t>
            </a:r>
            <a:r>
              <a:rPr lang="ru-RU" dirty="0" err="1"/>
              <a:t>комун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Соціальний </a:t>
            </a:r>
            <a:r>
              <a:rPr lang="uk-UA" dirty="0" err="1" smtClean="0"/>
              <a:t>проєкт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99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Течія соціалістичної думки, в основі якої лежить критика капіталізму і </a:t>
            </a:r>
            <a:r>
              <a:rPr lang="ru-RU" sz="3600" dirty="0" smtClean="0"/>
              <a:t> </a:t>
            </a:r>
            <a:r>
              <a:rPr lang="ru-RU" sz="3600" dirty="0" err="1" smtClean="0"/>
              <a:t>розробка</a:t>
            </a:r>
            <a:r>
              <a:rPr lang="ru-RU" sz="3600" dirty="0" smtClean="0"/>
              <a:t> </a:t>
            </a:r>
            <a:r>
              <a:rPr lang="ru-RU" sz="3600" dirty="0" err="1" smtClean="0"/>
              <a:t>нової</a:t>
            </a:r>
            <a:r>
              <a:rPr lang="ru-RU" sz="3600" dirty="0" smtClean="0"/>
              <a:t> </a:t>
            </a:r>
            <a:r>
              <a:rPr lang="ru-RU" sz="3600" dirty="0" err="1" smtClean="0"/>
              <a:t>моделі</a:t>
            </a:r>
            <a:r>
              <a:rPr lang="ru-RU" sz="3600" dirty="0" smtClean="0"/>
              <a:t> </a:t>
            </a:r>
            <a:r>
              <a:rPr lang="ru-RU" sz="3600" dirty="0" err="1" smtClean="0"/>
              <a:t>суспільного</a:t>
            </a:r>
            <a:r>
              <a:rPr lang="ru-RU" sz="3600" dirty="0" smtClean="0"/>
              <a:t> ладу, у </a:t>
            </a:r>
            <a:r>
              <a:rPr lang="ru-RU" sz="3600" dirty="0" err="1" smtClean="0"/>
              <a:t>якому</a:t>
            </a:r>
            <a:r>
              <a:rPr lang="ru-RU" sz="3600" dirty="0" smtClean="0"/>
              <a:t> не буде </a:t>
            </a:r>
            <a:r>
              <a:rPr lang="ru-RU" sz="3600" dirty="0" err="1" smtClean="0"/>
              <a:t>експлуатації</a:t>
            </a:r>
            <a:r>
              <a:rPr lang="ru-RU" sz="3600" dirty="0" smtClean="0"/>
              <a:t> і </a:t>
            </a:r>
            <a:r>
              <a:rPr lang="ru-RU" sz="3600" dirty="0" err="1" smtClean="0"/>
              <a:t>гноблення</a:t>
            </a:r>
            <a:r>
              <a:rPr lang="ru-RU" sz="3600" dirty="0" smtClean="0"/>
              <a:t>, а </a:t>
            </a:r>
            <a:r>
              <a:rPr lang="ru-RU" sz="3600" dirty="0" err="1" smtClean="0"/>
              <a:t>кожний</a:t>
            </a:r>
            <a:r>
              <a:rPr lang="ru-RU" sz="3600" dirty="0" smtClean="0"/>
              <a:t> </a:t>
            </a:r>
            <a:r>
              <a:rPr lang="ru-RU" sz="3600" dirty="0" err="1" smtClean="0"/>
              <a:t>індивід</a:t>
            </a:r>
            <a:r>
              <a:rPr lang="ru-RU" sz="3600" dirty="0" smtClean="0"/>
              <a:t> </a:t>
            </a:r>
            <a:r>
              <a:rPr lang="ru-RU" sz="3600" dirty="0" err="1" smtClean="0"/>
              <a:t>матиме</a:t>
            </a:r>
            <a:r>
              <a:rPr lang="ru-RU" sz="3600" dirty="0" smtClean="0"/>
              <a:t> </a:t>
            </a:r>
            <a:r>
              <a:rPr lang="ru-RU" sz="3600" dirty="0" err="1" smtClean="0"/>
              <a:t>гідне</a:t>
            </a:r>
            <a:r>
              <a:rPr lang="ru-RU" sz="3600" dirty="0" smtClean="0"/>
              <a:t> </a:t>
            </a:r>
            <a:r>
              <a:rPr lang="ru-RU" sz="3600" dirty="0" err="1" smtClean="0"/>
              <a:t>існування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Критично-утопічний соціалізм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766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"все, за </a:t>
            </a:r>
            <a:r>
              <a:rPr lang="ru-RU" b="1" dirty="0" err="1">
                <a:solidFill>
                  <a:srgbClr val="FF0000"/>
                </a:solidFill>
              </a:rPr>
              <a:t>винятком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тільки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предметів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суто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особистого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користування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перетвориться</a:t>
            </a:r>
            <a:r>
              <a:rPr lang="ru-RU" b="1" dirty="0">
                <a:solidFill>
                  <a:srgbClr val="FF0000"/>
                </a:solidFill>
              </a:rPr>
              <a:t> у </a:t>
            </a:r>
            <a:r>
              <a:rPr lang="ru-RU" b="1" dirty="0" err="1">
                <a:solidFill>
                  <a:srgbClr val="FF0000"/>
                </a:solidFill>
              </a:rPr>
              <a:t>суспільне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надбання</a:t>
            </a:r>
            <a:r>
              <a:rPr lang="ru-RU" b="1" dirty="0">
                <a:solidFill>
                  <a:srgbClr val="FF0000"/>
                </a:solidFill>
              </a:rPr>
              <a:t>, а </a:t>
            </a:r>
            <a:r>
              <a:rPr lang="ru-RU" b="1" dirty="0" err="1">
                <a:solidFill>
                  <a:srgbClr val="FF0000"/>
                </a:solidFill>
              </a:rPr>
              <a:t>суспільне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надбання</a:t>
            </a:r>
            <a:r>
              <a:rPr lang="ru-RU" b="1" dirty="0">
                <a:solidFill>
                  <a:srgbClr val="FF0000"/>
                </a:solidFill>
              </a:rPr>
              <a:t> буде </a:t>
            </a:r>
            <a:r>
              <a:rPr lang="ru-RU" b="1" dirty="0" err="1">
                <a:solidFill>
                  <a:srgbClr val="FF0000"/>
                </a:solidFill>
              </a:rPr>
              <a:t>завжди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надлишку</a:t>
            </a:r>
            <a:r>
              <a:rPr lang="ru-RU" b="1" dirty="0">
                <a:solidFill>
                  <a:srgbClr val="FF0000"/>
                </a:solidFill>
              </a:rPr>
              <a:t> для </a:t>
            </a:r>
            <a:r>
              <a:rPr lang="ru-RU" b="1" dirty="0" err="1">
                <a:solidFill>
                  <a:srgbClr val="FF0000"/>
                </a:solidFill>
              </a:rPr>
              <a:t>всіх</a:t>
            </a:r>
            <a:r>
              <a:rPr lang="ru-RU" b="1" dirty="0">
                <a:solidFill>
                  <a:srgbClr val="FF0000"/>
                </a:solidFill>
              </a:rPr>
              <a:t>".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Спільна власність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253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законів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видаються</a:t>
            </a:r>
            <a:r>
              <a:rPr lang="ru-RU" dirty="0"/>
              <a:t> державою, </a:t>
            </a:r>
            <a:r>
              <a:rPr lang="ru-RU" dirty="0" err="1"/>
              <a:t>можна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полегшити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трудящих, але й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в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інтересах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висунув</a:t>
            </a:r>
            <a:r>
              <a:rPr lang="ru-RU" dirty="0" smtClean="0"/>
              <a:t> </a:t>
            </a:r>
            <a:r>
              <a:rPr lang="ru-RU" dirty="0" err="1"/>
              <a:t>ідею</a:t>
            </a:r>
            <a:r>
              <a:rPr lang="ru-RU" dirty="0"/>
              <a:t> "гуманного фабричного </a:t>
            </a:r>
            <a:r>
              <a:rPr lang="ru-RU" dirty="0" err="1"/>
              <a:t>законодавства</a:t>
            </a:r>
            <a:r>
              <a:rPr lang="ru-RU" dirty="0"/>
              <a:t>",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дня </a:t>
            </a:r>
            <a:r>
              <a:rPr lang="ru-RU" dirty="0" err="1"/>
              <a:t>тощо</a:t>
            </a:r>
            <a:r>
              <a:rPr lang="ru-RU" dirty="0"/>
              <a:t>. 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Правовий механізм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229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мирні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поступові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endParaRPr lang="ru-RU" dirty="0" smtClean="0"/>
          </a:p>
          <a:p>
            <a:r>
              <a:rPr lang="ru-RU" dirty="0" err="1" smtClean="0"/>
              <a:t>вказував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недопустимість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темною некультурною </a:t>
            </a:r>
            <a:r>
              <a:rPr lang="ru-RU" dirty="0" err="1"/>
              <a:t>масою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неодмінно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 та </a:t>
            </a:r>
            <a:r>
              <a:rPr lang="ru-RU" dirty="0" err="1"/>
              <a:t>соціального</a:t>
            </a:r>
            <a:r>
              <a:rPr lang="ru-RU" dirty="0"/>
              <a:t> хаосу і </a:t>
            </a:r>
            <a:r>
              <a:rPr lang="ru-RU" dirty="0" err="1"/>
              <a:t>відкине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 назад, </a:t>
            </a:r>
            <a:r>
              <a:rPr lang="ru-RU" dirty="0" err="1"/>
              <a:t>затримає</a:t>
            </a:r>
            <a:r>
              <a:rPr lang="ru-RU" dirty="0"/>
              <a:t> </a:t>
            </a:r>
            <a:r>
              <a:rPr lang="ru-RU" dirty="0" err="1"/>
              <a:t>утвердження</a:t>
            </a:r>
            <a:r>
              <a:rPr lang="ru-RU" dirty="0"/>
              <a:t> царства </a:t>
            </a:r>
            <a:r>
              <a:rPr lang="ru-RU" dirty="0" err="1"/>
              <a:t>розуму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Такий</a:t>
            </a:r>
            <a:r>
              <a:rPr lang="ru-RU" dirty="0"/>
              <a:t> результат є неминучим, особливо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революцію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підготовлені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люди, </a:t>
            </a:r>
            <a:r>
              <a:rPr lang="ru-RU" dirty="0" err="1"/>
              <a:t>більше</a:t>
            </a:r>
            <a:r>
              <a:rPr lang="ru-RU" dirty="0"/>
              <a:t> того - </a:t>
            </a:r>
            <a:r>
              <a:rPr lang="ru-RU" dirty="0" err="1"/>
              <a:t>захоплені</a:t>
            </a:r>
            <a:r>
              <a:rPr lang="ru-RU" dirty="0"/>
              <a:t> </a:t>
            </a:r>
            <a:r>
              <a:rPr lang="ru-RU" dirty="0" err="1"/>
              <a:t>ідеєю</a:t>
            </a:r>
            <a:r>
              <a:rPr lang="ru-RU" dirty="0"/>
              <a:t> </a:t>
            </a:r>
            <a:r>
              <a:rPr lang="ru-RU" dirty="0" err="1"/>
              <a:t>класової</a:t>
            </a:r>
            <a:r>
              <a:rPr lang="ru-RU" dirty="0"/>
              <a:t> </a:t>
            </a:r>
            <a:r>
              <a:rPr lang="ru-RU" dirty="0" err="1"/>
              <a:t>помсти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Ставлення до революції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208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Як </a:t>
            </a:r>
            <a:r>
              <a:rPr lang="ru-RU" sz="3600" dirty="0"/>
              <a:t>управитель і </a:t>
            </a:r>
            <a:r>
              <a:rPr lang="ru-RU" sz="3600" dirty="0" err="1"/>
              <a:t>співвласник</a:t>
            </a:r>
            <a:r>
              <a:rPr lang="ru-RU" sz="3600" dirty="0"/>
              <a:t> </a:t>
            </a:r>
            <a:r>
              <a:rPr lang="ru-RU" sz="3600" dirty="0" err="1"/>
              <a:t>ткацької</a:t>
            </a:r>
            <a:r>
              <a:rPr lang="ru-RU" sz="3600" dirty="0"/>
              <a:t> фабрики у Нью-</a:t>
            </a:r>
            <a:r>
              <a:rPr lang="ru-RU" sz="3600" dirty="0" err="1"/>
              <a:t>Ленарку</a:t>
            </a:r>
            <a:r>
              <a:rPr lang="ru-RU" sz="3600" dirty="0"/>
              <a:t> створив на </a:t>
            </a:r>
            <a:r>
              <a:rPr lang="ru-RU" sz="3600" dirty="0" err="1"/>
              <a:t>фабриці</a:t>
            </a:r>
            <a:r>
              <a:rPr lang="ru-RU" sz="3600" dirty="0"/>
              <a:t> </a:t>
            </a:r>
            <a:r>
              <a:rPr lang="ru-RU" sz="3600" dirty="0" err="1"/>
              <a:t>сприятливі</a:t>
            </a:r>
            <a:r>
              <a:rPr lang="ru-RU" sz="3600" dirty="0"/>
              <a:t> </a:t>
            </a:r>
            <a:r>
              <a:rPr lang="ru-RU" sz="3600" dirty="0" err="1"/>
              <a:t>умови</a:t>
            </a:r>
            <a:r>
              <a:rPr lang="ru-RU" sz="3600" dirty="0"/>
              <a:t> для </a:t>
            </a:r>
            <a:r>
              <a:rPr lang="ru-RU" sz="3600" dirty="0" err="1"/>
              <a:t>праці</a:t>
            </a:r>
            <a:r>
              <a:rPr lang="ru-RU" sz="3600" dirty="0"/>
              <a:t> й </a:t>
            </a:r>
            <a:r>
              <a:rPr lang="ru-RU" sz="3600" dirty="0" err="1"/>
              <a:t>відпочинку</a:t>
            </a:r>
            <a:r>
              <a:rPr lang="ru-RU" sz="3600" dirty="0"/>
              <a:t> </a:t>
            </a:r>
            <a:r>
              <a:rPr lang="ru-RU" sz="3600" dirty="0" err="1"/>
              <a:t>робітників</a:t>
            </a:r>
            <a:r>
              <a:rPr lang="ru-RU" sz="3600" dirty="0"/>
              <a:t>. 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Нью-Ленарк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942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/>
              <a:t>робочого</a:t>
            </a:r>
            <a:r>
              <a:rPr lang="ru-RU" dirty="0"/>
              <a:t> дня до 10,5 год.,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звичних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13-14 год. </a:t>
            </a:r>
            <a:endParaRPr lang="ru-RU" dirty="0" smtClean="0"/>
          </a:p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організував</a:t>
            </a:r>
            <a:r>
              <a:rPr lang="ru-RU" dirty="0"/>
              <a:t> при </a:t>
            </a:r>
            <a:r>
              <a:rPr lang="ru-RU" dirty="0" err="1"/>
              <a:t>фабриці</a:t>
            </a:r>
            <a:r>
              <a:rPr lang="ru-RU" dirty="0"/>
              <a:t> дитячий садок і </a:t>
            </a:r>
            <a:r>
              <a:rPr lang="ru-RU" dirty="0" err="1"/>
              <a:t>ясла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uk-UA" dirty="0" smtClean="0"/>
              <a:t>Школа – з 6 років</a:t>
            </a:r>
          </a:p>
          <a:p>
            <a:r>
              <a:rPr lang="uk-UA" dirty="0" smtClean="0"/>
              <a:t>Оплата праці навіть при простої</a:t>
            </a:r>
          </a:p>
          <a:p>
            <a:r>
              <a:rPr lang="uk-UA" dirty="0" smtClean="0"/>
              <a:t>Клуби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Життя в </a:t>
            </a:r>
            <a:r>
              <a:rPr lang="uk-UA" dirty="0" err="1" smtClean="0"/>
              <a:t>Нью-Ленарку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717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000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589213"/>
            <a:ext cx="8020050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51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Заборона </a:t>
            </a:r>
            <a:r>
              <a:rPr lang="ru-RU" dirty="0" err="1" smtClean="0"/>
              <a:t>праці</a:t>
            </a:r>
            <a:r>
              <a:rPr lang="ru-RU" dirty="0" smtClean="0"/>
              <a:t> для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10 </a:t>
            </a:r>
            <a:r>
              <a:rPr lang="ru-RU" dirty="0" err="1" smtClean="0"/>
              <a:t>років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у 1819 </a:t>
            </a:r>
            <a:r>
              <a:rPr lang="ru-RU" dirty="0" err="1" smtClean="0"/>
              <a:t>році</a:t>
            </a:r>
            <a:r>
              <a:rPr lang="ru-RU" dirty="0" smtClean="0"/>
              <a:t> английский </a:t>
            </a:r>
            <a:r>
              <a:rPr lang="ru-RU" dirty="0"/>
              <a:t>парламент </a:t>
            </a:r>
            <a:r>
              <a:rPr lang="ru-RU" dirty="0" err="1" smtClean="0"/>
              <a:t>встановив</a:t>
            </a:r>
            <a:r>
              <a:rPr lang="ru-RU" dirty="0" smtClean="0"/>
              <a:t> </a:t>
            </a:r>
            <a:r>
              <a:rPr lang="ru-RU" dirty="0" err="1" smtClean="0"/>
              <a:t>мінімальний</a:t>
            </a:r>
            <a:r>
              <a:rPr lang="ru-RU" dirty="0" smtClean="0"/>
              <a:t> </a:t>
            </a:r>
            <a:r>
              <a:rPr lang="ru-RU" dirty="0" err="1" smtClean="0"/>
              <a:t>трудовий</a:t>
            </a:r>
            <a:r>
              <a:rPr lang="ru-RU" dirty="0" smtClean="0"/>
              <a:t> </a:t>
            </a:r>
            <a:r>
              <a:rPr lang="ru-RU" dirty="0" err="1" smtClean="0"/>
              <a:t>вік</a:t>
            </a:r>
            <a:r>
              <a:rPr lang="ru-RU" dirty="0" smtClean="0"/>
              <a:t> з </a:t>
            </a:r>
            <a:r>
              <a:rPr lang="ru-RU" dirty="0"/>
              <a:t>9 </a:t>
            </a:r>
            <a:r>
              <a:rPr lang="ru-RU" dirty="0" err="1" smtClean="0"/>
              <a:t>років</a:t>
            </a:r>
            <a:r>
              <a:rPr lang="ru-RU" dirty="0" smtClean="0"/>
              <a:t> і 12 </a:t>
            </a:r>
            <a:r>
              <a:rPr lang="ru-RU" dirty="0" err="1" smtClean="0"/>
              <a:t>годинний</a:t>
            </a:r>
            <a:r>
              <a:rPr lang="ru-RU" dirty="0" smtClean="0"/>
              <a:t> </a:t>
            </a:r>
            <a:r>
              <a:rPr lang="ru-RU" dirty="0" err="1" smtClean="0"/>
              <a:t>робочий</a:t>
            </a:r>
            <a:r>
              <a:rPr lang="ru-RU" dirty="0" smtClean="0"/>
              <a:t> </a:t>
            </a:r>
            <a:r>
              <a:rPr lang="ru-RU" dirty="0"/>
              <a:t>день для </a:t>
            </a:r>
            <a:r>
              <a:rPr lang="ru-RU" dirty="0" err="1" smtClean="0"/>
              <a:t>підлітків</a:t>
            </a:r>
            <a:r>
              <a:rPr lang="ru-RU" dirty="0" smtClean="0"/>
              <a:t> до </a:t>
            </a:r>
            <a:r>
              <a:rPr lang="ru-RU" dirty="0"/>
              <a:t>16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Дитяча праця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298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Заперечуючи</a:t>
            </a:r>
            <a:r>
              <a:rPr lang="ru-RU" dirty="0"/>
              <a:t> </a:t>
            </a:r>
            <a:r>
              <a:rPr lang="ru-RU" dirty="0" err="1"/>
              <a:t>насильницьку</a:t>
            </a:r>
            <a:r>
              <a:rPr lang="ru-RU" dirty="0"/>
              <a:t> </a:t>
            </a:r>
            <a:r>
              <a:rPr lang="ru-RU" dirty="0" err="1"/>
              <a:t>революцію</a:t>
            </a:r>
            <a:r>
              <a:rPr lang="ru-RU" dirty="0"/>
              <a:t>, Р. </a:t>
            </a:r>
            <a:r>
              <a:rPr lang="ru-RU" dirty="0" err="1"/>
              <a:t>Оуен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переходу до нового ладу є сила </a:t>
            </a:r>
            <a:r>
              <a:rPr lang="ru-RU" dirty="0" err="1"/>
              <a:t>переконання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звертався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проектами до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монархів</a:t>
            </a:r>
            <a:r>
              <a:rPr lang="ru-RU" dirty="0"/>
              <a:t> та </a:t>
            </a:r>
            <a:r>
              <a:rPr lang="ru-RU" dirty="0" err="1"/>
              <a:t>американського</a:t>
            </a:r>
            <a:r>
              <a:rPr lang="ru-RU" dirty="0"/>
              <a:t> президента.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переконання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110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30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акрів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штаті</a:t>
            </a:r>
            <a:r>
              <a:rPr lang="ru-RU" dirty="0"/>
              <a:t> </a:t>
            </a:r>
            <a:r>
              <a:rPr lang="ru-RU" b="1" dirty="0" err="1" smtClean="0"/>
              <a:t>Індіана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 err="1" smtClean="0"/>
              <a:t>комуністична</a:t>
            </a:r>
            <a:r>
              <a:rPr lang="ru-RU" dirty="0" smtClean="0"/>
              <a:t> </a:t>
            </a:r>
            <a:r>
              <a:rPr lang="ru-RU" dirty="0" err="1" smtClean="0"/>
              <a:t>колонія</a:t>
            </a:r>
            <a:r>
              <a:rPr lang="ru-RU" dirty="0" smtClean="0"/>
              <a:t>" </a:t>
            </a:r>
            <a:r>
              <a:rPr lang="ru-RU" dirty="0"/>
              <a:t>"Нова </a:t>
            </a:r>
            <a:r>
              <a:rPr lang="ru-RU" dirty="0" err="1" smtClean="0"/>
              <a:t>гармонія</a:t>
            </a:r>
            <a:r>
              <a:rPr lang="ru-RU" dirty="0" smtClean="0"/>
              <a:t>«</a:t>
            </a:r>
          </a:p>
          <a:p>
            <a:r>
              <a:rPr lang="ru-RU" i="1" dirty="0" smtClean="0"/>
              <a:t>З </a:t>
            </a:r>
            <a:r>
              <a:rPr lang="ru-RU" i="1" dirty="0" err="1" smtClean="0"/>
              <a:t>Конституції</a:t>
            </a:r>
            <a:r>
              <a:rPr lang="ru-RU" i="1" dirty="0" smtClean="0"/>
              <a:t>: «Равенство </a:t>
            </a:r>
            <a:r>
              <a:rPr lang="ru-RU" i="1" dirty="0"/>
              <a:t>прав для всех, независимо от пола и положения; равенство обязанностей; кооперативное объединение в работе и развлечениях; общность имущества</a:t>
            </a:r>
            <a:r>
              <a:rPr lang="ru-RU" i="1" dirty="0" smtClean="0"/>
              <a:t>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«Нова гармонія»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213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077913"/>
            <a:ext cx="6669087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36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1760-1825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Клод </a:t>
            </a:r>
            <a:r>
              <a:rPr lang="uk-UA" dirty="0" err="1" smtClean="0"/>
              <a:t>Анрі</a:t>
            </a:r>
            <a:r>
              <a:rPr lang="uk-UA" dirty="0" smtClean="0"/>
              <a:t> де </a:t>
            </a:r>
            <a:r>
              <a:rPr lang="uk-UA" dirty="0" err="1" smtClean="0"/>
              <a:t>Рувруа</a:t>
            </a:r>
            <a:r>
              <a:rPr lang="uk-UA" dirty="0" smtClean="0"/>
              <a:t> </a:t>
            </a:r>
            <a:r>
              <a:rPr lang="uk-UA" dirty="0" err="1" smtClean="0"/>
              <a:t>Сен-Сімон</a:t>
            </a:r>
            <a:endParaRPr lang="ru-RU" dirty="0"/>
          </a:p>
        </p:txBody>
      </p:sp>
      <p:pic>
        <p:nvPicPr>
          <p:cNvPr id="2050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357364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54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0000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76864" cy="562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96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err="1"/>
              <a:t>Проєкт</a:t>
            </a:r>
            <a:r>
              <a:rPr lang="uk-UA" i="1" dirty="0"/>
              <a:t> був неуспішним</a:t>
            </a:r>
          </a:p>
          <a:p>
            <a:r>
              <a:rPr lang="ru-RU" i="1" dirty="0"/>
              <a:t>«Практика показала невозможность поспешного образования коммун из крайне несовершенного человеческого материала»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 </a:t>
            </a:r>
            <a:r>
              <a:rPr lang="uk-UA" dirty="0" err="1" smtClean="0"/>
              <a:t>проєкту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331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/>
              <a:t>Лондоні</a:t>
            </a:r>
            <a:r>
              <a:rPr lang="ru-RU" dirty="0"/>
              <a:t> у 1932р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виробники</a:t>
            </a:r>
            <a:r>
              <a:rPr lang="ru-RU" dirty="0" smtClean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обмінюватися</a:t>
            </a:r>
            <a:r>
              <a:rPr lang="ru-RU" dirty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/>
              <a:t>виробами</a:t>
            </a:r>
            <a:r>
              <a:rPr lang="ru-RU" dirty="0"/>
              <a:t> "на </a:t>
            </a:r>
            <a:r>
              <a:rPr lang="ru-RU" dirty="0" err="1"/>
              <a:t>справедливій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 smtClean="0"/>
              <a:t>".</a:t>
            </a:r>
          </a:p>
          <a:p>
            <a:r>
              <a:rPr lang="uk-UA" dirty="0" smtClean="0"/>
              <a:t>Вартість продукту визначається витраченим на нього часом</a:t>
            </a:r>
          </a:p>
          <a:p>
            <a:r>
              <a:rPr lang="uk-UA" dirty="0" smtClean="0"/>
              <a:t>Білети = трудові години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"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248809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620000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82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03-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1" cy="55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9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0e-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45" y="1268760"/>
            <a:ext cx="72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38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402845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/>
              <a:t>Розвиток суспільства - </a:t>
            </a:r>
            <a:r>
              <a:rPr lang="ru-RU" sz="3600" b="1" dirty="0" err="1" smtClean="0"/>
              <a:t>висхідний</a:t>
            </a:r>
            <a:r>
              <a:rPr lang="ru-RU" sz="3600" b="1" dirty="0"/>
              <a:t>, до  «золотого </a:t>
            </a:r>
            <a:r>
              <a:rPr lang="ru-RU" sz="3600" b="1" dirty="0" err="1"/>
              <a:t>віку</a:t>
            </a:r>
            <a:r>
              <a:rPr lang="ru-RU" sz="3600" b="1" dirty="0"/>
              <a:t>»</a:t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1399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b="1" dirty="0" smtClean="0"/>
              <a:t>«</a:t>
            </a:r>
            <a:r>
              <a:rPr lang="ru-RU" b="1" dirty="0" err="1" smtClean="0"/>
              <a:t>непродуктивні</a:t>
            </a:r>
            <a:r>
              <a:rPr lang="ru-RU" b="1" dirty="0" smtClean="0"/>
              <a:t> </a:t>
            </a:r>
            <a:r>
              <a:rPr lang="ru-RU" b="1" dirty="0" err="1"/>
              <a:t>класи</a:t>
            </a:r>
            <a:r>
              <a:rPr lang="ru-RU" b="1" dirty="0"/>
              <a:t>» </a:t>
            </a:r>
            <a:r>
              <a:rPr lang="ru-RU" dirty="0"/>
              <a:t>(</a:t>
            </a:r>
            <a:r>
              <a:rPr lang="ru-RU" dirty="0" err="1" smtClean="0"/>
              <a:t>феодали</a:t>
            </a:r>
            <a:r>
              <a:rPr lang="ru-RU" dirty="0" smtClean="0"/>
              <a:t> </a:t>
            </a:r>
            <a:r>
              <a:rPr lang="ru-RU" dirty="0"/>
              <a:t>і «</a:t>
            </a:r>
            <a:r>
              <a:rPr lang="ru-RU" dirty="0" err="1"/>
              <a:t>посередницький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»- — </a:t>
            </a:r>
            <a:r>
              <a:rPr lang="ru-RU" dirty="0" err="1" smtClean="0"/>
              <a:t>юристи</a:t>
            </a:r>
            <a:r>
              <a:rPr lang="ru-RU" dirty="0" smtClean="0"/>
              <a:t>, </a:t>
            </a:r>
            <a:r>
              <a:rPr lang="ru-RU" dirty="0" err="1" smtClean="0"/>
              <a:t>військові</a:t>
            </a:r>
            <a:r>
              <a:rPr lang="ru-RU" dirty="0" smtClean="0"/>
              <a:t>, </a:t>
            </a:r>
            <a:r>
              <a:rPr lang="ru-RU" dirty="0" err="1" smtClean="0"/>
              <a:t>землевласники-рантьє</a:t>
            </a:r>
            <a:r>
              <a:rPr lang="ru-RU" dirty="0"/>
              <a:t>)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2. </a:t>
            </a:r>
            <a:r>
              <a:rPr lang="ru-RU" b="1" dirty="0" smtClean="0"/>
              <a:t>«</a:t>
            </a:r>
            <a:r>
              <a:rPr lang="ru-RU" b="1" dirty="0" err="1" smtClean="0"/>
              <a:t>промисловий</a:t>
            </a:r>
            <a:r>
              <a:rPr lang="ru-RU" b="1" dirty="0" smtClean="0"/>
              <a:t> </a:t>
            </a:r>
            <a:r>
              <a:rPr lang="ru-RU" b="1" dirty="0" err="1"/>
              <a:t>клас</a:t>
            </a:r>
            <a:r>
              <a:rPr lang="ru-RU" b="1" dirty="0"/>
              <a:t>» </a:t>
            </a:r>
            <a:r>
              <a:rPr lang="ru-RU" dirty="0"/>
              <a:t>(</a:t>
            </a:r>
            <a:r>
              <a:rPr lang="ru-RU" dirty="0" err="1" smtClean="0"/>
              <a:t>промисловці</a:t>
            </a:r>
            <a:r>
              <a:rPr lang="ru-RU" dirty="0" smtClean="0"/>
              <a:t>, </a:t>
            </a:r>
            <a:r>
              <a:rPr lang="ru-RU" dirty="0" err="1" smtClean="0"/>
              <a:t>торговці</a:t>
            </a:r>
            <a:r>
              <a:rPr lang="ru-RU" dirty="0" smtClean="0"/>
              <a:t>, </a:t>
            </a:r>
            <a:r>
              <a:rPr lang="ru-RU" dirty="0" err="1" smtClean="0"/>
              <a:t>банкіри</a:t>
            </a:r>
            <a:r>
              <a:rPr lang="ru-RU" dirty="0" smtClean="0"/>
              <a:t>, </a:t>
            </a:r>
            <a:r>
              <a:rPr lang="ru-RU" dirty="0" err="1" smtClean="0"/>
              <a:t>селяни</a:t>
            </a:r>
            <a:r>
              <a:rPr lang="ru-RU" dirty="0" smtClean="0"/>
              <a:t>, </a:t>
            </a:r>
            <a:r>
              <a:rPr lang="ru-RU" dirty="0" err="1" smtClean="0"/>
              <a:t>ремісники</a:t>
            </a:r>
            <a:r>
              <a:rPr lang="ru-RU" dirty="0" smtClean="0"/>
              <a:t>, </a:t>
            </a:r>
            <a:r>
              <a:rPr lang="ru-RU" dirty="0" err="1" smtClean="0"/>
              <a:t>робітники</a:t>
            </a:r>
            <a:r>
              <a:rPr lang="ru-RU" dirty="0" smtClean="0"/>
              <a:t>, </a:t>
            </a:r>
            <a:r>
              <a:rPr lang="ru-RU" dirty="0" err="1" smtClean="0"/>
              <a:t>учені</a:t>
            </a:r>
            <a:r>
              <a:rPr lang="ru-RU" dirty="0" smtClean="0"/>
              <a:t>, </a:t>
            </a:r>
            <a:r>
              <a:rPr lang="ru-RU" dirty="0" err="1" smtClean="0"/>
              <a:t>митці</a:t>
            </a:r>
            <a:r>
              <a:rPr lang="ru-RU" dirty="0" smtClean="0"/>
              <a:t>). </a:t>
            </a:r>
          </a:p>
          <a:p>
            <a:endParaRPr lang="ru-RU" dirty="0"/>
          </a:p>
          <a:p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/>
              <a:t>поділ</a:t>
            </a:r>
            <a:r>
              <a:rPr lang="ru-RU" dirty="0"/>
              <a:t> шляхом </a:t>
            </a:r>
            <a:r>
              <a:rPr lang="ru-RU" dirty="0" err="1"/>
              <a:t>усунення</a:t>
            </a:r>
            <a:r>
              <a:rPr lang="ru-RU" dirty="0"/>
              <a:t> «</a:t>
            </a:r>
            <a:r>
              <a:rPr lang="ru-RU" dirty="0" err="1"/>
              <a:t>непродуктивних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» буде </a:t>
            </a:r>
            <a:r>
              <a:rPr lang="ru-RU" dirty="0" err="1"/>
              <a:t>подолано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суспільство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65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ПРОГРЕС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знань</a:t>
            </a:r>
            <a:r>
              <a:rPr lang="ru-RU" sz="3600" dirty="0">
                <a:solidFill>
                  <a:srgbClr val="FF0000"/>
                </a:solidFill>
              </a:rPr>
              <a:t>, науки і </a:t>
            </a:r>
            <a:r>
              <a:rPr lang="ru-RU" sz="3600" dirty="0" err="1">
                <a:solidFill>
                  <a:srgbClr val="FF0000"/>
                </a:solidFill>
              </a:rPr>
              <a:t>техніки</a:t>
            </a:r>
            <a:r>
              <a:rPr lang="ru-RU" sz="3600" dirty="0">
                <a:solidFill>
                  <a:srgbClr val="FF0000"/>
                </a:solidFill>
              </a:rPr>
              <a:t>, а на </a:t>
            </a:r>
            <a:r>
              <a:rPr lang="ru-RU" sz="3600" dirty="0" err="1">
                <a:solidFill>
                  <a:srgbClr val="FF0000"/>
                </a:solidFill>
              </a:rPr>
              <a:t>їхній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основі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- </a:t>
            </a:r>
            <a:r>
              <a:rPr lang="ru-RU" sz="3600" dirty="0" err="1">
                <a:solidFill>
                  <a:srgbClr val="FF0000"/>
                </a:solidFill>
              </a:rPr>
              <a:t>виробництва</a:t>
            </a:r>
            <a:r>
              <a:rPr lang="ru-RU" sz="3600" dirty="0"/>
              <a:t>. </a:t>
            </a:r>
            <a:endParaRPr lang="ru-RU" sz="3600" dirty="0" smtClean="0"/>
          </a:p>
          <a:p>
            <a:endParaRPr lang="ru-RU" dirty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панували</a:t>
            </a:r>
            <a:r>
              <a:rPr lang="ru-RU" dirty="0"/>
              <a:t> </a:t>
            </a:r>
            <a:r>
              <a:rPr lang="ru-RU" dirty="0" err="1"/>
              <a:t>священики</a:t>
            </a:r>
            <a:r>
              <a:rPr lang="ru-RU" dirty="0"/>
              <a:t> і </a:t>
            </a:r>
            <a:r>
              <a:rPr lang="ru-RU" dirty="0" err="1"/>
              <a:t>феодали</a:t>
            </a:r>
            <a:r>
              <a:rPr lang="ru-RU" dirty="0"/>
              <a:t>, на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/>
              <a:t>юристи</a:t>
            </a:r>
            <a:r>
              <a:rPr lang="ru-RU" dirty="0"/>
              <a:t> і </a:t>
            </a:r>
            <a:r>
              <a:rPr lang="ru-RU" dirty="0" err="1"/>
              <a:t>філософи</a:t>
            </a:r>
            <a:r>
              <a:rPr lang="ru-RU" dirty="0"/>
              <a:t>, то на 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пануватимуть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і </a:t>
            </a:r>
            <a:r>
              <a:rPr lang="ru-RU" dirty="0" err="1"/>
              <a:t>промисловці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Рушій суспільного розвитку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038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853</TotalTime>
  <Words>1482</Words>
  <Application>Microsoft Office PowerPoint</Application>
  <PresentationFormat>Экран (4:3)</PresentationFormat>
  <Paragraphs>155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Твердый переплет</vt:lpstr>
      <vt:lpstr>Політичні ідеї представників критично-утопічного соціалізму</vt:lpstr>
      <vt:lpstr>План</vt:lpstr>
      <vt:lpstr>Критично-утопічний соціалізм</vt:lpstr>
      <vt:lpstr>Клод Анрі де Рувруа Сен-Сімон</vt:lpstr>
      <vt:lpstr>Презентация PowerPoint</vt:lpstr>
      <vt:lpstr>Презентация PowerPoint</vt:lpstr>
      <vt:lpstr>Розвиток суспільства - висхідний, до  «золотого віку» </vt:lpstr>
      <vt:lpstr>суспільство</vt:lpstr>
      <vt:lpstr>Рушій суспільного розвитку</vt:lpstr>
      <vt:lpstr>Мета нової держави</vt:lpstr>
      <vt:lpstr>Шлях перетворення суспілсьтва</vt:lpstr>
      <vt:lpstr>Політичний лад - єдина централізовано керована промислова асоціація</vt:lpstr>
      <vt:lpstr>Засади функціонування суспілсьтва</vt:lpstr>
      <vt:lpstr>Політичні права і свободи</vt:lpstr>
      <vt:lpstr>Франсуа Марі Шарль Фур'є (1772—1837)</vt:lpstr>
      <vt:lpstr>Погляди на історію</vt:lpstr>
      <vt:lpstr>критика тогочасного капіталістичного суспільства</vt:lpstr>
      <vt:lpstr>держава</vt:lpstr>
      <vt:lpstr>Важливо!!!</vt:lpstr>
      <vt:lpstr>проєкт суспільного устрою</vt:lpstr>
      <vt:lpstr>Презентация PowerPoint</vt:lpstr>
      <vt:lpstr>Політичний лад</vt:lpstr>
      <vt:lpstr>Еволюція, реформи</vt:lpstr>
      <vt:lpstr>Роберт Оуен  (1771 — 1858)</vt:lpstr>
      <vt:lpstr>Погляди </vt:lpstr>
      <vt:lpstr>Ставлення до приватної власності</vt:lpstr>
      <vt:lpstr>Презентация PowerPoint</vt:lpstr>
      <vt:lpstr>Презентация PowerPoint</vt:lpstr>
      <vt:lpstr>Соціальний проєкт</vt:lpstr>
      <vt:lpstr>Спільна власність</vt:lpstr>
      <vt:lpstr>Правовий механізм</vt:lpstr>
      <vt:lpstr>Ставлення до революції</vt:lpstr>
      <vt:lpstr>Нью-Ленарк</vt:lpstr>
      <vt:lpstr>Життя в Нью-Ленарку</vt:lpstr>
      <vt:lpstr>Презентация PowerPoint</vt:lpstr>
      <vt:lpstr>Дитяча праця</vt:lpstr>
      <vt:lpstr>переконання</vt:lpstr>
      <vt:lpstr>«Нова гармонія»</vt:lpstr>
      <vt:lpstr>Презентация PowerPoint</vt:lpstr>
      <vt:lpstr>Презентация PowerPoint</vt:lpstr>
      <vt:lpstr>Результат проєкту</vt:lpstr>
      <vt:lpstr>"Ринок обміну товарів"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Політичні ідеї представників критично-утопічного соціалізму</dc:title>
  <dc:creator>User</dc:creator>
  <cp:lastModifiedBy>User</cp:lastModifiedBy>
  <cp:revision>22</cp:revision>
  <dcterms:created xsi:type="dcterms:W3CDTF">2021-04-08T05:43:55Z</dcterms:created>
  <dcterms:modified xsi:type="dcterms:W3CDTF">2021-04-13T07:56:06Z</dcterms:modified>
</cp:coreProperties>
</file>