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78" r:id="rId4"/>
    <p:sldId id="277" r:id="rId5"/>
    <p:sldId id="276" r:id="rId6"/>
    <p:sldId id="275" r:id="rId7"/>
    <p:sldId id="274" r:id="rId8"/>
    <p:sldId id="273" r:id="rId9"/>
    <p:sldId id="272" r:id="rId10"/>
    <p:sldId id="271" r:id="rId11"/>
    <p:sldId id="270" r:id="rId12"/>
    <p:sldId id="269" r:id="rId13"/>
    <p:sldId id="281" r:id="rId14"/>
    <p:sldId id="280" r:id="rId15"/>
    <p:sldId id="2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BF388-6762-4BCF-BABA-01D72A0E6AF0}" type="doc">
      <dgm:prSet loTypeId="urn:microsoft.com/office/officeart/2005/8/layout/orgChart1" loCatId="hierarchy" qsTypeId="urn:microsoft.com/office/officeart/2005/8/quickstyle/3d2" qsCatId="3D" csTypeId="urn:microsoft.com/office/officeart/2005/8/colors/accent5_4" csCatId="accent5" phldr="1"/>
      <dgm:spPr/>
      <dgm:t>
        <a:bodyPr/>
        <a:lstStyle/>
        <a:p>
          <a:endParaRPr lang="ru-RU"/>
        </a:p>
      </dgm:t>
    </dgm:pt>
    <dgm:pt modelId="{DE4C1E17-87C4-4E17-8005-1C63A806C364}">
      <dgm:prSet custT="1"/>
      <dgm:spPr/>
      <dgm:t>
        <a:bodyPr/>
        <a:lstStyle/>
        <a:p>
          <a:pPr rtl="0"/>
          <a:r>
            <a:rPr lang="uk-UA" sz="1200" dirty="0" smtClean="0">
              <a:latin typeface="Times New Roman" panose="02020603050405020304" pitchFamily="18" charset="0"/>
              <a:cs typeface="Times New Roman" panose="02020603050405020304" pitchFamily="18" charset="0"/>
            </a:rPr>
            <a:t>Емітент облігацій має наступні </a:t>
          </a:r>
          <a:r>
            <a:rPr lang="uk-UA" sz="1200" b="1" i="1" dirty="0" smtClean="0">
              <a:latin typeface="Times New Roman" panose="02020603050405020304" pitchFamily="18" charset="0"/>
              <a:cs typeface="Times New Roman" panose="02020603050405020304" pitchFamily="18" charset="0"/>
            </a:rPr>
            <a:t>права</a:t>
          </a:r>
          <a:r>
            <a:rPr lang="uk-UA"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0D0A7D22-1E13-430B-9880-0BC8117EF99B}" type="parTrans" cxnId="{819324C4-1C8B-4D22-915B-50D793ECEA43}">
      <dgm:prSet/>
      <dgm:spPr/>
      <dgm:t>
        <a:bodyPr/>
        <a:lstStyle/>
        <a:p>
          <a:endParaRPr lang="ru-RU"/>
        </a:p>
      </dgm:t>
    </dgm:pt>
    <dgm:pt modelId="{BD4CB0B8-4A22-4FF0-A3EB-41561FFEB372}" type="sibTrans" cxnId="{819324C4-1C8B-4D22-915B-50D793ECEA43}">
      <dgm:prSet/>
      <dgm:spPr/>
      <dgm:t>
        <a:bodyPr/>
        <a:lstStyle/>
        <a:p>
          <a:endParaRPr lang="ru-RU"/>
        </a:p>
      </dgm:t>
    </dgm:pt>
    <dgm:pt modelId="{5B172D25-1209-42D0-9C92-BA5B1256C165}">
      <dgm:prSet custT="1"/>
      <dgm:spPr/>
      <dgm:t>
        <a:bodyPr/>
        <a:lstStyle/>
        <a:p>
          <a:pPr rtl="0"/>
          <a:r>
            <a:rPr lang="ru-RU" sz="1200" dirty="0" err="1" smtClean="0">
              <a:latin typeface="Times New Roman" panose="02020603050405020304" pitchFamily="18" charset="0"/>
              <a:cs typeface="Times New Roman" panose="02020603050405020304" pitchFamily="18" charset="0"/>
            </a:rPr>
            <a:t>отримання</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грошових</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засобів</a:t>
          </a:r>
          <a:r>
            <a:rPr lang="ru-RU" sz="1200" dirty="0" smtClean="0">
              <a:latin typeface="Times New Roman" panose="02020603050405020304" pitchFamily="18" charset="0"/>
              <a:cs typeface="Times New Roman" panose="02020603050405020304" pitchFamily="18" charset="0"/>
            </a:rPr>
            <a:t> у </a:t>
          </a:r>
          <a:r>
            <a:rPr lang="ru-RU" sz="1200" dirty="0" err="1" smtClean="0">
              <a:latin typeface="Times New Roman" panose="02020603050405020304" pitchFamily="18" charset="0"/>
              <a:cs typeface="Times New Roman" panose="02020603050405020304" pitchFamily="18" charset="0"/>
            </a:rPr>
            <a:t>виді</a:t>
          </a:r>
          <a:r>
            <a:rPr lang="ru-RU" sz="1200" dirty="0" smtClean="0">
              <a:latin typeface="Times New Roman" panose="02020603050405020304" pitchFamily="18" charset="0"/>
              <a:cs typeface="Times New Roman" panose="02020603050405020304" pitchFamily="18" charset="0"/>
            </a:rPr>
            <a:t> оплати </a:t>
          </a:r>
          <a:r>
            <a:rPr lang="ru-RU" sz="1200" dirty="0" err="1" smtClean="0">
              <a:latin typeface="Times New Roman" panose="02020603050405020304" pitchFamily="18" charset="0"/>
              <a:cs typeface="Times New Roman" panose="02020603050405020304" pitchFamily="18" charset="0"/>
            </a:rPr>
            <a:t>облігацій</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E2EA7F80-B5A7-4AA9-908F-5C063EC6122A}" type="parTrans" cxnId="{0F347EDD-FADA-4EA0-A437-DF694AC0D400}">
      <dgm:prSet/>
      <dgm:spPr/>
      <dgm:t>
        <a:bodyPr/>
        <a:lstStyle/>
        <a:p>
          <a:endParaRPr lang="ru-RU"/>
        </a:p>
      </dgm:t>
    </dgm:pt>
    <dgm:pt modelId="{0A1243CC-65AD-48B2-A87D-1E4CE7C368F5}" type="sibTrans" cxnId="{0F347EDD-FADA-4EA0-A437-DF694AC0D400}">
      <dgm:prSet/>
      <dgm:spPr/>
      <dgm:t>
        <a:bodyPr/>
        <a:lstStyle/>
        <a:p>
          <a:endParaRPr lang="ru-RU"/>
        </a:p>
      </dgm:t>
    </dgm:pt>
    <dgm:pt modelId="{052BEA56-2ABC-4C03-A92D-14E571B6687D}">
      <dgm:prSet custT="1"/>
      <dgm:spPr/>
      <dgm:t>
        <a:bodyPr/>
        <a:lstStyle/>
        <a:p>
          <a:pPr rtl="0"/>
          <a:r>
            <a:rPr lang="ru-RU" sz="1100" dirty="0" err="1" smtClean="0"/>
            <a:t>р</a:t>
          </a:r>
          <a:r>
            <a:rPr lang="ru-RU" sz="1200" dirty="0" err="1" smtClean="0">
              <a:latin typeface="Times New Roman" panose="02020603050405020304" pitchFamily="18" charset="0"/>
              <a:cs typeface="Times New Roman" panose="02020603050405020304" pitchFamily="18" charset="0"/>
            </a:rPr>
            <a:t>озпорядження</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залученими</a:t>
          </a:r>
          <a:r>
            <a:rPr lang="ru-RU" sz="1200" dirty="0" smtClean="0">
              <a:latin typeface="Times New Roman" panose="02020603050405020304" pitchFamily="18" charset="0"/>
              <a:cs typeface="Times New Roman" panose="02020603050405020304" pitchFamily="18" charset="0"/>
            </a:rPr>
            <a:t> коштами на </a:t>
          </a:r>
          <a:r>
            <a:rPr lang="ru-RU" sz="1200" dirty="0" err="1" smtClean="0">
              <a:latin typeface="Times New Roman" panose="02020603050405020304" pitchFamily="18" charset="0"/>
              <a:cs typeface="Times New Roman" panose="02020603050405020304" pitchFamily="18" charset="0"/>
            </a:rPr>
            <a:t>свій</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розсуд</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D86A99A3-0996-47BF-87E8-25DE3BA6499D}" type="parTrans" cxnId="{FC10AD0D-76D2-4A8E-8DA0-63F7B5B0F3C5}">
      <dgm:prSet/>
      <dgm:spPr/>
      <dgm:t>
        <a:bodyPr/>
        <a:lstStyle/>
        <a:p>
          <a:endParaRPr lang="ru-RU"/>
        </a:p>
      </dgm:t>
    </dgm:pt>
    <dgm:pt modelId="{DDCD653D-FF59-496D-B43B-37DE51796DBB}" type="sibTrans" cxnId="{FC10AD0D-76D2-4A8E-8DA0-63F7B5B0F3C5}">
      <dgm:prSet/>
      <dgm:spPr/>
      <dgm:t>
        <a:bodyPr/>
        <a:lstStyle/>
        <a:p>
          <a:endParaRPr lang="ru-RU"/>
        </a:p>
      </dgm:t>
    </dgm:pt>
    <dgm:pt modelId="{86DF1DC0-C59E-4262-8A5E-4834F6B9366B}">
      <dgm:prSet custT="1"/>
      <dgm:spPr/>
      <dgm:t>
        <a:bodyPr/>
        <a:lstStyle/>
        <a:p>
          <a:pPr rtl="0"/>
          <a:r>
            <a:rPr lang="ru-RU" sz="1200" dirty="0" err="1" smtClean="0">
              <a:latin typeface="Times New Roman" panose="02020603050405020304" pitchFamily="18" charset="0"/>
              <a:cs typeface="Times New Roman" panose="02020603050405020304" pitchFamily="18" charset="0"/>
            </a:rPr>
            <a:t>використання</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коштів</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протягом</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певного</a:t>
          </a:r>
          <a:r>
            <a:rPr lang="ru-RU" sz="1200" dirty="0" smtClean="0">
              <a:latin typeface="Times New Roman" panose="02020603050405020304" pitchFamily="18" charset="0"/>
              <a:cs typeface="Times New Roman" panose="02020603050405020304" pitchFamily="18" charset="0"/>
            </a:rPr>
            <a:t> строку, </a:t>
          </a:r>
          <a:r>
            <a:rPr lang="ru-RU" sz="1200" dirty="0" err="1" smtClean="0">
              <a:latin typeface="Times New Roman" panose="02020603050405020304" pitchFamily="18" charset="0"/>
              <a:cs typeface="Times New Roman" panose="02020603050405020304" pitchFamily="18" charset="0"/>
            </a:rPr>
            <a:t>якщо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облігації</a:t>
          </a:r>
          <a:r>
            <a:rPr lang="ru-RU" sz="1200" dirty="0" smtClean="0">
              <a:latin typeface="Times New Roman" panose="02020603050405020304" pitchFamily="18" charset="0"/>
              <a:cs typeface="Times New Roman" panose="02020603050405020304" pitchFamily="18" charset="0"/>
            </a:rPr>
            <a:t> не є </a:t>
          </a:r>
          <a:r>
            <a:rPr lang="ru-RU" sz="1200" dirty="0" err="1" smtClean="0">
              <a:latin typeface="Times New Roman" panose="02020603050405020304" pitchFamily="18" charset="0"/>
              <a:cs typeface="Times New Roman" panose="02020603050405020304" pitchFamily="18" charset="0"/>
            </a:rPr>
            <a:t>безстроковими</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66465147-5398-419C-8B64-BCA6B6FA3B1D}" type="parTrans" cxnId="{5FC5255D-97E2-4F3C-BE03-875CD28D976A}">
      <dgm:prSet/>
      <dgm:spPr/>
      <dgm:t>
        <a:bodyPr/>
        <a:lstStyle/>
        <a:p>
          <a:endParaRPr lang="ru-RU"/>
        </a:p>
      </dgm:t>
    </dgm:pt>
    <dgm:pt modelId="{ECDA3466-C7BE-4D72-8DE1-E351B545092E}" type="sibTrans" cxnId="{5FC5255D-97E2-4F3C-BE03-875CD28D976A}">
      <dgm:prSet/>
      <dgm:spPr/>
      <dgm:t>
        <a:bodyPr/>
        <a:lstStyle/>
        <a:p>
          <a:endParaRPr lang="ru-RU"/>
        </a:p>
      </dgm:t>
    </dgm:pt>
    <dgm:pt modelId="{D603A476-D864-464B-8A20-601DDA7F41C9}">
      <dgm:prSet custT="1"/>
      <dgm:spPr/>
      <dgm:t>
        <a:bodyPr/>
        <a:lstStyle/>
        <a:p>
          <a:pPr rtl="0"/>
          <a:r>
            <a:rPr lang="ru-RU" sz="1200" dirty="0" err="1" smtClean="0">
              <a:latin typeface="Times New Roman" panose="02020603050405020304" pitchFamily="18" charset="0"/>
              <a:cs typeface="Times New Roman" panose="02020603050405020304" pitchFamily="18" charset="0"/>
            </a:rPr>
            <a:t>дострокового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погашення</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заборгованості</a:t>
          </a:r>
          <a:r>
            <a:rPr lang="ru-RU" sz="1200" dirty="0" smtClean="0">
              <a:latin typeface="Times New Roman" panose="02020603050405020304" pitchFamily="18" charset="0"/>
              <a:cs typeface="Times New Roman" panose="02020603050405020304" pitchFamily="18" charset="0"/>
            </a:rPr>
            <a:t> по </a:t>
          </a:r>
          <a:r>
            <a:rPr lang="ru-RU" sz="1200" dirty="0" err="1" smtClean="0">
              <a:latin typeface="Times New Roman" panose="02020603050405020304" pitchFamily="18" charset="0"/>
              <a:cs typeface="Times New Roman" panose="02020603050405020304" pitchFamily="18" charset="0"/>
            </a:rPr>
            <a:t>облігаціях</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якщо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ці</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облігації</a:t>
          </a:r>
          <a:r>
            <a:rPr lang="ru-RU" sz="1200" dirty="0" smtClean="0">
              <a:latin typeface="Times New Roman" panose="02020603050405020304" pitchFamily="18" charset="0"/>
              <a:cs typeface="Times New Roman" panose="02020603050405020304" pitchFamily="18" charset="0"/>
            </a:rPr>
            <a:t> є </a:t>
          </a:r>
          <a:r>
            <a:rPr lang="ru-RU" sz="1200" dirty="0" err="1" smtClean="0">
              <a:latin typeface="Times New Roman" panose="02020603050405020304" pitchFamily="18" charset="0"/>
              <a:cs typeface="Times New Roman" panose="02020603050405020304" pitchFamily="18" charset="0"/>
            </a:rPr>
            <a:t>відзивними</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F17BBBD3-7688-4E48-BDEF-092623E8D89C}" type="parTrans" cxnId="{B60BF90F-5E97-48C8-89EE-D354319BF4E6}">
      <dgm:prSet/>
      <dgm:spPr/>
      <dgm:t>
        <a:bodyPr/>
        <a:lstStyle/>
        <a:p>
          <a:endParaRPr lang="ru-RU"/>
        </a:p>
      </dgm:t>
    </dgm:pt>
    <dgm:pt modelId="{678A50A3-0C6A-4A84-B6C0-AFDBA3AABC3E}" type="sibTrans" cxnId="{B60BF90F-5E97-48C8-89EE-D354319BF4E6}">
      <dgm:prSet/>
      <dgm:spPr/>
      <dgm:t>
        <a:bodyPr/>
        <a:lstStyle/>
        <a:p>
          <a:endParaRPr lang="ru-RU"/>
        </a:p>
      </dgm:t>
    </dgm:pt>
    <dgm:pt modelId="{A57B1C6B-0131-48B2-ACBD-0E5CCA3DDD07}">
      <dgm:prSet custT="1"/>
      <dgm:spPr/>
      <dgm:t>
        <a:bodyPr/>
        <a:lstStyle/>
        <a:p>
          <a:pPr rtl="0"/>
          <a:r>
            <a:rPr lang="ru-RU" sz="1200" dirty="0" err="1" smtClean="0">
              <a:latin typeface="Times New Roman" panose="02020603050405020304" pitchFamily="18" charset="0"/>
              <a:cs typeface="Times New Roman" panose="02020603050405020304" pitchFamily="18" charset="0"/>
            </a:rPr>
            <a:t>виплати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винагороди</a:t>
          </a:r>
          <a:r>
            <a:rPr lang="ru-RU" sz="1200" dirty="0" smtClean="0">
              <a:latin typeface="Times New Roman" panose="02020603050405020304" pitchFamily="18" charset="0"/>
              <a:cs typeface="Times New Roman" panose="02020603050405020304" pitchFamily="18" charset="0"/>
            </a:rPr>
            <a:t> по </a:t>
          </a:r>
          <a:r>
            <a:rPr lang="ru-RU" sz="1200" dirty="0" err="1" smtClean="0">
              <a:latin typeface="Times New Roman" panose="02020603050405020304" pitchFamily="18" charset="0"/>
              <a:cs typeface="Times New Roman" panose="02020603050405020304" pitchFamily="18" charset="0"/>
            </a:rPr>
            <a:t>облігаціях</a:t>
          </a:r>
          <a:r>
            <a:rPr lang="ru-RU" sz="1200" dirty="0" smtClean="0">
              <a:latin typeface="Times New Roman" panose="02020603050405020304" pitchFamily="18" charset="0"/>
              <a:cs typeface="Times New Roman" panose="02020603050405020304" pitchFamily="18" charset="0"/>
            </a:rPr>
            <a:t> у </a:t>
          </a:r>
          <a:r>
            <a:rPr lang="ru-RU" sz="1200" dirty="0" err="1" smtClean="0">
              <a:latin typeface="Times New Roman" panose="02020603050405020304" pitchFamily="18" charset="0"/>
              <a:cs typeface="Times New Roman" panose="02020603050405020304" pitchFamily="18" charset="0"/>
            </a:rPr>
            <a:t>виді</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цінних</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паперів</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якщо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ці</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облігації</a:t>
          </a:r>
          <a:r>
            <a:rPr lang="ru-RU" sz="1200" dirty="0" smtClean="0">
              <a:latin typeface="Times New Roman" panose="02020603050405020304" pitchFamily="18" charset="0"/>
              <a:cs typeface="Times New Roman" panose="02020603050405020304" pitchFamily="18" charset="0"/>
            </a:rPr>
            <a:t> є </a:t>
          </a:r>
          <a:r>
            <a:rPr lang="ru-RU" sz="1200" dirty="0" err="1" smtClean="0">
              <a:latin typeface="Times New Roman" panose="02020603050405020304" pitchFamily="18" charset="0"/>
              <a:cs typeface="Times New Roman" panose="02020603050405020304" pitchFamily="18" charset="0"/>
            </a:rPr>
            <a:t>конвертованими</a:t>
          </a:r>
          <a:r>
            <a:rPr lang="ru-RU" sz="1200" dirty="0" smtClean="0">
              <a:latin typeface="Times New Roman" panose="02020603050405020304" pitchFamily="18" charset="0"/>
              <a:cs typeface="Times New Roman" panose="02020603050405020304" pitchFamily="18" charset="0"/>
            </a:rPr>
            <a:t>, та </a:t>
          </a:r>
          <a:r>
            <a:rPr lang="ru-RU" sz="1200" dirty="0" err="1" smtClean="0">
              <a:latin typeface="Times New Roman" panose="02020603050405020304" pitchFamily="18" charset="0"/>
              <a:cs typeface="Times New Roman" panose="02020603050405020304" pitchFamily="18" charset="0"/>
            </a:rPr>
            <a:t>інші</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895C0D10-D888-45FC-98AC-DCDC83730835}" type="parTrans" cxnId="{84B207CA-B8BE-45C1-857F-18FAA7AB9757}">
      <dgm:prSet/>
      <dgm:spPr/>
      <dgm:t>
        <a:bodyPr/>
        <a:lstStyle/>
        <a:p>
          <a:endParaRPr lang="ru-RU"/>
        </a:p>
      </dgm:t>
    </dgm:pt>
    <dgm:pt modelId="{829F8E89-6DE4-4AA9-815B-D983DAF629F0}" type="sibTrans" cxnId="{84B207CA-B8BE-45C1-857F-18FAA7AB9757}">
      <dgm:prSet/>
      <dgm:spPr/>
      <dgm:t>
        <a:bodyPr/>
        <a:lstStyle/>
        <a:p>
          <a:endParaRPr lang="ru-RU"/>
        </a:p>
      </dgm:t>
    </dgm:pt>
    <dgm:pt modelId="{92A0E217-9131-472B-AFFC-F32E3E19D13C}" type="pres">
      <dgm:prSet presAssocID="{723BF388-6762-4BCF-BABA-01D72A0E6AF0}" presName="hierChild1" presStyleCnt="0">
        <dgm:presLayoutVars>
          <dgm:orgChart val="1"/>
          <dgm:chPref val="1"/>
          <dgm:dir/>
          <dgm:animOne val="branch"/>
          <dgm:animLvl val="lvl"/>
          <dgm:resizeHandles/>
        </dgm:presLayoutVars>
      </dgm:prSet>
      <dgm:spPr/>
      <dgm:t>
        <a:bodyPr/>
        <a:lstStyle/>
        <a:p>
          <a:endParaRPr lang="ru-RU"/>
        </a:p>
      </dgm:t>
    </dgm:pt>
    <dgm:pt modelId="{97D50435-505D-4CFC-94B8-7EB9F0EC015A}" type="pres">
      <dgm:prSet presAssocID="{DE4C1E17-87C4-4E17-8005-1C63A806C364}" presName="hierRoot1" presStyleCnt="0">
        <dgm:presLayoutVars>
          <dgm:hierBranch val="init"/>
        </dgm:presLayoutVars>
      </dgm:prSet>
      <dgm:spPr/>
    </dgm:pt>
    <dgm:pt modelId="{3D06145B-7374-4441-9C01-D0325C2BD7C1}" type="pres">
      <dgm:prSet presAssocID="{DE4C1E17-87C4-4E17-8005-1C63A806C364}" presName="rootComposite1" presStyleCnt="0"/>
      <dgm:spPr/>
    </dgm:pt>
    <dgm:pt modelId="{6740D8D1-BA24-4B34-AE3E-7742BAB092A7}" type="pres">
      <dgm:prSet presAssocID="{DE4C1E17-87C4-4E17-8005-1C63A806C364}" presName="rootText1" presStyleLbl="node0" presStyleIdx="0" presStyleCnt="1" custScaleX="109828" custLinFactNeighborX="-12006" custLinFactNeighborY="-1205">
        <dgm:presLayoutVars>
          <dgm:chPref val="3"/>
        </dgm:presLayoutVars>
      </dgm:prSet>
      <dgm:spPr/>
      <dgm:t>
        <a:bodyPr/>
        <a:lstStyle/>
        <a:p>
          <a:endParaRPr lang="ru-RU"/>
        </a:p>
      </dgm:t>
    </dgm:pt>
    <dgm:pt modelId="{4BB3CEC5-8D33-4E3B-BCA8-B8A3208A6FEE}" type="pres">
      <dgm:prSet presAssocID="{DE4C1E17-87C4-4E17-8005-1C63A806C364}" presName="rootConnector1" presStyleLbl="node1" presStyleIdx="0" presStyleCnt="0"/>
      <dgm:spPr/>
      <dgm:t>
        <a:bodyPr/>
        <a:lstStyle/>
        <a:p>
          <a:endParaRPr lang="ru-RU"/>
        </a:p>
      </dgm:t>
    </dgm:pt>
    <dgm:pt modelId="{20E55BBB-521C-408F-9EAE-E9FFA1E8B743}" type="pres">
      <dgm:prSet presAssocID="{DE4C1E17-87C4-4E17-8005-1C63A806C364}" presName="hierChild2" presStyleCnt="0"/>
      <dgm:spPr/>
    </dgm:pt>
    <dgm:pt modelId="{6FC28036-03BE-42E5-9B13-785EC32F0995}" type="pres">
      <dgm:prSet presAssocID="{E2EA7F80-B5A7-4AA9-908F-5C063EC6122A}" presName="Name37" presStyleLbl="parChTrans1D2" presStyleIdx="0" presStyleCnt="5"/>
      <dgm:spPr/>
      <dgm:t>
        <a:bodyPr/>
        <a:lstStyle/>
        <a:p>
          <a:endParaRPr lang="ru-RU"/>
        </a:p>
      </dgm:t>
    </dgm:pt>
    <dgm:pt modelId="{7AE30F14-3C49-49AC-91F1-B793F8570188}" type="pres">
      <dgm:prSet presAssocID="{5B172D25-1209-42D0-9C92-BA5B1256C165}" presName="hierRoot2" presStyleCnt="0">
        <dgm:presLayoutVars>
          <dgm:hierBranch val="init"/>
        </dgm:presLayoutVars>
      </dgm:prSet>
      <dgm:spPr/>
    </dgm:pt>
    <dgm:pt modelId="{FAD06231-D997-43C6-AC92-F0A859CCA892}" type="pres">
      <dgm:prSet presAssocID="{5B172D25-1209-42D0-9C92-BA5B1256C165}" presName="rootComposite" presStyleCnt="0"/>
      <dgm:spPr/>
    </dgm:pt>
    <dgm:pt modelId="{86AC1E37-6EEB-4AAE-8BB2-DDDAD558A206}" type="pres">
      <dgm:prSet presAssocID="{5B172D25-1209-42D0-9C92-BA5B1256C165}" presName="rootText" presStyleLbl="node2" presStyleIdx="0" presStyleCnt="5" custScaleX="121125">
        <dgm:presLayoutVars>
          <dgm:chPref val="3"/>
        </dgm:presLayoutVars>
      </dgm:prSet>
      <dgm:spPr/>
      <dgm:t>
        <a:bodyPr/>
        <a:lstStyle/>
        <a:p>
          <a:endParaRPr lang="ru-RU"/>
        </a:p>
      </dgm:t>
    </dgm:pt>
    <dgm:pt modelId="{086E0A4C-29E1-45B6-8671-A23BAADE3F75}" type="pres">
      <dgm:prSet presAssocID="{5B172D25-1209-42D0-9C92-BA5B1256C165}" presName="rootConnector" presStyleLbl="node2" presStyleIdx="0" presStyleCnt="5"/>
      <dgm:spPr/>
      <dgm:t>
        <a:bodyPr/>
        <a:lstStyle/>
        <a:p>
          <a:endParaRPr lang="ru-RU"/>
        </a:p>
      </dgm:t>
    </dgm:pt>
    <dgm:pt modelId="{1BBA5A47-5FB6-4359-B077-7FBB01490E2F}" type="pres">
      <dgm:prSet presAssocID="{5B172D25-1209-42D0-9C92-BA5B1256C165}" presName="hierChild4" presStyleCnt="0"/>
      <dgm:spPr/>
    </dgm:pt>
    <dgm:pt modelId="{83C47831-60DC-4B82-B298-8A2DC82D2C1B}" type="pres">
      <dgm:prSet presAssocID="{5B172D25-1209-42D0-9C92-BA5B1256C165}" presName="hierChild5" presStyleCnt="0"/>
      <dgm:spPr/>
    </dgm:pt>
    <dgm:pt modelId="{490FC5FD-CCA3-438A-9883-E41C7647EF61}" type="pres">
      <dgm:prSet presAssocID="{D86A99A3-0996-47BF-87E8-25DE3BA6499D}" presName="Name37" presStyleLbl="parChTrans1D2" presStyleIdx="1" presStyleCnt="5"/>
      <dgm:spPr/>
      <dgm:t>
        <a:bodyPr/>
        <a:lstStyle/>
        <a:p>
          <a:endParaRPr lang="ru-RU"/>
        </a:p>
      </dgm:t>
    </dgm:pt>
    <dgm:pt modelId="{73132BB3-F8A5-4EA3-A513-8A5F842561FF}" type="pres">
      <dgm:prSet presAssocID="{052BEA56-2ABC-4C03-A92D-14E571B6687D}" presName="hierRoot2" presStyleCnt="0">
        <dgm:presLayoutVars>
          <dgm:hierBranch val="init"/>
        </dgm:presLayoutVars>
      </dgm:prSet>
      <dgm:spPr/>
    </dgm:pt>
    <dgm:pt modelId="{33B7B899-CE81-4ACE-AD6F-6EE17A8BDD04}" type="pres">
      <dgm:prSet presAssocID="{052BEA56-2ABC-4C03-A92D-14E571B6687D}" presName="rootComposite" presStyleCnt="0"/>
      <dgm:spPr/>
    </dgm:pt>
    <dgm:pt modelId="{6A2F229B-4832-4A7B-96B8-2B650C72E3C5}" type="pres">
      <dgm:prSet presAssocID="{052BEA56-2ABC-4C03-A92D-14E571B6687D}" presName="rootText" presStyleLbl="node2" presStyleIdx="1" presStyleCnt="5" custAng="0" custScaleX="133898">
        <dgm:presLayoutVars>
          <dgm:chPref val="3"/>
        </dgm:presLayoutVars>
      </dgm:prSet>
      <dgm:spPr/>
      <dgm:t>
        <a:bodyPr/>
        <a:lstStyle/>
        <a:p>
          <a:endParaRPr lang="ru-RU"/>
        </a:p>
      </dgm:t>
    </dgm:pt>
    <dgm:pt modelId="{E4A28BAE-1DEE-4C3C-90A0-2BB7AFAD7C21}" type="pres">
      <dgm:prSet presAssocID="{052BEA56-2ABC-4C03-A92D-14E571B6687D}" presName="rootConnector" presStyleLbl="node2" presStyleIdx="1" presStyleCnt="5"/>
      <dgm:spPr/>
      <dgm:t>
        <a:bodyPr/>
        <a:lstStyle/>
        <a:p>
          <a:endParaRPr lang="ru-RU"/>
        </a:p>
      </dgm:t>
    </dgm:pt>
    <dgm:pt modelId="{9725C416-043D-4A80-9F54-764592DBBF89}" type="pres">
      <dgm:prSet presAssocID="{052BEA56-2ABC-4C03-A92D-14E571B6687D}" presName="hierChild4" presStyleCnt="0"/>
      <dgm:spPr/>
    </dgm:pt>
    <dgm:pt modelId="{98D9C7DE-B978-488D-B006-998DBF421ED9}" type="pres">
      <dgm:prSet presAssocID="{052BEA56-2ABC-4C03-A92D-14E571B6687D}" presName="hierChild5" presStyleCnt="0"/>
      <dgm:spPr/>
    </dgm:pt>
    <dgm:pt modelId="{3A175058-77F2-4265-93B9-F57F5C4DE443}" type="pres">
      <dgm:prSet presAssocID="{66465147-5398-419C-8B64-BCA6B6FA3B1D}" presName="Name37" presStyleLbl="parChTrans1D2" presStyleIdx="2" presStyleCnt="5"/>
      <dgm:spPr/>
      <dgm:t>
        <a:bodyPr/>
        <a:lstStyle/>
        <a:p>
          <a:endParaRPr lang="ru-RU"/>
        </a:p>
      </dgm:t>
    </dgm:pt>
    <dgm:pt modelId="{487E9334-4E1E-4DBB-911A-E62F52DDA373}" type="pres">
      <dgm:prSet presAssocID="{86DF1DC0-C59E-4262-8A5E-4834F6B9366B}" presName="hierRoot2" presStyleCnt="0">
        <dgm:presLayoutVars>
          <dgm:hierBranch val="init"/>
        </dgm:presLayoutVars>
      </dgm:prSet>
      <dgm:spPr/>
    </dgm:pt>
    <dgm:pt modelId="{31AF14FA-2435-44E3-BAFD-FFECBA1C16CE}" type="pres">
      <dgm:prSet presAssocID="{86DF1DC0-C59E-4262-8A5E-4834F6B9366B}" presName="rootComposite" presStyleCnt="0"/>
      <dgm:spPr/>
    </dgm:pt>
    <dgm:pt modelId="{5357E37A-AB2F-4E7E-A575-E8A7333138D8}" type="pres">
      <dgm:prSet presAssocID="{86DF1DC0-C59E-4262-8A5E-4834F6B9366B}" presName="rootText" presStyleLbl="node2" presStyleIdx="2" presStyleCnt="5" custScaleX="119078">
        <dgm:presLayoutVars>
          <dgm:chPref val="3"/>
        </dgm:presLayoutVars>
      </dgm:prSet>
      <dgm:spPr/>
      <dgm:t>
        <a:bodyPr/>
        <a:lstStyle/>
        <a:p>
          <a:endParaRPr lang="ru-RU"/>
        </a:p>
      </dgm:t>
    </dgm:pt>
    <dgm:pt modelId="{799C1C36-C1E0-4217-87D5-8A9C7D8A64F0}" type="pres">
      <dgm:prSet presAssocID="{86DF1DC0-C59E-4262-8A5E-4834F6B9366B}" presName="rootConnector" presStyleLbl="node2" presStyleIdx="2" presStyleCnt="5"/>
      <dgm:spPr/>
      <dgm:t>
        <a:bodyPr/>
        <a:lstStyle/>
        <a:p>
          <a:endParaRPr lang="ru-RU"/>
        </a:p>
      </dgm:t>
    </dgm:pt>
    <dgm:pt modelId="{D5C89A89-7E2A-4BB4-AC2C-E49F42E97233}" type="pres">
      <dgm:prSet presAssocID="{86DF1DC0-C59E-4262-8A5E-4834F6B9366B}" presName="hierChild4" presStyleCnt="0"/>
      <dgm:spPr/>
    </dgm:pt>
    <dgm:pt modelId="{80EB94CC-5CE0-45AE-9F3A-6AF2CF303AAE}" type="pres">
      <dgm:prSet presAssocID="{86DF1DC0-C59E-4262-8A5E-4834F6B9366B}" presName="hierChild5" presStyleCnt="0"/>
      <dgm:spPr/>
    </dgm:pt>
    <dgm:pt modelId="{1F8F1AA9-6C33-4D4D-B606-D5A6B4712610}" type="pres">
      <dgm:prSet presAssocID="{F17BBBD3-7688-4E48-BDEF-092623E8D89C}" presName="Name37" presStyleLbl="parChTrans1D2" presStyleIdx="3" presStyleCnt="5"/>
      <dgm:spPr/>
      <dgm:t>
        <a:bodyPr/>
        <a:lstStyle/>
        <a:p>
          <a:endParaRPr lang="ru-RU"/>
        </a:p>
      </dgm:t>
    </dgm:pt>
    <dgm:pt modelId="{B998BF17-EE3D-4B6B-BE8D-8AA3A63B13AD}" type="pres">
      <dgm:prSet presAssocID="{D603A476-D864-464B-8A20-601DDA7F41C9}" presName="hierRoot2" presStyleCnt="0">
        <dgm:presLayoutVars>
          <dgm:hierBranch val="init"/>
        </dgm:presLayoutVars>
      </dgm:prSet>
      <dgm:spPr/>
    </dgm:pt>
    <dgm:pt modelId="{302B6878-FDE2-480C-9755-5962F5783D5E}" type="pres">
      <dgm:prSet presAssocID="{D603A476-D864-464B-8A20-601DDA7F41C9}" presName="rootComposite" presStyleCnt="0"/>
      <dgm:spPr/>
    </dgm:pt>
    <dgm:pt modelId="{3A2E1AFE-68F1-481A-A8C6-2B711EA3C11D}" type="pres">
      <dgm:prSet presAssocID="{D603A476-D864-464B-8A20-601DDA7F41C9}" presName="rootText" presStyleLbl="node2" presStyleIdx="3" presStyleCnt="5" custScaleX="144007">
        <dgm:presLayoutVars>
          <dgm:chPref val="3"/>
        </dgm:presLayoutVars>
      </dgm:prSet>
      <dgm:spPr/>
      <dgm:t>
        <a:bodyPr/>
        <a:lstStyle/>
        <a:p>
          <a:endParaRPr lang="ru-RU"/>
        </a:p>
      </dgm:t>
    </dgm:pt>
    <dgm:pt modelId="{215AA728-F3CD-4B2C-A4EC-61C16F34D4E4}" type="pres">
      <dgm:prSet presAssocID="{D603A476-D864-464B-8A20-601DDA7F41C9}" presName="rootConnector" presStyleLbl="node2" presStyleIdx="3" presStyleCnt="5"/>
      <dgm:spPr/>
      <dgm:t>
        <a:bodyPr/>
        <a:lstStyle/>
        <a:p>
          <a:endParaRPr lang="ru-RU"/>
        </a:p>
      </dgm:t>
    </dgm:pt>
    <dgm:pt modelId="{493E15D4-84D1-416E-8DBE-057F4D50F593}" type="pres">
      <dgm:prSet presAssocID="{D603A476-D864-464B-8A20-601DDA7F41C9}" presName="hierChild4" presStyleCnt="0"/>
      <dgm:spPr/>
    </dgm:pt>
    <dgm:pt modelId="{787B093A-3DA2-4975-BE2E-89E048163F1F}" type="pres">
      <dgm:prSet presAssocID="{D603A476-D864-464B-8A20-601DDA7F41C9}" presName="hierChild5" presStyleCnt="0"/>
      <dgm:spPr/>
    </dgm:pt>
    <dgm:pt modelId="{52985853-8143-40E3-8876-E7A6A8033DEA}" type="pres">
      <dgm:prSet presAssocID="{895C0D10-D888-45FC-98AC-DCDC83730835}" presName="Name37" presStyleLbl="parChTrans1D2" presStyleIdx="4" presStyleCnt="5"/>
      <dgm:spPr/>
      <dgm:t>
        <a:bodyPr/>
        <a:lstStyle/>
        <a:p>
          <a:endParaRPr lang="ru-RU"/>
        </a:p>
      </dgm:t>
    </dgm:pt>
    <dgm:pt modelId="{6D560EE7-CDFC-46B1-BBD1-38863E83C3FC}" type="pres">
      <dgm:prSet presAssocID="{A57B1C6B-0131-48B2-ACBD-0E5CCA3DDD07}" presName="hierRoot2" presStyleCnt="0">
        <dgm:presLayoutVars>
          <dgm:hierBranch val="init"/>
        </dgm:presLayoutVars>
      </dgm:prSet>
      <dgm:spPr/>
    </dgm:pt>
    <dgm:pt modelId="{B097128F-C231-4610-A580-240B44B0BF32}" type="pres">
      <dgm:prSet presAssocID="{A57B1C6B-0131-48B2-ACBD-0E5CCA3DDD07}" presName="rootComposite" presStyleCnt="0"/>
      <dgm:spPr/>
    </dgm:pt>
    <dgm:pt modelId="{D568E6FD-A3DF-4EF9-91C5-8D931473739C}" type="pres">
      <dgm:prSet presAssocID="{A57B1C6B-0131-48B2-ACBD-0E5CCA3DDD07}" presName="rootText" presStyleLbl="node2" presStyleIdx="4" presStyleCnt="5" custScaleX="132380">
        <dgm:presLayoutVars>
          <dgm:chPref val="3"/>
        </dgm:presLayoutVars>
      </dgm:prSet>
      <dgm:spPr/>
      <dgm:t>
        <a:bodyPr/>
        <a:lstStyle/>
        <a:p>
          <a:endParaRPr lang="ru-RU"/>
        </a:p>
      </dgm:t>
    </dgm:pt>
    <dgm:pt modelId="{0285A211-A31F-4336-94D5-4C1294FA3B4E}" type="pres">
      <dgm:prSet presAssocID="{A57B1C6B-0131-48B2-ACBD-0E5CCA3DDD07}" presName="rootConnector" presStyleLbl="node2" presStyleIdx="4" presStyleCnt="5"/>
      <dgm:spPr/>
      <dgm:t>
        <a:bodyPr/>
        <a:lstStyle/>
        <a:p>
          <a:endParaRPr lang="ru-RU"/>
        </a:p>
      </dgm:t>
    </dgm:pt>
    <dgm:pt modelId="{C3306D86-6E6D-4436-917A-6B04E7B4D9F8}" type="pres">
      <dgm:prSet presAssocID="{A57B1C6B-0131-48B2-ACBD-0E5CCA3DDD07}" presName="hierChild4" presStyleCnt="0"/>
      <dgm:spPr/>
    </dgm:pt>
    <dgm:pt modelId="{B0543C55-1EA4-432A-AF1A-A54AA57B61CE}" type="pres">
      <dgm:prSet presAssocID="{A57B1C6B-0131-48B2-ACBD-0E5CCA3DDD07}" presName="hierChild5" presStyleCnt="0"/>
      <dgm:spPr/>
    </dgm:pt>
    <dgm:pt modelId="{B37D88BC-2ADF-4AE2-B7D9-9E7214F67924}" type="pres">
      <dgm:prSet presAssocID="{DE4C1E17-87C4-4E17-8005-1C63A806C364}" presName="hierChild3" presStyleCnt="0"/>
      <dgm:spPr/>
    </dgm:pt>
  </dgm:ptLst>
  <dgm:cxnLst>
    <dgm:cxn modelId="{819324C4-1C8B-4D22-915B-50D793ECEA43}" srcId="{723BF388-6762-4BCF-BABA-01D72A0E6AF0}" destId="{DE4C1E17-87C4-4E17-8005-1C63A806C364}" srcOrd="0" destOrd="0" parTransId="{0D0A7D22-1E13-430B-9880-0BC8117EF99B}" sibTransId="{BD4CB0B8-4A22-4FF0-A3EB-41561FFEB372}"/>
    <dgm:cxn modelId="{B121C914-DB2E-498A-A383-788A8B1BB528}" type="presOf" srcId="{5B172D25-1209-42D0-9C92-BA5B1256C165}" destId="{86AC1E37-6EEB-4AAE-8BB2-DDDAD558A206}" srcOrd="0" destOrd="0" presId="urn:microsoft.com/office/officeart/2005/8/layout/orgChart1"/>
    <dgm:cxn modelId="{0F347EDD-FADA-4EA0-A437-DF694AC0D400}" srcId="{DE4C1E17-87C4-4E17-8005-1C63A806C364}" destId="{5B172D25-1209-42D0-9C92-BA5B1256C165}" srcOrd="0" destOrd="0" parTransId="{E2EA7F80-B5A7-4AA9-908F-5C063EC6122A}" sibTransId="{0A1243CC-65AD-48B2-A87D-1E4CE7C368F5}"/>
    <dgm:cxn modelId="{43F62D4F-E8B9-4FC9-83BD-993BC017900F}" type="presOf" srcId="{052BEA56-2ABC-4C03-A92D-14E571B6687D}" destId="{E4A28BAE-1DEE-4C3C-90A0-2BB7AFAD7C21}" srcOrd="1" destOrd="0" presId="urn:microsoft.com/office/officeart/2005/8/layout/orgChart1"/>
    <dgm:cxn modelId="{B60BF90F-5E97-48C8-89EE-D354319BF4E6}" srcId="{DE4C1E17-87C4-4E17-8005-1C63A806C364}" destId="{D603A476-D864-464B-8A20-601DDA7F41C9}" srcOrd="3" destOrd="0" parTransId="{F17BBBD3-7688-4E48-BDEF-092623E8D89C}" sibTransId="{678A50A3-0C6A-4A84-B6C0-AFDBA3AABC3E}"/>
    <dgm:cxn modelId="{E34C031E-2DC1-40AF-A00D-88D240F49E68}" type="presOf" srcId="{86DF1DC0-C59E-4262-8A5E-4834F6B9366B}" destId="{799C1C36-C1E0-4217-87D5-8A9C7D8A64F0}" srcOrd="1" destOrd="0" presId="urn:microsoft.com/office/officeart/2005/8/layout/orgChart1"/>
    <dgm:cxn modelId="{FC10AD0D-76D2-4A8E-8DA0-63F7B5B0F3C5}" srcId="{DE4C1E17-87C4-4E17-8005-1C63A806C364}" destId="{052BEA56-2ABC-4C03-A92D-14E571B6687D}" srcOrd="1" destOrd="0" parTransId="{D86A99A3-0996-47BF-87E8-25DE3BA6499D}" sibTransId="{DDCD653D-FF59-496D-B43B-37DE51796DBB}"/>
    <dgm:cxn modelId="{84B207CA-B8BE-45C1-857F-18FAA7AB9757}" srcId="{DE4C1E17-87C4-4E17-8005-1C63A806C364}" destId="{A57B1C6B-0131-48B2-ACBD-0E5CCA3DDD07}" srcOrd="4" destOrd="0" parTransId="{895C0D10-D888-45FC-98AC-DCDC83730835}" sibTransId="{829F8E89-6DE4-4AA9-815B-D983DAF629F0}"/>
    <dgm:cxn modelId="{D1DD5E99-47BB-4D2E-9CBE-29CA525AC748}" type="presOf" srcId="{F17BBBD3-7688-4E48-BDEF-092623E8D89C}" destId="{1F8F1AA9-6C33-4D4D-B606-D5A6B4712610}" srcOrd="0" destOrd="0" presId="urn:microsoft.com/office/officeart/2005/8/layout/orgChart1"/>
    <dgm:cxn modelId="{67E70458-DA71-4A9A-9289-9B34854E8828}" type="presOf" srcId="{723BF388-6762-4BCF-BABA-01D72A0E6AF0}" destId="{92A0E217-9131-472B-AFFC-F32E3E19D13C}" srcOrd="0" destOrd="0" presId="urn:microsoft.com/office/officeart/2005/8/layout/orgChart1"/>
    <dgm:cxn modelId="{481C07CB-6F50-4544-AD79-EECBD2105F6C}" type="presOf" srcId="{A57B1C6B-0131-48B2-ACBD-0E5CCA3DDD07}" destId="{D568E6FD-A3DF-4EF9-91C5-8D931473739C}" srcOrd="0" destOrd="0" presId="urn:microsoft.com/office/officeart/2005/8/layout/orgChart1"/>
    <dgm:cxn modelId="{5FC5255D-97E2-4F3C-BE03-875CD28D976A}" srcId="{DE4C1E17-87C4-4E17-8005-1C63A806C364}" destId="{86DF1DC0-C59E-4262-8A5E-4834F6B9366B}" srcOrd="2" destOrd="0" parTransId="{66465147-5398-419C-8B64-BCA6B6FA3B1D}" sibTransId="{ECDA3466-C7BE-4D72-8DE1-E351B545092E}"/>
    <dgm:cxn modelId="{686E43A7-5DE4-4709-A6C7-44AA6CBF3EAD}" type="presOf" srcId="{A57B1C6B-0131-48B2-ACBD-0E5CCA3DDD07}" destId="{0285A211-A31F-4336-94D5-4C1294FA3B4E}" srcOrd="1" destOrd="0" presId="urn:microsoft.com/office/officeart/2005/8/layout/orgChart1"/>
    <dgm:cxn modelId="{CC1E2042-A973-4DD3-BEC4-003648F50E8A}" type="presOf" srcId="{D603A476-D864-464B-8A20-601DDA7F41C9}" destId="{215AA728-F3CD-4B2C-A4EC-61C16F34D4E4}" srcOrd="1" destOrd="0" presId="urn:microsoft.com/office/officeart/2005/8/layout/orgChart1"/>
    <dgm:cxn modelId="{CB50487F-9295-408F-AEE4-1DC5FF3557F7}" type="presOf" srcId="{D603A476-D864-464B-8A20-601DDA7F41C9}" destId="{3A2E1AFE-68F1-481A-A8C6-2B711EA3C11D}" srcOrd="0" destOrd="0" presId="urn:microsoft.com/office/officeart/2005/8/layout/orgChart1"/>
    <dgm:cxn modelId="{87039AD6-5591-485D-AC2B-9AE92F235D90}" type="presOf" srcId="{5B172D25-1209-42D0-9C92-BA5B1256C165}" destId="{086E0A4C-29E1-45B6-8671-A23BAADE3F75}" srcOrd="1" destOrd="0" presId="urn:microsoft.com/office/officeart/2005/8/layout/orgChart1"/>
    <dgm:cxn modelId="{636E2F14-1DEE-479B-B641-60F957CED5BA}" type="presOf" srcId="{895C0D10-D888-45FC-98AC-DCDC83730835}" destId="{52985853-8143-40E3-8876-E7A6A8033DEA}" srcOrd="0" destOrd="0" presId="urn:microsoft.com/office/officeart/2005/8/layout/orgChart1"/>
    <dgm:cxn modelId="{CBF22724-C671-4D8F-B581-ED6C5723A1DC}" type="presOf" srcId="{66465147-5398-419C-8B64-BCA6B6FA3B1D}" destId="{3A175058-77F2-4265-93B9-F57F5C4DE443}" srcOrd="0" destOrd="0" presId="urn:microsoft.com/office/officeart/2005/8/layout/orgChart1"/>
    <dgm:cxn modelId="{36511DFC-430E-4C83-8465-CFC5F07DFF8E}" type="presOf" srcId="{E2EA7F80-B5A7-4AA9-908F-5C063EC6122A}" destId="{6FC28036-03BE-42E5-9B13-785EC32F0995}" srcOrd="0" destOrd="0" presId="urn:microsoft.com/office/officeart/2005/8/layout/orgChart1"/>
    <dgm:cxn modelId="{8FFC0345-9303-43C0-8CC7-F018BBE5DB16}" type="presOf" srcId="{DE4C1E17-87C4-4E17-8005-1C63A806C364}" destId="{4BB3CEC5-8D33-4E3B-BCA8-B8A3208A6FEE}" srcOrd="1" destOrd="0" presId="urn:microsoft.com/office/officeart/2005/8/layout/orgChart1"/>
    <dgm:cxn modelId="{0F990B84-23FC-4496-836B-0E8F4A586119}" type="presOf" srcId="{052BEA56-2ABC-4C03-A92D-14E571B6687D}" destId="{6A2F229B-4832-4A7B-96B8-2B650C72E3C5}" srcOrd="0" destOrd="0" presId="urn:microsoft.com/office/officeart/2005/8/layout/orgChart1"/>
    <dgm:cxn modelId="{1DB48C3C-5211-4AD5-A0E6-70910EF3A689}" type="presOf" srcId="{DE4C1E17-87C4-4E17-8005-1C63A806C364}" destId="{6740D8D1-BA24-4B34-AE3E-7742BAB092A7}" srcOrd="0" destOrd="0" presId="urn:microsoft.com/office/officeart/2005/8/layout/orgChart1"/>
    <dgm:cxn modelId="{3A9EA616-EBF9-4779-8A57-056903DD8682}" type="presOf" srcId="{D86A99A3-0996-47BF-87E8-25DE3BA6499D}" destId="{490FC5FD-CCA3-438A-9883-E41C7647EF61}" srcOrd="0" destOrd="0" presId="urn:microsoft.com/office/officeart/2005/8/layout/orgChart1"/>
    <dgm:cxn modelId="{51ED5140-AD4A-4DD3-A888-8E2B8ACDD029}" type="presOf" srcId="{86DF1DC0-C59E-4262-8A5E-4834F6B9366B}" destId="{5357E37A-AB2F-4E7E-A575-E8A7333138D8}" srcOrd="0" destOrd="0" presId="urn:microsoft.com/office/officeart/2005/8/layout/orgChart1"/>
    <dgm:cxn modelId="{8AA64486-0304-4DD0-B60F-7E638E84ACC7}" type="presParOf" srcId="{92A0E217-9131-472B-AFFC-F32E3E19D13C}" destId="{97D50435-505D-4CFC-94B8-7EB9F0EC015A}" srcOrd="0" destOrd="0" presId="urn:microsoft.com/office/officeart/2005/8/layout/orgChart1"/>
    <dgm:cxn modelId="{C7971303-81EA-45D5-96F4-3096E3D9A33C}" type="presParOf" srcId="{97D50435-505D-4CFC-94B8-7EB9F0EC015A}" destId="{3D06145B-7374-4441-9C01-D0325C2BD7C1}" srcOrd="0" destOrd="0" presId="urn:microsoft.com/office/officeart/2005/8/layout/orgChart1"/>
    <dgm:cxn modelId="{007AA108-5B21-4303-9E04-BBBBF49FA0B4}" type="presParOf" srcId="{3D06145B-7374-4441-9C01-D0325C2BD7C1}" destId="{6740D8D1-BA24-4B34-AE3E-7742BAB092A7}" srcOrd="0" destOrd="0" presId="urn:microsoft.com/office/officeart/2005/8/layout/orgChart1"/>
    <dgm:cxn modelId="{063AA4D4-8CDA-491B-A164-D057C9F3422F}" type="presParOf" srcId="{3D06145B-7374-4441-9C01-D0325C2BD7C1}" destId="{4BB3CEC5-8D33-4E3B-BCA8-B8A3208A6FEE}" srcOrd="1" destOrd="0" presId="urn:microsoft.com/office/officeart/2005/8/layout/orgChart1"/>
    <dgm:cxn modelId="{7EA76E88-7149-4407-8AF0-C6D98CD9589F}" type="presParOf" srcId="{97D50435-505D-4CFC-94B8-7EB9F0EC015A}" destId="{20E55BBB-521C-408F-9EAE-E9FFA1E8B743}" srcOrd="1" destOrd="0" presId="urn:microsoft.com/office/officeart/2005/8/layout/orgChart1"/>
    <dgm:cxn modelId="{A25577F7-AFD5-4A78-B7DA-80629DE6ED5D}" type="presParOf" srcId="{20E55BBB-521C-408F-9EAE-E9FFA1E8B743}" destId="{6FC28036-03BE-42E5-9B13-785EC32F0995}" srcOrd="0" destOrd="0" presId="urn:microsoft.com/office/officeart/2005/8/layout/orgChart1"/>
    <dgm:cxn modelId="{C31AD33C-62AA-435A-B007-0517DFEDEFD7}" type="presParOf" srcId="{20E55BBB-521C-408F-9EAE-E9FFA1E8B743}" destId="{7AE30F14-3C49-49AC-91F1-B793F8570188}" srcOrd="1" destOrd="0" presId="urn:microsoft.com/office/officeart/2005/8/layout/orgChart1"/>
    <dgm:cxn modelId="{33D34500-57E3-4292-9C17-757016E7387D}" type="presParOf" srcId="{7AE30F14-3C49-49AC-91F1-B793F8570188}" destId="{FAD06231-D997-43C6-AC92-F0A859CCA892}" srcOrd="0" destOrd="0" presId="urn:microsoft.com/office/officeart/2005/8/layout/orgChart1"/>
    <dgm:cxn modelId="{9AF75D05-7666-459D-B157-FB9616FDFA6F}" type="presParOf" srcId="{FAD06231-D997-43C6-AC92-F0A859CCA892}" destId="{86AC1E37-6EEB-4AAE-8BB2-DDDAD558A206}" srcOrd="0" destOrd="0" presId="urn:microsoft.com/office/officeart/2005/8/layout/orgChart1"/>
    <dgm:cxn modelId="{FB0EE506-6D0F-42AD-B9B0-1CBCB0AD0B73}" type="presParOf" srcId="{FAD06231-D997-43C6-AC92-F0A859CCA892}" destId="{086E0A4C-29E1-45B6-8671-A23BAADE3F75}" srcOrd="1" destOrd="0" presId="urn:microsoft.com/office/officeart/2005/8/layout/orgChart1"/>
    <dgm:cxn modelId="{F6151B38-2347-4401-979C-37F568076D33}" type="presParOf" srcId="{7AE30F14-3C49-49AC-91F1-B793F8570188}" destId="{1BBA5A47-5FB6-4359-B077-7FBB01490E2F}" srcOrd="1" destOrd="0" presId="urn:microsoft.com/office/officeart/2005/8/layout/orgChart1"/>
    <dgm:cxn modelId="{38E76F74-760B-48F5-B7EF-034128045318}" type="presParOf" srcId="{7AE30F14-3C49-49AC-91F1-B793F8570188}" destId="{83C47831-60DC-4B82-B298-8A2DC82D2C1B}" srcOrd="2" destOrd="0" presId="urn:microsoft.com/office/officeart/2005/8/layout/orgChart1"/>
    <dgm:cxn modelId="{B1191503-6A1C-4AD8-BC6F-4A95899F0CF5}" type="presParOf" srcId="{20E55BBB-521C-408F-9EAE-E9FFA1E8B743}" destId="{490FC5FD-CCA3-438A-9883-E41C7647EF61}" srcOrd="2" destOrd="0" presId="urn:microsoft.com/office/officeart/2005/8/layout/orgChart1"/>
    <dgm:cxn modelId="{C6ED4F4D-DBAA-493E-BB8B-44A037536582}" type="presParOf" srcId="{20E55BBB-521C-408F-9EAE-E9FFA1E8B743}" destId="{73132BB3-F8A5-4EA3-A513-8A5F842561FF}" srcOrd="3" destOrd="0" presId="urn:microsoft.com/office/officeart/2005/8/layout/orgChart1"/>
    <dgm:cxn modelId="{A88F8028-F0F0-425F-8D01-2122F5290CCB}" type="presParOf" srcId="{73132BB3-F8A5-4EA3-A513-8A5F842561FF}" destId="{33B7B899-CE81-4ACE-AD6F-6EE17A8BDD04}" srcOrd="0" destOrd="0" presId="urn:microsoft.com/office/officeart/2005/8/layout/orgChart1"/>
    <dgm:cxn modelId="{67FCF6C8-F094-419D-9251-2CB280FDF7EE}" type="presParOf" srcId="{33B7B899-CE81-4ACE-AD6F-6EE17A8BDD04}" destId="{6A2F229B-4832-4A7B-96B8-2B650C72E3C5}" srcOrd="0" destOrd="0" presId="urn:microsoft.com/office/officeart/2005/8/layout/orgChart1"/>
    <dgm:cxn modelId="{C8E2BB04-6B9A-43EA-9C96-410308C578E2}" type="presParOf" srcId="{33B7B899-CE81-4ACE-AD6F-6EE17A8BDD04}" destId="{E4A28BAE-1DEE-4C3C-90A0-2BB7AFAD7C21}" srcOrd="1" destOrd="0" presId="urn:microsoft.com/office/officeart/2005/8/layout/orgChart1"/>
    <dgm:cxn modelId="{F4F063E6-89E5-4918-BCAD-DE9CBE4E9A97}" type="presParOf" srcId="{73132BB3-F8A5-4EA3-A513-8A5F842561FF}" destId="{9725C416-043D-4A80-9F54-764592DBBF89}" srcOrd="1" destOrd="0" presId="urn:microsoft.com/office/officeart/2005/8/layout/orgChart1"/>
    <dgm:cxn modelId="{32F4791D-1CA3-4233-9F9F-906961E98A4E}" type="presParOf" srcId="{73132BB3-F8A5-4EA3-A513-8A5F842561FF}" destId="{98D9C7DE-B978-488D-B006-998DBF421ED9}" srcOrd="2" destOrd="0" presId="urn:microsoft.com/office/officeart/2005/8/layout/orgChart1"/>
    <dgm:cxn modelId="{C16AFC0F-3737-43F2-87E0-3AB2C798FB25}" type="presParOf" srcId="{20E55BBB-521C-408F-9EAE-E9FFA1E8B743}" destId="{3A175058-77F2-4265-93B9-F57F5C4DE443}" srcOrd="4" destOrd="0" presId="urn:microsoft.com/office/officeart/2005/8/layout/orgChart1"/>
    <dgm:cxn modelId="{6F9D1796-276D-40AD-9115-D6B0D8F03066}" type="presParOf" srcId="{20E55BBB-521C-408F-9EAE-E9FFA1E8B743}" destId="{487E9334-4E1E-4DBB-911A-E62F52DDA373}" srcOrd="5" destOrd="0" presId="urn:microsoft.com/office/officeart/2005/8/layout/orgChart1"/>
    <dgm:cxn modelId="{C89D01EF-C0F1-4933-B9D8-FFB8B5C2B558}" type="presParOf" srcId="{487E9334-4E1E-4DBB-911A-E62F52DDA373}" destId="{31AF14FA-2435-44E3-BAFD-FFECBA1C16CE}" srcOrd="0" destOrd="0" presId="urn:microsoft.com/office/officeart/2005/8/layout/orgChart1"/>
    <dgm:cxn modelId="{79D4022B-7D0F-4F96-B674-DBFDCE996051}" type="presParOf" srcId="{31AF14FA-2435-44E3-BAFD-FFECBA1C16CE}" destId="{5357E37A-AB2F-4E7E-A575-E8A7333138D8}" srcOrd="0" destOrd="0" presId="urn:microsoft.com/office/officeart/2005/8/layout/orgChart1"/>
    <dgm:cxn modelId="{F0558D8C-8D68-4886-B23C-495BDC600639}" type="presParOf" srcId="{31AF14FA-2435-44E3-BAFD-FFECBA1C16CE}" destId="{799C1C36-C1E0-4217-87D5-8A9C7D8A64F0}" srcOrd="1" destOrd="0" presId="urn:microsoft.com/office/officeart/2005/8/layout/orgChart1"/>
    <dgm:cxn modelId="{79BA8EF4-BCF2-4A15-AB66-3D686D1A646B}" type="presParOf" srcId="{487E9334-4E1E-4DBB-911A-E62F52DDA373}" destId="{D5C89A89-7E2A-4BB4-AC2C-E49F42E97233}" srcOrd="1" destOrd="0" presId="urn:microsoft.com/office/officeart/2005/8/layout/orgChart1"/>
    <dgm:cxn modelId="{8BE33D5F-EC41-4485-BC05-BD43C22D007D}" type="presParOf" srcId="{487E9334-4E1E-4DBB-911A-E62F52DDA373}" destId="{80EB94CC-5CE0-45AE-9F3A-6AF2CF303AAE}" srcOrd="2" destOrd="0" presId="urn:microsoft.com/office/officeart/2005/8/layout/orgChart1"/>
    <dgm:cxn modelId="{8BCF3C82-322F-4038-8D6D-6AE52F235371}" type="presParOf" srcId="{20E55BBB-521C-408F-9EAE-E9FFA1E8B743}" destId="{1F8F1AA9-6C33-4D4D-B606-D5A6B4712610}" srcOrd="6" destOrd="0" presId="urn:microsoft.com/office/officeart/2005/8/layout/orgChart1"/>
    <dgm:cxn modelId="{0EE4F06E-A9A8-4016-8F09-DAA993243B10}" type="presParOf" srcId="{20E55BBB-521C-408F-9EAE-E9FFA1E8B743}" destId="{B998BF17-EE3D-4B6B-BE8D-8AA3A63B13AD}" srcOrd="7" destOrd="0" presId="urn:microsoft.com/office/officeart/2005/8/layout/orgChart1"/>
    <dgm:cxn modelId="{6669E143-612B-438E-BB4E-1F1514EF20DF}" type="presParOf" srcId="{B998BF17-EE3D-4B6B-BE8D-8AA3A63B13AD}" destId="{302B6878-FDE2-480C-9755-5962F5783D5E}" srcOrd="0" destOrd="0" presId="urn:microsoft.com/office/officeart/2005/8/layout/orgChart1"/>
    <dgm:cxn modelId="{AC99E674-BE9C-4B16-90CA-76B3EB83E371}" type="presParOf" srcId="{302B6878-FDE2-480C-9755-5962F5783D5E}" destId="{3A2E1AFE-68F1-481A-A8C6-2B711EA3C11D}" srcOrd="0" destOrd="0" presId="urn:microsoft.com/office/officeart/2005/8/layout/orgChart1"/>
    <dgm:cxn modelId="{6B834F4F-2599-4E5B-A7B6-5A70DEB1B43F}" type="presParOf" srcId="{302B6878-FDE2-480C-9755-5962F5783D5E}" destId="{215AA728-F3CD-4B2C-A4EC-61C16F34D4E4}" srcOrd="1" destOrd="0" presId="urn:microsoft.com/office/officeart/2005/8/layout/orgChart1"/>
    <dgm:cxn modelId="{A8A1FD96-95FB-4FD3-8CDC-948671FD76F6}" type="presParOf" srcId="{B998BF17-EE3D-4B6B-BE8D-8AA3A63B13AD}" destId="{493E15D4-84D1-416E-8DBE-057F4D50F593}" srcOrd="1" destOrd="0" presId="urn:microsoft.com/office/officeart/2005/8/layout/orgChart1"/>
    <dgm:cxn modelId="{FCD18990-3B0A-4218-82C9-D8B74AC2ACB7}" type="presParOf" srcId="{B998BF17-EE3D-4B6B-BE8D-8AA3A63B13AD}" destId="{787B093A-3DA2-4975-BE2E-89E048163F1F}" srcOrd="2" destOrd="0" presId="urn:microsoft.com/office/officeart/2005/8/layout/orgChart1"/>
    <dgm:cxn modelId="{78B0CD91-9FA6-4773-8301-E27EA2E15B0E}" type="presParOf" srcId="{20E55BBB-521C-408F-9EAE-E9FFA1E8B743}" destId="{52985853-8143-40E3-8876-E7A6A8033DEA}" srcOrd="8" destOrd="0" presId="urn:microsoft.com/office/officeart/2005/8/layout/orgChart1"/>
    <dgm:cxn modelId="{3CE07B4B-9C31-4D7D-9D76-79354113076B}" type="presParOf" srcId="{20E55BBB-521C-408F-9EAE-E9FFA1E8B743}" destId="{6D560EE7-CDFC-46B1-BBD1-38863E83C3FC}" srcOrd="9" destOrd="0" presId="urn:microsoft.com/office/officeart/2005/8/layout/orgChart1"/>
    <dgm:cxn modelId="{BBE62971-427C-4503-8276-D6A435D07AD4}" type="presParOf" srcId="{6D560EE7-CDFC-46B1-BBD1-38863E83C3FC}" destId="{B097128F-C231-4610-A580-240B44B0BF32}" srcOrd="0" destOrd="0" presId="urn:microsoft.com/office/officeart/2005/8/layout/orgChart1"/>
    <dgm:cxn modelId="{0D6A3642-2142-48F1-A081-0F325182F4F8}" type="presParOf" srcId="{B097128F-C231-4610-A580-240B44B0BF32}" destId="{D568E6FD-A3DF-4EF9-91C5-8D931473739C}" srcOrd="0" destOrd="0" presId="urn:microsoft.com/office/officeart/2005/8/layout/orgChart1"/>
    <dgm:cxn modelId="{7D820EA6-E863-43E5-BE03-70FAA8811288}" type="presParOf" srcId="{B097128F-C231-4610-A580-240B44B0BF32}" destId="{0285A211-A31F-4336-94D5-4C1294FA3B4E}" srcOrd="1" destOrd="0" presId="urn:microsoft.com/office/officeart/2005/8/layout/orgChart1"/>
    <dgm:cxn modelId="{FE4C5AA5-FD1F-46DA-8679-2005AD649B5D}" type="presParOf" srcId="{6D560EE7-CDFC-46B1-BBD1-38863E83C3FC}" destId="{C3306D86-6E6D-4436-917A-6B04E7B4D9F8}" srcOrd="1" destOrd="0" presId="urn:microsoft.com/office/officeart/2005/8/layout/orgChart1"/>
    <dgm:cxn modelId="{1E47E6D5-CC68-4B26-9121-075C781AF5D1}" type="presParOf" srcId="{6D560EE7-CDFC-46B1-BBD1-38863E83C3FC}" destId="{B0543C55-1EA4-432A-AF1A-A54AA57B61CE}" srcOrd="2" destOrd="0" presId="urn:microsoft.com/office/officeart/2005/8/layout/orgChart1"/>
    <dgm:cxn modelId="{5B0415DE-26F6-4A5B-8E67-DE6F65981B87}" type="presParOf" srcId="{97D50435-505D-4CFC-94B8-7EB9F0EC015A}" destId="{B37D88BC-2ADF-4AE2-B7D9-9E7214F6792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208CA-6E2F-4033-8920-AE1A111C80A6}" type="doc">
      <dgm:prSet loTypeId="urn:microsoft.com/office/officeart/2005/8/layout/default" loCatId="list" qsTypeId="urn:microsoft.com/office/officeart/2005/8/quickstyle/3d3" qsCatId="3D" csTypeId="urn:microsoft.com/office/officeart/2005/8/colors/accent5_4" csCatId="accent5" phldr="1"/>
      <dgm:spPr/>
      <dgm:t>
        <a:bodyPr/>
        <a:lstStyle/>
        <a:p>
          <a:endParaRPr lang="ru-RU"/>
        </a:p>
      </dgm:t>
    </dgm:pt>
    <dgm:pt modelId="{2EF2FEDA-FB20-4467-A387-662CD4CE0AD1}">
      <dgm:prSet custT="1"/>
      <dgm:spPr/>
      <dgm:t>
        <a:bodyPr/>
        <a:lstStyle/>
        <a:p>
          <a:pPr rtl="0"/>
          <a:r>
            <a:rPr lang="ru-RU" sz="1600" dirty="0" smtClean="0">
              <a:latin typeface="Times New Roman" panose="02020603050405020304" pitchFamily="18" charset="0"/>
              <a:cs typeface="Times New Roman" panose="02020603050405020304" pitchFamily="18" charset="0"/>
            </a:rPr>
            <a:t>Разом з </a:t>
          </a:r>
          <a:r>
            <a:rPr lang="ru-RU" sz="1600" dirty="0" err="1" smtClean="0">
              <a:latin typeface="Times New Roman" panose="02020603050405020304" pitchFamily="18" charset="0"/>
              <a:cs typeface="Times New Roman" panose="02020603050405020304" pitchFamily="18" charset="0"/>
            </a:rPr>
            <a:t>тим</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емітент</a:t>
          </a:r>
          <a:r>
            <a:rPr lang="ru-RU" sz="1600"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зобов’язаний</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47D5D5A1-8E6E-48A7-9B16-8214FAC3F2DB}" type="parTrans" cxnId="{D308E1F3-20D9-48CB-B6CE-AFC8A492C547}">
      <dgm:prSet/>
      <dgm:spPr/>
      <dgm:t>
        <a:bodyPr/>
        <a:lstStyle/>
        <a:p>
          <a:endParaRPr lang="ru-RU"/>
        </a:p>
      </dgm:t>
    </dgm:pt>
    <dgm:pt modelId="{EC360F62-6D6A-43FC-949D-9DC4E2D64747}" type="sibTrans" cxnId="{D308E1F3-20D9-48CB-B6CE-AFC8A492C547}">
      <dgm:prSet/>
      <dgm:spPr/>
      <dgm:t>
        <a:bodyPr/>
        <a:lstStyle/>
        <a:p>
          <a:endParaRPr lang="ru-RU"/>
        </a:p>
      </dgm:t>
    </dgm:pt>
    <dgm:pt modelId="{6228DB51-0423-4565-95D7-C44E7D1476AD}">
      <dgm:prSet/>
      <dgm:spPr/>
      <dgm:t>
        <a:bodyPr/>
        <a:lstStyle/>
        <a:p>
          <a:pPr rtl="0"/>
          <a:r>
            <a:rPr lang="ru-RU" sz="1600" dirty="0" err="1" smtClean="0">
              <a:latin typeface="Times New Roman" panose="02020603050405020304" pitchFamily="18" charset="0"/>
              <a:cs typeface="Times New Roman" panose="02020603050405020304" pitchFamily="18" charset="0"/>
            </a:rPr>
            <a:t>повернути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власнику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облігації</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позичену</a:t>
          </a:r>
          <a:r>
            <a:rPr lang="ru-RU" sz="1600" dirty="0" smtClean="0">
              <a:latin typeface="Times New Roman" panose="02020603050405020304" pitchFamily="18" charset="0"/>
              <a:cs typeface="Times New Roman" panose="02020603050405020304" pitchFamily="18" charset="0"/>
            </a:rPr>
            <a:t> суму грошей </a:t>
          </a:r>
          <a:r>
            <a:rPr lang="ru-RU" sz="1600" dirty="0" err="1" smtClean="0">
              <a:latin typeface="Times New Roman" panose="02020603050405020304" pitchFamily="18" charset="0"/>
              <a:cs typeface="Times New Roman" panose="02020603050405020304" pitchFamily="18" charset="0"/>
            </a:rPr>
            <a:t>повністю</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41553E23-2F4A-44F4-9843-A7814FF18224}" type="parTrans" cxnId="{B7FA88D9-CCA0-4636-92B9-2EF8284FCB90}">
      <dgm:prSet/>
      <dgm:spPr/>
      <dgm:t>
        <a:bodyPr/>
        <a:lstStyle/>
        <a:p>
          <a:endParaRPr lang="ru-RU"/>
        </a:p>
      </dgm:t>
    </dgm:pt>
    <dgm:pt modelId="{C710BD52-506A-4E8E-98F6-A2F668CCFD5D}" type="sibTrans" cxnId="{B7FA88D9-CCA0-4636-92B9-2EF8284FCB90}">
      <dgm:prSet/>
      <dgm:spPr/>
      <dgm:t>
        <a:bodyPr/>
        <a:lstStyle/>
        <a:p>
          <a:endParaRPr lang="ru-RU"/>
        </a:p>
      </dgm:t>
    </dgm:pt>
    <dgm:pt modelId="{FD9FE762-0883-4D19-A935-90017F4183D4}">
      <dgm:prSet/>
      <dgm:spPr/>
      <dgm:t>
        <a:bodyPr/>
        <a:lstStyle/>
        <a:p>
          <a:pPr rtl="0"/>
          <a:r>
            <a:rPr lang="ru-RU" sz="1600" dirty="0" err="1" smtClean="0">
              <a:latin typeface="Times New Roman" panose="02020603050405020304" pitchFamily="18" charset="0"/>
              <a:cs typeface="Times New Roman" panose="02020603050405020304" pitchFamily="18" charset="0"/>
            </a:rPr>
            <a:t>виплатити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обіцяну</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винагороду</a:t>
          </a:r>
          <a:r>
            <a:rPr lang="ru-RU" sz="1600" dirty="0" smtClean="0">
              <a:latin typeface="Times New Roman" panose="02020603050405020304" pitchFamily="18" charset="0"/>
              <a:cs typeface="Times New Roman" panose="02020603050405020304" pitchFamily="18" charset="0"/>
            </a:rPr>
            <a:t> за </a:t>
          </a:r>
          <a:r>
            <a:rPr lang="ru-RU" sz="1600" dirty="0" err="1" smtClean="0">
              <a:latin typeface="Times New Roman" panose="02020603050405020304" pitchFamily="18" charset="0"/>
              <a:cs typeface="Times New Roman" panose="02020603050405020304" pitchFamily="18" charset="0"/>
            </a:rPr>
            <a:t>користування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залученими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засобами</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D334B35C-D146-48EE-9047-437ECDA4F877}" type="parTrans" cxnId="{259412E4-1C83-45D8-B8AC-173CB64DE547}">
      <dgm:prSet/>
      <dgm:spPr/>
      <dgm:t>
        <a:bodyPr/>
        <a:lstStyle/>
        <a:p>
          <a:endParaRPr lang="ru-RU"/>
        </a:p>
      </dgm:t>
    </dgm:pt>
    <dgm:pt modelId="{1CA53F82-B753-4922-B96A-F4DE84A88531}" type="sibTrans" cxnId="{259412E4-1C83-45D8-B8AC-173CB64DE547}">
      <dgm:prSet/>
      <dgm:spPr/>
      <dgm:t>
        <a:bodyPr/>
        <a:lstStyle/>
        <a:p>
          <a:endParaRPr lang="ru-RU"/>
        </a:p>
      </dgm:t>
    </dgm:pt>
    <dgm:pt modelId="{00B00D10-A206-47A9-A565-160B7C7E64BF}">
      <dgm:prSet/>
      <dgm:spPr/>
      <dgm:t>
        <a:bodyPr/>
        <a:lstStyle/>
        <a:p>
          <a:pPr rtl="0"/>
          <a:r>
            <a:rPr lang="ru-RU" sz="1600" dirty="0" err="1" smtClean="0">
              <a:latin typeface="Times New Roman" panose="02020603050405020304" pitchFamily="18" charset="0"/>
              <a:cs typeface="Times New Roman" panose="02020603050405020304" pitchFamily="18" charset="0"/>
            </a:rPr>
            <a:t>погасити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заборгованість</a:t>
          </a:r>
          <a:r>
            <a:rPr lang="ru-RU" sz="1600" dirty="0" smtClean="0">
              <a:latin typeface="Times New Roman" panose="02020603050405020304" pitchFamily="18" charset="0"/>
              <a:cs typeface="Times New Roman" panose="02020603050405020304" pitchFamily="18" charset="0"/>
            </a:rPr>
            <a:t> в </a:t>
          </a:r>
          <a:r>
            <a:rPr lang="ru-RU" sz="1600" dirty="0" err="1" smtClean="0">
              <a:latin typeface="Times New Roman" panose="02020603050405020304" pitchFamily="18" charset="0"/>
              <a:cs typeface="Times New Roman" panose="02020603050405020304" pitchFamily="18" charset="0"/>
            </a:rPr>
            <a:t>установлені</a:t>
          </a:r>
          <a:r>
            <a:rPr lang="ru-RU" sz="1600" dirty="0" smtClean="0">
              <a:latin typeface="Times New Roman" panose="02020603050405020304" pitchFamily="18" charset="0"/>
              <a:cs typeface="Times New Roman" panose="02020603050405020304" pitchFamily="18" charset="0"/>
            </a:rPr>
            <a:t> строки по </a:t>
          </a:r>
          <a:r>
            <a:rPr lang="ru-RU" sz="1600" dirty="0" err="1" smtClean="0">
              <a:latin typeface="Times New Roman" panose="02020603050405020304" pitchFamily="18" charset="0"/>
              <a:cs typeface="Times New Roman" panose="02020603050405020304" pitchFamily="18" charset="0"/>
            </a:rPr>
            <a:t>строкових</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облігаціях</a:t>
          </a:r>
          <a:r>
            <a:rPr lang="ru-RU" sz="1600" dirty="0" smtClean="0">
              <a:latin typeface="Times New Roman" panose="02020603050405020304" pitchFamily="18" charset="0"/>
              <a:cs typeface="Times New Roman" panose="02020603050405020304" pitchFamily="18" charset="0"/>
            </a:rPr>
            <a:t> та </a:t>
          </a:r>
          <a:r>
            <a:rPr lang="ru-RU" sz="1600" dirty="0" err="1" smtClean="0">
              <a:latin typeface="Times New Roman" panose="02020603050405020304" pitchFamily="18" charset="0"/>
              <a:cs typeface="Times New Roman" panose="02020603050405020304" pitchFamily="18" charset="0"/>
            </a:rPr>
            <a:t>інші</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CAAE2BF8-ED15-4FD6-9B66-FAC8B14D4E25}" type="parTrans" cxnId="{3E6AB593-0537-40A0-A6BB-0369FFA52AE1}">
      <dgm:prSet/>
      <dgm:spPr/>
      <dgm:t>
        <a:bodyPr/>
        <a:lstStyle/>
        <a:p>
          <a:endParaRPr lang="ru-RU"/>
        </a:p>
      </dgm:t>
    </dgm:pt>
    <dgm:pt modelId="{2561ECDD-65EC-4CA6-AEE5-EE2EF0721644}" type="sibTrans" cxnId="{3E6AB593-0537-40A0-A6BB-0369FFA52AE1}">
      <dgm:prSet/>
      <dgm:spPr/>
      <dgm:t>
        <a:bodyPr/>
        <a:lstStyle/>
        <a:p>
          <a:endParaRPr lang="ru-RU"/>
        </a:p>
      </dgm:t>
    </dgm:pt>
    <dgm:pt modelId="{7E217004-5985-49DB-9718-7068DE0F52C7}" type="pres">
      <dgm:prSet presAssocID="{48D208CA-6E2F-4033-8920-AE1A111C80A6}" presName="diagram" presStyleCnt="0">
        <dgm:presLayoutVars>
          <dgm:dir/>
          <dgm:resizeHandles val="exact"/>
        </dgm:presLayoutVars>
      </dgm:prSet>
      <dgm:spPr/>
      <dgm:t>
        <a:bodyPr/>
        <a:lstStyle/>
        <a:p>
          <a:endParaRPr lang="ru-RU"/>
        </a:p>
      </dgm:t>
    </dgm:pt>
    <dgm:pt modelId="{458AFDE9-D30D-404A-9C69-ECA487FF48E8}" type="pres">
      <dgm:prSet presAssocID="{2EF2FEDA-FB20-4467-A387-662CD4CE0AD1}" presName="node" presStyleLbl="node1" presStyleIdx="0" presStyleCnt="1" custScaleX="301732" custLinFactNeighborX="-630" custLinFactNeighborY="1050">
        <dgm:presLayoutVars>
          <dgm:bulletEnabled val="1"/>
        </dgm:presLayoutVars>
      </dgm:prSet>
      <dgm:spPr/>
      <dgm:t>
        <a:bodyPr/>
        <a:lstStyle/>
        <a:p>
          <a:endParaRPr lang="ru-RU"/>
        </a:p>
      </dgm:t>
    </dgm:pt>
  </dgm:ptLst>
  <dgm:cxnLst>
    <dgm:cxn modelId="{705A5146-8495-42BC-A707-D4560CC8D356}" type="presOf" srcId="{FD9FE762-0883-4D19-A935-90017F4183D4}" destId="{458AFDE9-D30D-404A-9C69-ECA487FF48E8}" srcOrd="0" destOrd="2" presId="urn:microsoft.com/office/officeart/2005/8/layout/default"/>
    <dgm:cxn modelId="{DF27F81E-E5F2-4497-8627-D2F7F93ADC22}" type="presOf" srcId="{48D208CA-6E2F-4033-8920-AE1A111C80A6}" destId="{7E217004-5985-49DB-9718-7068DE0F52C7}" srcOrd="0" destOrd="0" presId="urn:microsoft.com/office/officeart/2005/8/layout/default"/>
    <dgm:cxn modelId="{FA7380CD-083C-4B9C-9373-6B990AE007D7}" type="presOf" srcId="{00B00D10-A206-47A9-A565-160B7C7E64BF}" destId="{458AFDE9-D30D-404A-9C69-ECA487FF48E8}" srcOrd="0" destOrd="3" presId="urn:microsoft.com/office/officeart/2005/8/layout/default"/>
    <dgm:cxn modelId="{B7FA88D9-CCA0-4636-92B9-2EF8284FCB90}" srcId="{2EF2FEDA-FB20-4467-A387-662CD4CE0AD1}" destId="{6228DB51-0423-4565-95D7-C44E7D1476AD}" srcOrd="0" destOrd="0" parTransId="{41553E23-2F4A-44F4-9843-A7814FF18224}" sibTransId="{C710BD52-506A-4E8E-98F6-A2F668CCFD5D}"/>
    <dgm:cxn modelId="{259412E4-1C83-45D8-B8AC-173CB64DE547}" srcId="{2EF2FEDA-FB20-4467-A387-662CD4CE0AD1}" destId="{FD9FE762-0883-4D19-A935-90017F4183D4}" srcOrd="1" destOrd="0" parTransId="{D334B35C-D146-48EE-9047-437ECDA4F877}" sibTransId="{1CA53F82-B753-4922-B96A-F4DE84A88531}"/>
    <dgm:cxn modelId="{3E6AB593-0537-40A0-A6BB-0369FFA52AE1}" srcId="{2EF2FEDA-FB20-4467-A387-662CD4CE0AD1}" destId="{00B00D10-A206-47A9-A565-160B7C7E64BF}" srcOrd="2" destOrd="0" parTransId="{CAAE2BF8-ED15-4FD6-9B66-FAC8B14D4E25}" sibTransId="{2561ECDD-65EC-4CA6-AEE5-EE2EF0721644}"/>
    <dgm:cxn modelId="{387C0E5D-39CA-440E-AB04-A5276AB63162}" type="presOf" srcId="{2EF2FEDA-FB20-4467-A387-662CD4CE0AD1}" destId="{458AFDE9-D30D-404A-9C69-ECA487FF48E8}" srcOrd="0" destOrd="0" presId="urn:microsoft.com/office/officeart/2005/8/layout/default"/>
    <dgm:cxn modelId="{D308E1F3-20D9-48CB-B6CE-AFC8A492C547}" srcId="{48D208CA-6E2F-4033-8920-AE1A111C80A6}" destId="{2EF2FEDA-FB20-4467-A387-662CD4CE0AD1}" srcOrd="0" destOrd="0" parTransId="{47D5D5A1-8E6E-48A7-9B16-8214FAC3F2DB}" sibTransId="{EC360F62-6D6A-43FC-949D-9DC4E2D64747}"/>
    <dgm:cxn modelId="{E6CA8D75-344C-43F2-8CBB-F138C901557F}" type="presOf" srcId="{6228DB51-0423-4565-95D7-C44E7D1476AD}" destId="{458AFDE9-D30D-404A-9C69-ECA487FF48E8}" srcOrd="0" destOrd="1" presId="urn:microsoft.com/office/officeart/2005/8/layout/default"/>
    <dgm:cxn modelId="{4362B768-BC3F-41C5-ADC6-0DEF09B2FCDD}" type="presParOf" srcId="{7E217004-5985-49DB-9718-7068DE0F52C7}" destId="{458AFDE9-D30D-404A-9C69-ECA487FF48E8}"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1C0870-0130-443A-A3A2-A836CDC615AF}" type="doc">
      <dgm:prSet loTypeId="urn:microsoft.com/office/officeart/2005/8/layout/hierarchy5" loCatId="hierarchy" qsTypeId="urn:microsoft.com/office/officeart/2005/8/quickstyle/3d3" qsCatId="3D" csTypeId="urn:microsoft.com/office/officeart/2005/8/colors/accent4_4" csCatId="accent4" phldr="1"/>
      <dgm:spPr/>
      <dgm:t>
        <a:bodyPr/>
        <a:lstStyle/>
        <a:p>
          <a:endParaRPr lang="ru-RU"/>
        </a:p>
      </dgm:t>
    </dgm:pt>
    <dgm:pt modelId="{FCE3BD90-5858-4EE5-9083-F026883E9A6F}">
      <dgm:prSet custT="1"/>
      <dgm:spPr/>
      <dgm:t>
        <a:bodyPr/>
        <a:lstStyle/>
        <a:p>
          <a:pPr rtl="0"/>
          <a:r>
            <a:rPr lang="uk-UA" sz="1400" dirty="0" smtClean="0">
              <a:latin typeface="Times New Roman" panose="02020603050405020304" pitchFamily="18" charset="0"/>
              <a:cs typeface="Times New Roman" panose="02020603050405020304" pitchFamily="18" charset="0"/>
            </a:rPr>
            <a:t>Власник облігації має </a:t>
          </a:r>
          <a:r>
            <a:rPr lang="uk-UA" sz="1400" b="1" i="1" dirty="0" smtClean="0">
              <a:latin typeface="Times New Roman" panose="02020603050405020304" pitchFamily="18" charset="0"/>
              <a:cs typeface="Times New Roman" panose="02020603050405020304" pitchFamily="18" charset="0"/>
            </a:rPr>
            <a:t>права</a:t>
          </a:r>
          <a:r>
            <a:rPr lang="uk-UA"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dgm:t>
    </dgm:pt>
    <dgm:pt modelId="{ABA86192-149E-4C39-AC50-5E45103B099E}" type="parTrans" cxnId="{573D8ED4-8136-405A-ACEB-B981282C1932}">
      <dgm:prSet/>
      <dgm:spPr/>
      <dgm:t>
        <a:bodyPr/>
        <a:lstStyle/>
        <a:p>
          <a:endParaRPr lang="ru-RU"/>
        </a:p>
      </dgm:t>
    </dgm:pt>
    <dgm:pt modelId="{AE059B5B-6F54-471A-BB85-ED407C7DD8B9}" type="sibTrans" cxnId="{573D8ED4-8136-405A-ACEB-B981282C1932}">
      <dgm:prSet/>
      <dgm:spPr/>
      <dgm:t>
        <a:bodyPr/>
        <a:lstStyle/>
        <a:p>
          <a:endParaRPr lang="ru-RU"/>
        </a:p>
      </dgm:t>
    </dgm:pt>
    <dgm:pt modelId="{D7220DA2-8098-438D-ABB8-B12E2EAECD4B}">
      <dgm:prSet custT="1"/>
      <dgm:spPr/>
      <dgm:t>
        <a:bodyPr/>
        <a:lstStyle/>
        <a:p>
          <a:pPr rtl="0"/>
          <a:r>
            <a:rPr lang="ru-RU" sz="1200" dirty="0" err="1" smtClean="0">
              <a:latin typeface="Times New Roman" panose="02020603050405020304" pitchFamily="18" charset="0"/>
              <a:cs typeface="Times New Roman" panose="02020603050405020304" pitchFamily="18" charset="0"/>
            </a:rPr>
            <a:t>отримати</a:t>
          </a:r>
          <a:r>
            <a:rPr lang="ru-RU" sz="1200" dirty="0" smtClean="0">
              <a:latin typeface="Times New Roman" panose="02020603050405020304" pitchFamily="18" charset="0"/>
              <a:cs typeface="Times New Roman" panose="02020603050405020304" pitchFamily="18" charset="0"/>
            </a:rPr>
            <a:t> суму грошей, яку </a:t>
          </a:r>
          <a:r>
            <a:rPr lang="ru-RU" sz="1200" dirty="0" err="1" smtClean="0">
              <a:latin typeface="Times New Roman" panose="02020603050405020304" pitchFamily="18" charset="0"/>
              <a:cs typeface="Times New Roman" panose="02020603050405020304" pitchFamily="18" charset="0"/>
            </a:rPr>
            <a:t>він</a:t>
          </a:r>
          <a:r>
            <a:rPr lang="ru-RU" sz="1200" dirty="0" smtClean="0">
              <a:latin typeface="Times New Roman" panose="02020603050405020304" pitchFamily="18" charset="0"/>
              <a:cs typeface="Times New Roman" panose="02020603050405020304" pitchFamily="18" charset="0"/>
            </a:rPr>
            <a:t> дав у борг </a:t>
          </a:r>
          <a:r>
            <a:rPr lang="ru-RU" sz="1200" dirty="0" err="1" smtClean="0">
              <a:latin typeface="Times New Roman" panose="02020603050405020304" pitchFamily="18" charset="0"/>
              <a:cs typeface="Times New Roman" panose="02020603050405020304" pitchFamily="18" charset="0"/>
            </a:rPr>
            <a:t>емітенту</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5FCEAF31-9A06-4611-992E-40323021140F}" type="parTrans" cxnId="{AE856836-1A19-4211-82A2-0389EDFCD1CA}">
      <dgm:prSet/>
      <dgm:spPr/>
      <dgm:t>
        <a:bodyPr/>
        <a:lstStyle/>
        <a:p>
          <a:endParaRPr lang="ru-RU"/>
        </a:p>
      </dgm:t>
    </dgm:pt>
    <dgm:pt modelId="{B9EB7E16-1718-41BB-A5A7-4235D41644E1}" type="sibTrans" cxnId="{AE856836-1A19-4211-82A2-0389EDFCD1CA}">
      <dgm:prSet/>
      <dgm:spPr/>
      <dgm:t>
        <a:bodyPr/>
        <a:lstStyle/>
        <a:p>
          <a:endParaRPr lang="ru-RU"/>
        </a:p>
      </dgm:t>
    </dgm:pt>
    <dgm:pt modelId="{1ECCEEF0-61B7-4FAC-A466-00ECC25CAF1D}">
      <dgm:prSet custT="1"/>
      <dgm:spPr/>
      <dgm:t>
        <a:bodyPr/>
        <a:lstStyle/>
        <a:p>
          <a:pPr rtl="0"/>
          <a:r>
            <a:rPr lang="ru-RU" sz="1200" dirty="0" err="1" smtClean="0">
              <a:latin typeface="Times New Roman" panose="02020603050405020304" pitchFamily="18" charset="0"/>
              <a:cs typeface="Times New Roman" panose="02020603050405020304" pitchFamily="18" charset="0"/>
            </a:rPr>
            <a:t>отримати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обіцяну</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емітентом</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винагороду</a:t>
          </a:r>
          <a:r>
            <a:rPr lang="ru-RU" sz="1200" dirty="0" smtClean="0">
              <a:latin typeface="Times New Roman" panose="02020603050405020304" pitchFamily="18" charset="0"/>
              <a:cs typeface="Times New Roman" panose="02020603050405020304" pitchFamily="18" charset="0"/>
            </a:rPr>
            <a:t> за </a:t>
          </a:r>
          <a:r>
            <a:rPr lang="ru-RU" sz="1200" dirty="0" err="1" smtClean="0">
              <a:latin typeface="Times New Roman" panose="02020603050405020304" pitchFamily="18" charset="0"/>
              <a:cs typeface="Times New Roman" panose="02020603050405020304" pitchFamily="18" charset="0"/>
            </a:rPr>
            <a:t>користування</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позиченими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грошовими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засобами</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E7CCBF6F-A2A1-4D85-8AA2-343BB321BBC3}" type="parTrans" cxnId="{94F82655-4643-41B5-9107-E91DA6DC081A}">
      <dgm:prSet/>
      <dgm:spPr/>
      <dgm:t>
        <a:bodyPr/>
        <a:lstStyle/>
        <a:p>
          <a:endParaRPr lang="ru-RU"/>
        </a:p>
      </dgm:t>
    </dgm:pt>
    <dgm:pt modelId="{68D37169-487F-4B6A-BC05-178333E522F2}" type="sibTrans" cxnId="{94F82655-4643-41B5-9107-E91DA6DC081A}">
      <dgm:prSet/>
      <dgm:spPr/>
      <dgm:t>
        <a:bodyPr/>
        <a:lstStyle/>
        <a:p>
          <a:endParaRPr lang="ru-RU"/>
        </a:p>
      </dgm:t>
    </dgm:pt>
    <dgm:pt modelId="{F42B9341-DBFD-4235-BB89-499D8D09CFB4}">
      <dgm:prSet custT="1"/>
      <dgm:spPr/>
      <dgm:t>
        <a:bodyPr/>
        <a:lstStyle/>
        <a:p>
          <a:pPr rtl="0"/>
          <a:r>
            <a:rPr lang="ru-RU" sz="1200" dirty="0" err="1" smtClean="0">
              <a:latin typeface="Times New Roman" panose="02020603050405020304" pitchFamily="18" charset="0"/>
              <a:cs typeface="Times New Roman" panose="02020603050405020304" pitchFamily="18" charset="0"/>
            </a:rPr>
            <a:t>вимагати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своєчасне</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погашення</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заборгованості</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dgm:t>
    </dgm:pt>
    <dgm:pt modelId="{9CEF50CB-1D2D-4644-B4F9-F7BFF99EE7E7}" type="parTrans" cxnId="{45C6C0B2-AF30-43AF-9DA7-FFE2CDCA8ECF}">
      <dgm:prSet/>
      <dgm:spPr/>
      <dgm:t>
        <a:bodyPr/>
        <a:lstStyle/>
        <a:p>
          <a:endParaRPr lang="ru-RU"/>
        </a:p>
      </dgm:t>
    </dgm:pt>
    <dgm:pt modelId="{BCA049ED-3B9A-4BC8-9C90-A7BEED260D57}" type="sibTrans" cxnId="{45C6C0B2-AF30-43AF-9DA7-FFE2CDCA8ECF}">
      <dgm:prSet/>
      <dgm:spPr/>
      <dgm:t>
        <a:bodyPr/>
        <a:lstStyle/>
        <a:p>
          <a:endParaRPr lang="ru-RU"/>
        </a:p>
      </dgm:t>
    </dgm:pt>
    <dgm:pt modelId="{2D44D575-B0FB-4573-B710-94A684C438F8}">
      <dgm:prSet custT="1"/>
      <dgm:spPr/>
      <dgm:t>
        <a:bodyPr/>
        <a:lstStyle/>
        <a:p>
          <a:pPr rtl="0"/>
          <a:r>
            <a:rPr lang="ru-RU" sz="1200" dirty="0" err="1" smtClean="0">
              <a:latin typeface="Times New Roman" panose="02020603050405020304" pitchFamily="18" charset="0"/>
              <a:cs typeface="Times New Roman" panose="02020603050405020304" pitchFamily="18" charset="0"/>
            </a:rPr>
            <a:t>обмінювати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продавати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дарувати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облігації</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якщо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інше</a:t>
          </a:r>
          <a:r>
            <a:rPr lang="ru-RU" sz="1200" dirty="0" smtClean="0">
              <a:latin typeface="Times New Roman" panose="02020603050405020304" pitchFamily="18" charset="0"/>
              <a:cs typeface="Times New Roman" panose="02020603050405020304" pitchFamily="18" charset="0"/>
            </a:rPr>
            <a:t> не </a:t>
          </a:r>
          <a:r>
            <a:rPr lang="ru-RU" sz="1200" dirty="0" err="1" smtClean="0">
              <a:latin typeface="Times New Roman" panose="02020603050405020304" pitchFamily="18" charset="0"/>
              <a:cs typeface="Times New Roman" panose="02020603050405020304" pitchFamily="18" charset="0"/>
            </a:rPr>
            <a:t>передбачено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умовами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випуску</a:t>
          </a:r>
          <a:r>
            <a:rPr lang="ru-RU" sz="1200" dirty="0" smtClean="0">
              <a:latin typeface="Times New Roman" panose="02020603050405020304" pitchFamily="18" charset="0"/>
              <a:cs typeface="Times New Roman" panose="02020603050405020304" pitchFamily="18" charset="0"/>
            </a:rPr>
            <a:t> і т.д.</a:t>
          </a:r>
          <a:endParaRPr lang="ru-RU" sz="1200" dirty="0">
            <a:latin typeface="Times New Roman" panose="02020603050405020304" pitchFamily="18" charset="0"/>
            <a:cs typeface="Times New Roman" panose="02020603050405020304" pitchFamily="18" charset="0"/>
          </a:endParaRPr>
        </a:p>
      </dgm:t>
    </dgm:pt>
    <dgm:pt modelId="{BD944525-C12B-4275-964D-C784F47F46FD}" type="parTrans" cxnId="{1E212212-3D25-4774-A35B-F377B2E5A100}">
      <dgm:prSet/>
      <dgm:spPr/>
      <dgm:t>
        <a:bodyPr/>
        <a:lstStyle/>
        <a:p>
          <a:endParaRPr lang="ru-RU"/>
        </a:p>
      </dgm:t>
    </dgm:pt>
    <dgm:pt modelId="{631676A1-B65B-4E6E-B0D1-B6E23BE53FD4}" type="sibTrans" cxnId="{1E212212-3D25-4774-A35B-F377B2E5A100}">
      <dgm:prSet/>
      <dgm:spPr/>
      <dgm:t>
        <a:bodyPr/>
        <a:lstStyle/>
        <a:p>
          <a:endParaRPr lang="ru-RU"/>
        </a:p>
      </dgm:t>
    </dgm:pt>
    <dgm:pt modelId="{274B2986-6314-4C51-AC58-033BBB6DB84C}" type="pres">
      <dgm:prSet presAssocID="{E11C0870-0130-443A-A3A2-A836CDC615AF}" presName="mainComposite" presStyleCnt="0">
        <dgm:presLayoutVars>
          <dgm:chPref val="1"/>
          <dgm:dir/>
          <dgm:animOne val="branch"/>
          <dgm:animLvl val="lvl"/>
          <dgm:resizeHandles val="exact"/>
        </dgm:presLayoutVars>
      </dgm:prSet>
      <dgm:spPr/>
      <dgm:t>
        <a:bodyPr/>
        <a:lstStyle/>
        <a:p>
          <a:endParaRPr lang="ru-RU"/>
        </a:p>
      </dgm:t>
    </dgm:pt>
    <dgm:pt modelId="{461989EC-DA1A-45A4-87B8-9C6A5614EB21}" type="pres">
      <dgm:prSet presAssocID="{E11C0870-0130-443A-A3A2-A836CDC615AF}" presName="hierFlow" presStyleCnt="0"/>
      <dgm:spPr/>
    </dgm:pt>
    <dgm:pt modelId="{CCB323DC-0619-4F52-A189-67BA4D9C4CA9}" type="pres">
      <dgm:prSet presAssocID="{E11C0870-0130-443A-A3A2-A836CDC615AF}" presName="hierChild1" presStyleCnt="0">
        <dgm:presLayoutVars>
          <dgm:chPref val="1"/>
          <dgm:animOne val="branch"/>
          <dgm:animLvl val="lvl"/>
        </dgm:presLayoutVars>
      </dgm:prSet>
      <dgm:spPr/>
    </dgm:pt>
    <dgm:pt modelId="{26FB7E0F-DDC4-4656-AE89-1AF4245829DD}" type="pres">
      <dgm:prSet presAssocID="{FCE3BD90-5858-4EE5-9083-F026883E9A6F}" presName="Name17" presStyleCnt="0"/>
      <dgm:spPr/>
    </dgm:pt>
    <dgm:pt modelId="{2F93E8CC-44FE-47C9-8461-04EBC41A01F3}" type="pres">
      <dgm:prSet presAssocID="{FCE3BD90-5858-4EE5-9083-F026883E9A6F}" presName="level1Shape" presStyleLbl="node0" presStyleIdx="0" presStyleCnt="1" custScaleX="113792" custScaleY="117719">
        <dgm:presLayoutVars>
          <dgm:chPref val="3"/>
        </dgm:presLayoutVars>
      </dgm:prSet>
      <dgm:spPr/>
      <dgm:t>
        <a:bodyPr/>
        <a:lstStyle/>
        <a:p>
          <a:endParaRPr lang="ru-RU"/>
        </a:p>
      </dgm:t>
    </dgm:pt>
    <dgm:pt modelId="{2057DE38-3680-4215-89DE-E0C411BFA6C6}" type="pres">
      <dgm:prSet presAssocID="{FCE3BD90-5858-4EE5-9083-F026883E9A6F}" presName="hierChild2" presStyleCnt="0"/>
      <dgm:spPr/>
    </dgm:pt>
    <dgm:pt modelId="{EEC4FA4C-8471-4387-8DF3-EC8A1B379F08}" type="pres">
      <dgm:prSet presAssocID="{5FCEAF31-9A06-4611-992E-40323021140F}" presName="Name25" presStyleLbl="parChTrans1D2" presStyleIdx="0" presStyleCnt="4"/>
      <dgm:spPr/>
      <dgm:t>
        <a:bodyPr/>
        <a:lstStyle/>
        <a:p>
          <a:endParaRPr lang="ru-RU"/>
        </a:p>
      </dgm:t>
    </dgm:pt>
    <dgm:pt modelId="{E1B6C265-A022-4765-A68F-2AB22E59DA07}" type="pres">
      <dgm:prSet presAssocID="{5FCEAF31-9A06-4611-992E-40323021140F}" presName="connTx" presStyleLbl="parChTrans1D2" presStyleIdx="0" presStyleCnt="4"/>
      <dgm:spPr/>
      <dgm:t>
        <a:bodyPr/>
        <a:lstStyle/>
        <a:p>
          <a:endParaRPr lang="ru-RU"/>
        </a:p>
      </dgm:t>
    </dgm:pt>
    <dgm:pt modelId="{4182E8C9-E62B-4E0C-8B27-AA67373077D9}" type="pres">
      <dgm:prSet presAssocID="{D7220DA2-8098-438D-ABB8-B12E2EAECD4B}" presName="Name30" presStyleCnt="0"/>
      <dgm:spPr/>
    </dgm:pt>
    <dgm:pt modelId="{1CE66900-44FD-4418-9AB7-A01683B1C8A3}" type="pres">
      <dgm:prSet presAssocID="{D7220DA2-8098-438D-ABB8-B12E2EAECD4B}" presName="level2Shape" presStyleLbl="node2" presStyleIdx="0" presStyleCnt="4" custScaleX="142398"/>
      <dgm:spPr/>
      <dgm:t>
        <a:bodyPr/>
        <a:lstStyle/>
        <a:p>
          <a:endParaRPr lang="ru-RU"/>
        </a:p>
      </dgm:t>
    </dgm:pt>
    <dgm:pt modelId="{9FBCA084-C310-4EEA-983C-7E272BF515CA}" type="pres">
      <dgm:prSet presAssocID="{D7220DA2-8098-438D-ABB8-B12E2EAECD4B}" presName="hierChild3" presStyleCnt="0"/>
      <dgm:spPr/>
    </dgm:pt>
    <dgm:pt modelId="{52FD0C78-6F7B-4725-A323-472FCF91554F}" type="pres">
      <dgm:prSet presAssocID="{E7CCBF6F-A2A1-4D85-8AA2-343BB321BBC3}" presName="Name25" presStyleLbl="parChTrans1D2" presStyleIdx="1" presStyleCnt="4"/>
      <dgm:spPr/>
      <dgm:t>
        <a:bodyPr/>
        <a:lstStyle/>
        <a:p>
          <a:endParaRPr lang="ru-RU"/>
        </a:p>
      </dgm:t>
    </dgm:pt>
    <dgm:pt modelId="{1FCCB18F-9EC6-4738-ACC9-33000B596643}" type="pres">
      <dgm:prSet presAssocID="{E7CCBF6F-A2A1-4D85-8AA2-343BB321BBC3}" presName="connTx" presStyleLbl="parChTrans1D2" presStyleIdx="1" presStyleCnt="4"/>
      <dgm:spPr/>
      <dgm:t>
        <a:bodyPr/>
        <a:lstStyle/>
        <a:p>
          <a:endParaRPr lang="ru-RU"/>
        </a:p>
      </dgm:t>
    </dgm:pt>
    <dgm:pt modelId="{895B2A56-1D2F-4C3F-82E9-479EB986C394}" type="pres">
      <dgm:prSet presAssocID="{1ECCEEF0-61B7-4FAC-A466-00ECC25CAF1D}" presName="Name30" presStyleCnt="0"/>
      <dgm:spPr/>
    </dgm:pt>
    <dgm:pt modelId="{5617335E-84C8-452B-BE0F-B4C13B59E445}" type="pres">
      <dgm:prSet presAssocID="{1ECCEEF0-61B7-4FAC-A466-00ECC25CAF1D}" presName="level2Shape" presStyleLbl="node2" presStyleIdx="1" presStyleCnt="4" custScaleX="143576"/>
      <dgm:spPr/>
      <dgm:t>
        <a:bodyPr/>
        <a:lstStyle/>
        <a:p>
          <a:endParaRPr lang="ru-RU"/>
        </a:p>
      </dgm:t>
    </dgm:pt>
    <dgm:pt modelId="{8E21BB5E-AC69-4020-AB7E-18A7819F702C}" type="pres">
      <dgm:prSet presAssocID="{1ECCEEF0-61B7-4FAC-A466-00ECC25CAF1D}" presName="hierChild3" presStyleCnt="0"/>
      <dgm:spPr/>
    </dgm:pt>
    <dgm:pt modelId="{46818AB4-61A9-4BE9-B7A6-0719D2CC5DBB}" type="pres">
      <dgm:prSet presAssocID="{9CEF50CB-1D2D-4644-B4F9-F7BFF99EE7E7}" presName="Name25" presStyleLbl="parChTrans1D2" presStyleIdx="2" presStyleCnt="4"/>
      <dgm:spPr/>
      <dgm:t>
        <a:bodyPr/>
        <a:lstStyle/>
        <a:p>
          <a:endParaRPr lang="ru-RU"/>
        </a:p>
      </dgm:t>
    </dgm:pt>
    <dgm:pt modelId="{8ECCF3B0-5D84-4898-8D3C-367231EB8C84}" type="pres">
      <dgm:prSet presAssocID="{9CEF50CB-1D2D-4644-B4F9-F7BFF99EE7E7}" presName="connTx" presStyleLbl="parChTrans1D2" presStyleIdx="2" presStyleCnt="4"/>
      <dgm:spPr/>
      <dgm:t>
        <a:bodyPr/>
        <a:lstStyle/>
        <a:p>
          <a:endParaRPr lang="ru-RU"/>
        </a:p>
      </dgm:t>
    </dgm:pt>
    <dgm:pt modelId="{B779BF32-2CFE-447C-A503-4D60D53F145B}" type="pres">
      <dgm:prSet presAssocID="{F42B9341-DBFD-4235-BB89-499D8D09CFB4}" presName="Name30" presStyleCnt="0"/>
      <dgm:spPr/>
    </dgm:pt>
    <dgm:pt modelId="{03251757-34DD-41ED-AEFB-AF7E77A2FEAA}" type="pres">
      <dgm:prSet presAssocID="{F42B9341-DBFD-4235-BB89-499D8D09CFB4}" presName="level2Shape" presStyleLbl="node2" presStyleIdx="2" presStyleCnt="4" custScaleX="142397"/>
      <dgm:spPr/>
      <dgm:t>
        <a:bodyPr/>
        <a:lstStyle/>
        <a:p>
          <a:endParaRPr lang="ru-RU"/>
        </a:p>
      </dgm:t>
    </dgm:pt>
    <dgm:pt modelId="{1CCFB39B-A13C-4DAF-B98E-92E8E9C2CA71}" type="pres">
      <dgm:prSet presAssocID="{F42B9341-DBFD-4235-BB89-499D8D09CFB4}" presName="hierChild3" presStyleCnt="0"/>
      <dgm:spPr/>
    </dgm:pt>
    <dgm:pt modelId="{AAA9A14D-CD99-4FC4-926B-0F42E6A8288C}" type="pres">
      <dgm:prSet presAssocID="{BD944525-C12B-4275-964D-C784F47F46FD}" presName="Name25" presStyleLbl="parChTrans1D2" presStyleIdx="3" presStyleCnt="4"/>
      <dgm:spPr/>
      <dgm:t>
        <a:bodyPr/>
        <a:lstStyle/>
        <a:p>
          <a:endParaRPr lang="ru-RU"/>
        </a:p>
      </dgm:t>
    </dgm:pt>
    <dgm:pt modelId="{AF6A89E4-BD73-41AF-A57A-F389CA6D5D56}" type="pres">
      <dgm:prSet presAssocID="{BD944525-C12B-4275-964D-C784F47F46FD}" presName="connTx" presStyleLbl="parChTrans1D2" presStyleIdx="3" presStyleCnt="4"/>
      <dgm:spPr/>
      <dgm:t>
        <a:bodyPr/>
        <a:lstStyle/>
        <a:p>
          <a:endParaRPr lang="ru-RU"/>
        </a:p>
      </dgm:t>
    </dgm:pt>
    <dgm:pt modelId="{455B4D29-BAC9-4246-84F7-82D712028FC1}" type="pres">
      <dgm:prSet presAssocID="{2D44D575-B0FB-4573-B710-94A684C438F8}" presName="Name30" presStyleCnt="0"/>
      <dgm:spPr/>
    </dgm:pt>
    <dgm:pt modelId="{D4851101-E99F-4DCC-9F44-9D740D412D6C}" type="pres">
      <dgm:prSet presAssocID="{2D44D575-B0FB-4573-B710-94A684C438F8}" presName="level2Shape" presStyleLbl="node2" presStyleIdx="3" presStyleCnt="4" custScaleX="143574"/>
      <dgm:spPr/>
      <dgm:t>
        <a:bodyPr/>
        <a:lstStyle/>
        <a:p>
          <a:endParaRPr lang="ru-RU"/>
        </a:p>
      </dgm:t>
    </dgm:pt>
    <dgm:pt modelId="{E1D6F43D-9EEA-4DF2-9B52-BCA2D90B517A}" type="pres">
      <dgm:prSet presAssocID="{2D44D575-B0FB-4573-B710-94A684C438F8}" presName="hierChild3" presStyleCnt="0"/>
      <dgm:spPr/>
    </dgm:pt>
    <dgm:pt modelId="{1EA6A254-2679-4767-B321-68ACD448FDF6}" type="pres">
      <dgm:prSet presAssocID="{E11C0870-0130-443A-A3A2-A836CDC615AF}" presName="bgShapesFlow" presStyleCnt="0"/>
      <dgm:spPr/>
    </dgm:pt>
  </dgm:ptLst>
  <dgm:cxnLst>
    <dgm:cxn modelId="{31BC2641-328E-48ED-965C-0D1557D56B63}" type="presOf" srcId="{E11C0870-0130-443A-A3A2-A836CDC615AF}" destId="{274B2986-6314-4C51-AC58-033BBB6DB84C}" srcOrd="0" destOrd="0" presId="urn:microsoft.com/office/officeart/2005/8/layout/hierarchy5"/>
    <dgm:cxn modelId="{5F35A4C4-DE9E-4EDB-B700-4A8148872D10}" type="presOf" srcId="{2D44D575-B0FB-4573-B710-94A684C438F8}" destId="{D4851101-E99F-4DCC-9F44-9D740D412D6C}" srcOrd="0" destOrd="0" presId="urn:microsoft.com/office/officeart/2005/8/layout/hierarchy5"/>
    <dgm:cxn modelId="{E1261ED4-4C13-4743-A75D-9B215E8ADD55}" type="presOf" srcId="{BD944525-C12B-4275-964D-C784F47F46FD}" destId="{AAA9A14D-CD99-4FC4-926B-0F42E6A8288C}" srcOrd="0" destOrd="0" presId="urn:microsoft.com/office/officeart/2005/8/layout/hierarchy5"/>
    <dgm:cxn modelId="{75927780-DD35-4210-9A00-9A11DD640945}" type="presOf" srcId="{1ECCEEF0-61B7-4FAC-A466-00ECC25CAF1D}" destId="{5617335E-84C8-452B-BE0F-B4C13B59E445}" srcOrd="0" destOrd="0" presId="urn:microsoft.com/office/officeart/2005/8/layout/hierarchy5"/>
    <dgm:cxn modelId="{DC1C51E7-7D03-47BC-8807-F18F540A2A1C}" type="presOf" srcId="{FCE3BD90-5858-4EE5-9083-F026883E9A6F}" destId="{2F93E8CC-44FE-47C9-8461-04EBC41A01F3}" srcOrd="0" destOrd="0" presId="urn:microsoft.com/office/officeart/2005/8/layout/hierarchy5"/>
    <dgm:cxn modelId="{1D98C040-1F73-4E85-92E5-962F2887424B}" type="presOf" srcId="{9CEF50CB-1D2D-4644-B4F9-F7BFF99EE7E7}" destId="{8ECCF3B0-5D84-4898-8D3C-367231EB8C84}" srcOrd="1" destOrd="0" presId="urn:microsoft.com/office/officeart/2005/8/layout/hierarchy5"/>
    <dgm:cxn modelId="{1E212212-3D25-4774-A35B-F377B2E5A100}" srcId="{FCE3BD90-5858-4EE5-9083-F026883E9A6F}" destId="{2D44D575-B0FB-4573-B710-94A684C438F8}" srcOrd="3" destOrd="0" parTransId="{BD944525-C12B-4275-964D-C784F47F46FD}" sibTransId="{631676A1-B65B-4E6E-B0D1-B6E23BE53FD4}"/>
    <dgm:cxn modelId="{6F70C7D3-5B7A-44F6-98C1-5E8CA7DF0F2E}" type="presOf" srcId="{5FCEAF31-9A06-4611-992E-40323021140F}" destId="{EEC4FA4C-8471-4387-8DF3-EC8A1B379F08}" srcOrd="0" destOrd="0" presId="urn:microsoft.com/office/officeart/2005/8/layout/hierarchy5"/>
    <dgm:cxn modelId="{AE856836-1A19-4211-82A2-0389EDFCD1CA}" srcId="{FCE3BD90-5858-4EE5-9083-F026883E9A6F}" destId="{D7220DA2-8098-438D-ABB8-B12E2EAECD4B}" srcOrd="0" destOrd="0" parTransId="{5FCEAF31-9A06-4611-992E-40323021140F}" sibTransId="{B9EB7E16-1718-41BB-A5A7-4235D41644E1}"/>
    <dgm:cxn modelId="{E28D71F7-EF01-4180-AF02-6F3F4700C326}" type="presOf" srcId="{D7220DA2-8098-438D-ABB8-B12E2EAECD4B}" destId="{1CE66900-44FD-4418-9AB7-A01683B1C8A3}" srcOrd="0" destOrd="0" presId="urn:microsoft.com/office/officeart/2005/8/layout/hierarchy5"/>
    <dgm:cxn modelId="{6551FCF4-0538-4D9F-9F50-CB126911A138}" type="presOf" srcId="{F42B9341-DBFD-4235-BB89-499D8D09CFB4}" destId="{03251757-34DD-41ED-AEFB-AF7E77A2FEAA}" srcOrd="0" destOrd="0" presId="urn:microsoft.com/office/officeart/2005/8/layout/hierarchy5"/>
    <dgm:cxn modelId="{AEC82305-EB44-487F-84C7-A94F61D8FCE0}" type="presOf" srcId="{E7CCBF6F-A2A1-4D85-8AA2-343BB321BBC3}" destId="{52FD0C78-6F7B-4725-A323-472FCF91554F}" srcOrd="0" destOrd="0" presId="urn:microsoft.com/office/officeart/2005/8/layout/hierarchy5"/>
    <dgm:cxn modelId="{94F82655-4643-41B5-9107-E91DA6DC081A}" srcId="{FCE3BD90-5858-4EE5-9083-F026883E9A6F}" destId="{1ECCEEF0-61B7-4FAC-A466-00ECC25CAF1D}" srcOrd="1" destOrd="0" parTransId="{E7CCBF6F-A2A1-4D85-8AA2-343BB321BBC3}" sibTransId="{68D37169-487F-4B6A-BC05-178333E522F2}"/>
    <dgm:cxn modelId="{2ACC6869-90DF-475F-895B-9D42460A0762}" type="presOf" srcId="{9CEF50CB-1D2D-4644-B4F9-F7BFF99EE7E7}" destId="{46818AB4-61A9-4BE9-B7A6-0719D2CC5DBB}" srcOrd="0" destOrd="0" presId="urn:microsoft.com/office/officeart/2005/8/layout/hierarchy5"/>
    <dgm:cxn modelId="{8503E34D-40B3-4FFC-B543-BF712421788E}" type="presOf" srcId="{E7CCBF6F-A2A1-4D85-8AA2-343BB321BBC3}" destId="{1FCCB18F-9EC6-4738-ACC9-33000B596643}" srcOrd="1" destOrd="0" presId="urn:microsoft.com/office/officeart/2005/8/layout/hierarchy5"/>
    <dgm:cxn modelId="{07DE5CCA-E541-435F-AEE5-61F03630F19C}" type="presOf" srcId="{BD944525-C12B-4275-964D-C784F47F46FD}" destId="{AF6A89E4-BD73-41AF-A57A-F389CA6D5D56}" srcOrd="1" destOrd="0" presId="urn:microsoft.com/office/officeart/2005/8/layout/hierarchy5"/>
    <dgm:cxn modelId="{45C6C0B2-AF30-43AF-9DA7-FFE2CDCA8ECF}" srcId="{FCE3BD90-5858-4EE5-9083-F026883E9A6F}" destId="{F42B9341-DBFD-4235-BB89-499D8D09CFB4}" srcOrd="2" destOrd="0" parTransId="{9CEF50CB-1D2D-4644-B4F9-F7BFF99EE7E7}" sibTransId="{BCA049ED-3B9A-4BC8-9C90-A7BEED260D57}"/>
    <dgm:cxn modelId="{573D8ED4-8136-405A-ACEB-B981282C1932}" srcId="{E11C0870-0130-443A-A3A2-A836CDC615AF}" destId="{FCE3BD90-5858-4EE5-9083-F026883E9A6F}" srcOrd="0" destOrd="0" parTransId="{ABA86192-149E-4C39-AC50-5E45103B099E}" sibTransId="{AE059B5B-6F54-471A-BB85-ED407C7DD8B9}"/>
    <dgm:cxn modelId="{51C16C81-4E62-4533-AC21-53383D3327A1}" type="presOf" srcId="{5FCEAF31-9A06-4611-992E-40323021140F}" destId="{E1B6C265-A022-4765-A68F-2AB22E59DA07}" srcOrd="1" destOrd="0" presId="urn:microsoft.com/office/officeart/2005/8/layout/hierarchy5"/>
    <dgm:cxn modelId="{3DF208C3-0FDB-47B8-9199-8D8385DF7D78}" type="presParOf" srcId="{274B2986-6314-4C51-AC58-033BBB6DB84C}" destId="{461989EC-DA1A-45A4-87B8-9C6A5614EB21}" srcOrd="0" destOrd="0" presId="urn:microsoft.com/office/officeart/2005/8/layout/hierarchy5"/>
    <dgm:cxn modelId="{57B03ABB-1EA3-402E-BEA2-7E0070D66FE1}" type="presParOf" srcId="{461989EC-DA1A-45A4-87B8-9C6A5614EB21}" destId="{CCB323DC-0619-4F52-A189-67BA4D9C4CA9}" srcOrd="0" destOrd="0" presId="urn:microsoft.com/office/officeart/2005/8/layout/hierarchy5"/>
    <dgm:cxn modelId="{D3A48169-D3EE-4CDB-ABA1-B6FFA3742B22}" type="presParOf" srcId="{CCB323DC-0619-4F52-A189-67BA4D9C4CA9}" destId="{26FB7E0F-DDC4-4656-AE89-1AF4245829DD}" srcOrd="0" destOrd="0" presId="urn:microsoft.com/office/officeart/2005/8/layout/hierarchy5"/>
    <dgm:cxn modelId="{0F505EFA-04B0-4672-9156-F7847CF70943}" type="presParOf" srcId="{26FB7E0F-DDC4-4656-AE89-1AF4245829DD}" destId="{2F93E8CC-44FE-47C9-8461-04EBC41A01F3}" srcOrd="0" destOrd="0" presId="urn:microsoft.com/office/officeart/2005/8/layout/hierarchy5"/>
    <dgm:cxn modelId="{C5F78BBC-3107-4D51-ACAD-FF6929FDDE33}" type="presParOf" srcId="{26FB7E0F-DDC4-4656-AE89-1AF4245829DD}" destId="{2057DE38-3680-4215-89DE-E0C411BFA6C6}" srcOrd="1" destOrd="0" presId="urn:microsoft.com/office/officeart/2005/8/layout/hierarchy5"/>
    <dgm:cxn modelId="{F815E268-820E-4110-B3C3-63863DAD9A31}" type="presParOf" srcId="{2057DE38-3680-4215-89DE-E0C411BFA6C6}" destId="{EEC4FA4C-8471-4387-8DF3-EC8A1B379F08}" srcOrd="0" destOrd="0" presId="urn:microsoft.com/office/officeart/2005/8/layout/hierarchy5"/>
    <dgm:cxn modelId="{1F0DBDFF-9BE7-410B-9DD3-A2545072206F}" type="presParOf" srcId="{EEC4FA4C-8471-4387-8DF3-EC8A1B379F08}" destId="{E1B6C265-A022-4765-A68F-2AB22E59DA07}" srcOrd="0" destOrd="0" presId="urn:microsoft.com/office/officeart/2005/8/layout/hierarchy5"/>
    <dgm:cxn modelId="{0F6659CE-3C2C-42FF-B8B9-4322EF7BB03A}" type="presParOf" srcId="{2057DE38-3680-4215-89DE-E0C411BFA6C6}" destId="{4182E8C9-E62B-4E0C-8B27-AA67373077D9}" srcOrd="1" destOrd="0" presId="urn:microsoft.com/office/officeart/2005/8/layout/hierarchy5"/>
    <dgm:cxn modelId="{8E86916B-960B-4285-8FC7-50E188CD9F2A}" type="presParOf" srcId="{4182E8C9-E62B-4E0C-8B27-AA67373077D9}" destId="{1CE66900-44FD-4418-9AB7-A01683B1C8A3}" srcOrd="0" destOrd="0" presId="urn:microsoft.com/office/officeart/2005/8/layout/hierarchy5"/>
    <dgm:cxn modelId="{63DECE6F-6133-446F-8F6D-8BC5294C4DBA}" type="presParOf" srcId="{4182E8C9-E62B-4E0C-8B27-AA67373077D9}" destId="{9FBCA084-C310-4EEA-983C-7E272BF515CA}" srcOrd="1" destOrd="0" presId="urn:microsoft.com/office/officeart/2005/8/layout/hierarchy5"/>
    <dgm:cxn modelId="{F4C902EF-E3C7-43F2-BE52-1522CF499E36}" type="presParOf" srcId="{2057DE38-3680-4215-89DE-E0C411BFA6C6}" destId="{52FD0C78-6F7B-4725-A323-472FCF91554F}" srcOrd="2" destOrd="0" presId="urn:microsoft.com/office/officeart/2005/8/layout/hierarchy5"/>
    <dgm:cxn modelId="{8BC49973-594C-42C7-BEFF-689E22A5D2F7}" type="presParOf" srcId="{52FD0C78-6F7B-4725-A323-472FCF91554F}" destId="{1FCCB18F-9EC6-4738-ACC9-33000B596643}" srcOrd="0" destOrd="0" presId="urn:microsoft.com/office/officeart/2005/8/layout/hierarchy5"/>
    <dgm:cxn modelId="{770374F0-8B65-499A-AA5B-772D2E430F95}" type="presParOf" srcId="{2057DE38-3680-4215-89DE-E0C411BFA6C6}" destId="{895B2A56-1D2F-4C3F-82E9-479EB986C394}" srcOrd="3" destOrd="0" presId="urn:microsoft.com/office/officeart/2005/8/layout/hierarchy5"/>
    <dgm:cxn modelId="{5ED54C18-7A3E-4463-BD2C-0DD953A441D2}" type="presParOf" srcId="{895B2A56-1D2F-4C3F-82E9-479EB986C394}" destId="{5617335E-84C8-452B-BE0F-B4C13B59E445}" srcOrd="0" destOrd="0" presId="urn:microsoft.com/office/officeart/2005/8/layout/hierarchy5"/>
    <dgm:cxn modelId="{9816BDDE-1B03-4FD2-A6A5-4812CC4D329F}" type="presParOf" srcId="{895B2A56-1D2F-4C3F-82E9-479EB986C394}" destId="{8E21BB5E-AC69-4020-AB7E-18A7819F702C}" srcOrd="1" destOrd="0" presId="urn:microsoft.com/office/officeart/2005/8/layout/hierarchy5"/>
    <dgm:cxn modelId="{22208085-E1B9-4A0E-A0AD-49C2D11AA68E}" type="presParOf" srcId="{2057DE38-3680-4215-89DE-E0C411BFA6C6}" destId="{46818AB4-61A9-4BE9-B7A6-0719D2CC5DBB}" srcOrd="4" destOrd="0" presId="urn:microsoft.com/office/officeart/2005/8/layout/hierarchy5"/>
    <dgm:cxn modelId="{49D8E123-F458-4793-9486-28CAE0F0FFC3}" type="presParOf" srcId="{46818AB4-61A9-4BE9-B7A6-0719D2CC5DBB}" destId="{8ECCF3B0-5D84-4898-8D3C-367231EB8C84}" srcOrd="0" destOrd="0" presId="urn:microsoft.com/office/officeart/2005/8/layout/hierarchy5"/>
    <dgm:cxn modelId="{789BC89B-44A0-4653-BFE8-04D15201C5B3}" type="presParOf" srcId="{2057DE38-3680-4215-89DE-E0C411BFA6C6}" destId="{B779BF32-2CFE-447C-A503-4D60D53F145B}" srcOrd="5" destOrd="0" presId="urn:microsoft.com/office/officeart/2005/8/layout/hierarchy5"/>
    <dgm:cxn modelId="{3ABCA626-149D-4B1D-B6B6-E1F42C602A9A}" type="presParOf" srcId="{B779BF32-2CFE-447C-A503-4D60D53F145B}" destId="{03251757-34DD-41ED-AEFB-AF7E77A2FEAA}" srcOrd="0" destOrd="0" presId="urn:microsoft.com/office/officeart/2005/8/layout/hierarchy5"/>
    <dgm:cxn modelId="{AE5790C2-1A25-442C-B12A-A3DAE826A311}" type="presParOf" srcId="{B779BF32-2CFE-447C-A503-4D60D53F145B}" destId="{1CCFB39B-A13C-4DAF-B98E-92E8E9C2CA71}" srcOrd="1" destOrd="0" presId="urn:microsoft.com/office/officeart/2005/8/layout/hierarchy5"/>
    <dgm:cxn modelId="{A6B128DF-0B9E-4BA6-9628-C8AFD2A0985D}" type="presParOf" srcId="{2057DE38-3680-4215-89DE-E0C411BFA6C6}" destId="{AAA9A14D-CD99-4FC4-926B-0F42E6A8288C}" srcOrd="6" destOrd="0" presId="urn:microsoft.com/office/officeart/2005/8/layout/hierarchy5"/>
    <dgm:cxn modelId="{AAD0974D-0072-4F99-B78D-6A342CA0993D}" type="presParOf" srcId="{AAA9A14D-CD99-4FC4-926B-0F42E6A8288C}" destId="{AF6A89E4-BD73-41AF-A57A-F389CA6D5D56}" srcOrd="0" destOrd="0" presId="urn:microsoft.com/office/officeart/2005/8/layout/hierarchy5"/>
    <dgm:cxn modelId="{678B7874-4634-4899-9C75-81766162863C}" type="presParOf" srcId="{2057DE38-3680-4215-89DE-E0C411BFA6C6}" destId="{455B4D29-BAC9-4246-84F7-82D712028FC1}" srcOrd="7" destOrd="0" presId="urn:microsoft.com/office/officeart/2005/8/layout/hierarchy5"/>
    <dgm:cxn modelId="{4C7A8F92-0650-401D-9771-5F2C630242C2}" type="presParOf" srcId="{455B4D29-BAC9-4246-84F7-82D712028FC1}" destId="{D4851101-E99F-4DCC-9F44-9D740D412D6C}" srcOrd="0" destOrd="0" presId="urn:microsoft.com/office/officeart/2005/8/layout/hierarchy5"/>
    <dgm:cxn modelId="{19483D09-BB77-41CA-9E45-FAA432B05865}" type="presParOf" srcId="{455B4D29-BAC9-4246-84F7-82D712028FC1}" destId="{E1D6F43D-9EEA-4DF2-9B52-BCA2D90B517A}" srcOrd="1" destOrd="0" presId="urn:microsoft.com/office/officeart/2005/8/layout/hierarchy5"/>
    <dgm:cxn modelId="{262F8058-9E2A-4D87-8F69-C46524A280F0}" type="presParOf" srcId="{274B2986-6314-4C51-AC58-033BBB6DB84C}" destId="{1EA6A254-2679-4767-B321-68ACD448FDF6}"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C03A9B-92F9-4340-A1F9-A2CC48841EDD}" type="doc">
      <dgm:prSet loTypeId="urn:microsoft.com/office/officeart/2005/8/layout/chevron2" loCatId="process" qsTypeId="urn:microsoft.com/office/officeart/2009/2/quickstyle/3d8" qsCatId="3D" csTypeId="urn:microsoft.com/office/officeart/2005/8/colors/accent4_4" csCatId="accent4" phldr="1"/>
      <dgm:spPr>
        <a:scene3d>
          <a:camera prst="perspectiveAbove" zoom="82000"/>
          <a:lightRig rig="morning" dir="t">
            <a:rot lat="0" lon="0" rev="20400000"/>
          </a:lightRig>
        </a:scene3d>
      </dgm:spPr>
      <dgm:t>
        <a:bodyPr/>
        <a:lstStyle/>
        <a:p>
          <a:endParaRPr lang="ru-RU"/>
        </a:p>
      </dgm:t>
    </dgm:pt>
    <dgm:pt modelId="{F0D51513-FD7A-45E9-B022-7F9DDFA51A77}">
      <dgm:prSet custT="1"/>
      <dgm:spPr/>
      <dgm:t>
        <a:bodyPr/>
        <a:lstStyle/>
        <a:p>
          <a:pPr rtl="0">
            <a:lnSpc>
              <a:spcPct val="90000"/>
            </a:lnSpc>
          </a:pPr>
          <a:endParaRPr lang="ru-RU" sz="1450" dirty="0" smtClean="0">
            <a:latin typeface="Times New Roman" panose="02020603050405020304" pitchFamily="18" charset="0"/>
            <a:cs typeface="Times New Roman" panose="02020603050405020304" pitchFamily="18" charset="0"/>
          </a:endParaRPr>
        </a:p>
        <a:p>
          <a:pPr rtl="0">
            <a:lnSpc>
              <a:spcPct val="100000"/>
            </a:lnSpc>
          </a:pPr>
          <a:r>
            <a:rPr lang="ru-RU" sz="1600" dirty="0" err="1" smtClean="0">
              <a:latin typeface="Times New Roman" panose="02020603050405020304" pitchFamily="18" charset="0"/>
              <a:cs typeface="Times New Roman" panose="02020603050405020304" pitchFamily="18" charset="0"/>
            </a:rPr>
            <a:t>Власник</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облігації</a:t>
          </a:r>
          <a:r>
            <a:rPr lang="ru-RU" sz="1600"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зобов’язаний</a:t>
          </a:r>
          <a:r>
            <a:rPr lang="ru-RU" sz="1600" b="1"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441755C7-23E1-4417-930F-8954336E5E2C}" type="parTrans" cxnId="{EBDEFD8F-7478-4B34-9928-133AA4CFB239}">
      <dgm:prSet/>
      <dgm:spPr/>
      <dgm:t>
        <a:bodyPr/>
        <a:lstStyle/>
        <a:p>
          <a:endParaRPr lang="ru-RU"/>
        </a:p>
      </dgm:t>
    </dgm:pt>
    <dgm:pt modelId="{935D1FD9-61BB-4A51-831F-753B1F8A5073}" type="sibTrans" cxnId="{EBDEFD8F-7478-4B34-9928-133AA4CFB239}">
      <dgm:prSet/>
      <dgm:spPr/>
      <dgm:t>
        <a:bodyPr/>
        <a:lstStyle/>
        <a:p>
          <a:endParaRPr lang="ru-RU"/>
        </a:p>
      </dgm:t>
    </dgm:pt>
    <dgm:pt modelId="{8094362C-A899-4C0A-BCAB-A22C55A8C855}">
      <dgm:prSet custT="1"/>
      <dgm:spPr/>
      <dgm:t>
        <a:bodyPr/>
        <a:lstStyle/>
        <a:p>
          <a:pPr rtl="0"/>
          <a:r>
            <a:rPr lang="ru-RU" sz="1800" dirty="0" err="1" smtClean="0">
              <a:solidFill>
                <a:schemeClr val="bg1"/>
              </a:solidFill>
              <a:latin typeface="Times New Roman" panose="02020603050405020304" pitchFamily="18" charset="0"/>
              <a:cs typeface="Times New Roman" panose="02020603050405020304" pitchFamily="18" charset="0"/>
            </a:rPr>
            <a:t>повністю</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err="1" smtClean="0">
              <a:solidFill>
                <a:schemeClr val="bg1"/>
              </a:solidFill>
              <a:latin typeface="Times New Roman" panose="02020603050405020304" pitchFamily="18" charset="0"/>
              <a:cs typeface="Times New Roman" panose="02020603050405020304" pitchFamily="18" charset="0"/>
            </a:rPr>
            <a:t>сплатити</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err="1" smtClean="0">
              <a:solidFill>
                <a:schemeClr val="bg1"/>
              </a:solidFill>
              <a:latin typeface="Times New Roman" panose="02020603050405020304" pitchFamily="18" charset="0"/>
              <a:cs typeface="Times New Roman" panose="02020603050405020304" pitchFamily="18" charset="0"/>
            </a:rPr>
            <a:t>вартість</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err="1" smtClean="0">
              <a:solidFill>
                <a:schemeClr val="bg1"/>
              </a:solidFill>
              <a:latin typeface="Times New Roman" panose="02020603050405020304" pitchFamily="18" charset="0"/>
              <a:cs typeface="Times New Roman" panose="02020603050405020304" pitchFamily="18" charset="0"/>
            </a:rPr>
            <a:t>облігацій</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err="1" smtClean="0">
              <a:solidFill>
                <a:schemeClr val="bg1"/>
              </a:solidFill>
              <a:latin typeface="Times New Roman" panose="02020603050405020304" pitchFamily="18" charset="0"/>
              <a:cs typeface="Times New Roman" panose="02020603050405020304" pitchFamily="18" charset="0"/>
            </a:rPr>
            <a:t>тобто</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err="1" smtClean="0">
              <a:solidFill>
                <a:schemeClr val="bg1"/>
              </a:solidFill>
              <a:latin typeface="Times New Roman" panose="02020603050405020304" pitchFamily="18" charset="0"/>
              <a:cs typeface="Times New Roman" panose="02020603050405020304" pitchFamily="18" charset="0"/>
            </a:rPr>
            <a:t>надати</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err="1" smtClean="0">
              <a:solidFill>
                <a:schemeClr val="bg1"/>
              </a:solidFill>
              <a:latin typeface="Times New Roman" panose="02020603050405020304" pitchFamily="18" charset="0"/>
              <a:cs typeface="Times New Roman" panose="02020603050405020304" pitchFamily="18" charset="0"/>
            </a:rPr>
            <a:t>грошові</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err="1" smtClean="0">
              <a:solidFill>
                <a:schemeClr val="bg1"/>
              </a:solidFill>
              <a:latin typeface="Times New Roman" panose="02020603050405020304" pitchFamily="18" charset="0"/>
              <a:cs typeface="Times New Roman" panose="02020603050405020304" pitchFamily="18" charset="0"/>
            </a:rPr>
            <a:t>засоби</a:t>
          </a:r>
          <a:r>
            <a:rPr lang="ru-RU" sz="1800" dirty="0" smtClean="0">
              <a:solidFill>
                <a:schemeClr val="bg1"/>
              </a:solidFill>
              <a:latin typeface="Times New Roman" panose="02020603050405020304" pitchFamily="18" charset="0"/>
              <a:cs typeface="Times New Roman" panose="02020603050405020304" pitchFamily="18" charset="0"/>
            </a:rPr>
            <a:t> в </a:t>
          </a:r>
          <a:r>
            <a:rPr lang="ru-RU" sz="1800" dirty="0" err="1" smtClean="0">
              <a:solidFill>
                <a:schemeClr val="bg1"/>
              </a:solidFill>
              <a:latin typeface="Times New Roman" panose="02020603050405020304" pitchFamily="18" charset="0"/>
              <a:cs typeface="Times New Roman" panose="02020603050405020304" pitchFamily="18" charset="0"/>
            </a:rPr>
            <a:t>розпорядження</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err="1" smtClean="0">
              <a:solidFill>
                <a:schemeClr val="bg1"/>
              </a:solidFill>
              <a:latin typeface="Times New Roman" panose="02020603050405020304" pitchFamily="18" charset="0"/>
              <a:cs typeface="Times New Roman" panose="02020603050405020304" pitchFamily="18" charset="0"/>
            </a:rPr>
            <a:t>емітента</a:t>
          </a:r>
          <a:r>
            <a:rPr lang="ru-RU" sz="1800" dirty="0" smtClean="0">
              <a:solidFill>
                <a:schemeClr val="bg1"/>
              </a:solidFill>
              <a:latin typeface="Times New Roman" panose="02020603050405020304" pitchFamily="18" charset="0"/>
              <a:cs typeface="Times New Roman" panose="02020603050405020304" pitchFamily="18" charset="0"/>
            </a:rPr>
            <a:t> на </a:t>
          </a:r>
          <a:r>
            <a:rPr lang="ru-RU" sz="1800" dirty="0" err="1" smtClean="0">
              <a:solidFill>
                <a:schemeClr val="bg1"/>
              </a:solidFill>
              <a:latin typeface="Times New Roman" panose="02020603050405020304" pitchFamily="18" charset="0"/>
              <a:cs typeface="Times New Roman" panose="02020603050405020304" pitchFamily="18" charset="0"/>
            </a:rPr>
            <a:t>визначений</a:t>
          </a:r>
          <a:r>
            <a:rPr lang="ru-RU" sz="1800" dirty="0" smtClean="0">
              <a:solidFill>
                <a:schemeClr val="bg1"/>
              </a:solidFill>
              <a:latin typeface="Times New Roman" panose="02020603050405020304" pitchFamily="18" charset="0"/>
              <a:cs typeface="Times New Roman" panose="02020603050405020304" pitchFamily="18" charset="0"/>
            </a:rPr>
            <a:t> строк;</a:t>
          </a:r>
          <a:endParaRPr lang="ru-RU" sz="1800" dirty="0">
            <a:solidFill>
              <a:schemeClr val="bg1"/>
            </a:solidFill>
            <a:latin typeface="Times New Roman" panose="02020603050405020304" pitchFamily="18" charset="0"/>
            <a:cs typeface="Times New Roman" panose="02020603050405020304" pitchFamily="18" charset="0"/>
          </a:endParaRPr>
        </a:p>
      </dgm:t>
    </dgm:pt>
    <dgm:pt modelId="{B21BD1FC-A91C-446A-A3F9-8F6EFF92B547}" type="parTrans" cxnId="{82373DC4-E3A6-4482-8792-75C64FC92A9F}">
      <dgm:prSet/>
      <dgm:spPr/>
      <dgm:t>
        <a:bodyPr/>
        <a:lstStyle/>
        <a:p>
          <a:endParaRPr lang="ru-RU"/>
        </a:p>
      </dgm:t>
    </dgm:pt>
    <dgm:pt modelId="{F2FA1DF5-CAAB-4547-BEC9-AD5B70B56138}" type="sibTrans" cxnId="{82373DC4-E3A6-4482-8792-75C64FC92A9F}">
      <dgm:prSet/>
      <dgm:spPr/>
      <dgm:t>
        <a:bodyPr/>
        <a:lstStyle/>
        <a:p>
          <a:endParaRPr lang="ru-RU"/>
        </a:p>
      </dgm:t>
    </dgm:pt>
    <dgm:pt modelId="{F09D0CA7-26FD-42C1-80A6-9D66B0255BEC}">
      <dgm:prSet custT="1"/>
      <dgm:spPr/>
      <dgm:t>
        <a:bodyPr/>
        <a:lstStyle/>
        <a:p>
          <a:pPr rtl="0"/>
          <a:r>
            <a:rPr lang="ru-RU" sz="1800" dirty="0" err="1" smtClean="0">
              <a:solidFill>
                <a:schemeClr val="bg1"/>
              </a:solidFill>
              <a:latin typeface="Times New Roman" panose="02020603050405020304" pitchFamily="18" charset="0"/>
              <a:cs typeface="Times New Roman" panose="02020603050405020304" pitchFamily="18" charset="0"/>
            </a:rPr>
            <a:t>надати</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err="1" smtClean="0">
              <a:solidFill>
                <a:schemeClr val="bg1"/>
              </a:solidFill>
              <a:latin typeface="Times New Roman" panose="02020603050405020304" pitchFamily="18" charset="0"/>
              <a:cs typeface="Times New Roman" panose="02020603050405020304" pitchFamily="18" charset="0"/>
            </a:rPr>
            <a:t>грошові</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err="1" smtClean="0">
              <a:solidFill>
                <a:schemeClr val="bg1"/>
              </a:solidFill>
              <a:latin typeface="Times New Roman" panose="02020603050405020304" pitchFamily="18" charset="0"/>
              <a:cs typeface="Times New Roman" panose="02020603050405020304" pitchFamily="18" charset="0"/>
            </a:rPr>
            <a:t>засоби</a:t>
          </a:r>
          <a:r>
            <a:rPr lang="ru-RU" sz="1800" dirty="0" smtClean="0">
              <a:solidFill>
                <a:schemeClr val="bg1"/>
              </a:solidFill>
              <a:latin typeface="Times New Roman" panose="02020603050405020304" pitchFamily="18" charset="0"/>
              <a:cs typeface="Times New Roman" panose="02020603050405020304" pitchFamily="18" charset="0"/>
            </a:rPr>
            <a:t> </a:t>
          </a:r>
          <a:r>
            <a:rPr lang="ru-RU" sz="1800" dirty="0" err="1" smtClean="0">
              <a:solidFill>
                <a:schemeClr val="bg1"/>
              </a:solidFill>
              <a:latin typeface="Times New Roman" panose="02020603050405020304" pitchFamily="18" charset="0"/>
              <a:cs typeface="Times New Roman" panose="02020603050405020304" pitchFamily="18" charset="0"/>
            </a:rPr>
            <a:t>безумовно</a:t>
          </a:r>
          <a:r>
            <a:rPr lang="ru-RU" sz="1800" dirty="0" smtClean="0">
              <a:solidFill>
                <a:schemeClr val="bg1"/>
              </a:solidFill>
              <a:latin typeface="Times New Roman" panose="02020603050405020304" pitchFamily="18" charset="0"/>
              <a:cs typeface="Times New Roman" panose="02020603050405020304" pitchFamily="18" charset="0"/>
            </a:rPr>
            <a:t> та </a:t>
          </a:r>
          <a:r>
            <a:rPr lang="ru-RU" sz="1800" dirty="0" err="1" smtClean="0">
              <a:solidFill>
                <a:schemeClr val="bg1"/>
              </a:solidFill>
              <a:latin typeface="Times New Roman" panose="02020603050405020304" pitchFamily="18" charset="0"/>
              <a:cs typeface="Times New Roman" panose="02020603050405020304" pitchFamily="18" charset="0"/>
            </a:rPr>
            <a:t>інше</a:t>
          </a:r>
          <a:r>
            <a:rPr lang="ru-RU" sz="1800" dirty="0" smtClean="0">
              <a:solidFill>
                <a:schemeClr val="bg1"/>
              </a:solidFill>
              <a:latin typeface="Times New Roman" panose="02020603050405020304" pitchFamily="18" charset="0"/>
              <a:cs typeface="Times New Roman" panose="02020603050405020304" pitchFamily="18" charset="0"/>
            </a:rPr>
            <a:t>.</a:t>
          </a:r>
          <a:endParaRPr lang="ru-RU" sz="1800" dirty="0">
            <a:solidFill>
              <a:schemeClr val="bg1"/>
            </a:solidFill>
            <a:latin typeface="Times New Roman" panose="02020603050405020304" pitchFamily="18" charset="0"/>
            <a:cs typeface="Times New Roman" panose="02020603050405020304" pitchFamily="18" charset="0"/>
          </a:endParaRPr>
        </a:p>
      </dgm:t>
    </dgm:pt>
    <dgm:pt modelId="{421228DB-0950-4EDE-ADA1-0B756C264FEE}" type="parTrans" cxnId="{BB7FD4D6-9A50-44D2-8D8E-593B36717EA0}">
      <dgm:prSet/>
      <dgm:spPr/>
      <dgm:t>
        <a:bodyPr/>
        <a:lstStyle/>
        <a:p>
          <a:endParaRPr lang="ru-RU"/>
        </a:p>
      </dgm:t>
    </dgm:pt>
    <dgm:pt modelId="{FD2F8C9D-587D-446F-AB6F-50A5EADFB67E}" type="sibTrans" cxnId="{BB7FD4D6-9A50-44D2-8D8E-593B36717EA0}">
      <dgm:prSet/>
      <dgm:spPr/>
      <dgm:t>
        <a:bodyPr/>
        <a:lstStyle/>
        <a:p>
          <a:endParaRPr lang="ru-RU"/>
        </a:p>
      </dgm:t>
    </dgm:pt>
    <dgm:pt modelId="{3C42FAEC-A5B4-4FDA-8503-2162E205110F}" type="pres">
      <dgm:prSet presAssocID="{DCC03A9B-92F9-4340-A1F9-A2CC48841EDD}" presName="linearFlow" presStyleCnt="0">
        <dgm:presLayoutVars>
          <dgm:dir/>
          <dgm:animLvl val="lvl"/>
          <dgm:resizeHandles val="exact"/>
        </dgm:presLayoutVars>
      </dgm:prSet>
      <dgm:spPr/>
      <dgm:t>
        <a:bodyPr/>
        <a:lstStyle/>
        <a:p>
          <a:endParaRPr lang="ru-RU"/>
        </a:p>
      </dgm:t>
    </dgm:pt>
    <dgm:pt modelId="{0B6660C5-1D3F-4AB2-88A0-D601353D2B91}" type="pres">
      <dgm:prSet presAssocID="{F0D51513-FD7A-45E9-B022-7F9DDFA51A77}" presName="composite" presStyleCnt="0"/>
      <dgm:spPr/>
    </dgm:pt>
    <dgm:pt modelId="{AA7871E9-0DF9-444D-9E29-8A5E87ADFC49}" type="pres">
      <dgm:prSet presAssocID="{F0D51513-FD7A-45E9-B022-7F9DDFA51A77}" presName="parentText" presStyleLbl="alignNode1" presStyleIdx="0" presStyleCnt="1" custAng="0" custScaleX="98903" custScaleY="100000" custLinFactNeighborX="-4706" custLinFactNeighborY="-98">
        <dgm:presLayoutVars>
          <dgm:chMax val="1"/>
          <dgm:bulletEnabled val="1"/>
        </dgm:presLayoutVars>
      </dgm:prSet>
      <dgm:spPr/>
      <dgm:t>
        <a:bodyPr/>
        <a:lstStyle/>
        <a:p>
          <a:endParaRPr lang="ru-RU"/>
        </a:p>
      </dgm:t>
    </dgm:pt>
    <dgm:pt modelId="{2A10C4C0-C1CD-4D10-A89A-B957DF970092}" type="pres">
      <dgm:prSet presAssocID="{F0D51513-FD7A-45E9-B022-7F9DDFA51A77}" presName="descendantText" presStyleLbl="alignAcc1" presStyleIdx="0" presStyleCnt="1" custLinFactNeighborX="-322" custLinFactNeighborY="1696">
        <dgm:presLayoutVars>
          <dgm:bulletEnabled val="1"/>
        </dgm:presLayoutVars>
      </dgm:prSet>
      <dgm:spPr/>
      <dgm:t>
        <a:bodyPr/>
        <a:lstStyle/>
        <a:p>
          <a:endParaRPr lang="ru-RU"/>
        </a:p>
      </dgm:t>
    </dgm:pt>
  </dgm:ptLst>
  <dgm:cxnLst>
    <dgm:cxn modelId="{EBDEFD8F-7478-4B34-9928-133AA4CFB239}" srcId="{DCC03A9B-92F9-4340-A1F9-A2CC48841EDD}" destId="{F0D51513-FD7A-45E9-B022-7F9DDFA51A77}" srcOrd="0" destOrd="0" parTransId="{441755C7-23E1-4417-930F-8954336E5E2C}" sibTransId="{935D1FD9-61BB-4A51-831F-753B1F8A5073}"/>
    <dgm:cxn modelId="{82373DC4-E3A6-4482-8792-75C64FC92A9F}" srcId="{F0D51513-FD7A-45E9-B022-7F9DDFA51A77}" destId="{8094362C-A899-4C0A-BCAB-A22C55A8C855}" srcOrd="0" destOrd="0" parTransId="{B21BD1FC-A91C-446A-A3F9-8F6EFF92B547}" sibTransId="{F2FA1DF5-CAAB-4547-BEC9-AD5B70B56138}"/>
    <dgm:cxn modelId="{07789051-5B2E-4EF0-AAD1-835CC2BF896F}" type="presOf" srcId="{DCC03A9B-92F9-4340-A1F9-A2CC48841EDD}" destId="{3C42FAEC-A5B4-4FDA-8503-2162E205110F}" srcOrd="0" destOrd="0" presId="urn:microsoft.com/office/officeart/2005/8/layout/chevron2"/>
    <dgm:cxn modelId="{5F54A97F-24D9-4C97-8AD4-3B2FDCC3B9B7}" type="presOf" srcId="{F09D0CA7-26FD-42C1-80A6-9D66B0255BEC}" destId="{2A10C4C0-C1CD-4D10-A89A-B957DF970092}" srcOrd="0" destOrd="1" presId="urn:microsoft.com/office/officeart/2005/8/layout/chevron2"/>
    <dgm:cxn modelId="{B33505F5-174E-4D6E-8127-D295A139141A}" type="presOf" srcId="{8094362C-A899-4C0A-BCAB-A22C55A8C855}" destId="{2A10C4C0-C1CD-4D10-A89A-B957DF970092}" srcOrd="0" destOrd="0" presId="urn:microsoft.com/office/officeart/2005/8/layout/chevron2"/>
    <dgm:cxn modelId="{BB7FD4D6-9A50-44D2-8D8E-593B36717EA0}" srcId="{F0D51513-FD7A-45E9-B022-7F9DDFA51A77}" destId="{F09D0CA7-26FD-42C1-80A6-9D66B0255BEC}" srcOrd="1" destOrd="0" parTransId="{421228DB-0950-4EDE-ADA1-0B756C264FEE}" sibTransId="{FD2F8C9D-587D-446F-AB6F-50A5EADFB67E}"/>
    <dgm:cxn modelId="{E066E862-ADF2-4D90-936C-EA410924897B}" type="presOf" srcId="{F0D51513-FD7A-45E9-B022-7F9DDFA51A77}" destId="{AA7871E9-0DF9-444D-9E29-8A5E87ADFC49}" srcOrd="0" destOrd="0" presId="urn:microsoft.com/office/officeart/2005/8/layout/chevron2"/>
    <dgm:cxn modelId="{DF76DF0F-9623-413E-ABE9-4A7774C05375}" type="presParOf" srcId="{3C42FAEC-A5B4-4FDA-8503-2162E205110F}" destId="{0B6660C5-1D3F-4AB2-88A0-D601353D2B91}" srcOrd="0" destOrd="0" presId="urn:microsoft.com/office/officeart/2005/8/layout/chevron2"/>
    <dgm:cxn modelId="{DEE93FBE-BEB6-4168-8265-CF37C77A6B0E}" type="presParOf" srcId="{0B6660C5-1D3F-4AB2-88A0-D601353D2B91}" destId="{AA7871E9-0DF9-444D-9E29-8A5E87ADFC49}" srcOrd="0" destOrd="0" presId="urn:microsoft.com/office/officeart/2005/8/layout/chevron2"/>
    <dgm:cxn modelId="{DC2CFC27-E382-46DB-B8CF-73860C945A13}" type="presParOf" srcId="{0B6660C5-1D3F-4AB2-88A0-D601353D2B91}" destId="{2A10C4C0-C1CD-4D10-A89A-B957DF970092}"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85853-8143-40E3-8876-E7A6A8033DEA}">
      <dsp:nvSpPr>
        <dsp:cNvPr id="0" name=""/>
        <dsp:cNvSpPr/>
      </dsp:nvSpPr>
      <dsp:spPr>
        <a:xfrm>
          <a:off x="5307091" y="1039659"/>
          <a:ext cx="4675520" cy="322631"/>
        </a:xfrm>
        <a:custGeom>
          <a:avLst/>
          <a:gdLst/>
          <a:ahLst/>
          <a:cxnLst/>
          <a:rect l="0" t="0" r="0" b="0"/>
          <a:pathLst>
            <a:path>
              <a:moveTo>
                <a:pt x="0" y="0"/>
              </a:moveTo>
              <a:lnTo>
                <a:pt x="0" y="165814"/>
              </a:lnTo>
              <a:lnTo>
                <a:pt x="4675520" y="165814"/>
              </a:lnTo>
              <a:lnTo>
                <a:pt x="4675520" y="322631"/>
              </a:lnTo>
            </a:path>
          </a:pathLst>
        </a:custGeom>
        <a:noFill/>
        <a:ln w="19050" cap="rnd"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F8F1AA9-6C33-4D4D-B606-D5A6B4712610}">
      <dsp:nvSpPr>
        <dsp:cNvPr id="0" name=""/>
        <dsp:cNvSpPr/>
      </dsp:nvSpPr>
      <dsp:spPr>
        <a:xfrm>
          <a:off x="5307091" y="1039659"/>
          <a:ext cx="2297981" cy="322631"/>
        </a:xfrm>
        <a:custGeom>
          <a:avLst/>
          <a:gdLst/>
          <a:ahLst/>
          <a:cxnLst/>
          <a:rect l="0" t="0" r="0" b="0"/>
          <a:pathLst>
            <a:path>
              <a:moveTo>
                <a:pt x="0" y="0"/>
              </a:moveTo>
              <a:lnTo>
                <a:pt x="0" y="165814"/>
              </a:lnTo>
              <a:lnTo>
                <a:pt x="2297981" y="165814"/>
              </a:lnTo>
              <a:lnTo>
                <a:pt x="2297981" y="322631"/>
              </a:lnTo>
            </a:path>
          </a:pathLst>
        </a:custGeom>
        <a:noFill/>
        <a:ln w="19050" cap="rnd"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A175058-77F2-4265-93B9-F57F5C4DE443}">
      <dsp:nvSpPr>
        <dsp:cNvPr id="0" name=""/>
        <dsp:cNvSpPr/>
      </dsp:nvSpPr>
      <dsp:spPr>
        <a:xfrm>
          <a:off x="5261371" y="1039659"/>
          <a:ext cx="91440" cy="322631"/>
        </a:xfrm>
        <a:custGeom>
          <a:avLst/>
          <a:gdLst/>
          <a:ahLst/>
          <a:cxnLst/>
          <a:rect l="0" t="0" r="0" b="0"/>
          <a:pathLst>
            <a:path>
              <a:moveTo>
                <a:pt x="45720" y="0"/>
              </a:moveTo>
              <a:lnTo>
                <a:pt x="45720" y="165814"/>
              </a:lnTo>
              <a:lnTo>
                <a:pt x="65493" y="165814"/>
              </a:lnTo>
              <a:lnTo>
                <a:pt x="65493" y="322631"/>
              </a:lnTo>
            </a:path>
          </a:pathLst>
        </a:custGeom>
        <a:noFill/>
        <a:ln w="19050" cap="rnd"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90FC5FD-CCA3-438A-9883-E41C7647EF61}">
      <dsp:nvSpPr>
        <dsp:cNvPr id="0" name=""/>
        <dsp:cNvSpPr/>
      </dsp:nvSpPr>
      <dsp:spPr>
        <a:xfrm>
          <a:off x="3124146" y="1039659"/>
          <a:ext cx="2182945" cy="322631"/>
        </a:xfrm>
        <a:custGeom>
          <a:avLst/>
          <a:gdLst/>
          <a:ahLst/>
          <a:cxnLst/>
          <a:rect l="0" t="0" r="0" b="0"/>
          <a:pathLst>
            <a:path>
              <a:moveTo>
                <a:pt x="2182945" y="0"/>
              </a:moveTo>
              <a:lnTo>
                <a:pt x="2182945" y="165814"/>
              </a:lnTo>
              <a:lnTo>
                <a:pt x="0" y="165814"/>
              </a:lnTo>
              <a:lnTo>
                <a:pt x="0" y="322631"/>
              </a:lnTo>
            </a:path>
          </a:pathLst>
        </a:custGeom>
        <a:noFill/>
        <a:ln w="19050" cap="rnd"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C28036-03BE-42E5-9B13-785EC32F0995}">
      <dsp:nvSpPr>
        <dsp:cNvPr id="0" name=""/>
        <dsp:cNvSpPr/>
      </dsp:nvSpPr>
      <dsp:spPr>
        <a:xfrm>
          <a:off x="906141" y="1039659"/>
          <a:ext cx="4400949" cy="322631"/>
        </a:xfrm>
        <a:custGeom>
          <a:avLst/>
          <a:gdLst/>
          <a:ahLst/>
          <a:cxnLst/>
          <a:rect l="0" t="0" r="0" b="0"/>
          <a:pathLst>
            <a:path>
              <a:moveTo>
                <a:pt x="4400949" y="0"/>
              </a:moveTo>
              <a:lnTo>
                <a:pt x="4400949" y="165814"/>
              </a:lnTo>
              <a:lnTo>
                <a:pt x="0" y="165814"/>
              </a:lnTo>
              <a:lnTo>
                <a:pt x="0" y="322631"/>
              </a:lnTo>
            </a:path>
          </a:pathLst>
        </a:custGeom>
        <a:noFill/>
        <a:ln w="19050" cap="rnd" cmpd="sng" algn="ctr">
          <a:solidFill>
            <a:schemeClr val="accent5">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740D8D1-BA24-4B34-AE3E-7742BAB092A7}">
      <dsp:nvSpPr>
        <dsp:cNvPr id="0" name=""/>
        <dsp:cNvSpPr/>
      </dsp:nvSpPr>
      <dsp:spPr>
        <a:xfrm>
          <a:off x="4486956" y="292914"/>
          <a:ext cx="1640270" cy="746745"/>
        </a:xfrm>
        <a:prstGeom prst="rect">
          <a:avLst/>
        </a:prstGeom>
        <a:gradFill rotWithShape="0">
          <a:gsLst>
            <a:gs pos="0">
              <a:schemeClr val="accent5">
                <a:shade val="60000"/>
                <a:hueOff val="0"/>
                <a:satOff val="0"/>
                <a:lumOff val="0"/>
                <a:alphaOff val="0"/>
                <a:tint val="98000"/>
                <a:lumMod val="114000"/>
              </a:schemeClr>
            </a:gs>
            <a:gs pos="100000">
              <a:schemeClr val="accent5">
                <a:shade val="6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uk-UA" sz="1200" kern="1200" dirty="0" smtClean="0">
              <a:latin typeface="Times New Roman" panose="02020603050405020304" pitchFamily="18" charset="0"/>
              <a:cs typeface="Times New Roman" panose="02020603050405020304" pitchFamily="18" charset="0"/>
            </a:rPr>
            <a:t>Емітент облігацій має наступні </a:t>
          </a:r>
          <a:r>
            <a:rPr lang="uk-UA" sz="1200" b="1" i="1" kern="1200" dirty="0" smtClean="0">
              <a:latin typeface="Times New Roman" panose="02020603050405020304" pitchFamily="18" charset="0"/>
              <a:cs typeface="Times New Roman" panose="02020603050405020304" pitchFamily="18" charset="0"/>
            </a:rPr>
            <a:t>права</a:t>
          </a:r>
          <a:r>
            <a:rPr lang="uk-UA" sz="1200" kern="1200" dirty="0" smtClean="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4486956" y="292914"/>
        <a:ext cx="1640270" cy="746745"/>
      </dsp:txXfrm>
    </dsp:sp>
    <dsp:sp modelId="{86AC1E37-6EEB-4AAE-8BB2-DDDAD558A206}">
      <dsp:nvSpPr>
        <dsp:cNvPr id="0" name=""/>
        <dsp:cNvSpPr/>
      </dsp:nvSpPr>
      <dsp:spPr>
        <a:xfrm>
          <a:off x="1646" y="1362290"/>
          <a:ext cx="1808990" cy="746745"/>
        </a:xfrm>
        <a:prstGeom prst="rect">
          <a:avLst/>
        </a:prstGeom>
        <a:gradFill rotWithShape="0">
          <a:gsLst>
            <a:gs pos="0">
              <a:schemeClr val="accent5">
                <a:shade val="80000"/>
                <a:hueOff val="0"/>
                <a:satOff val="0"/>
                <a:lumOff val="0"/>
                <a:alphaOff val="0"/>
                <a:tint val="98000"/>
                <a:lumMod val="114000"/>
              </a:schemeClr>
            </a:gs>
            <a:gs pos="100000">
              <a:schemeClr val="accent5">
                <a:shade val="8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ru-RU" sz="1200" kern="1200" dirty="0" err="1" smtClean="0">
              <a:latin typeface="Times New Roman" panose="02020603050405020304" pitchFamily="18" charset="0"/>
              <a:cs typeface="Times New Roman" panose="02020603050405020304" pitchFamily="18" charset="0"/>
            </a:rPr>
            <a:t>отримання</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грошових</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засобів</a:t>
          </a:r>
          <a:r>
            <a:rPr lang="ru-RU" sz="1200" kern="1200" dirty="0" smtClean="0">
              <a:latin typeface="Times New Roman" panose="02020603050405020304" pitchFamily="18" charset="0"/>
              <a:cs typeface="Times New Roman" panose="02020603050405020304" pitchFamily="18" charset="0"/>
            </a:rPr>
            <a:t> у </a:t>
          </a:r>
          <a:r>
            <a:rPr lang="ru-RU" sz="1200" kern="1200" dirty="0" err="1" smtClean="0">
              <a:latin typeface="Times New Roman" panose="02020603050405020304" pitchFamily="18" charset="0"/>
              <a:cs typeface="Times New Roman" panose="02020603050405020304" pitchFamily="18" charset="0"/>
            </a:rPr>
            <a:t>виді</a:t>
          </a:r>
          <a:r>
            <a:rPr lang="ru-RU" sz="1200" kern="1200" dirty="0" smtClean="0">
              <a:latin typeface="Times New Roman" panose="02020603050405020304" pitchFamily="18" charset="0"/>
              <a:cs typeface="Times New Roman" panose="02020603050405020304" pitchFamily="18" charset="0"/>
            </a:rPr>
            <a:t> оплати </a:t>
          </a:r>
          <a:r>
            <a:rPr lang="ru-RU" sz="1200" kern="1200" dirty="0" err="1" smtClean="0">
              <a:latin typeface="Times New Roman" panose="02020603050405020304" pitchFamily="18" charset="0"/>
              <a:cs typeface="Times New Roman" panose="02020603050405020304" pitchFamily="18" charset="0"/>
            </a:rPr>
            <a:t>облігацій</a:t>
          </a:r>
          <a:r>
            <a:rPr lang="ru-RU" sz="1200" kern="1200" dirty="0" smtClean="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1646" y="1362290"/>
        <a:ext cx="1808990" cy="746745"/>
      </dsp:txXfrm>
    </dsp:sp>
    <dsp:sp modelId="{6A2F229B-4832-4A7B-96B8-2B650C72E3C5}">
      <dsp:nvSpPr>
        <dsp:cNvPr id="0" name=""/>
        <dsp:cNvSpPr/>
      </dsp:nvSpPr>
      <dsp:spPr>
        <a:xfrm>
          <a:off x="2124269" y="1362290"/>
          <a:ext cx="1999753" cy="746745"/>
        </a:xfrm>
        <a:prstGeom prst="rect">
          <a:avLst/>
        </a:prstGeom>
        <a:gradFill rotWithShape="0">
          <a:gsLst>
            <a:gs pos="0">
              <a:schemeClr val="accent5">
                <a:shade val="80000"/>
                <a:hueOff val="0"/>
                <a:satOff val="0"/>
                <a:lumOff val="0"/>
                <a:alphaOff val="0"/>
                <a:tint val="98000"/>
                <a:lumMod val="114000"/>
              </a:schemeClr>
            </a:gs>
            <a:gs pos="100000">
              <a:schemeClr val="accent5">
                <a:shade val="8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ru-RU" sz="1100" kern="1200" dirty="0" err="1" smtClean="0"/>
            <a:t>р</a:t>
          </a:r>
          <a:r>
            <a:rPr lang="ru-RU" sz="1200" kern="1200" dirty="0" err="1" smtClean="0">
              <a:latin typeface="Times New Roman" panose="02020603050405020304" pitchFamily="18" charset="0"/>
              <a:cs typeface="Times New Roman" panose="02020603050405020304" pitchFamily="18" charset="0"/>
            </a:rPr>
            <a:t>озпорядження</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залученими</a:t>
          </a:r>
          <a:r>
            <a:rPr lang="ru-RU" sz="1200" kern="1200" dirty="0" smtClean="0">
              <a:latin typeface="Times New Roman" panose="02020603050405020304" pitchFamily="18" charset="0"/>
              <a:cs typeface="Times New Roman" panose="02020603050405020304" pitchFamily="18" charset="0"/>
            </a:rPr>
            <a:t> коштами на </a:t>
          </a:r>
          <a:r>
            <a:rPr lang="ru-RU" sz="1200" kern="1200" dirty="0" err="1" smtClean="0">
              <a:latin typeface="Times New Roman" panose="02020603050405020304" pitchFamily="18" charset="0"/>
              <a:cs typeface="Times New Roman" panose="02020603050405020304" pitchFamily="18" charset="0"/>
            </a:rPr>
            <a:t>свій</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розсуд</a:t>
          </a:r>
          <a:r>
            <a:rPr lang="ru-RU" sz="1200" kern="1200" dirty="0" smtClean="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2124269" y="1362290"/>
        <a:ext cx="1999753" cy="746745"/>
      </dsp:txXfrm>
    </dsp:sp>
    <dsp:sp modelId="{5357E37A-AB2F-4E7E-A575-E8A7333138D8}">
      <dsp:nvSpPr>
        <dsp:cNvPr id="0" name=""/>
        <dsp:cNvSpPr/>
      </dsp:nvSpPr>
      <dsp:spPr>
        <a:xfrm>
          <a:off x="4437656" y="1362290"/>
          <a:ext cx="1778418" cy="746745"/>
        </a:xfrm>
        <a:prstGeom prst="rect">
          <a:avLst/>
        </a:prstGeom>
        <a:gradFill rotWithShape="0">
          <a:gsLst>
            <a:gs pos="0">
              <a:schemeClr val="accent5">
                <a:shade val="80000"/>
                <a:hueOff val="0"/>
                <a:satOff val="0"/>
                <a:lumOff val="0"/>
                <a:alphaOff val="0"/>
                <a:tint val="98000"/>
                <a:lumMod val="114000"/>
              </a:schemeClr>
            </a:gs>
            <a:gs pos="100000">
              <a:schemeClr val="accent5">
                <a:shade val="8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ru-RU" sz="1200" kern="1200" dirty="0" err="1" smtClean="0">
              <a:latin typeface="Times New Roman" panose="02020603050405020304" pitchFamily="18" charset="0"/>
              <a:cs typeface="Times New Roman" panose="02020603050405020304" pitchFamily="18" charset="0"/>
            </a:rPr>
            <a:t>використання</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коштів</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протягом</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певного</a:t>
          </a:r>
          <a:r>
            <a:rPr lang="ru-RU" sz="1200" kern="1200" dirty="0" smtClean="0">
              <a:latin typeface="Times New Roman" panose="02020603050405020304" pitchFamily="18" charset="0"/>
              <a:cs typeface="Times New Roman" panose="02020603050405020304" pitchFamily="18" charset="0"/>
            </a:rPr>
            <a:t> строку, </a:t>
          </a:r>
          <a:r>
            <a:rPr lang="ru-RU" sz="1200" kern="1200" dirty="0" err="1" smtClean="0">
              <a:latin typeface="Times New Roman" panose="02020603050405020304" pitchFamily="18" charset="0"/>
              <a:cs typeface="Times New Roman" panose="02020603050405020304" pitchFamily="18" charset="0"/>
            </a:rPr>
            <a:t>якщо</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облігації</a:t>
          </a:r>
          <a:r>
            <a:rPr lang="ru-RU" sz="1200" kern="1200" dirty="0" smtClean="0">
              <a:latin typeface="Times New Roman" panose="02020603050405020304" pitchFamily="18" charset="0"/>
              <a:cs typeface="Times New Roman" panose="02020603050405020304" pitchFamily="18" charset="0"/>
            </a:rPr>
            <a:t> не є </a:t>
          </a:r>
          <a:r>
            <a:rPr lang="ru-RU" sz="1200" kern="1200" dirty="0" err="1" smtClean="0">
              <a:latin typeface="Times New Roman" panose="02020603050405020304" pitchFamily="18" charset="0"/>
              <a:cs typeface="Times New Roman" panose="02020603050405020304" pitchFamily="18" charset="0"/>
            </a:rPr>
            <a:t>безстроковими</a:t>
          </a:r>
          <a:r>
            <a:rPr lang="ru-RU" sz="1200" kern="1200" dirty="0" smtClean="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4437656" y="1362290"/>
        <a:ext cx="1778418" cy="746745"/>
      </dsp:txXfrm>
    </dsp:sp>
    <dsp:sp modelId="{3A2E1AFE-68F1-481A-A8C6-2B711EA3C11D}">
      <dsp:nvSpPr>
        <dsp:cNvPr id="0" name=""/>
        <dsp:cNvSpPr/>
      </dsp:nvSpPr>
      <dsp:spPr>
        <a:xfrm>
          <a:off x="6529707" y="1362290"/>
          <a:ext cx="2150730" cy="746745"/>
        </a:xfrm>
        <a:prstGeom prst="rect">
          <a:avLst/>
        </a:prstGeom>
        <a:gradFill rotWithShape="0">
          <a:gsLst>
            <a:gs pos="0">
              <a:schemeClr val="accent5">
                <a:shade val="80000"/>
                <a:hueOff val="0"/>
                <a:satOff val="0"/>
                <a:lumOff val="0"/>
                <a:alphaOff val="0"/>
                <a:tint val="98000"/>
                <a:lumMod val="114000"/>
              </a:schemeClr>
            </a:gs>
            <a:gs pos="100000">
              <a:schemeClr val="accent5">
                <a:shade val="8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ru-RU" sz="1200" kern="1200" dirty="0" err="1" smtClean="0">
              <a:latin typeface="Times New Roman" panose="02020603050405020304" pitchFamily="18" charset="0"/>
              <a:cs typeface="Times New Roman" panose="02020603050405020304" pitchFamily="18" charset="0"/>
            </a:rPr>
            <a:t>дострокового</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погашення</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заборгованості</a:t>
          </a:r>
          <a:r>
            <a:rPr lang="ru-RU" sz="1200" kern="1200" dirty="0" smtClean="0">
              <a:latin typeface="Times New Roman" panose="02020603050405020304" pitchFamily="18" charset="0"/>
              <a:cs typeface="Times New Roman" panose="02020603050405020304" pitchFamily="18" charset="0"/>
            </a:rPr>
            <a:t> по </a:t>
          </a:r>
          <a:r>
            <a:rPr lang="ru-RU" sz="1200" kern="1200" dirty="0" err="1" smtClean="0">
              <a:latin typeface="Times New Roman" panose="02020603050405020304" pitchFamily="18" charset="0"/>
              <a:cs typeface="Times New Roman" panose="02020603050405020304" pitchFamily="18" charset="0"/>
            </a:rPr>
            <a:t>облігаціях</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якщо</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ці</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облігації</a:t>
          </a:r>
          <a:r>
            <a:rPr lang="ru-RU" sz="1200" kern="1200" dirty="0" smtClean="0">
              <a:latin typeface="Times New Roman" panose="02020603050405020304" pitchFamily="18" charset="0"/>
              <a:cs typeface="Times New Roman" panose="02020603050405020304" pitchFamily="18" charset="0"/>
            </a:rPr>
            <a:t> є </a:t>
          </a:r>
          <a:r>
            <a:rPr lang="ru-RU" sz="1200" kern="1200" dirty="0" err="1" smtClean="0">
              <a:latin typeface="Times New Roman" panose="02020603050405020304" pitchFamily="18" charset="0"/>
              <a:cs typeface="Times New Roman" panose="02020603050405020304" pitchFamily="18" charset="0"/>
            </a:rPr>
            <a:t>відзивними</a:t>
          </a:r>
          <a:r>
            <a:rPr lang="ru-RU" sz="1200" kern="1200" dirty="0" smtClean="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6529707" y="1362290"/>
        <a:ext cx="2150730" cy="746745"/>
      </dsp:txXfrm>
    </dsp:sp>
    <dsp:sp modelId="{D568E6FD-A3DF-4EF9-91C5-8D931473739C}">
      <dsp:nvSpPr>
        <dsp:cNvPr id="0" name=""/>
        <dsp:cNvSpPr/>
      </dsp:nvSpPr>
      <dsp:spPr>
        <a:xfrm>
          <a:off x="8994070" y="1362290"/>
          <a:ext cx="1977082" cy="746745"/>
        </a:xfrm>
        <a:prstGeom prst="rect">
          <a:avLst/>
        </a:prstGeom>
        <a:gradFill rotWithShape="0">
          <a:gsLst>
            <a:gs pos="0">
              <a:schemeClr val="accent5">
                <a:shade val="80000"/>
                <a:hueOff val="0"/>
                <a:satOff val="0"/>
                <a:lumOff val="0"/>
                <a:alphaOff val="0"/>
                <a:tint val="98000"/>
                <a:lumMod val="114000"/>
              </a:schemeClr>
            </a:gs>
            <a:gs pos="100000">
              <a:schemeClr val="accent5">
                <a:shade val="80000"/>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ru-RU" sz="1200" kern="1200" dirty="0" err="1" smtClean="0">
              <a:latin typeface="Times New Roman" panose="02020603050405020304" pitchFamily="18" charset="0"/>
              <a:cs typeface="Times New Roman" panose="02020603050405020304" pitchFamily="18" charset="0"/>
            </a:rPr>
            <a:t>виплати</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винагороди</a:t>
          </a:r>
          <a:r>
            <a:rPr lang="ru-RU" sz="1200" kern="1200" dirty="0" smtClean="0">
              <a:latin typeface="Times New Roman" panose="02020603050405020304" pitchFamily="18" charset="0"/>
              <a:cs typeface="Times New Roman" panose="02020603050405020304" pitchFamily="18" charset="0"/>
            </a:rPr>
            <a:t> по </a:t>
          </a:r>
          <a:r>
            <a:rPr lang="ru-RU" sz="1200" kern="1200" dirty="0" err="1" smtClean="0">
              <a:latin typeface="Times New Roman" panose="02020603050405020304" pitchFamily="18" charset="0"/>
              <a:cs typeface="Times New Roman" panose="02020603050405020304" pitchFamily="18" charset="0"/>
            </a:rPr>
            <a:t>облігаціях</a:t>
          </a:r>
          <a:r>
            <a:rPr lang="ru-RU" sz="1200" kern="1200" dirty="0" smtClean="0">
              <a:latin typeface="Times New Roman" panose="02020603050405020304" pitchFamily="18" charset="0"/>
              <a:cs typeface="Times New Roman" panose="02020603050405020304" pitchFamily="18" charset="0"/>
            </a:rPr>
            <a:t> у </a:t>
          </a:r>
          <a:r>
            <a:rPr lang="ru-RU" sz="1200" kern="1200" dirty="0" err="1" smtClean="0">
              <a:latin typeface="Times New Roman" panose="02020603050405020304" pitchFamily="18" charset="0"/>
              <a:cs typeface="Times New Roman" panose="02020603050405020304" pitchFamily="18" charset="0"/>
            </a:rPr>
            <a:t>виді</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цінних</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паперів</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якщо</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ці</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облігації</a:t>
          </a:r>
          <a:r>
            <a:rPr lang="ru-RU" sz="1200" kern="1200" dirty="0" smtClean="0">
              <a:latin typeface="Times New Roman" panose="02020603050405020304" pitchFamily="18" charset="0"/>
              <a:cs typeface="Times New Roman" panose="02020603050405020304" pitchFamily="18" charset="0"/>
            </a:rPr>
            <a:t> є </a:t>
          </a:r>
          <a:r>
            <a:rPr lang="ru-RU" sz="1200" kern="1200" dirty="0" err="1" smtClean="0">
              <a:latin typeface="Times New Roman" panose="02020603050405020304" pitchFamily="18" charset="0"/>
              <a:cs typeface="Times New Roman" panose="02020603050405020304" pitchFamily="18" charset="0"/>
            </a:rPr>
            <a:t>конвертованими</a:t>
          </a:r>
          <a:r>
            <a:rPr lang="ru-RU" sz="1200" kern="1200" dirty="0" smtClean="0">
              <a:latin typeface="Times New Roman" panose="02020603050405020304" pitchFamily="18" charset="0"/>
              <a:cs typeface="Times New Roman" panose="02020603050405020304" pitchFamily="18" charset="0"/>
            </a:rPr>
            <a:t>, та </a:t>
          </a:r>
          <a:r>
            <a:rPr lang="ru-RU" sz="1200" kern="1200" dirty="0" err="1" smtClean="0">
              <a:latin typeface="Times New Roman" panose="02020603050405020304" pitchFamily="18" charset="0"/>
              <a:cs typeface="Times New Roman" panose="02020603050405020304" pitchFamily="18" charset="0"/>
            </a:rPr>
            <a:t>інші</a:t>
          </a:r>
          <a:r>
            <a:rPr lang="ru-RU" sz="1200" kern="1200" dirty="0" smtClean="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8994070" y="1362290"/>
        <a:ext cx="1977082" cy="746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AFDE9-D30D-404A-9C69-ECA487FF48E8}">
      <dsp:nvSpPr>
        <dsp:cNvPr id="0" name=""/>
        <dsp:cNvSpPr/>
      </dsp:nvSpPr>
      <dsp:spPr>
        <a:xfrm>
          <a:off x="255374" y="351"/>
          <a:ext cx="7891841" cy="1569308"/>
        </a:xfrm>
        <a:prstGeom prst="rect">
          <a:avLst/>
        </a:prstGeom>
        <a:solidFill>
          <a:schemeClr val="accent5">
            <a:shade val="5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Разом з </a:t>
          </a:r>
          <a:r>
            <a:rPr lang="ru-RU" sz="1600" kern="1200" dirty="0" err="1" smtClean="0">
              <a:latin typeface="Times New Roman" panose="02020603050405020304" pitchFamily="18" charset="0"/>
              <a:cs typeface="Times New Roman" panose="02020603050405020304" pitchFamily="18" charset="0"/>
            </a:rPr>
            <a:t>тим</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емітент</a:t>
          </a:r>
          <a:r>
            <a:rPr lang="ru-RU" sz="1600" kern="1200" dirty="0" smtClean="0">
              <a:latin typeface="Times New Roman" panose="02020603050405020304" pitchFamily="18" charset="0"/>
              <a:cs typeface="Times New Roman" panose="02020603050405020304" pitchFamily="18" charset="0"/>
            </a:rPr>
            <a:t> </a:t>
          </a:r>
          <a:r>
            <a:rPr lang="ru-RU" sz="1600" b="1" i="1" kern="1200" dirty="0" err="1" smtClean="0">
              <a:latin typeface="Times New Roman" panose="02020603050405020304" pitchFamily="18" charset="0"/>
              <a:cs typeface="Times New Roman" panose="02020603050405020304" pitchFamily="18" charset="0"/>
            </a:rPr>
            <a:t>зобов’язаний</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ru-RU" sz="1600" kern="1200" dirty="0" err="1" smtClean="0">
              <a:latin typeface="Times New Roman" panose="02020603050405020304" pitchFamily="18" charset="0"/>
              <a:cs typeface="Times New Roman" panose="02020603050405020304" pitchFamily="18" charset="0"/>
            </a:rPr>
            <a:t>повернути</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власнику</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облігації</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позичену</a:t>
          </a:r>
          <a:r>
            <a:rPr lang="ru-RU" sz="1600" kern="1200" dirty="0" smtClean="0">
              <a:latin typeface="Times New Roman" panose="02020603050405020304" pitchFamily="18" charset="0"/>
              <a:cs typeface="Times New Roman" panose="02020603050405020304" pitchFamily="18" charset="0"/>
            </a:rPr>
            <a:t> суму грошей </a:t>
          </a:r>
          <a:r>
            <a:rPr lang="ru-RU" sz="1600" kern="1200" dirty="0" err="1" smtClean="0">
              <a:latin typeface="Times New Roman" panose="02020603050405020304" pitchFamily="18" charset="0"/>
              <a:cs typeface="Times New Roman" panose="02020603050405020304" pitchFamily="18" charset="0"/>
            </a:rPr>
            <a:t>повністю</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ru-RU" sz="1600" kern="1200" dirty="0" err="1" smtClean="0">
              <a:latin typeface="Times New Roman" panose="02020603050405020304" pitchFamily="18" charset="0"/>
              <a:cs typeface="Times New Roman" panose="02020603050405020304" pitchFamily="18" charset="0"/>
            </a:rPr>
            <a:t>виплатити</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обіцяну</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винагороду</a:t>
          </a:r>
          <a:r>
            <a:rPr lang="ru-RU" sz="1600" kern="1200" dirty="0" smtClean="0">
              <a:latin typeface="Times New Roman" panose="02020603050405020304" pitchFamily="18" charset="0"/>
              <a:cs typeface="Times New Roman" panose="02020603050405020304" pitchFamily="18" charset="0"/>
            </a:rPr>
            <a:t> за </a:t>
          </a:r>
          <a:r>
            <a:rPr lang="ru-RU" sz="1600" kern="1200" dirty="0" err="1" smtClean="0">
              <a:latin typeface="Times New Roman" panose="02020603050405020304" pitchFamily="18" charset="0"/>
              <a:cs typeface="Times New Roman" panose="02020603050405020304" pitchFamily="18" charset="0"/>
            </a:rPr>
            <a:t>користування</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залученими</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засобами</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a:p>
          <a:pPr marL="171450" lvl="1" indent="-171450" algn="l" defTabSz="711200" rtl="0">
            <a:lnSpc>
              <a:spcPct val="90000"/>
            </a:lnSpc>
            <a:spcBef>
              <a:spcPct val="0"/>
            </a:spcBef>
            <a:spcAft>
              <a:spcPct val="15000"/>
            </a:spcAft>
            <a:buChar char="••"/>
          </a:pPr>
          <a:r>
            <a:rPr lang="ru-RU" sz="1600" kern="1200" dirty="0" err="1" smtClean="0">
              <a:latin typeface="Times New Roman" panose="02020603050405020304" pitchFamily="18" charset="0"/>
              <a:cs typeface="Times New Roman" panose="02020603050405020304" pitchFamily="18" charset="0"/>
            </a:rPr>
            <a:t>погасити</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заборгованість</a:t>
          </a:r>
          <a:r>
            <a:rPr lang="ru-RU" sz="1600" kern="1200" dirty="0" smtClean="0">
              <a:latin typeface="Times New Roman" panose="02020603050405020304" pitchFamily="18" charset="0"/>
              <a:cs typeface="Times New Roman" panose="02020603050405020304" pitchFamily="18" charset="0"/>
            </a:rPr>
            <a:t> в </a:t>
          </a:r>
          <a:r>
            <a:rPr lang="ru-RU" sz="1600" kern="1200" dirty="0" err="1" smtClean="0">
              <a:latin typeface="Times New Roman" panose="02020603050405020304" pitchFamily="18" charset="0"/>
              <a:cs typeface="Times New Roman" panose="02020603050405020304" pitchFamily="18" charset="0"/>
            </a:rPr>
            <a:t>установлені</a:t>
          </a:r>
          <a:r>
            <a:rPr lang="ru-RU" sz="1600" kern="1200" dirty="0" smtClean="0">
              <a:latin typeface="Times New Roman" panose="02020603050405020304" pitchFamily="18" charset="0"/>
              <a:cs typeface="Times New Roman" panose="02020603050405020304" pitchFamily="18" charset="0"/>
            </a:rPr>
            <a:t> строки по </a:t>
          </a:r>
          <a:r>
            <a:rPr lang="ru-RU" sz="1600" kern="1200" dirty="0" err="1" smtClean="0">
              <a:latin typeface="Times New Roman" panose="02020603050405020304" pitchFamily="18" charset="0"/>
              <a:cs typeface="Times New Roman" panose="02020603050405020304" pitchFamily="18" charset="0"/>
            </a:rPr>
            <a:t>строкових</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облігаціях</a:t>
          </a:r>
          <a:r>
            <a:rPr lang="ru-RU" sz="1600" kern="1200" dirty="0" smtClean="0">
              <a:latin typeface="Times New Roman" panose="02020603050405020304" pitchFamily="18" charset="0"/>
              <a:cs typeface="Times New Roman" panose="02020603050405020304" pitchFamily="18" charset="0"/>
            </a:rPr>
            <a:t> та </a:t>
          </a:r>
          <a:r>
            <a:rPr lang="ru-RU" sz="1600" kern="1200" dirty="0" err="1" smtClean="0">
              <a:latin typeface="Times New Roman" panose="02020603050405020304" pitchFamily="18" charset="0"/>
              <a:cs typeface="Times New Roman" panose="02020603050405020304" pitchFamily="18" charset="0"/>
            </a:rPr>
            <a:t>інші</a:t>
          </a:r>
          <a:r>
            <a:rPr lang="ru-RU" sz="1600"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a:off x="255374" y="351"/>
        <a:ext cx="7891841" cy="1569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3E8CC-44FE-47C9-8461-04EBC41A01F3}">
      <dsp:nvSpPr>
        <dsp:cNvPr id="0" name=""/>
        <dsp:cNvSpPr/>
      </dsp:nvSpPr>
      <dsp:spPr>
        <a:xfrm>
          <a:off x="478242" y="1342487"/>
          <a:ext cx="1865832" cy="965111"/>
        </a:xfrm>
        <a:prstGeom prst="roundRect">
          <a:avLst>
            <a:gd name="adj" fmla="val 10000"/>
          </a:avLst>
        </a:prstGeom>
        <a:solidFill>
          <a:schemeClr val="accent4">
            <a:shade val="6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uk-UA" sz="1400" kern="1200" dirty="0" smtClean="0">
              <a:latin typeface="Times New Roman" panose="02020603050405020304" pitchFamily="18" charset="0"/>
              <a:cs typeface="Times New Roman" panose="02020603050405020304" pitchFamily="18" charset="0"/>
            </a:rPr>
            <a:t>Власник облігації має </a:t>
          </a:r>
          <a:r>
            <a:rPr lang="uk-UA" sz="1400" b="1" i="1" kern="1200" dirty="0" smtClean="0">
              <a:latin typeface="Times New Roman" panose="02020603050405020304" pitchFamily="18" charset="0"/>
              <a:cs typeface="Times New Roman" panose="02020603050405020304" pitchFamily="18" charset="0"/>
            </a:rPr>
            <a:t>права</a:t>
          </a:r>
          <a:r>
            <a:rPr lang="uk-UA" sz="1400" kern="1200" dirty="0" smtClean="0">
              <a:latin typeface="Times New Roman" panose="02020603050405020304" pitchFamily="18" charset="0"/>
              <a:cs typeface="Times New Roman" panose="02020603050405020304" pitchFamily="18" charset="0"/>
            </a:rPr>
            <a:t>:</a:t>
          </a:r>
          <a:endParaRPr lang="ru-RU" sz="1400" kern="1200" dirty="0">
            <a:latin typeface="Times New Roman" panose="02020603050405020304" pitchFamily="18" charset="0"/>
            <a:cs typeface="Times New Roman" panose="02020603050405020304" pitchFamily="18" charset="0"/>
          </a:endParaRPr>
        </a:p>
      </dsp:txBody>
      <dsp:txXfrm>
        <a:off x="506509" y="1370754"/>
        <a:ext cx="1809298" cy="908577"/>
      </dsp:txXfrm>
    </dsp:sp>
    <dsp:sp modelId="{EEC4FA4C-8471-4387-8DF3-EC8A1B379F08}">
      <dsp:nvSpPr>
        <dsp:cNvPr id="0" name=""/>
        <dsp:cNvSpPr/>
      </dsp:nvSpPr>
      <dsp:spPr>
        <a:xfrm rot="17692822">
          <a:off x="1892554" y="1097713"/>
          <a:ext cx="1558915" cy="40429"/>
        </a:xfrm>
        <a:custGeom>
          <a:avLst/>
          <a:gdLst/>
          <a:ahLst/>
          <a:cxnLst/>
          <a:rect l="0" t="0" r="0" b="0"/>
          <a:pathLst>
            <a:path>
              <a:moveTo>
                <a:pt x="0" y="20214"/>
              </a:moveTo>
              <a:lnTo>
                <a:pt x="1558915" y="20214"/>
              </a:lnTo>
            </a:path>
          </a:pathLst>
        </a:custGeom>
        <a:noFill/>
        <a:ln w="19050" cap="rnd" cmpd="sng" algn="ctr">
          <a:solidFill>
            <a:schemeClr val="accent4">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33039" y="1078955"/>
        <a:ext cx="77945" cy="77945"/>
      </dsp:txXfrm>
    </dsp:sp>
    <dsp:sp modelId="{1CE66900-44FD-4418-9AB7-A01683B1C8A3}">
      <dsp:nvSpPr>
        <dsp:cNvPr id="0" name=""/>
        <dsp:cNvSpPr/>
      </dsp:nvSpPr>
      <dsp:spPr>
        <a:xfrm>
          <a:off x="2999950" y="891"/>
          <a:ext cx="2334881" cy="819843"/>
        </a:xfrm>
        <a:prstGeom prst="roundRect">
          <a:avLst>
            <a:gd name="adj" fmla="val 10000"/>
          </a:avLst>
        </a:prstGeom>
        <a:solidFill>
          <a:schemeClr val="accent4">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ru-RU" sz="1200" kern="1200" dirty="0" err="1" smtClean="0">
              <a:latin typeface="Times New Roman" panose="02020603050405020304" pitchFamily="18" charset="0"/>
              <a:cs typeface="Times New Roman" panose="02020603050405020304" pitchFamily="18" charset="0"/>
            </a:rPr>
            <a:t>отримати</a:t>
          </a:r>
          <a:r>
            <a:rPr lang="ru-RU" sz="1200" kern="1200" dirty="0" smtClean="0">
              <a:latin typeface="Times New Roman" panose="02020603050405020304" pitchFamily="18" charset="0"/>
              <a:cs typeface="Times New Roman" panose="02020603050405020304" pitchFamily="18" charset="0"/>
            </a:rPr>
            <a:t> суму грошей, яку </a:t>
          </a:r>
          <a:r>
            <a:rPr lang="ru-RU" sz="1200" kern="1200" dirty="0" err="1" smtClean="0">
              <a:latin typeface="Times New Roman" panose="02020603050405020304" pitchFamily="18" charset="0"/>
              <a:cs typeface="Times New Roman" panose="02020603050405020304" pitchFamily="18" charset="0"/>
            </a:rPr>
            <a:t>він</a:t>
          </a:r>
          <a:r>
            <a:rPr lang="ru-RU" sz="1200" kern="1200" dirty="0" smtClean="0">
              <a:latin typeface="Times New Roman" panose="02020603050405020304" pitchFamily="18" charset="0"/>
              <a:cs typeface="Times New Roman" panose="02020603050405020304" pitchFamily="18" charset="0"/>
            </a:rPr>
            <a:t> дав у борг </a:t>
          </a:r>
          <a:r>
            <a:rPr lang="ru-RU" sz="1200" kern="1200" dirty="0" err="1" smtClean="0">
              <a:latin typeface="Times New Roman" panose="02020603050405020304" pitchFamily="18" charset="0"/>
              <a:cs typeface="Times New Roman" panose="02020603050405020304" pitchFamily="18" charset="0"/>
            </a:rPr>
            <a:t>емітенту</a:t>
          </a:r>
          <a:r>
            <a:rPr lang="ru-RU" sz="1200" kern="1200" dirty="0" smtClean="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3023962" y="24903"/>
        <a:ext cx="2286857" cy="771819"/>
      </dsp:txXfrm>
    </dsp:sp>
    <dsp:sp modelId="{52FD0C78-6F7B-4725-A323-472FCF91554F}">
      <dsp:nvSpPr>
        <dsp:cNvPr id="0" name=""/>
        <dsp:cNvSpPr/>
      </dsp:nvSpPr>
      <dsp:spPr>
        <a:xfrm rot="19457599">
          <a:off x="2268156" y="1569123"/>
          <a:ext cx="807712" cy="40429"/>
        </a:xfrm>
        <a:custGeom>
          <a:avLst/>
          <a:gdLst/>
          <a:ahLst/>
          <a:cxnLst/>
          <a:rect l="0" t="0" r="0" b="0"/>
          <a:pathLst>
            <a:path>
              <a:moveTo>
                <a:pt x="0" y="20214"/>
              </a:moveTo>
              <a:lnTo>
                <a:pt x="807712" y="20214"/>
              </a:lnTo>
            </a:path>
          </a:pathLst>
        </a:custGeom>
        <a:noFill/>
        <a:ln w="19050" cap="rnd" cmpd="sng" algn="ctr">
          <a:solidFill>
            <a:schemeClr val="accent4">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51819" y="1569145"/>
        <a:ext cx="40385" cy="40385"/>
      </dsp:txXfrm>
    </dsp:sp>
    <dsp:sp modelId="{5617335E-84C8-452B-BE0F-B4C13B59E445}">
      <dsp:nvSpPr>
        <dsp:cNvPr id="0" name=""/>
        <dsp:cNvSpPr/>
      </dsp:nvSpPr>
      <dsp:spPr>
        <a:xfrm>
          <a:off x="2999950" y="943711"/>
          <a:ext cx="2354197" cy="819843"/>
        </a:xfrm>
        <a:prstGeom prst="roundRect">
          <a:avLst>
            <a:gd name="adj" fmla="val 10000"/>
          </a:avLst>
        </a:prstGeom>
        <a:solidFill>
          <a:schemeClr val="accent4">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ru-RU" sz="1200" kern="1200" dirty="0" err="1" smtClean="0">
              <a:latin typeface="Times New Roman" panose="02020603050405020304" pitchFamily="18" charset="0"/>
              <a:cs typeface="Times New Roman" panose="02020603050405020304" pitchFamily="18" charset="0"/>
            </a:rPr>
            <a:t>отримати</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обіцяну</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емітентом</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винагороду</a:t>
          </a:r>
          <a:r>
            <a:rPr lang="ru-RU" sz="1200" kern="1200" dirty="0" smtClean="0">
              <a:latin typeface="Times New Roman" panose="02020603050405020304" pitchFamily="18" charset="0"/>
              <a:cs typeface="Times New Roman" panose="02020603050405020304" pitchFamily="18" charset="0"/>
            </a:rPr>
            <a:t> за </a:t>
          </a:r>
          <a:r>
            <a:rPr lang="ru-RU" sz="1200" kern="1200" dirty="0" err="1" smtClean="0">
              <a:latin typeface="Times New Roman" panose="02020603050405020304" pitchFamily="18" charset="0"/>
              <a:cs typeface="Times New Roman" panose="02020603050405020304" pitchFamily="18" charset="0"/>
            </a:rPr>
            <a:t>користування</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позиченими</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грошовими</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засобами</a:t>
          </a:r>
          <a:r>
            <a:rPr lang="ru-RU" sz="1200" kern="1200" dirty="0" smtClean="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3023962" y="967723"/>
        <a:ext cx="2306173" cy="771819"/>
      </dsp:txXfrm>
    </dsp:sp>
    <dsp:sp modelId="{46818AB4-61A9-4BE9-B7A6-0719D2CC5DBB}">
      <dsp:nvSpPr>
        <dsp:cNvPr id="0" name=""/>
        <dsp:cNvSpPr/>
      </dsp:nvSpPr>
      <dsp:spPr>
        <a:xfrm rot="2142401">
          <a:off x="2268156" y="2040533"/>
          <a:ext cx="807712" cy="40429"/>
        </a:xfrm>
        <a:custGeom>
          <a:avLst/>
          <a:gdLst/>
          <a:ahLst/>
          <a:cxnLst/>
          <a:rect l="0" t="0" r="0" b="0"/>
          <a:pathLst>
            <a:path>
              <a:moveTo>
                <a:pt x="0" y="20214"/>
              </a:moveTo>
              <a:lnTo>
                <a:pt x="807712" y="20214"/>
              </a:lnTo>
            </a:path>
          </a:pathLst>
        </a:custGeom>
        <a:noFill/>
        <a:ln w="19050" cap="rnd" cmpd="sng" algn="ctr">
          <a:solidFill>
            <a:schemeClr val="accent4">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51819" y="2040555"/>
        <a:ext cx="40385" cy="40385"/>
      </dsp:txXfrm>
    </dsp:sp>
    <dsp:sp modelId="{03251757-34DD-41ED-AEFB-AF7E77A2FEAA}">
      <dsp:nvSpPr>
        <dsp:cNvPr id="0" name=""/>
        <dsp:cNvSpPr/>
      </dsp:nvSpPr>
      <dsp:spPr>
        <a:xfrm>
          <a:off x="2999950" y="1886531"/>
          <a:ext cx="2334865" cy="819843"/>
        </a:xfrm>
        <a:prstGeom prst="roundRect">
          <a:avLst>
            <a:gd name="adj" fmla="val 10000"/>
          </a:avLst>
        </a:prstGeom>
        <a:solidFill>
          <a:schemeClr val="accent4">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ru-RU" sz="1200" kern="1200" dirty="0" err="1" smtClean="0">
              <a:latin typeface="Times New Roman" panose="02020603050405020304" pitchFamily="18" charset="0"/>
              <a:cs typeface="Times New Roman" panose="02020603050405020304" pitchFamily="18" charset="0"/>
            </a:rPr>
            <a:t>вимагати</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своєчасне</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погашення</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заборгованості</a:t>
          </a:r>
          <a:r>
            <a:rPr lang="ru-RU" sz="1200" kern="1200" dirty="0" smtClean="0">
              <a:latin typeface="Times New Roman" panose="02020603050405020304" pitchFamily="18" charset="0"/>
              <a:cs typeface="Times New Roman" panose="02020603050405020304" pitchFamily="18" charset="0"/>
            </a:rPr>
            <a:t>;</a:t>
          </a:r>
          <a:endParaRPr lang="ru-RU" sz="1200" kern="1200" dirty="0">
            <a:latin typeface="Times New Roman" panose="02020603050405020304" pitchFamily="18" charset="0"/>
            <a:cs typeface="Times New Roman" panose="02020603050405020304" pitchFamily="18" charset="0"/>
          </a:endParaRPr>
        </a:p>
      </dsp:txBody>
      <dsp:txXfrm>
        <a:off x="3023962" y="1910543"/>
        <a:ext cx="2286841" cy="771819"/>
      </dsp:txXfrm>
    </dsp:sp>
    <dsp:sp modelId="{AAA9A14D-CD99-4FC4-926B-0F42E6A8288C}">
      <dsp:nvSpPr>
        <dsp:cNvPr id="0" name=""/>
        <dsp:cNvSpPr/>
      </dsp:nvSpPr>
      <dsp:spPr>
        <a:xfrm rot="3907178">
          <a:off x="1892554" y="2511943"/>
          <a:ext cx="1558915" cy="40429"/>
        </a:xfrm>
        <a:custGeom>
          <a:avLst/>
          <a:gdLst/>
          <a:ahLst/>
          <a:cxnLst/>
          <a:rect l="0" t="0" r="0" b="0"/>
          <a:pathLst>
            <a:path>
              <a:moveTo>
                <a:pt x="0" y="20214"/>
              </a:moveTo>
              <a:lnTo>
                <a:pt x="1558915" y="20214"/>
              </a:lnTo>
            </a:path>
          </a:pathLst>
        </a:custGeom>
        <a:noFill/>
        <a:ln w="19050" cap="rnd" cmpd="sng" algn="ctr">
          <a:solidFill>
            <a:schemeClr val="accent4">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33039" y="2493185"/>
        <a:ext cx="77945" cy="77945"/>
      </dsp:txXfrm>
    </dsp:sp>
    <dsp:sp modelId="{D4851101-E99F-4DCC-9F44-9D740D412D6C}">
      <dsp:nvSpPr>
        <dsp:cNvPr id="0" name=""/>
        <dsp:cNvSpPr/>
      </dsp:nvSpPr>
      <dsp:spPr>
        <a:xfrm>
          <a:off x="2999950" y="2829351"/>
          <a:ext cx="2354164" cy="819843"/>
        </a:xfrm>
        <a:prstGeom prst="roundRect">
          <a:avLst>
            <a:gd name="adj" fmla="val 10000"/>
          </a:avLst>
        </a:prstGeom>
        <a:solidFill>
          <a:schemeClr val="accent4">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ru-RU" sz="1200" kern="1200" dirty="0" err="1" smtClean="0">
              <a:latin typeface="Times New Roman" panose="02020603050405020304" pitchFamily="18" charset="0"/>
              <a:cs typeface="Times New Roman" panose="02020603050405020304" pitchFamily="18" charset="0"/>
            </a:rPr>
            <a:t>обмінювати</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продавати</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дарувати</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облігації</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якщо</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інше</a:t>
          </a:r>
          <a:r>
            <a:rPr lang="ru-RU" sz="1200" kern="1200" dirty="0" smtClean="0">
              <a:latin typeface="Times New Roman" panose="02020603050405020304" pitchFamily="18" charset="0"/>
              <a:cs typeface="Times New Roman" panose="02020603050405020304" pitchFamily="18" charset="0"/>
            </a:rPr>
            <a:t> не </a:t>
          </a:r>
          <a:r>
            <a:rPr lang="ru-RU" sz="1200" kern="1200" dirty="0" err="1" smtClean="0">
              <a:latin typeface="Times New Roman" panose="02020603050405020304" pitchFamily="18" charset="0"/>
              <a:cs typeface="Times New Roman" panose="02020603050405020304" pitchFamily="18" charset="0"/>
            </a:rPr>
            <a:t>передбачено</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умовами</a:t>
          </a:r>
          <a:r>
            <a:rPr lang="ru-RU" sz="1200" kern="1200" dirty="0" smtClean="0">
              <a:latin typeface="Times New Roman" panose="02020603050405020304" pitchFamily="18" charset="0"/>
              <a:cs typeface="Times New Roman" panose="02020603050405020304" pitchFamily="18" charset="0"/>
            </a:rPr>
            <a:t> </a:t>
          </a:r>
          <a:r>
            <a:rPr lang="ru-RU" sz="1200" kern="1200" dirty="0" err="1" smtClean="0">
              <a:latin typeface="Times New Roman" panose="02020603050405020304" pitchFamily="18" charset="0"/>
              <a:cs typeface="Times New Roman" panose="02020603050405020304" pitchFamily="18" charset="0"/>
            </a:rPr>
            <a:t>випуску</a:t>
          </a:r>
          <a:r>
            <a:rPr lang="ru-RU" sz="1200" kern="1200" dirty="0" smtClean="0">
              <a:latin typeface="Times New Roman" panose="02020603050405020304" pitchFamily="18" charset="0"/>
              <a:cs typeface="Times New Roman" panose="02020603050405020304" pitchFamily="18" charset="0"/>
            </a:rPr>
            <a:t> і т.д.</a:t>
          </a:r>
          <a:endParaRPr lang="ru-RU" sz="1200" kern="1200" dirty="0">
            <a:latin typeface="Times New Roman" panose="02020603050405020304" pitchFamily="18" charset="0"/>
            <a:cs typeface="Times New Roman" panose="02020603050405020304" pitchFamily="18" charset="0"/>
          </a:endParaRPr>
        </a:p>
      </dsp:txBody>
      <dsp:txXfrm>
        <a:off x="3023962" y="2853363"/>
        <a:ext cx="2306140" cy="771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871E9-0DF9-444D-9E29-8A5E87ADFC49}">
      <dsp:nvSpPr>
        <dsp:cNvPr id="0" name=""/>
        <dsp:cNvSpPr/>
      </dsp:nvSpPr>
      <dsp:spPr>
        <a:xfrm rot="5400000">
          <a:off x="-435451" y="435451"/>
          <a:ext cx="2830559" cy="1959655"/>
        </a:xfrm>
        <a:prstGeom prst="chevron">
          <a:avLst/>
        </a:prstGeom>
        <a:solidFill>
          <a:schemeClr val="accent4">
            <a:shade val="50000"/>
            <a:hueOff val="0"/>
            <a:satOff val="0"/>
            <a:lumOff val="0"/>
            <a:alphaOff val="0"/>
          </a:schemeClr>
        </a:solidFill>
        <a:ln>
          <a:noFill/>
        </a:ln>
        <a:effectLst>
          <a:outerShdw blurRad="381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44525" rtl="0">
            <a:lnSpc>
              <a:spcPct val="90000"/>
            </a:lnSpc>
            <a:spcBef>
              <a:spcPct val="0"/>
            </a:spcBef>
            <a:spcAft>
              <a:spcPct val="35000"/>
            </a:spcAft>
          </a:pPr>
          <a:endParaRPr lang="ru-RU" sz="1450" kern="1200" dirty="0" smtClean="0">
            <a:latin typeface="Times New Roman" panose="02020603050405020304" pitchFamily="18" charset="0"/>
            <a:cs typeface="Times New Roman" panose="02020603050405020304" pitchFamily="18" charset="0"/>
          </a:endParaRPr>
        </a:p>
        <a:p>
          <a:pPr lvl="0" algn="ctr" defTabSz="644525" rtl="0">
            <a:lnSpc>
              <a:spcPct val="100000"/>
            </a:lnSpc>
            <a:spcBef>
              <a:spcPct val="0"/>
            </a:spcBef>
            <a:spcAft>
              <a:spcPct val="35000"/>
            </a:spcAft>
          </a:pPr>
          <a:r>
            <a:rPr lang="ru-RU" sz="1600" kern="1200" dirty="0" err="1" smtClean="0">
              <a:latin typeface="Times New Roman" panose="02020603050405020304" pitchFamily="18" charset="0"/>
              <a:cs typeface="Times New Roman" panose="02020603050405020304" pitchFamily="18" charset="0"/>
            </a:rPr>
            <a:t>Власник</a:t>
          </a:r>
          <a:r>
            <a:rPr lang="ru-RU" sz="1600" kern="1200" dirty="0" smtClean="0">
              <a:latin typeface="Times New Roman" panose="02020603050405020304" pitchFamily="18" charset="0"/>
              <a:cs typeface="Times New Roman" panose="02020603050405020304" pitchFamily="18" charset="0"/>
            </a:rPr>
            <a:t> </a:t>
          </a:r>
          <a:r>
            <a:rPr lang="ru-RU" sz="1600" kern="1200" dirty="0" err="1" smtClean="0">
              <a:latin typeface="Times New Roman" panose="02020603050405020304" pitchFamily="18" charset="0"/>
              <a:cs typeface="Times New Roman" panose="02020603050405020304" pitchFamily="18" charset="0"/>
            </a:rPr>
            <a:t>облігації</a:t>
          </a:r>
          <a:r>
            <a:rPr lang="ru-RU" sz="1600" kern="1200" dirty="0" smtClean="0">
              <a:latin typeface="Times New Roman" panose="02020603050405020304" pitchFamily="18" charset="0"/>
              <a:cs typeface="Times New Roman" panose="02020603050405020304" pitchFamily="18" charset="0"/>
            </a:rPr>
            <a:t> </a:t>
          </a:r>
          <a:r>
            <a:rPr lang="ru-RU" sz="1600" b="1" i="1" kern="1200" dirty="0" err="1" smtClean="0">
              <a:latin typeface="Times New Roman" panose="02020603050405020304" pitchFamily="18" charset="0"/>
              <a:cs typeface="Times New Roman" panose="02020603050405020304" pitchFamily="18" charset="0"/>
            </a:rPr>
            <a:t>зобов’язаний</a:t>
          </a:r>
          <a:r>
            <a:rPr lang="ru-RU" sz="1600" b="1"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dsp:txBody>
      <dsp:txXfrm rot="-5400000">
        <a:off x="2" y="979827"/>
        <a:ext cx="1959655" cy="870904"/>
      </dsp:txXfrm>
    </dsp:sp>
    <dsp:sp modelId="{2A10C4C0-C1CD-4D10-A89A-B957DF970092}">
      <dsp:nvSpPr>
        <dsp:cNvPr id="0" name=""/>
        <dsp:cNvSpPr/>
      </dsp:nvSpPr>
      <dsp:spPr>
        <a:xfrm rot="5400000">
          <a:off x="3420628" y="-1423325"/>
          <a:ext cx="1839863" cy="4748921"/>
        </a:xfrm>
        <a:prstGeom prst="round2SameRect">
          <a:avLst/>
        </a:prstGeom>
        <a:solidFill>
          <a:schemeClr val="lt1">
            <a:alpha val="90000"/>
            <a:hueOff val="0"/>
            <a:satOff val="0"/>
            <a:lumOff val="0"/>
            <a:alphaOff val="0"/>
          </a:schemeClr>
        </a:solidFill>
        <a:ln>
          <a:noFill/>
        </a:ln>
        <a:effectLst>
          <a:outerShdw blurRad="38100" dist="25400" dir="5400000" rotWithShape="0">
            <a:srgbClr val="000000">
              <a:alpha val="45000"/>
            </a:srgbClr>
          </a:outerShdw>
        </a:effectLst>
        <a:scene3d>
          <a:camera prst="perspectiveAbove" zoom="82000"/>
          <a:lightRig rig="morning" dir="t">
            <a:rot lat="0" lon="0" rev="204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ru-RU" sz="1800" kern="1200" dirty="0" err="1" smtClean="0">
              <a:solidFill>
                <a:schemeClr val="bg1"/>
              </a:solidFill>
              <a:latin typeface="Times New Roman" panose="02020603050405020304" pitchFamily="18" charset="0"/>
              <a:cs typeface="Times New Roman" panose="02020603050405020304" pitchFamily="18" charset="0"/>
            </a:rPr>
            <a:t>повністю</a:t>
          </a:r>
          <a:r>
            <a:rPr lang="ru-RU" sz="1800" kern="1200" dirty="0" smtClean="0">
              <a:solidFill>
                <a:schemeClr val="bg1"/>
              </a:solidFill>
              <a:latin typeface="Times New Roman" panose="02020603050405020304" pitchFamily="18" charset="0"/>
              <a:cs typeface="Times New Roman" panose="02020603050405020304" pitchFamily="18" charset="0"/>
            </a:rPr>
            <a:t> </a:t>
          </a:r>
          <a:r>
            <a:rPr lang="ru-RU" sz="1800" kern="1200" dirty="0" err="1" smtClean="0">
              <a:solidFill>
                <a:schemeClr val="bg1"/>
              </a:solidFill>
              <a:latin typeface="Times New Roman" panose="02020603050405020304" pitchFamily="18" charset="0"/>
              <a:cs typeface="Times New Roman" panose="02020603050405020304" pitchFamily="18" charset="0"/>
            </a:rPr>
            <a:t>сплатити</a:t>
          </a:r>
          <a:r>
            <a:rPr lang="ru-RU" sz="1800" kern="1200" dirty="0" smtClean="0">
              <a:solidFill>
                <a:schemeClr val="bg1"/>
              </a:solidFill>
              <a:latin typeface="Times New Roman" panose="02020603050405020304" pitchFamily="18" charset="0"/>
              <a:cs typeface="Times New Roman" panose="02020603050405020304" pitchFamily="18" charset="0"/>
            </a:rPr>
            <a:t> </a:t>
          </a:r>
          <a:r>
            <a:rPr lang="ru-RU" sz="1800" kern="1200" dirty="0" err="1" smtClean="0">
              <a:solidFill>
                <a:schemeClr val="bg1"/>
              </a:solidFill>
              <a:latin typeface="Times New Roman" panose="02020603050405020304" pitchFamily="18" charset="0"/>
              <a:cs typeface="Times New Roman" panose="02020603050405020304" pitchFamily="18" charset="0"/>
            </a:rPr>
            <a:t>вартість</a:t>
          </a:r>
          <a:r>
            <a:rPr lang="ru-RU" sz="1800" kern="1200" dirty="0" smtClean="0">
              <a:solidFill>
                <a:schemeClr val="bg1"/>
              </a:solidFill>
              <a:latin typeface="Times New Roman" panose="02020603050405020304" pitchFamily="18" charset="0"/>
              <a:cs typeface="Times New Roman" panose="02020603050405020304" pitchFamily="18" charset="0"/>
            </a:rPr>
            <a:t> </a:t>
          </a:r>
          <a:r>
            <a:rPr lang="ru-RU" sz="1800" kern="1200" dirty="0" err="1" smtClean="0">
              <a:solidFill>
                <a:schemeClr val="bg1"/>
              </a:solidFill>
              <a:latin typeface="Times New Roman" panose="02020603050405020304" pitchFamily="18" charset="0"/>
              <a:cs typeface="Times New Roman" panose="02020603050405020304" pitchFamily="18" charset="0"/>
            </a:rPr>
            <a:t>облігацій</a:t>
          </a:r>
          <a:r>
            <a:rPr lang="ru-RU" sz="1800" kern="1200" dirty="0" smtClean="0">
              <a:solidFill>
                <a:schemeClr val="bg1"/>
              </a:solidFill>
              <a:latin typeface="Times New Roman" panose="02020603050405020304" pitchFamily="18" charset="0"/>
              <a:cs typeface="Times New Roman" panose="02020603050405020304" pitchFamily="18" charset="0"/>
            </a:rPr>
            <a:t>, </a:t>
          </a:r>
          <a:r>
            <a:rPr lang="ru-RU" sz="1800" kern="1200" dirty="0" err="1" smtClean="0">
              <a:solidFill>
                <a:schemeClr val="bg1"/>
              </a:solidFill>
              <a:latin typeface="Times New Roman" panose="02020603050405020304" pitchFamily="18" charset="0"/>
              <a:cs typeface="Times New Roman" panose="02020603050405020304" pitchFamily="18" charset="0"/>
            </a:rPr>
            <a:t>тобто</a:t>
          </a:r>
          <a:r>
            <a:rPr lang="ru-RU" sz="1800" kern="1200" dirty="0" smtClean="0">
              <a:solidFill>
                <a:schemeClr val="bg1"/>
              </a:solidFill>
              <a:latin typeface="Times New Roman" panose="02020603050405020304" pitchFamily="18" charset="0"/>
              <a:cs typeface="Times New Roman" panose="02020603050405020304" pitchFamily="18" charset="0"/>
            </a:rPr>
            <a:t> </a:t>
          </a:r>
          <a:r>
            <a:rPr lang="ru-RU" sz="1800" kern="1200" dirty="0" err="1" smtClean="0">
              <a:solidFill>
                <a:schemeClr val="bg1"/>
              </a:solidFill>
              <a:latin typeface="Times New Roman" panose="02020603050405020304" pitchFamily="18" charset="0"/>
              <a:cs typeface="Times New Roman" panose="02020603050405020304" pitchFamily="18" charset="0"/>
            </a:rPr>
            <a:t>надати</a:t>
          </a:r>
          <a:r>
            <a:rPr lang="ru-RU" sz="1800" kern="1200" dirty="0" smtClean="0">
              <a:solidFill>
                <a:schemeClr val="bg1"/>
              </a:solidFill>
              <a:latin typeface="Times New Roman" panose="02020603050405020304" pitchFamily="18" charset="0"/>
              <a:cs typeface="Times New Roman" panose="02020603050405020304" pitchFamily="18" charset="0"/>
            </a:rPr>
            <a:t> </a:t>
          </a:r>
          <a:r>
            <a:rPr lang="ru-RU" sz="1800" kern="1200" dirty="0" err="1" smtClean="0">
              <a:solidFill>
                <a:schemeClr val="bg1"/>
              </a:solidFill>
              <a:latin typeface="Times New Roman" panose="02020603050405020304" pitchFamily="18" charset="0"/>
              <a:cs typeface="Times New Roman" panose="02020603050405020304" pitchFamily="18" charset="0"/>
            </a:rPr>
            <a:t>грошові</a:t>
          </a:r>
          <a:r>
            <a:rPr lang="ru-RU" sz="1800" kern="1200" dirty="0" smtClean="0">
              <a:solidFill>
                <a:schemeClr val="bg1"/>
              </a:solidFill>
              <a:latin typeface="Times New Roman" panose="02020603050405020304" pitchFamily="18" charset="0"/>
              <a:cs typeface="Times New Roman" panose="02020603050405020304" pitchFamily="18" charset="0"/>
            </a:rPr>
            <a:t> </a:t>
          </a:r>
          <a:r>
            <a:rPr lang="ru-RU" sz="1800" kern="1200" dirty="0" err="1" smtClean="0">
              <a:solidFill>
                <a:schemeClr val="bg1"/>
              </a:solidFill>
              <a:latin typeface="Times New Roman" panose="02020603050405020304" pitchFamily="18" charset="0"/>
              <a:cs typeface="Times New Roman" panose="02020603050405020304" pitchFamily="18" charset="0"/>
            </a:rPr>
            <a:t>засоби</a:t>
          </a:r>
          <a:r>
            <a:rPr lang="ru-RU" sz="1800" kern="1200" dirty="0" smtClean="0">
              <a:solidFill>
                <a:schemeClr val="bg1"/>
              </a:solidFill>
              <a:latin typeface="Times New Roman" panose="02020603050405020304" pitchFamily="18" charset="0"/>
              <a:cs typeface="Times New Roman" panose="02020603050405020304" pitchFamily="18" charset="0"/>
            </a:rPr>
            <a:t> в </a:t>
          </a:r>
          <a:r>
            <a:rPr lang="ru-RU" sz="1800" kern="1200" dirty="0" err="1" smtClean="0">
              <a:solidFill>
                <a:schemeClr val="bg1"/>
              </a:solidFill>
              <a:latin typeface="Times New Roman" panose="02020603050405020304" pitchFamily="18" charset="0"/>
              <a:cs typeface="Times New Roman" panose="02020603050405020304" pitchFamily="18" charset="0"/>
            </a:rPr>
            <a:t>розпорядження</a:t>
          </a:r>
          <a:r>
            <a:rPr lang="ru-RU" sz="1800" kern="1200" dirty="0" smtClean="0">
              <a:solidFill>
                <a:schemeClr val="bg1"/>
              </a:solidFill>
              <a:latin typeface="Times New Roman" panose="02020603050405020304" pitchFamily="18" charset="0"/>
              <a:cs typeface="Times New Roman" panose="02020603050405020304" pitchFamily="18" charset="0"/>
            </a:rPr>
            <a:t> </a:t>
          </a:r>
          <a:r>
            <a:rPr lang="ru-RU" sz="1800" kern="1200" dirty="0" err="1" smtClean="0">
              <a:solidFill>
                <a:schemeClr val="bg1"/>
              </a:solidFill>
              <a:latin typeface="Times New Roman" panose="02020603050405020304" pitchFamily="18" charset="0"/>
              <a:cs typeface="Times New Roman" panose="02020603050405020304" pitchFamily="18" charset="0"/>
            </a:rPr>
            <a:t>емітента</a:t>
          </a:r>
          <a:r>
            <a:rPr lang="ru-RU" sz="1800" kern="1200" dirty="0" smtClean="0">
              <a:solidFill>
                <a:schemeClr val="bg1"/>
              </a:solidFill>
              <a:latin typeface="Times New Roman" panose="02020603050405020304" pitchFamily="18" charset="0"/>
              <a:cs typeface="Times New Roman" panose="02020603050405020304" pitchFamily="18" charset="0"/>
            </a:rPr>
            <a:t> на </a:t>
          </a:r>
          <a:r>
            <a:rPr lang="ru-RU" sz="1800" kern="1200" dirty="0" err="1" smtClean="0">
              <a:solidFill>
                <a:schemeClr val="bg1"/>
              </a:solidFill>
              <a:latin typeface="Times New Roman" panose="02020603050405020304" pitchFamily="18" charset="0"/>
              <a:cs typeface="Times New Roman" panose="02020603050405020304" pitchFamily="18" charset="0"/>
            </a:rPr>
            <a:t>визначений</a:t>
          </a:r>
          <a:r>
            <a:rPr lang="ru-RU" sz="1800" kern="1200" dirty="0" smtClean="0">
              <a:solidFill>
                <a:schemeClr val="bg1"/>
              </a:solidFill>
              <a:latin typeface="Times New Roman" panose="02020603050405020304" pitchFamily="18" charset="0"/>
              <a:cs typeface="Times New Roman" panose="02020603050405020304" pitchFamily="18" charset="0"/>
            </a:rPr>
            <a:t> строк;</a:t>
          </a:r>
          <a:endParaRPr lang="ru-RU" sz="1800" kern="1200" dirty="0">
            <a:solidFill>
              <a:schemeClr val="bg1"/>
            </a:solidFill>
            <a:latin typeface="Times New Roman" panose="02020603050405020304" pitchFamily="18" charset="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ru-RU" sz="1800" kern="1200" dirty="0" err="1" smtClean="0">
              <a:solidFill>
                <a:schemeClr val="bg1"/>
              </a:solidFill>
              <a:latin typeface="Times New Roman" panose="02020603050405020304" pitchFamily="18" charset="0"/>
              <a:cs typeface="Times New Roman" panose="02020603050405020304" pitchFamily="18" charset="0"/>
            </a:rPr>
            <a:t>надати</a:t>
          </a:r>
          <a:r>
            <a:rPr lang="ru-RU" sz="1800" kern="1200" dirty="0" smtClean="0">
              <a:solidFill>
                <a:schemeClr val="bg1"/>
              </a:solidFill>
              <a:latin typeface="Times New Roman" panose="02020603050405020304" pitchFamily="18" charset="0"/>
              <a:cs typeface="Times New Roman" panose="02020603050405020304" pitchFamily="18" charset="0"/>
            </a:rPr>
            <a:t> </a:t>
          </a:r>
          <a:r>
            <a:rPr lang="ru-RU" sz="1800" kern="1200" dirty="0" err="1" smtClean="0">
              <a:solidFill>
                <a:schemeClr val="bg1"/>
              </a:solidFill>
              <a:latin typeface="Times New Roman" panose="02020603050405020304" pitchFamily="18" charset="0"/>
              <a:cs typeface="Times New Roman" panose="02020603050405020304" pitchFamily="18" charset="0"/>
            </a:rPr>
            <a:t>грошові</a:t>
          </a:r>
          <a:r>
            <a:rPr lang="ru-RU" sz="1800" kern="1200" dirty="0" smtClean="0">
              <a:solidFill>
                <a:schemeClr val="bg1"/>
              </a:solidFill>
              <a:latin typeface="Times New Roman" panose="02020603050405020304" pitchFamily="18" charset="0"/>
              <a:cs typeface="Times New Roman" panose="02020603050405020304" pitchFamily="18" charset="0"/>
            </a:rPr>
            <a:t> </a:t>
          </a:r>
          <a:r>
            <a:rPr lang="ru-RU" sz="1800" kern="1200" dirty="0" err="1" smtClean="0">
              <a:solidFill>
                <a:schemeClr val="bg1"/>
              </a:solidFill>
              <a:latin typeface="Times New Roman" panose="02020603050405020304" pitchFamily="18" charset="0"/>
              <a:cs typeface="Times New Roman" panose="02020603050405020304" pitchFamily="18" charset="0"/>
            </a:rPr>
            <a:t>засоби</a:t>
          </a:r>
          <a:r>
            <a:rPr lang="ru-RU" sz="1800" kern="1200" dirty="0" smtClean="0">
              <a:solidFill>
                <a:schemeClr val="bg1"/>
              </a:solidFill>
              <a:latin typeface="Times New Roman" panose="02020603050405020304" pitchFamily="18" charset="0"/>
              <a:cs typeface="Times New Roman" panose="02020603050405020304" pitchFamily="18" charset="0"/>
            </a:rPr>
            <a:t> </a:t>
          </a:r>
          <a:r>
            <a:rPr lang="ru-RU" sz="1800" kern="1200" dirty="0" err="1" smtClean="0">
              <a:solidFill>
                <a:schemeClr val="bg1"/>
              </a:solidFill>
              <a:latin typeface="Times New Roman" panose="02020603050405020304" pitchFamily="18" charset="0"/>
              <a:cs typeface="Times New Roman" panose="02020603050405020304" pitchFamily="18" charset="0"/>
            </a:rPr>
            <a:t>безумовно</a:t>
          </a:r>
          <a:r>
            <a:rPr lang="ru-RU" sz="1800" kern="1200" dirty="0" smtClean="0">
              <a:solidFill>
                <a:schemeClr val="bg1"/>
              </a:solidFill>
              <a:latin typeface="Times New Roman" panose="02020603050405020304" pitchFamily="18" charset="0"/>
              <a:cs typeface="Times New Roman" panose="02020603050405020304" pitchFamily="18" charset="0"/>
            </a:rPr>
            <a:t> та </a:t>
          </a:r>
          <a:r>
            <a:rPr lang="ru-RU" sz="1800" kern="1200" dirty="0" err="1" smtClean="0">
              <a:solidFill>
                <a:schemeClr val="bg1"/>
              </a:solidFill>
              <a:latin typeface="Times New Roman" panose="02020603050405020304" pitchFamily="18" charset="0"/>
              <a:cs typeface="Times New Roman" panose="02020603050405020304" pitchFamily="18" charset="0"/>
            </a:rPr>
            <a:t>інше</a:t>
          </a:r>
          <a:r>
            <a:rPr lang="ru-RU" sz="1800" kern="1200" dirty="0" smtClean="0">
              <a:solidFill>
                <a:schemeClr val="bg1"/>
              </a:solidFill>
              <a:latin typeface="Times New Roman" panose="02020603050405020304" pitchFamily="18" charset="0"/>
              <a:cs typeface="Times New Roman" panose="02020603050405020304" pitchFamily="18" charset="0"/>
            </a:rPr>
            <a:t>.</a:t>
          </a:r>
          <a:endParaRPr lang="ru-RU" sz="1800" kern="1200" dirty="0">
            <a:solidFill>
              <a:schemeClr val="bg1"/>
            </a:solidFill>
            <a:latin typeface="Times New Roman" panose="02020603050405020304" pitchFamily="18" charset="0"/>
            <a:cs typeface="Times New Roman" panose="02020603050405020304" pitchFamily="18" charset="0"/>
          </a:endParaRPr>
        </a:p>
      </dsp:txBody>
      <dsp:txXfrm rot="-5400000">
        <a:off x="1966100" y="121018"/>
        <a:ext cx="4659106" cy="16602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5/5/2020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2754" y="2527642"/>
            <a:ext cx="4110421" cy="769441"/>
          </a:xfrm>
          <a:prstGeom prst="rect">
            <a:avLst/>
          </a:prstGeom>
        </p:spPr>
        <p:txBody>
          <a:bodyPr wrap="none">
            <a:spAutoFit/>
          </a:bodyPr>
          <a:lstStyle/>
          <a:p>
            <a:r>
              <a:rPr lang="uk-UA" sz="4400" b="1" dirty="0">
                <a:latin typeface="Sitka Banner" panose="02000505000000020004" pitchFamily="2" charset="0"/>
                <a:ea typeface="Times New Roman" panose="02020603050405020304" pitchFamily="18" charset="0"/>
                <a:cs typeface="Segoe UI Semibold" panose="020B0702040204020203" pitchFamily="34" charset="0"/>
              </a:rPr>
              <a:t>Ринок облігацій</a:t>
            </a:r>
            <a:endParaRPr lang="ru-RU" sz="4400" dirty="0">
              <a:latin typeface="Sitka Banner" panose="02000505000000020004" pitchFamily="2" charset="0"/>
              <a:cs typeface="Segoe UI Semibold" panose="020B0702040204020203" pitchFamily="34" charset="0"/>
            </a:endParaRPr>
          </a:p>
        </p:txBody>
      </p:sp>
    </p:spTree>
    <p:extLst>
      <p:ext uri="{BB962C8B-B14F-4D97-AF65-F5344CB8AC3E}">
        <p14:creationId xmlns:p14="http://schemas.microsoft.com/office/powerpoint/2010/main" val="2936498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6606" y="562439"/>
            <a:ext cx="9547653" cy="1938992"/>
          </a:xfrm>
          <a:prstGeom prst="rect">
            <a:avLst/>
          </a:prstGeom>
        </p:spPr>
        <p:txBody>
          <a:bodyPr wrap="square">
            <a:spAutoFit/>
          </a:bodyPr>
          <a:lstStyle/>
          <a:p>
            <a:pPr marL="457200" indent="450215" algn="just">
              <a:lnSpc>
                <a:spcPct val="150000"/>
              </a:lnSpc>
              <a:spcAft>
                <a:spcPts val="0"/>
              </a:spcAft>
            </a:pPr>
            <a:r>
              <a:rPr lang="uk-UA" sz="1600" b="1" i="1" u="sng" dirty="0">
                <a:latin typeface="Times New Roman" panose="02020603050405020304" pitchFamily="18" charset="0"/>
                <a:ea typeface="Times New Roman" panose="02020603050405020304" pitchFamily="18" charset="0"/>
                <a:cs typeface="Times New Roman" panose="02020603050405020304" pitchFamily="18" charset="0"/>
              </a:rPr>
              <a:t>За методом виплати </a:t>
            </a:r>
            <a:r>
              <a:rPr lang="uk-UA" sz="1600" b="1" i="1" u="sng" dirty="0" smtClean="0">
                <a:latin typeface="Times New Roman" panose="02020603050405020304" pitchFamily="18" charset="0"/>
                <a:ea typeface="Times New Roman" panose="02020603050405020304" pitchFamily="18" charset="0"/>
                <a:cs typeface="Times New Roman" panose="02020603050405020304" pitchFamily="18" charset="0"/>
              </a:rPr>
              <a:t>доходів</a:t>
            </a:r>
            <a:endParaRPr lang="ru-RU" sz="1600" i="1" u="sng"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Процентні </a:t>
            </a:r>
            <a:r>
              <a:rPr lang="uk-UA" sz="1600" dirty="0">
                <a:latin typeface="Times New Roman" panose="02020603050405020304" pitchFamily="18" charset="0"/>
                <a:ea typeface="Arial" panose="020B0604020202020204" pitchFamily="34" charset="0"/>
                <a:cs typeface="Times New Roman" panose="02020603050405020304" pitchFamily="18" charset="0"/>
              </a:rPr>
              <a:t>облігації – це облігації, за якими дохід виплачується у виді проценту. Процент нараховується відповідно до номінальної вартості конкретної облігації.</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uk-UA" sz="1600" dirty="0">
                <a:latin typeface="Times New Roman" panose="02020603050405020304" pitchFamily="18" charset="0"/>
                <a:ea typeface="Arial" panose="020B0604020202020204" pitchFamily="34" charset="0"/>
                <a:cs typeface="Times New Roman" panose="02020603050405020304" pitchFamily="18" charset="0"/>
              </a:rPr>
              <a:t>Процент – це винагорода, так звана премія власнику облігації. Тому в зарубіжній літературі процент називають премією, а процентні облігації – облігаціями з премією</a:t>
            </a:r>
            <a:r>
              <a:rPr lang="uk-UA" sz="1600" dirty="0" smtClean="0">
                <a:latin typeface="Times New Roman" panose="02020603050405020304" pitchFamily="18" charset="0"/>
                <a:ea typeface="Arial" panose="020B0604020202020204" pitchFamily="34" charset="0"/>
                <a:cs typeface="Times New Roman" panose="02020603050405020304" pitchFamily="18" charset="0"/>
              </a:rPr>
              <a:t>.</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Прямоугольник 2"/>
          <p:cNvSpPr/>
          <p:nvPr/>
        </p:nvSpPr>
        <p:spPr>
          <a:xfrm>
            <a:off x="1054444" y="3080667"/>
            <a:ext cx="9835977" cy="1200329"/>
          </a:xfrm>
          <a:prstGeom prst="rect">
            <a:avLst/>
          </a:prstGeom>
        </p:spPr>
        <p:txBody>
          <a:bodyPr wrap="square">
            <a:spAutoFit/>
          </a:bodyPr>
          <a:lstStyle/>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Дисконтними </a:t>
            </a:r>
            <a:r>
              <a:rPr lang="uk-UA" sz="1600" dirty="0">
                <a:latin typeface="Times New Roman" panose="02020603050405020304" pitchFamily="18" charset="0"/>
                <a:ea typeface="Arial" panose="020B0604020202020204" pitchFamily="34" charset="0"/>
                <a:cs typeface="Times New Roman" panose="02020603050405020304" pitchFamily="18" charset="0"/>
              </a:rPr>
              <a:t>вважаються облігації, дохід по яких для їх власника утворюється за рахунок різниці між ціною, за якою облігація </a:t>
            </a:r>
            <a:r>
              <a:rPr lang="uk-UA" sz="1600" dirty="0" smtClean="0">
                <a:latin typeface="Times New Roman" panose="02020603050405020304" pitchFamily="18" charset="0"/>
                <a:ea typeface="Arial" panose="020B0604020202020204" pitchFamily="34" charset="0"/>
                <a:cs typeface="Times New Roman" panose="02020603050405020304" pitchFamily="18" charset="0"/>
              </a:rPr>
              <a:t>погашаються </a:t>
            </a:r>
            <a:r>
              <a:rPr lang="uk-UA" sz="1600" dirty="0">
                <a:latin typeface="Times New Roman" panose="02020603050405020304" pitchFamily="18" charset="0"/>
                <a:ea typeface="Arial" panose="020B0604020202020204" pitchFamily="34" charset="0"/>
                <a:cs typeface="Times New Roman" panose="02020603050405020304" pitchFamily="18" charset="0"/>
              </a:rPr>
              <a:t>емітентом, і ціною, за якою вона продається емітентом. </a:t>
            </a:r>
            <a:endParaRPr lang="uk-UA" sz="1600" dirty="0" smtClean="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uk-UA" sz="1600" dirty="0" smtClean="0">
                <a:latin typeface="Times New Roman" panose="02020603050405020304" pitchFamily="18" charset="0"/>
                <a:ea typeface="Arial" panose="020B0604020202020204" pitchFamily="34" charset="0"/>
                <a:cs typeface="Times New Roman" panose="02020603050405020304" pitchFamily="18" charset="0"/>
              </a:rPr>
              <a:t>Дисконтні </a:t>
            </a:r>
            <a:r>
              <a:rPr lang="uk-UA" sz="1600" dirty="0">
                <a:latin typeface="Times New Roman" panose="02020603050405020304" pitchFamily="18" charset="0"/>
                <a:ea typeface="Arial" panose="020B0604020202020204" pitchFamily="34" charset="0"/>
                <a:cs typeface="Times New Roman" panose="02020603050405020304" pitchFamily="18" charset="0"/>
              </a:rPr>
              <a:t>облігації зазвичай випускаються на нетривалі строки.</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Прямоугольник 3"/>
          <p:cNvSpPr/>
          <p:nvPr/>
        </p:nvSpPr>
        <p:spPr>
          <a:xfrm>
            <a:off x="2290119" y="4860233"/>
            <a:ext cx="8921577" cy="830997"/>
          </a:xfrm>
          <a:prstGeom prst="rect">
            <a:avLst/>
          </a:prstGeom>
        </p:spPr>
        <p:txBody>
          <a:bodyPr wrap="square">
            <a:spAutoFit/>
          </a:bodyPr>
          <a:lstStyle/>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Конвертовані </a:t>
            </a:r>
            <a:r>
              <a:rPr lang="uk-UA" sz="1600" dirty="0">
                <a:latin typeface="Times New Roman" panose="02020603050405020304" pitchFamily="18" charset="0"/>
                <a:ea typeface="Arial" panose="020B0604020202020204" pitchFamily="34" charset="0"/>
                <a:cs typeface="Times New Roman" panose="02020603050405020304" pitchFamily="18" charset="0"/>
              </a:rPr>
              <a:t>– це облігації, за якими грошовий дохід їх власнику не виплачується, а замість нього йому безкоштовно видають нові види цінних паперів.</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6760611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038" y="584796"/>
            <a:ext cx="4102443" cy="1569660"/>
          </a:xfrm>
          <a:prstGeom prst="rect">
            <a:avLst/>
          </a:prstGeom>
        </p:spPr>
        <p:txBody>
          <a:bodyPr wrap="square">
            <a:spAutoFit/>
          </a:bodyPr>
          <a:lstStyle/>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rPr>
              <a:t>Цільові </a:t>
            </a:r>
            <a:r>
              <a:rPr lang="uk-UA" sz="1600" dirty="0">
                <a:latin typeface="Times New Roman" panose="02020603050405020304" pitchFamily="18" charset="0"/>
                <a:ea typeface="Arial" panose="020B0604020202020204" pitchFamily="34" charset="0"/>
              </a:rPr>
              <a:t>облігації випускаються у виді займів під відповідні товари і послуги і дають право їх власнику на придбання цих товарів і послуг замість одержання доходу.</a:t>
            </a:r>
            <a:endParaRPr lang="ru-RU" sz="1100" dirty="0">
              <a:effectLst/>
              <a:latin typeface="Arial" panose="020B0604020202020204" pitchFamily="34" charset="0"/>
              <a:ea typeface="Arial" panose="020B0604020202020204" pitchFamily="34" charset="0"/>
            </a:endParaRPr>
          </a:p>
        </p:txBody>
      </p:sp>
      <p:sp>
        <p:nvSpPr>
          <p:cNvPr id="3" name="Прямоугольник 2"/>
          <p:cNvSpPr/>
          <p:nvPr/>
        </p:nvSpPr>
        <p:spPr>
          <a:xfrm>
            <a:off x="5000367" y="584796"/>
            <a:ext cx="5288691" cy="1569660"/>
          </a:xfrm>
          <a:prstGeom prst="rect">
            <a:avLst/>
          </a:prstGeom>
        </p:spPr>
        <p:txBody>
          <a:bodyPr wrap="square">
            <a:spAutoFit/>
          </a:bodyPr>
          <a:lstStyle/>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rPr>
              <a:t>Облігації з плаваючою ставкою </a:t>
            </a:r>
            <a:r>
              <a:rPr lang="uk-UA" sz="1600" dirty="0">
                <a:latin typeface="Times New Roman" panose="02020603050405020304" pitchFamily="18" charset="0"/>
                <a:ea typeface="Arial" panose="020B0604020202020204" pitchFamily="34" charset="0"/>
              </a:rPr>
              <a:t>– це боргові інструменти, дохід за якими змінюється в залежності від зміни ринкового курсу і його періодично коректують таким чином, щоб його розмір перевищував базову ставку.</a:t>
            </a:r>
            <a:endParaRPr lang="ru-RU" sz="1100" dirty="0">
              <a:effectLst/>
              <a:latin typeface="Arial" panose="020B0604020202020204" pitchFamily="34" charset="0"/>
              <a:ea typeface="Arial" panose="020B0604020202020204" pitchFamily="34" charset="0"/>
            </a:endParaRPr>
          </a:p>
        </p:txBody>
      </p:sp>
      <p:sp>
        <p:nvSpPr>
          <p:cNvPr id="4" name="Прямоугольник 3"/>
          <p:cNvSpPr/>
          <p:nvPr/>
        </p:nvSpPr>
        <p:spPr>
          <a:xfrm>
            <a:off x="313038" y="2631129"/>
            <a:ext cx="4250724" cy="1938992"/>
          </a:xfrm>
          <a:prstGeom prst="rect">
            <a:avLst/>
          </a:prstGeom>
        </p:spPr>
        <p:txBody>
          <a:bodyPr wrap="square">
            <a:spAutoFit/>
          </a:bodyPr>
          <a:lstStyle/>
          <a:p>
            <a:pPr indent="450215" algn="just">
              <a:lnSpc>
                <a:spcPct val="150000"/>
              </a:lnSpc>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Облігаціями, індексованими відносно ціни товару,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вважаються облігації, що випускаються з метою захисту від інфляції і змінюються в залежності від зміни ціни на відповідний товар (золото).</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5000367" y="2929740"/>
            <a:ext cx="5873578" cy="1200329"/>
          </a:xfrm>
          <a:prstGeom prst="rect">
            <a:avLst/>
          </a:prstGeom>
        </p:spPr>
        <p:txBody>
          <a:bodyPr wrap="square">
            <a:spAutoFit/>
          </a:bodyPr>
          <a:lstStyle/>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rPr>
              <a:t>Доходні </a:t>
            </a:r>
            <a:r>
              <a:rPr lang="uk-UA" sz="1600" dirty="0">
                <a:latin typeface="Times New Roman" panose="02020603050405020304" pitchFamily="18" charset="0"/>
                <a:ea typeface="Arial" panose="020B0604020202020204" pitchFamily="34" charset="0"/>
              </a:rPr>
              <a:t>облігації – це такі облігації, дохід по яких виплачується тільки у тому випадку, коли корпорація – емітент отримує</a:t>
            </a:r>
            <a:r>
              <a:rPr lang="uk-UA" sz="1600" spc="-125" dirty="0">
                <a:latin typeface="Times New Roman" panose="02020603050405020304" pitchFamily="18" charset="0"/>
                <a:ea typeface="Arial" panose="020B0604020202020204" pitchFamily="34" charset="0"/>
              </a:rPr>
              <a:t> </a:t>
            </a:r>
            <a:r>
              <a:rPr lang="uk-UA" sz="1600" dirty="0">
                <a:latin typeface="Times New Roman" panose="02020603050405020304" pitchFamily="18" charset="0"/>
                <a:ea typeface="Arial" panose="020B0604020202020204" pitchFamily="34" charset="0"/>
              </a:rPr>
              <a:t>прибуток.</a:t>
            </a:r>
            <a:endParaRPr lang="ru-RU" sz="1100" dirty="0">
              <a:effectLst/>
              <a:latin typeface="Arial" panose="020B0604020202020204" pitchFamily="34" charset="0"/>
              <a:ea typeface="Arial" panose="020B0604020202020204" pitchFamily="34" charset="0"/>
            </a:endParaRPr>
          </a:p>
        </p:txBody>
      </p:sp>
      <p:sp>
        <p:nvSpPr>
          <p:cNvPr id="6" name="Прямоугольник 5"/>
          <p:cNvSpPr/>
          <p:nvPr/>
        </p:nvSpPr>
        <p:spPr>
          <a:xfrm>
            <a:off x="313038" y="5122985"/>
            <a:ext cx="10560908" cy="830997"/>
          </a:xfrm>
          <a:prstGeom prst="rect">
            <a:avLst/>
          </a:prstGeom>
        </p:spPr>
        <p:txBody>
          <a:bodyPr wrap="square">
            <a:spAutoFit/>
          </a:bodyPr>
          <a:lstStyle/>
          <a:p>
            <a:pPr marL="457200" indent="450215" algn="just">
              <a:lnSpc>
                <a:spcPct val="150000"/>
              </a:lnSpc>
              <a:spcAft>
                <a:spcPts val="0"/>
              </a:spcAft>
            </a:pP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Облігації</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що</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дають</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право на участь в </a:t>
            </a: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прибутках</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облігації</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окрім</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права на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одержання</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гарантованого</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фіксованого</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проценту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дають</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ще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право на участь в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прибутках</a:t>
            </a:r>
            <a:r>
              <a:rPr lang="ru-RU" sz="1600" spc="-9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компанії-емітента</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245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3654" y="445002"/>
            <a:ext cx="8419070" cy="2677656"/>
          </a:xfrm>
          <a:prstGeom prst="rect">
            <a:avLst/>
          </a:prstGeom>
        </p:spPr>
        <p:txBody>
          <a:bodyPr wrap="square">
            <a:spAutoFit/>
          </a:bodyPr>
          <a:lstStyle/>
          <a:p>
            <a:pPr marL="457200" indent="450215" algn="just">
              <a:lnSpc>
                <a:spcPct val="150000"/>
              </a:lnSpc>
              <a:spcAft>
                <a:spcPts val="0"/>
              </a:spcAft>
            </a:pPr>
            <a:r>
              <a:rPr lang="uk-UA" sz="1600" b="1" i="1" u="sng" dirty="0">
                <a:latin typeface="Times New Roman" panose="02020603050405020304" pitchFamily="18" charset="0"/>
                <a:ea typeface="Times New Roman" panose="02020603050405020304" pitchFamily="18" charset="0"/>
                <a:cs typeface="Times New Roman" panose="02020603050405020304" pitchFamily="18" charset="0"/>
              </a:rPr>
              <a:t>За строками </a:t>
            </a:r>
            <a:r>
              <a:rPr lang="uk-UA" sz="1600" b="1" i="1" u="sng" dirty="0" smtClean="0">
                <a:latin typeface="Times New Roman" panose="02020603050405020304" pitchFamily="18" charset="0"/>
                <a:ea typeface="Times New Roman" panose="02020603050405020304" pitchFamily="18" charset="0"/>
                <a:cs typeface="Times New Roman" panose="02020603050405020304" pitchFamily="18" charset="0"/>
              </a:rPr>
              <a:t>погашення</a:t>
            </a:r>
            <a:endParaRPr lang="ru-RU" sz="1600" i="1" u="sng"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Строковими </a:t>
            </a:r>
            <a:r>
              <a:rPr lang="uk-UA" sz="1600" dirty="0">
                <a:latin typeface="Times New Roman" panose="02020603050405020304" pitchFamily="18" charset="0"/>
                <a:ea typeface="Arial" panose="020B0604020202020204" pitchFamily="34" charset="0"/>
                <a:cs typeface="Times New Roman" panose="02020603050405020304" pitchFamily="18" charset="0"/>
              </a:rPr>
              <a:t>вважаються облігації, випущені на конкретно визначений строк, після настання якого емітент зобов’язується їх погасити.</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Облігації</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з правом </a:t>
            </a: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дострокового</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погашення</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облігації</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за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якими</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емітент</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має</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право на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дострокове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погашення</a:t>
            </a:r>
            <a:r>
              <a:rPr lang="ru-RU" sz="1600" spc="-9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боргу.</a:t>
            </a:r>
          </a:p>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Безстрокові </a:t>
            </a:r>
            <a:r>
              <a:rPr lang="uk-UA" sz="1600" dirty="0">
                <a:latin typeface="Times New Roman" panose="02020603050405020304" pitchFamily="18" charset="0"/>
                <a:ea typeface="Arial" panose="020B0604020202020204" pitchFamily="34" charset="0"/>
                <a:cs typeface="Times New Roman" panose="02020603050405020304" pitchFamily="18" charset="0"/>
              </a:rPr>
              <a:t>(вічні) облігації – це облігації, що випускаються емітентом без взяття зобов’язань по їх погашенню. </a:t>
            </a:r>
            <a:endParaRPr lang="ru-RU" sz="16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Прямоугольник 2"/>
          <p:cNvSpPr/>
          <p:nvPr/>
        </p:nvSpPr>
        <p:spPr>
          <a:xfrm>
            <a:off x="4802662" y="3765974"/>
            <a:ext cx="6409035" cy="2308324"/>
          </a:xfrm>
          <a:prstGeom prst="rect">
            <a:avLst/>
          </a:prstGeom>
        </p:spPr>
        <p:txBody>
          <a:bodyPr wrap="square">
            <a:spAutoFit/>
          </a:bodyPr>
          <a:lstStyle/>
          <a:p>
            <a:pPr marL="457200" indent="450215" algn="just">
              <a:lnSpc>
                <a:spcPct val="150000"/>
              </a:lnSpc>
              <a:spcAft>
                <a:spcPts val="0"/>
              </a:spcAft>
            </a:pPr>
            <a:r>
              <a:rPr lang="uk-UA" sz="1600" b="1" i="1" u="sng" dirty="0">
                <a:latin typeface="Times New Roman" panose="02020603050405020304" pitchFamily="18" charset="0"/>
                <a:ea typeface="Times New Roman" panose="02020603050405020304" pitchFamily="18" charset="0"/>
                <a:cs typeface="Times New Roman" panose="02020603050405020304" pitchFamily="18" charset="0"/>
              </a:rPr>
              <a:t>За ступенем </a:t>
            </a:r>
            <a:r>
              <a:rPr lang="uk-UA" sz="1600" b="1" i="1" u="sng" dirty="0" smtClean="0">
                <a:latin typeface="Times New Roman" panose="02020603050405020304" pitchFamily="18" charset="0"/>
                <a:ea typeface="Times New Roman" panose="02020603050405020304" pitchFamily="18" charset="0"/>
                <a:cs typeface="Times New Roman" panose="02020603050405020304" pitchFamily="18" charset="0"/>
              </a:rPr>
              <a:t>надійності</a:t>
            </a:r>
            <a:endParaRPr lang="ru-RU" sz="1600" i="1" u="sng"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Забезпеченими </a:t>
            </a:r>
            <a:r>
              <a:rPr lang="uk-UA" sz="1600" dirty="0">
                <a:latin typeface="Times New Roman" panose="02020603050405020304" pitchFamily="18" charset="0"/>
                <a:ea typeface="Arial" panose="020B0604020202020204" pitchFamily="34" charset="0"/>
                <a:cs typeface="Times New Roman" panose="02020603050405020304" pitchFamily="18" charset="0"/>
              </a:rPr>
              <a:t>називають облігації, за якими емітент гарантує виконання своїх зобов’язань стосовно повернення основної суми боргу і виплати доходів по ньому. Як правило, ці облігації випускаються під заставу предметів нерухомості, майна корпорації, ліквідних та доходних цінних паперів.</a:t>
            </a:r>
            <a:endParaRPr lang="ru-RU" sz="16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26" name="Picture 2" descr="ПриватБанк запустив продаж державних облігацій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30282">
            <a:off x="724930" y="3838833"/>
            <a:ext cx="3001843" cy="1987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831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0746" y="433934"/>
            <a:ext cx="9654746" cy="2308324"/>
          </a:xfrm>
          <a:prstGeom prst="rect">
            <a:avLst/>
          </a:prstGeom>
        </p:spPr>
        <p:txBody>
          <a:bodyPr wrap="square">
            <a:spAutoFit/>
          </a:bodyPr>
          <a:lstStyle/>
          <a:p>
            <a:pPr marL="457200" indent="450215" algn="just">
              <a:lnSpc>
                <a:spcPct val="150000"/>
              </a:lnSpc>
              <a:spcAft>
                <a:spcPts val="0"/>
              </a:spcAft>
            </a:pPr>
            <a:r>
              <a:rPr lang="uk-UA" sz="1600" b="1" i="1" u="sng" dirty="0">
                <a:latin typeface="Times New Roman" panose="02020603050405020304" pitchFamily="18" charset="0"/>
                <a:ea typeface="Times New Roman" panose="02020603050405020304" pitchFamily="18" charset="0"/>
                <a:cs typeface="Times New Roman" panose="02020603050405020304" pitchFamily="18" charset="0"/>
              </a:rPr>
              <a:t>За наявністю обмежень на </a:t>
            </a:r>
            <a:r>
              <a:rPr lang="uk-UA" sz="1600" b="1" i="1" u="sng" dirty="0" smtClean="0">
                <a:latin typeface="Times New Roman" panose="02020603050405020304" pitchFamily="18" charset="0"/>
                <a:ea typeface="Times New Roman" panose="02020603050405020304" pitchFamily="18" charset="0"/>
                <a:cs typeface="Times New Roman" panose="02020603050405020304" pitchFamily="18" charset="0"/>
              </a:rPr>
              <a:t>обіг</a:t>
            </a:r>
            <a:endParaRPr lang="ru-RU" sz="1600" u="sng"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spcAft>
                <a:spcPts val="0"/>
              </a:spcAft>
            </a:pPr>
            <a:r>
              <a:rPr lang="uk-UA" sz="1600" dirty="0">
                <a:latin typeface="Times New Roman" panose="02020603050405020304" pitchFamily="18" charset="0"/>
                <a:ea typeface="Arial" panose="020B0604020202020204" pitchFamily="34" charset="0"/>
                <a:cs typeface="Times New Roman" panose="02020603050405020304" pitchFamily="18" charset="0"/>
              </a:rPr>
              <a:t>Група облігацій з </a:t>
            </a:r>
            <a:r>
              <a:rPr lang="uk-UA" sz="1600" b="1" dirty="0">
                <a:latin typeface="Times New Roman" panose="02020603050405020304" pitchFamily="18" charset="0"/>
                <a:ea typeface="Arial" panose="020B0604020202020204" pitchFamily="34" charset="0"/>
                <a:cs typeface="Times New Roman" panose="02020603050405020304" pitchFamily="18" charset="0"/>
              </a:rPr>
              <a:t>вільним обігом </a:t>
            </a:r>
            <a:r>
              <a:rPr lang="uk-UA" sz="1600" dirty="0">
                <a:latin typeface="Times New Roman" panose="02020603050405020304" pitchFamily="18" charset="0"/>
                <a:ea typeface="Arial" panose="020B0604020202020204" pitchFamily="34" charset="0"/>
                <a:cs typeface="Times New Roman" panose="02020603050405020304" pitchFamily="18" charset="0"/>
              </a:rPr>
              <a:t>включає облігації, операції з якими можна здійснювати без будь-яких обмежень.</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uk-UA" sz="1600" dirty="0">
                <a:latin typeface="Times New Roman" panose="02020603050405020304" pitchFamily="18" charset="0"/>
                <a:ea typeface="Arial" panose="020B0604020202020204" pitchFamily="34" charset="0"/>
                <a:cs typeface="Times New Roman" panose="02020603050405020304" pitchFamily="18" charset="0"/>
              </a:rPr>
              <a:t>Облігаціями з </a:t>
            </a:r>
            <a:r>
              <a:rPr lang="uk-UA" sz="1600" b="1" dirty="0">
                <a:latin typeface="Times New Roman" panose="02020603050405020304" pitchFamily="18" charset="0"/>
                <a:ea typeface="Arial" panose="020B0604020202020204" pitchFamily="34" charset="0"/>
                <a:cs typeface="Times New Roman" panose="02020603050405020304" pitchFamily="18" charset="0"/>
              </a:rPr>
              <a:t>обмеженим обігом </a:t>
            </a:r>
            <a:r>
              <a:rPr lang="uk-UA" sz="1600" dirty="0">
                <a:latin typeface="Times New Roman" panose="02020603050405020304" pitchFamily="18" charset="0"/>
                <a:ea typeface="Arial" panose="020B0604020202020204" pitchFamily="34" charset="0"/>
                <a:cs typeface="Times New Roman" panose="02020603050405020304" pitchFamily="18" charset="0"/>
              </a:rPr>
              <a:t>визнаються такі, умовами випуску яких передбачені певні обмеження на здійснення операцій з ними.</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Облігації</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без права на </a:t>
            </a: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обіг</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не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можуть</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бути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відчуженими</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від</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їх</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власника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510746" y="3169760"/>
            <a:ext cx="10668000" cy="3046988"/>
          </a:xfrm>
          <a:prstGeom prst="rect">
            <a:avLst/>
          </a:prstGeom>
        </p:spPr>
        <p:txBody>
          <a:bodyPr wrap="square">
            <a:spAutoFit/>
          </a:bodyPr>
          <a:lstStyle/>
          <a:p>
            <a:pPr marL="457200" indent="450215" algn="just">
              <a:lnSpc>
                <a:spcPct val="150000"/>
              </a:lnSpc>
              <a:spcAft>
                <a:spcPts val="0"/>
              </a:spcAft>
            </a:pPr>
            <a:r>
              <a:rPr lang="uk-UA" sz="1600" b="1" i="1" u="sng" dirty="0">
                <a:latin typeface="Times New Roman" panose="02020603050405020304" pitchFamily="18" charset="0"/>
                <a:ea typeface="Times New Roman" panose="02020603050405020304" pitchFamily="18" charset="0"/>
                <a:cs typeface="Times New Roman" panose="02020603050405020304" pitchFamily="18" charset="0"/>
              </a:rPr>
              <a:t>За ієрархією </a:t>
            </a:r>
            <a:r>
              <a:rPr lang="uk-UA" sz="1600" b="1" i="1" u="sng" dirty="0" smtClean="0">
                <a:latin typeface="Times New Roman" panose="02020603050405020304" pitchFamily="18" charset="0"/>
                <a:ea typeface="Times New Roman" panose="02020603050405020304" pitchFamily="18" charset="0"/>
                <a:cs typeface="Times New Roman" panose="02020603050405020304" pitchFamily="18" charset="0"/>
              </a:rPr>
              <a:t>вимог</a:t>
            </a:r>
            <a:endParaRPr lang="ru-RU" sz="1600" u="sng"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Облігації з перевагою </a:t>
            </a:r>
            <a:r>
              <a:rPr lang="uk-UA" sz="1600" dirty="0">
                <a:latin typeface="Times New Roman" panose="02020603050405020304" pitchFamily="18" charset="0"/>
                <a:ea typeface="Arial" panose="020B0604020202020204" pitchFamily="34" charset="0"/>
                <a:cs typeface="Times New Roman" panose="02020603050405020304" pitchFamily="18" charset="0"/>
              </a:rPr>
              <a:t>– це облігації, що мають перевагу в порівнянні з іншими облігаціями, випущеними тією ж компанією.</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Молодші облігації </a:t>
            </a:r>
            <a:r>
              <a:rPr lang="uk-UA" sz="1600" dirty="0">
                <a:latin typeface="Times New Roman" panose="02020603050405020304" pitchFamily="18" charset="0"/>
                <a:ea typeface="Arial" panose="020B0604020202020204" pitchFamily="34" charset="0"/>
                <a:cs typeface="Times New Roman" panose="02020603050405020304" pitchFamily="18" charset="0"/>
              </a:rPr>
              <a:t>– це облігації, другорядні по відношенню до облігацій інших випусків, які у випадку ліквідації емітента дають менше прав на його активи і оплачуються після задоволення претензій по інших емісіях.</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Облігації високого рангу </a:t>
            </a:r>
            <a:r>
              <a:rPr lang="uk-UA" sz="1600" dirty="0">
                <a:latin typeface="Times New Roman" panose="02020603050405020304" pitchFamily="18" charset="0"/>
                <a:ea typeface="Arial" panose="020B0604020202020204" pitchFamily="34" charset="0"/>
                <a:cs typeface="Times New Roman" panose="02020603050405020304" pitchFamily="18" charset="0"/>
              </a:rPr>
              <a:t>– це облігації, які у випадку існування ієрархічності вимог мають переваги в порівнянні з іншими </a:t>
            </a:r>
            <a:r>
              <a:rPr lang="uk-UA" sz="1600" dirty="0" smtClean="0">
                <a:latin typeface="Times New Roman" panose="02020603050405020304" pitchFamily="18" charset="0"/>
                <a:ea typeface="Arial" panose="020B0604020202020204" pitchFamily="34" charset="0"/>
                <a:cs typeface="Times New Roman" panose="02020603050405020304" pitchFamily="18" charset="0"/>
              </a:rPr>
              <a:t>облігаціями.</a:t>
            </a:r>
            <a:endParaRPr lang="ru-RU" sz="1600" dirty="0" smtClean="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ru-RU" sz="1600" b="1" dirty="0" err="1" smtClean="0">
                <a:latin typeface="Times New Roman" panose="02020603050405020304" pitchFamily="18" charset="0"/>
                <a:ea typeface="Times New Roman" panose="02020603050405020304" pitchFamily="18" charset="0"/>
                <a:cs typeface="Times New Roman" panose="02020603050405020304" pitchFamily="18" charset="0"/>
              </a:rPr>
              <a:t>Старші</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ea typeface="Times New Roman" panose="02020603050405020304" pitchFamily="18" charset="0"/>
                <a:cs typeface="Times New Roman" panose="02020603050405020304" pitchFamily="18" charset="0"/>
              </a:rPr>
              <a:t>облігації</a:t>
            </a:r>
            <a:r>
              <a:rPr lang="ru-RU"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це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облігації</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які</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мають</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переважне</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право на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активи</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позичальника</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випадку</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його</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ea typeface="Times New Roman" panose="02020603050405020304" pitchFamily="18" charset="0"/>
                <a:cs typeface="Times New Roman" panose="02020603050405020304" pitchFamily="18" charset="0"/>
              </a:rPr>
              <a:t>ліквідації</a:t>
            </a:r>
            <a:r>
              <a:rPr lang="ru-RU"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50327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705" y="253998"/>
            <a:ext cx="2883097" cy="369332"/>
          </a:xfrm>
          <a:prstGeom prst="rect">
            <a:avLst/>
          </a:prstGeom>
        </p:spPr>
        <p:txBody>
          <a:bodyPr wrap="none">
            <a:spAutoFit/>
          </a:bodyPr>
          <a:lstStyle/>
          <a:p>
            <a:r>
              <a:rPr lang="uk-UA"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Вартісна оцінка облігацій</a:t>
            </a:r>
            <a:endParaRPr lang="ru-RU" i="1" dirty="0">
              <a:effectLst>
                <a:outerShdw blurRad="38100" dist="38100" dir="2700000" algn="tl">
                  <a:srgbClr val="000000">
                    <a:alpha val="43137"/>
                  </a:srgbClr>
                </a:outerShdw>
              </a:effectLst>
            </a:endParaRPr>
          </a:p>
        </p:txBody>
      </p:sp>
      <p:sp>
        <p:nvSpPr>
          <p:cNvPr id="3" name="Прямоугольник 2"/>
          <p:cNvSpPr/>
          <p:nvPr/>
        </p:nvSpPr>
        <p:spPr>
          <a:xfrm>
            <a:off x="354226" y="1459971"/>
            <a:ext cx="3253946" cy="4524315"/>
          </a:xfrm>
          <a:prstGeom prst="rect">
            <a:avLst/>
          </a:prstGeom>
        </p:spPr>
        <p:txBody>
          <a:bodyPr wrap="square">
            <a:spAutoFit/>
          </a:bodyPr>
          <a:lstStyle/>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Номінальна </a:t>
            </a:r>
            <a:r>
              <a:rPr lang="uk-UA" sz="1600" dirty="0">
                <a:latin typeface="Times New Roman" panose="02020603050405020304" pitchFamily="18" charset="0"/>
                <a:ea typeface="Arial" panose="020B0604020202020204" pitchFamily="34" charset="0"/>
                <a:cs typeface="Times New Roman" panose="02020603050405020304" pitchFamily="18" charset="0"/>
              </a:rPr>
              <a:t>ціна облігації встановлюється емітентом і визначається як розмір боргового зобов’язання, що надається кожною облігацією її власнику. Для паперових облігацій номінальна ціна вказується на їх бланках, для непаперових – це ціна, яку номінально має одна облігація.</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endParaRPr lang="uk-UA" sz="1600" b="1" dirty="0" smtClean="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endParaRPr lang="uk-UA" sz="1600" b="1" dirty="0" smtClean="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Прямоугольник 3"/>
          <p:cNvSpPr/>
          <p:nvPr/>
        </p:nvSpPr>
        <p:spPr>
          <a:xfrm>
            <a:off x="4534928" y="2324784"/>
            <a:ext cx="2833818" cy="1569660"/>
          </a:xfrm>
          <a:prstGeom prst="rect">
            <a:avLst/>
          </a:prstGeom>
        </p:spPr>
        <p:txBody>
          <a:bodyPr wrap="square">
            <a:spAutoFit/>
          </a:bodyPr>
          <a:lstStyle/>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Емісійною </a:t>
            </a:r>
            <a:r>
              <a:rPr lang="uk-UA" sz="1600" dirty="0">
                <a:latin typeface="Times New Roman" panose="02020603050405020304" pitchFamily="18" charset="0"/>
                <a:ea typeface="Arial" panose="020B0604020202020204" pitchFamily="34" charset="0"/>
                <a:cs typeface="Times New Roman" panose="02020603050405020304" pitchFamily="18" charset="0"/>
              </a:rPr>
              <a:t>вважається ціна, за якою облігації випускаються на первинний ринок цінних паперів.</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Прямоугольник 4"/>
          <p:cNvSpPr/>
          <p:nvPr/>
        </p:nvSpPr>
        <p:spPr>
          <a:xfrm>
            <a:off x="8295502" y="1459971"/>
            <a:ext cx="3064476" cy="3785652"/>
          </a:xfrm>
          <a:prstGeom prst="rect">
            <a:avLst/>
          </a:prstGeom>
        </p:spPr>
        <p:txBody>
          <a:bodyPr wrap="square">
            <a:spAutoFit/>
          </a:bodyPr>
          <a:lstStyle/>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Ринкова </a:t>
            </a:r>
            <a:r>
              <a:rPr lang="uk-UA" sz="1600" dirty="0">
                <a:latin typeface="Times New Roman" panose="02020603050405020304" pitchFamily="18" charset="0"/>
                <a:ea typeface="Arial" panose="020B0604020202020204" pitchFamily="34" charset="0"/>
                <a:cs typeface="Times New Roman" panose="02020603050405020304" pitchFamily="18" charset="0"/>
              </a:rPr>
              <a:t>ціна облігації – це ціна, яка складається під впливом співвідношення пропозиції та попиту на ринку облігацій та альтернативних цінних паперів. Це офіційно проголошена ціна на певний час на ринку щодо облігацій конкретних емітентів та конкретних випусків.</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60656998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416" y="389398"/>
            <a:ext cx="9852454" cy="1938992"/>
          </a:xfrm>
          <a:prstGeom prst="rect">
            <a:avLst/>
          </a:prstGeom>
        </p:spPr>
        <p:txBody>
          <a:bodyPr wrap="square">
            <a:spAutoFit/>
          </a:bodyPr>
          <a:lstStyle/>
          <a:p>
            <a:pPr indent="450215" algn="just">
              <a:lnSpc>
                <a:spcPct val="150000"/>
              </a:lnSpc>
              <a:spcAft>
                <a:spcPts val="0"/>
              </a:spcAft>
            </a:pPr>
            <a:r>
              <a:rPr lang="uk-UA" sz="1600" dirty="0">
                <a:latin typeface="Times New Roman" panose="02020603050405020304" pitchFamily="18" charset="0"/>
                <a:ea typeface="Arial" panose="020B0604020202020204" pitchFamily="34" charset="0"/>
                <a:cs typeface="Times New Roman" panose="02020603050405020304" pitchFamily="18" charset="0"/>
              </a:rPr>
              <a:t>Враховуючи ризик, пов’язаний із впливом фактору часу, майбутні платежі дисконтують. Якщо відомий термін і дисконтна ставка, то, знаючи майбутню вартість грошових доходів, можна визначити їх теперішню вартість (PV).</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Дисконтна ставка </a:t>
            </a:r>
            <a:r>
              <a:rPr lang="uk-UA" sz="1600" dirty="0">
                <a:latin typeface="Times New Roman" panose="02020603050405020304" pitchFamily="18" charset="0"/>
                <a:ea typeface="Arial" panose="020B0604020202020204" pitchFamily="34" charset="0"/>
                <a:cs typeface="Times New Roman" panose="02020603050405020304" pitchFamily="18" charset="0"/>
              </a:rPr>
              <a:t>– це процентна ставка, що застосовується для майбутніх платежів з метою врахування ризику. </a:t>
            </a:r>
            <a:endParaRPr lang="uk-UA" sz="1600" dirty="0" smtClean="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Прямоугольник 2"/>
          <p:cNvSpPr/>
          <p:nvPr/>
        </p:nvSpPr>
        <p:spPr>
          <a:xfrm>
            <a:off x="0" y="2885118"/>
            <a:ext cx="5016842" cy="2677656"/>
          </a:xfrm>
          <a:prstGeom prst="rect">
            <a:avLst/>
          </a:prstGeom>
        </p:spPr>
        <p:txBody>
          <a:bodyPr wrap="square">
            <a:spAutoFit/>
          </a:bodyPr>
          <a:lstStyle/>
          <a:p>
            <a:pPr indent="450215" algn="just">
              <a:lnSpc>
                <a:spcPct val="150000"/>
              </a:lnSpc>
              <a:spcAft>
                <a:spcPts val="0"/>
              </a:spcAft>
            </a:pPr>
            <a:r>
              <a:rPr lang="uk-UA" sz="1600" dirty="0">
                <a:latin typeface="Times New Roman" panose="02020603050405020304" pitchFamily="18" charset="0"/>
                <a:ea typeface="Arial" panose="020B0604020202020204" pitchFamily="34" charset="0"/>
                <a:cs typeface="Times New Roman" panose="02020603050405020304" pitchFamily="18" charset="0"/>
              </a:rPr>
              <a:t>Слід пам’ятати що:</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marL="742950" lvl="1" indent="-285750">
              <a:lnSpc>
                <a:spcPct val="150000"/>
              </a:lnSpc>
              <a:spcAft>
                <a:spcPts val="0"/>
              </a:spcAft>
              <a:buSzPts val="1000"/>
              <a:buFont typeface="Wingdings" panose="05000000000000000000" pitchFamily="2" charset="2"/>
              <a:buChar char="v"/>
              <a:tabLst>
                <a:tab pos="494665" algn="l"/>
              </a:tabLst>
            </a:pPr>
            <a:r>
              <a:rPr lang="ru-RU" sz="1600" dirty="0">
                <a:latin typeface="Times New Roman" panose="02020603050405020304" pitchFamily="18" charset="0"/>
                <a:ea typeface="Wingdings" panose="05000000000000000000" pitchFamily="2" charset="2"/>
                <a:cs typeface="Times New Roman" panose="02020603050405020304" pitchFamily="18" charset="0"/>
              </a:rPr>
              <a:t>доходи,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які</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надійдуть</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пізніше</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мають</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вищу</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дисконтну</a:t>
            </a:r>
            <a:r>
              <a:rPr lang="ru-RU" sz="1600" spc="-9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ставку;</a:t>
            </a:r>
          </a:p>
          <a:p>
            <a:pPr marL="742950" lvl="1" indent="-285750">
              <a:lnSpc>
                <a:spcPct val="150000"/>
              </a:lnSpc>
              <a:spcAft>
                <a:spcPts val="0"/>
              </a:spcAft>
              <a:buSzPts val="1000"/>
              <a:buFont typeface="Wingdings" panose="05000000000000000000" pitchFamily="2" charset="2"/>
              <a:buChar char="v"/>
              <a:tabLst>
                <a:tab pos="494665" algn="l"/>
              </a:tabLst>
            </a:pP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зниження</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рівня</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ризику</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зменшує</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дисконтну</a:t>
            </a:r>
            <a:r>
              <a:rPr lang="ru-RU" sz="1600" spc="-35"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ставку;</a:t>
            </a:r>
          </a:p>
          <a:p>
            <a:pPr marL="742950" lvl="1" indent="-285750">
              <a:lnSpc>
                <a:spcPct val="150000"/>
              </a:lnSpc>
              <a:spcAft>
                <a:spcPts val="0"/>
              </a:spcAft>
              <a:buSzPts val="1000"/>
              <a:buFont typeface="Wingdings" panose="05000000000000000000" pitchFamily="2" charset="2"/>
              <a:buChar char="v"/>
              <a:tabLst>
                <a:tab pos="494665" algn="l"/>
              </a:tabLst>
            </a:pP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при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зростанні</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процентних</a:t>
            </a:r>
            <a:r>
              <a:rPr lang="ru-RU" sz="1600" dirty="0">
                <a:latin typeface="Times New Roman" panose="02020603050405020304" pitchFamily="18" charset="0"/>
                <a:ea typeface="Wingdings" panose="05000000000000000000" pitchFamily="2" charset="2"/>
                <a:cs typeface="Times New Roman" panose="02020603050405020304" pitchFamily="18" charset="0"/>
              </a:rPr>
              <a:t> ставок на ринку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дисконтні</a:t>
            </a:r>
            <a:r>
              <a:rPr lang="ru-RU" sz="1600" dirty="0">
                <a:latin typeface="Times New Roman" panose="02020603050405020304" pitchFamily="18" charset="0"/>
                <a:ea typeface="Wingdings" panose="05000000000000000000" pitchFamily="2" charset="2"/>
                <a:cs typeface="Times New Roman" panose="02020603050405020304" pitchFamily="18" charset="0"/>
              </a:rPr>
              <a:t> ставки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підвищуються</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a:t>
            </a:r>
            <a:endParaRPr lang="ru-RU" sz="1600" dirty="0">
              <a:latin typeface="Times New Roman" panose="02020603050405020304" pitchFamily="18" charset="0"/>
              <a:ea typeface="Wingdings" panose="05000000000000000000" pitchFamily="2" charset="2"/>
              <a:cs typeface="Times New Roman" panose="02020603050405020304" pitchFamily="18" charset="0"/>
            </a:endParaRPr>
          </a:p>
        </p:txBody>
      </p:sp>
      <p:sp>
        <p:nvSpPr>
          <p:cNvPr id="4" name="Прямоугольник 3"/>
          <p:cNvSpPr/>
          <p:nvPr/>
        </p:nvSpPr>
        <p:spPr>
          <a:xfrm>
            <a:off x="6293708" y="2885118"/>
            <a:ext cx="5206314" cy="3416320"/>
          </a:xfrm>
          <a:prstGeom prst="rect">
            <a:avLst/>
          </a:prstGeom>
        </p:spPr>
        <p:txBody>
          <a:bodyPr wrap="square">
            <a:spAutoFit/>
          </a:bodyPr>
          <a:lstStyle/>
          <a:p>
            <a:pPr indent="450215">
              <a:lnSpc>
                <a:spcPct val="150000"/>
              </a:lnSpc>
              <a:spcAft>
                <a:spcPts val="0"/>
              </a:spcAft>
            </a:pPr>
            <a:r>
              <a:rPr lang="uk-UA" sz="1600" dirty="0">
                <a:latin typeface="Times New Roman" panose="02020603050405020304" pitchFamily="18" charset="0"/>
                <a:ea typeface="Arial" panose="020B0604020202020204" pitchFamily="34" charset="0"/>
                <a:cs typeface="Times New Roman" panose="02020603050405020304" pitchFamily="18" charset="0"/>
              </a:rPr>
              <a:t>Для визначення теперішньої вартості облігації необхідно:</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marL="1200150" lvl="2" indent="-285750">
              <a:lnSpc>
                <a:spcPct val="150000"/>
              </a:lnSpc>
              <a:spcAft>
                <a:spcPts val="0"/>
              </a:spcAft>
              <a:buSzPts val="1000"/>
              <a:buFont typeface="Wingdings" panose="05000000000000000000" pitchFamily="2" charset="2"/>
              <a:buChar char="v"/>
              <a:tabLst>
                <a:tab pos="673100" algn="l"/>
                <a:tab pos="1437005" algn="l"/>
                <a:tab pos="2219960" algn="l"/>
                <a:tab pos="2848610" algn="l"/>
                <a:tab pos="3714115" algn="l"/>
              </a:tabLst>
            </a:pPr>
            <a:r>
              <a:rPr lang="ru-RU" sz="1600" dirty="0" err="1">
                <a:latin typeface="Times New Roman" panose="02020603050405020304" pitchFamily="18" charset="0"/>
                <a:ea typeface="Wingdings" panose="05000000000000000000" pitchFamily="2" charset="2"/>
                <a:cs typeface="Times New Roman" panose="02020603050405020304" pitchFamily="18" charset="0"/>
              </a:rPr>
              <a:t>обчислити</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теперішню</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вартість</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надходжень</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 </a:t>
            </a:r>
            <a:r>
              <a:rPr lang="ru-RU" sz="1600" spc="-15" dirty="0" err="1" smtClean="0">
                <a:latin typeface="Times New Roman" panose="02020603050405020304" pitchFamily="18" charset="0"/>
                <a:ea typeface="Wingdings" panose="05000000000000000000" pitchFamily="2" charset="2"/>
                <a:cs typeface="Times New Roman" panose="02020603050405020304" pitchFamily="18" charset="0"/>
              </a:rPr>
              <a:t>фіксованих</a:t>
            </a:r>
            <a:r>
              <a:rPr lang="ru-RU" sz="1600" spc="-15" dirty="0" smtClean="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процентів</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a:t>
            </a:r>
          </a:p>
          <a:p>
            <a:pPr marL="1200150" lvl="2" indent="-285750">
              <a:lnSpc>
                <a:spcPct val="150000"/>
              </a:lnSpc>
              <a:spcAft>
                <a:spcPts val="0"/>
              </a:spcAft>
              <a:buSzPts val="1000"/>
              <a:buFont typeface="Wingdings" panose="05000000000000000000" pitchFamily="2" charset="2"/>
              <a:buChar char="v"/>
              <a:tabLst>
                <a:tab pos="673100" algn="l"/>
                <a:tab pos="1437005" algn="l"/>
                <a:tab pos="2219960" algn="l"/>
                <a:tab pos="2848610" algn="l"/>
                <a:tab pos="3714115" algn="l"/>
              </a:tabLst>
            </a:pP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обчислити</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теперішню</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вартість</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номінальної</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ціни</a:t>
            </a:r>
            <a:r>
              <a:rPr lang="ru-RU" sz="1600" spc="-55"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облігації</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a:t>
            </a:r>
          </a:p>
          <a:p>
            <a:pPr marL="1200150" lvl="2" indent="-285750">
              <a:lnSpc>
                <a:spcPct val="150000"/>
              </a:lnSpc>
              <a:spcAft>
                <a:spcPts val="0"/>
              </a:spcAft>
              <a:buSzPts val="1000"/>
              <a:buFont typeface="Wingdings" panose="05000000000000000000" pitchFamily="2" charset="2"/>
              <a:buChar char="v"/>
              <a:tabLst>
                <a:tab pos="673100" algn="l"/>
                <a:tab pos="1437005" algn="l"/>
                <a:tab pos="2219960" algn="l"/>
                <a:tab pos="2848610" algn="l"/>
                <a:tab pos="3714115" algn="l"/>
              </a:tabLst>
            </a:pP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знайти</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 </a:t>
            </a:r>
            <a:r>
              <a:rPr lang="ru-RU" sz="1600" dirty="0">
                <a:latin typeface="Times New Roman" panose="02020603050405020304" pitchFamily="18" charset="0"/>
                <a:ea typeface="Wingdings" panose="05000000000000000000" pitchFamily="2" charset="2"/>
                <a:cs typeface="Times New Roman" panose="02020603050405020304" pitchFamily="18" charset="0"/>
              </a:rPr>
              <a:t>суму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теперішньої</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вартості</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номінальної</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ціни</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облігації</a:t>
            </a:r>
            <a:r>
              <a:rPr lang="ru-RU" sz="1600" dirty="0">
                <a:latin typeface="Times New Roman" panose="02020603050405020304" pitchFamily="18" charset="0"/>
                <a:ea typeface="Wingdings" panose="05000000000000000000" pitchFamily="2" charset="2"/>
                <a:cs typeface="Times New Roman" panose="02020603050405020304" pitchFamily="18" charset="0"/>
              </a:rPr>
              <a:t> та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теперішньої</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вартості</a:t>
            </a:r>
            <a:r>
              <a:rPr lang="ru-RU" sz="1600" spc="-25"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процентів</a:t>
            </a:r>
            <a:r>
              <a:rPr lang="ru-RU" sz="1600" dirty="0">
                <a:latin typeface="Times New Roman" panose="02020603050405020304" pitchFamily="18" charset="0"/>
                <a:ea typeface="Wingdings" panose="05000000000000000000" pitchFamily="2" charset="2"/>
                <a:cs typeface="Times New Roman" panose="02020603050405020304" pitchFamily="18" charset="0"/>
              </a:rPr>
              <a:t>.</a:t>
            </a:r>
            <a:endParaRPr lang="ru-RU" sz="1600" dirty="0">
              <a:latin typeface="Times New Roman" panose="02020603050405020304" pitchFamily="18" charset="0"/>
              <a:ea typeface="Wingdings" panose="05000000000000000000" pitchFamily="2" charset="2"/>
              <a:cs typeface="Times New Roman" panose="02020603050405020304" pitchFamily="18" charset="0"/>
            </a:endParaRPr>
          </a:p>
        </p:txBody>
      </p:sp>
    </p:spTree>
    <p:extLst>
      <p:ext uri="{BB962C8B-B14F-4D97-AF65-F5344CB8AC3E}">
        <p14:creationId xmlns:p14="http://schemas.microsoft.com/office/powerpoint/2010/main" val="194026119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7178" y="811590"/>
            <a:ext cx="9531179" cy="2062103"/>
          </a:xfrm>
          <a:prstGeom prst="rect">
            <a:avLst/>
          </a:prstGeom>
        </p:spPr>
        <p:txBody>
          <a:bodyPr wrap="square">
            <a:spAutoFit/>
          </a:bodyPr>
          <a:lstStyle/>
          <a:p>
            <a:r>
              <a:rPr lang="ru-RU" sz="1600" dirty="0" err="1">
                <a:latin typeface="Times New Roman" panose="02020603050405020304" pitchFamily="18" charset="0"/>
                <a:cs typeface="Times New Roman" panose="02020603050405020304" pitchFamily="18" charset="0"/>
              </a:rPr>
              <a:t>Облігація</a:t>
            </a:r>
            <a:r>
              <a:rPr lang="ru-RU" sz="1600" dirty="0">
                <a:latin typeface="Times New Roman" panose="02020603050405020304" pitchFamily="18" charset="0"/>
                <a:cs typeface="Times New Roman" panose="02020603050405020304" pitchFamily="18" charset="0"/>
              </a:rPr>
              <a:t> (лат. </a:t>
            </a:r>
            <a:r>
              <a:rPr lang="en-US" sz="1600" dirty="0" err="1">
                <a:latin typeface="Times New Roman" panose="02020603050405020304" pitchFamily="18" charset="0"/>
                <a:cs typeface="Times New Roman" panose="02020603050405020304" pitchFamily="18" charset="0"/>
              </a:rPr>
              <a:t>obligatio</a:t>
            </a:r>
            <a:r>
              <a:rPr lang="en-US" sz="1600" dirty="0">
                <a:latin typeface="Times New Roman" panose="02020603050405020304" pitchFamily="18" charset="0"/>
                <a:cs typeface="Times New Roman" panose="02020603050405020304" pitchFamily="18" charset="0"/>
              </a:rPr>
              <a:t> — </a:t>
            </a:r>
            <a:r>
              <a:rPr lang="ru-RU" sz="1600" dirty="0" err="1">
                <a:latin typeface="Times New Roman" panose="02020603050405020304" pitchFamily="18" charset="0"/>
                <a:cs typeface="Times New Roman" panose="02020603050405020304" pitchFamily="18" charset="0"/>
              </a:rPr>
              <a:t>зобов'язання</a:t>
            </a:r>
            <a:r>
              <a:rPr lang="ru-RU" sz="1600" dirty="0">
                <a:latin typeface="Times New Roman" panose="02020603050405020304" pitchFamily="18" charset="0"/>
                <a:cs typeface="Times New Roman" panose="02020603050405020304" pitchFamily="18" charset="0"/>
              </a:rPr>
              <a:t>; англ. </a:t>
            </a:r>
            <a:r>
              <a:rPr lang="en-US" sz="1600" dirty="0">
                <a:latin typeface="Times New Roman" panose="02020603050405020304" pitchFamily="18" charset="0"/>
                <a:cs typeface="Times New Roman" panose="02020603050405020304" pitchFamily="18" charset="0"/>
              </a:rPr>
              <a:t>bond — </a:t>
            </a:r>
            <a:r>
              <a:rPr lang="ru-RU" sz="1600" dirty="0" err="1">
                <a:latin typeface="Times New Roman" panose="02020603050405020304" pitchFamily="18" charset="0"/>
                <a:cs typeface="Times New Roman" panose="02020603050405020304" pitchFamily="18" charset="0"/>
              </a:rPr>
              <a:t>довгострокова</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note — </a:t>
            </a:r>
            <a:r>
              <a:rPr lang="ru-RU" sz="1600" dirty="0" err="1">
                <a:latin typeface="Times New Roman" panose="02020603050405020304" pitchFamily="18" charset="0"/>
                <a:cs typeface="Times New Roman" panose="02020603050405020304" pitchFamily="18" charset="0"/>
              </a:rPr>
              <a:t>короткострокова</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a:t>
            </a:r>
            <a:r>
              <a:rPr lang="ru-RU" sz="1600" dirty="0" err="1" smtClean="0">
                <a:latin typeface="Times New Roman" panose="02020603050405020304" pitchFamily="18" charset="0"/>
                <a:cs typeface="Times New Roman" panose="02020603050405020304" pitchFamily="18" charset="0"/>
              </a:rPr>
              <a:t>емісійний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цінний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папір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засвідчує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внесення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власником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грошових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коштів</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підтверджує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зобов'язання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відшкодувати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номінальну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вартість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цього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цінного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паперу</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виплатою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певного</a:t>
            </a:r>
            <a:r>
              <a:rPr lang="ru-RU" sz="1600" dirty="0">
                <a:latin typeface="Times New Roman" panose="02020603050405020304" pitchFamily="18" charset="0"/>
                <a:cs typeface="Times New Roman" panose="02020603050405020304" pitchFamily="18" charset="0"/>
              </a:rPr>
              <a:t> доходу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передати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йому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майно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надати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послуги</a:t>
            </a:r>
            <a:r>
              <a:rPr lang="ru-RU" sz="1600" dirty="0" smtClean="0">
                <a:latin typeface="Times New Roman" panose="02020603050405020304" pitchFamily="18" charset="0"/>
                <a:cs typeface="Times New Roman" panose="02020603050405020304" pitchFamily="18" charset="0"/>
              </a:rPr>
              <a:t>.</a:t>
            </a:r>
          </a:p>
          <a:p>
            <a:endParaRPr lang="uk-UA"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Облігації</a:t>
            </a:r>
            <a:r>
              <a:rPr lang="ru-RU" sz="1600" dirty="0">
                <a:latin typeface="Times New Roman" panose="02020603050405020304" pitchFamily="18" charset="0"/>
                <a:cs typeface="Times New Roman" panose="02020603050405020304" pitchFamily="18" charset="0"/>
              </a:rPr>
              <a:t> — один </a:t>
            </a:r>
            <a:r>
              <a:rPr lang="ru-RU" sz="1600" dirty="0" err="1">
                <a:latin typeface="Times New Roman" panose="02020603050405020304" pitchFamily="18" charset="0"/>
                <a:cs typeface="Times New Roman" panose="02020603050405020304" pitchFamily="18" charset="0"/>
              </a:rPr>
              <a:t>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найдавніших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цінних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паперів</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способів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залучення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грошових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коштів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чи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покриття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дефіциту</a:t>
            </a:r>
            <a:r>
              <a:rPr lang="ru-RU" sz="1600" dirty="0">
                <a:latin typeface="Times New Roman" panose="02020603050405020304" pitchFamily="18" charset="0"/>
                <a:cs typeface="Times New Roman" panose="02020603050405020304" pitchFamily="18" charset="0"/>
              </a:rPr>
              <a:t> бюджету.</a:t>
            </a:r>
          </a:p>
        </p:txBody>
      </p:sp>
      <p:sp>
        <p:nvSpPr>
          <p:cNvPr id="5" name="Прямоугольник 4"/>
          <p:cNvSpPr/>
          <p:nvPr/>
        </p:nvSpPr>
        <p:spPr>
          <a:xfrm>
            <a:off x="387178" y="3567100"/>
            <a:ext cx="6738551" cy="2308324"/>
          </a:xfrm>
          <a:prstGeom prst="rect">
            <a:avLst/>
          </a:prstGeom>
        </p:spPr>
        <p:txBody>
          <a:bodyPr wrap="square">
            <a:spAutoFit/>
          </a:bodyPr>
          <a:lstStyle/>
          <a:p>
            <a:r>
              <a:rPr lang="ru-RU" sz="1600" dirty="0" err="1">
                <a:latin typeface="Times New Roman" panose="02020603050405020304" pitchFamily="18" charset="0"/>
                <a:cs typeface="Times New Roman" panose="02020603050405020304" pitchFamily="18" charset="0"/>
              </a:rPr>
              <a:t>Дохід</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інвестора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складатися</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двох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складових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періодичних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виплат</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обумовленому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розмірі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купонний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дохід</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різниці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між</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ціною</a:t>
            </a:r>
            <a:r>
              <a:rPr lang="ru-RU" sz="1600" dirty="0">
                <a:latin typeface="Times New Roman" panose="02020603050405020304" pitchFamily="18" charset="0"/>
                <a:cs typeface="Times New Roman" panose="02020603050405020304" pitchFamily="18" charset="0"/>
              </a:rPr>
              <a:t> покупки </a:t>
            </a:r>
            <a:r>
              <a:rPr lang="ru-RU" sz="1600" dirty="0" err="1">
                <a:latin typeface="Times New Roman" panose="02020603050405020304" pitchFamily="18" charset="0"/>
                <a:cs typeface="Times New Roman" panose="02020603050405020304" pitchFamily="18" charset="0"/>
              </a:rPr>
              <a:t>облігації</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ціною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погашення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дисконтний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дохід</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Часто </a:t>
            </a:r>
            <a:r>
              <a:rPr lang="ru-RU" sz="1600" dirty="0" err="1">
                <a:latin typeface="Times New Roman" panose="02020603050405020304" pitchFamily="18" charset="0"/>
                <a:cs typeface="Times New Roman" panose="02020603050405020304" pitchFamily="18" charset="0"/>
              </a:rPr>
              <a:t>зустрічаються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облігації</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плаваючою</a:t>
            </a:r>
            <a:r>
              <a:rPr lang="ru-RU" sz="1600" dirty="0">
                <a:latin typeface="Times New Roman" panose="02020603050405020304" pitchFamily="18" charset="0"/>
                <a:cs typeface="Times New Roman" panose="02020603050405020304" pitchFamily="18" charset="0"/>
              </a:rPr>
              <a:t> процентною </a:t>
            </a:r>
            <a:r>
              <a:rPr lang="ru-RU" sz="1600" dirty="0" err="1">
                <a:latin typeface="Times New Roman" panose="02020603050405020304" pitchFamily="18" charset="0"/>
                <a:cs typeface="Times New Roman" panose="02020603050405020304" pitchFamily="18" charset="0"/>
              </a:rPr>
              <a:t>ставкою</a:t>
            </a:r>
            <a:r>
              <a:rPr lang="ru-RU" sz="1600" dirty="0">
                <a:latin typeface="Times New Roman" panose="02020603050405020304" pitchFamily="18" charset="0"/>
                <a:cs typeface="Times New Roman" panose="02020603050405020304" pitchFamily="18" charset="0"/>
              </a:rPr>
              <a:t>, яка </a:t>
            </a:r>
            <a:r>
              <a:rPr lang="ru-RU" sz="1600" dirty="0" err="1">
                <a:latin typeface="Times New Roman" panose="02020603050405020304" pitchFamily="18" charset="0"/>
                <a:cs typeface="Times New Roman" panose="02020603050405020304" pitchFamily="18" charset="0"/>
              </a:rPr>
              <a:t>прив'язується</a:t>
            </a:r>
            <a:r>
              <a:rPr lang="ru-RU" sz="1600" dirty="0">
                <a:latin typeface="Times New Roman" panose="02020603050405020304" pitchFamily="18" charset="0"/>
                <a:cs typeface="Times New Roman" panose="02020603050405020304" pitchFamily="18" charset="0"/>
              </a:rPr>
              <a:t> до ставок </a:t>
            </a:r>
            <a:r>
              <a:rPr lang="ru-RU" sz="1600" dirty="0" err="1">
                <a:latin typeface="Times New Roman" panose="02020603050405020304" pitchFamily="18" charset="0"/>
                <a:cs typeface="Times New Roman" panose="02020603050405020304" pitchFamily="18" charset="0"/>
              </a:rPr>
              <a:t>міжбанківського</a:t>
            </a:r>
            <a:r>
              <a:rPr lang="ru-RU" sz="1600" dirty="0">
                <a:latin typeface="Times New Roman" panose="02020603050405020304" pitchFamily="18" charset="0"/>
                <a:cs typeface="Times New Roman" panose="02020603050405020304" pitchFamily="18" charset="0"/>
              </a:rPr>
              <a:t> ринку, </a:t>
            </a:r>
            <a:r>
              <a:rPr lang="ru-RU" sz="1600" dirty="0" err="1">
                <a:latin typeface="Times New Roman" panose="02020603050405020304" pitchFamily="18" charset="0"/>
                <a:cs typeface="Times New Roman" panose="02020603050405020304" pitchFamily="18" charset="0"/>
              </a:rPr>
              <a:t>рефінансування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інших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фінансових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індикаторів</a:t>
            </a:r>
            <a:r>
              <a:rPr lang="ru-RU" sz="1600" dirty="0">
                <a:latin typeface="Times New Roman" panose="02020603050405020304" pitchFamily="18" charset="0"/>
                <a:cs typeface="Times New Roman" panose="02020603050405020304" pitchFamily="18" charset="0"/>
              </a:rPr>
              <a:t>.</a:t>
            </a:r>
          </a:p>
          <a:p>
            <a:endParaRPr lang="ru-RU" sz="1600" dirty="0">
              <a:latin typeface="Times New Roman" panose="02020603050405020304" pitchFamily="18" charset="0"/>
              <a:cs typeface="Times New Roman" panose="02020603050405020304" pitchFamily="18" charset="0"/>
            </a:endParaRPr>
          </a:p>
        </p:txBody>
      </p:sp>
      <p:pic>
        <p:nvPicPr>
          <p:cNvPr id="6" name="Picture 2" descr="Как вложить деньги в облигации: виды и особенности | Brand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420" y="3662052"/>
            <a:ext cx="3692894" cy="21184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1410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508" y="526872"/>
            <a:ext cx="9531178" cy="3046988"/>
          </a:xfrm>
          <a:prstGeom prst="rect">
            <a:avLst/>
          </a:prstGeom>
        </p:spPr>
        <p:txBody>
          <a:bodyPr wrap="square">
            <a:spAutoFit/>
          </a:bodyPr>
          <a:lstStyle/>
          <a:p>
            <a:pPr indent="450215" algn="just">
              <a:lnSpc>
                <a:spcPct val="150000"/>
              </a:lnSpc>
              <a:spcAft>
                <a:spcPts val="0"/>
              </a:spcAft>
            </a:pPr>
            <a:r>
              <a:rPr lang="uk-UA" sz="1600" dirty="0">
                <a:latin typeface="Times New Roman" panose="02020603050405020304" pitchFamily="18" charset="0"/>
                <a:ea typeface="Arial" panose="020B0604020202020204" pitchFamily="34" charset="0"/>
                <a:cs typeface="Times New Roman" panose="02020603050405020304" pitchFamily="18" charset="0"/>
              </a:rPr>
              <a:t>Облігація</a:t>
            </a:r>
            <a:r>
              <a:rPr lang="uk-UA" sz="1600" b="1" dirty="0">
                <a:latin typeface="Times New Roman" panose="02020603050405020304" pitchFamily="18" charset="0"/>
                <a:ea typeface="Arial" panose="020B0604020202020204" pitchFamily="34" charset="0"/>
                <a:cs typeface="Times New Roman" panose="02020603050405020304" pitchFamily="18" charset="0"/>
              </a:rPr>
              <a:t> </a:t>
            </a:r>
            <a:r>
              <a:rPr lang="uk-UA" sz="1600" dirty="0">
                <a:latin typeface="Times New Roman" panose="02020603050405020304" pitchFamily="18" charset="0"/>
                <a:ea typeface="Arial" panose="020B0604020202020204" pitchFamily="34" charset="0"/>
                <a:cs typeface="Times New Roman" panose="02020603050405020304" pitchFamily="18" charset="0"/>
              </a:rPr>
              <a:t>належить до боргових цінних паперів, які підтверджують наявність дебіторсько-кредиторських </a:t>
            </a:r>
            <a:r>
              <a:rPr lang="uk-UA" sz="1600" dirty="0" smtClean="0">
                <a:latin typeface="Times New Roman" panose="02020603050405020304" pitchFamily="18" charset="0"/>
                <a:ea typeface="Arial" panose="020B0604020202020204" pitchFamily="34" charset="0"/>
                <a:cs typeface="Times New Roman" panose="02020603050405020304" pitchFamily="18" charset="0"/>
              </a:rPr>
              <a:t>взаємовідносин </a:t>
            </a:r>
            <a:r>
              <a:rPr lang="uk-UA" sz="1600" dirty="0">
                <a:latin typeface="Times New Roman" panose="02020603050405020304" pitchFamily="18" charset="0"/>
                <a:ea typeface="Arial" panose="020B0604020202020204" pitchFamily="34" charset="0"/>
                <a:cs typeface="Times New Roman" panose="02020603050405020304" pitchFamily="18" charset="0"/>
              </a:rPr>
              <a:t>між емітентом і власником облігації.</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endParaRPr lang="uk-UA" sz="1600" dirty="0" smtClean="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uk-UA" sz="1600" dirty="0" smtClean="0">
                <a:latin typeface="Times New Roman" panose="02020603050405020304" pitchFamily="18" charset="0"/>
                <a:ea typeface="Arial" panose="020B0604020202020204" pitchFamily="34" charset="0"/>
                <a:cs typeface="Times New Roman" panose="02020603050405020304" pitchFamily="18" charset="0"/>
              </a:rPr>
              <a:t>Випускаючи </a:t>
            </a:r>
            <a:r>
              <a:rPr lang="uk-UA" sz="1600" dirty="0">
                <a:latin typeface="Times New Roman" panose="02020603050405020304" pitchFamily="18" charset="0"/>
                <a:ea typeface="Arial" panose="020B0604020202020204" pitchFamily="34" charset="0"/>
                <a:cs typeface="Times New Roman" panose="02020603050405020304" pitchFamily="18" charset="0"/>
              </a:rPr>
              <a:t>облігацію, емітент тим самим заявляє про:</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marL="742950" lvl="1" indent="-285750" algn="just">
              <a:lnSpc>
                <a:spcPct val="150000"/>
              </a:lnSpc>
              <a:spcAft>
                <a:spcPts val="0"/>
              </a:spcAft>
              <a:buSzPts val="1000"/>
              <a:buFont typeface="Wingdings" panose="05000000000000000000" pitchFamily="2" charset="2"/>
              <a:buChar char="Ø"/>
              <a:tabLst>
                <a:tab pos="494665" algn="l"/>
              </a:tabLst>
            </a:pPr>
            <a:r>
              <a:rPr lang="ru-RU" sz="1600" dirty="0">
                <a:latin typeface="Times New Roman" panose="02020603050405020304" pitchFamily="18" charset="0"/>
                <a:ea typeface="Wingdings" panose="05000000000000000000" pitchFamily="2" charset="2"/>
                <a:cs typeface="Times New Roman" panose="02020603050405020304" pitchFamily="18" charset="0"/>
              </a:rPr>
              <a:t>свою потребу в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залученні</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грошових</a:t>
            </a:r>
            <a:r>
              <a:rPr lang="ru-RU" sz="1600" spc="-35"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засобів</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a:t>
            </a:r>
          </a:p>
          <a:p>
            <a:pPr marL="742950" lvl="1" indent="-285750" algn="just">
              <a:lnSpc>
                <a:spcPct val="150000"/>
              </a:lnSpc>
              <a:spcAft>
                <a:spcPts val="0"/>
              </a:spcAft>
              <a:buSzPts val="1000"/>
              <a:buFont typeface="Wingdings" panose="05000000000000000000" pitchFamily="2" charset="2"/>
              <a:buChar char="Ø"/>
              <a:tabLst>
                <a:tab pos="494665" algn="l"/>
              </a:tabLst>
            </a:pP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термін</a:t>
            </a:r>
            <a:r>
              <a:rPr lang="ru-RU" sz="1600" dirty="0">
                <a:latin typeface="Times New Roman" panose="02020603050405020304" pitchFamily="18" charset="0"/>
                <a:ea typeface="Wingdings" panose="05000000000000000000" pitchFamily="2" charset="2"/>
                <a:cs typeface="Times New Roman" panose="02020603050405020304" pitchFamily="18" charset="0"/>
              </a:rPr>
              <a:t>, на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який</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йому</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потрібні</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ці</a:t>
            </a:r>
            <a:r>
              <a:rPr lang="ru-RU" sz="1600" spc="-35"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засоби</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a:t>
            </a:r>
          </a:p>
          <a:p>
            <a:pPr marL="742950" lvl="1" indent="-285750" algn="just">
              <a:lnSpc>
                <a:spcPct val="150000"/>
              </a:lnSpc>
              <a:spcAft>
                <a:spcPts val="0"/>
              </a:spcAft>
              <a:buSzPts val="1000"/>
              <a:buFont typeface="Wingdings" panose="05000000000000000000" pitchFamily="2" charset="2"/>
              <a:buChar char="Ø"/>
              <a:tabLst>
                <a:tab pos="494665" algn="l"/>
              </a:tabLst>
            </a:pP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розмір</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винагороди</a:t>
            </a:r>
            <a:r>
              <a:rPr lang="ru-RU" sz="1600" dirty="0">
                <a:latin typeface="Times New Roman" panose="02020603050405020304" pitchFamily="18" charset="0"/>
                <a:ea typeface="Wingdings" panose="05000000000000000000" pitchFamily="2" charset="2"/>
                <a:cs typeface="Times New Roman" panose="02020603050405020304" pitchFamily="18" charset="0"/>
              </a:rPr>
              <a:t>, яку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він</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згоден</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платити</a:t>
            </a:r>
            <a:r>
              <a:rPr lang="ru-RU" sz="1600" dirty="0">
                <a:latin typeface="Times New Roman" panose="02020603050405020304" pitchFamily="18" charset="0"/>
                <a:ea typeface="Wingdings" panose="05000000000000000000" pitchFamily="2" charset="2"/>
                <a:cs typeface="Times New Roman" panose="02020603050405020304" pitchFamily="18" charset="0"/>
              </a:rPr>
              <a:t> за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надані</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йому</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засоби</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a:t>
            </a:r>
          </a:p>
          <a:p>
            <a:pPr marL="742950" lvl="1" indent="-285750" algn="just">
              <a:lnSpc>
                <a:spcPct val="150000"/>
              </a:lnSpc>
              <a:spcAft>
                <a:spcPts val="0"/>
              </a:spcAft>
              <a:buSzPts val="1000"/>
              <a:buFont typeface="Wingdings" panose="05000000000000000000" pitchFamily="2" charset="2"/>
              <a:buChar char="Ø"/>
              <a:tabLst>
                <a:tab pos="494665" algn="l"/>
              </a:tabLst>
            </a:pPr>
            <a:r>
              <a:rPr lang="ru-RU" sz="1600" dirty="0" err="1" smtClean="0">
                <a:latin typeface="Times New Roman" panose="02020603050405020304" pitchFamily="18" charset="0"/>
                <a:ea typeface="Wingdings" panose="05000000000000000000" pitchFamily="2" charset="2"/>
                <a:cs typeface="Times New Roman" panose="02020603050405020304" pitchFamily="18" charset="0"/>
              </a:rPr>
              <a:t>готовність</a:t>
            </a:r>
            <a:r>
              <a:rPr lang="ru-RU" sz="1600" dirty="0" smtClean="0">
                <a:latin typeface="Times New Roman" panose="02020603050405020304" pitchFamily="18" charset="0"/>
                <a:ea typeface="Wingdings" panose="05000000000000000000" pitchFamily="2" charset="2"/>
                <a:cs typeface="Times New Roman" panose="02020603050405020304" pitchFamily="18" charset="0"/>
              </a:rPr>
              <a:t> </a:t>
            </a:r>
            <a:r>
              <a:rPr lang="ru-RU" sz="1600" dirty="0">
                <a:latin typeface="Times New Roman" panose="02020603050405020304" pitchFamily="18" charset="0"/>
                <a:ea typeface="Wingdings" panose="05000000000000000000" pitchFamily="2" charset="2"/>
                <a:cs typeface="Times New Roman" panose="02020603050405020304" pitchFamily="18" charset="0"/>
              </a:rPr>
              <a:t>в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подальшому</a:t>
            </a:r>
            <a:r>
              <a:rPr lang="ru-RU" sz="160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повернути</a:t>
            </a:r>
            <a:r>
              <a:rPr lang="ru-RU" sz="1600" dirty="0">
                <a:latin typeface="Times New Roman" panose="02020603050405020304" pitchFamily="18" charset="0"/>
                <a:ea typeface="Wingdings" panose="05000000000000000000" pitchFamily="2" charset="2"/>
                <a:cs typeface="Times New Roman" panose="02020603050405020304" pitchFamily="18" charset="0"/>
              </a:rPr>
              <a:t> борг</a:t>
            </a:r>
            <a:r>
              <a:rPr lang="ru-RU" sz="1600" spc="-40" dirty="0">
                <a:latin typeface="Times New Roman" panose="02020603050405020304" pitchFamily="18" charset="0"/>
                <a:ea typeface="Wingdings" panose="05000000000000000000" pitchFamily="2" charset="2"/>
                <a:cs typeface="Times New Roman" panose="02020603050405020304" pitchFamily="18" charset="0"/>
              </a:rPr>
              <a:t> </a:t>
            </a:r>
            <a:r>
              <a:rPr lang="ru-RU" sz="1600" dirty="0" err="1">
                <a:latin typeface="Times New Roman" panose="02020603050405020304" pitchFamily="18" charset="0"/>
                <a:ea typeface="Wingdings" panose="05000000000000000000" pitchFamily="2" charset="2"/>
                <a:cs typeface="Times New Roman" panose="02020603050405020304" pitchFamily="18" charset="0"/>
              </a:rPr>
              <a:t>повністю</a:t>
            </a:r>
            <a:r>
              <a:rPr lang="ru-RU" sz="1600" dirty="0">
                <a:latin typeface="Times New Roman" panose="02020603050405020304" pitchFamily="18" charset="0"/>
                <a:ea typeface="Wingdings" panose="05000000000000000000" pitchFamily="2" charset="2"/>
                <a:cs typeface="Times New Roman" panose="02020603050405020304" pitchFamily="18" charset="0"/>
              </a:rPr>
              <a:t>.</a:t>
            </a:r>
            <a:endParaRPr lang="ru-RU" sz="1600" dirty="0">
              <a:effectLst/>
              <a:latin typeface="Times New Roman" panose="02020603050405020304" pitchFamily="18" charset="0"/>
              <a:ea typeface="Wingdings" panose="05000000000000000000" pitchFamily="2" charset="2"/>
              <a:cs typeface="Times New Roman" panose="02020603050405020304" pitchFamily="18" charset="0"/>
            </a:endParaRPr>
          </a:p>
        </p:txBody>
      </p:sp>
      <p:sp>
        <p:nvSpPr>
          <p:cNvPr id="3" name="Прямоугольник 2"/>
          <p:cNvSpPr/>
          <p:nvPr/>
        </p:nvSpPr>
        <p:spPr>
          <a:xfrm>
            <a:off x="502508" y="4048542"/>
            <a:ext cx="10668000" cy="1938992"/>
          </a:xfrm>
          <a:prstGeom prst="rect">
            <a:avLst/>
          </a:prstGeom>
        </p:spPr>
        <p:txBody>
          <a:bodyPr wrap="square">
            <a:spAutoFit/>
          </a:bodyPr>
          <a:lstStyle/>
          <a:p>
            <a:pPr indent="450215" algn="just">
              <a:lnSpc>
                <a:spcPct val="150000"/>
              </a:lnSpc>
              <a:spcAft>
                <a:spcPts val="0"/>
              </a:spcAft>
            </a:pPr>
            <a:r>
              <a:rPr lang="uk-UA" sz="1600" dirty="0">
                <a:latin typeface="Times New Roman" panose="02020603050405020304" pitchFamily="18" charset="0"/>
                <a:ea typeface="Arial" panose="020B0604020202020204" pitchFamily="34" charset="0"/>
                <a:cs typeface="Times New Roman" panose="02020603050405020304" pitchFamily="18" charset="0"/>
              </a:rPr>
              <a:t>Рішення про випуск облігацій державних і місцевих позик приймається відповідно Кабінетом Міністрів України і місцевими Радами народних депутатів. У рішенні визначається емітент, умови випуску і порядок розміщення облігацій.</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uk-UA" sz="1600" dirty="0">
                <a:latin typeface="Times New Roman" panose="02020603050405020304" pitchFamily="18" charset="0"/>
                <a:ea typeface="Arial" panose="020B0604020202020204" pitchFamily="34" charset="0"/>
                <a:cs typeface="Times New Roman" panose="02020603050405020304" pitchFamily="18" charset="0"/>
              </a:rPr>
              <a:t>Облігації підприємств випускаються підприємствами усіх передбачених законом форм власності, об’єднаннями підприємств, акціонерними та іншими товариствами і не дають їх власникам права на участь в управлінні справами емітента.</a:t>
            </a:r>
            <a:endParaRPr lang="ru-RU" sz="16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835184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226" y="416680"/>
            <a:ext cx="7809471" cy="4524315"/>
          </a:xfrm>
          <a:prstGeom prst="rect">
            <a:avLst/>
          </a:prstGeom>
        </p:spPr>
        <p:txBody>
          <a:bodyPr wrap="square">
            <a:spAutoFit/>
          </a:bodyPr>
          <a:lstStyle/>
          <a:p>
            <a:pPr indent="450215" algn="just">
              <a:lnSpc>
                <a:spcPct val="150000"/>
              </a:lnSpc>
              <a:spcAft>
                <a:spcPts val="0"/>
              </a:spcAft>
            </a:pPr>
            <a:r>
              <a:rPr lang="uk-UA" sz="1600" dirty="0">
                <a:latin typeface="Times New Roman" panose="02020603050405020304" pitchFamily="18" charset="0"/>
                <a:cs typeface="Times New Roman" panose="02020603050405020304" pitchFamily="18" charset="0"/>
              </a:rPr>
              <a:t>Обов’язковими реквізитами облігацій підприємств є наступні: </a:t>
            </a:r>
            <a:endParaRPr lang="uk-UA" sz="1600" dirty="0" smtClean="0">
              <a:latin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найменування </a:t>
            </a:r>
            <a:r>
              <a:rPr lang="uk-UA" sz="1600" dirty="0">
                <a:latin typeface="Times New Roman" panose="02020603050405020304" pitchFamily="18" charset="0"/>
                <a:cs typeface="Times New Roman" panose="02020603050405020304" pitchFamily="18" charset="0"/>
              </a:rPr>
              <a:t>цінного паперу – “облігація”; </a:t>
            </a:r>
            <a:endParaRPr lang="uk-UA" sz="1600" dirty="0" smtClean="0">
              <a:latin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фірмове </a:t>
            </a:r>
            <a:r>
              <a:rPr lang="uk-UA" sz="1600" dirty="0">
                <a:latin typeface="Times New Roman" panose="02020603050405020304" pitchFamily="18" charset="0"/>
                <a:cs typeface="Times New Roman" panose="02020603050405020304" pitchFamily="18" charset="0"/>
              </a:rPr>
              <a:t>найменування і місцезнаходження емітента облігації; </a:t>
            </a:r>
            <a:endParaRPr lang="uk-UA" sz="1600" dirty="0" smtClean="0">
              <a:latin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фірмове </a:t>
            </a:r>
            <a:r>
              <a:rPr lang="uk-UA" sz="1600" dirty="0">
                <a:latin typeface="Times New Roman" panose="02020603050405020304" pitchFamily="18" charset="0"/>
                <a:cs typeface="Times New Roman" panose="02020603050405020304" pitchFamily="18" charset="0"/>
              </a:rPr>
              <a:t>найменування або ім’я покупця (для іменної облігації</a:t>
            </a:r>
            <a:r>
              <a:rPr lang="uk-UA" sz="1600" dirty="0" smtClean="0">
                <a:latin typeface="Times New Roman" panose="02020603050405020304" pitchFamily="18" charset="0"/>
                <a:cs typeface="Times New Roman" panose="02020603050405020304" pitchFamily="18" charset="0"/>
              </a:rPr>
              <a:t>); </a:t>
            </a: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номінальна вартість облігації; </a:t>
            </a: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термін </a:t>
            </a:r>
            <a:r>
              <a:rPr lang="uk-UA" sz="1600" dirty="0">
                <a:latin typeface="Times New Roman" panose="02020603050405020304" pitchFamily="18" charset="0"/>
                <a:cs typeface="Times New Roman" panose="02020603050405020304" pitchFamily="18" charset="0"/>
              </a:rPr>
              <a:t>погашення; розмір і строки виплати процентів (для процентних облігацій); </a:t>
            </a: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місце </a:t>
            </a:r>
            <a:r>
              <a:rPr lang="uk-UA" sz="1600" dirty="0">
                <a:latin typeface="Times New Roman" panose="02020603050405020304" pitchFamily="18" charset="0"/>
                <a:cs typeface="Times New Roman" panose="02020603050405020304" pitchFamily="18" charset="0"/>
              </a:rPr>
              <a:t>і дата випуску; </a:t>
            </a: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серія </a:t>
            </a:r>
            <a:r>
              <a:rPr lang="uk-UA" sz="1600" dirty="0">
                <a:latin typeface="Times New Roman" panose="02020603050405020304" pitchFamily="18" charset="0"/>
                <a:cs typeface="Times New Roman" panose="02020603050405020304" pitchFamily="18" charset="0"/>
              </a:rPr>
              <a:t>і номер облігації; </a:t>
            </a: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підпис </a:t>
            </a:r>
            <a:r>
              <a:rPr lang="uk-UA" sz="1600" dirty="0">
                <a:latin typeface="Times New Roman" panose="02020603050405020304" pitchFamily="18" charset="0"/>
                <a:cs typeface="Times New Roman" panose="02020603050405020304" pitchFamily="18" charset="0"/>
              </a:rPr>
              <a:t>керівника емітента або іншої уповноваженої на це особи; </a:t>
            </a: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печатка </a:t>
            </a:r>
            <a:r>
              <a:rPr lang="uk-UA" sz="1600" dirty="0">
                <a:latin typeface="Times New Roman" panose="02020603050405020304" pitchFamily="18" charset="0"/>
                <a:cs typeface="Times New Roman" panose="02020603050405020304" pitchFamily="18" charset="0"/>
              </a:rPr>
              <a:t>емітента.</a:t>
            </a:r>
            <a:endParaRPr lang="ru-RU" sz="1600" dirty="0">
              <a:latin typeface="Times New Roman" panose="02020603050405020304" pitchFamily="18" charset="0"/>
              <a:cs typeface="Times New Roman" panose="02020603050405020304" pitchFamily="18" charset="0"/>
            </a:endParaRPr>
          </a:p>
          <a:p>
            <a:pPr indent="450215" algn="just">
              <a:lnSpc>
                <a:spcPct val="150000"/>
              </a:lnSpc>
              <a:spcAft>
                <a:spcPts val="0"/>
              </a:spcAft>
            </a:pPr>
            <a:endParaRPr lang="uk-UA" sz="1600" dirty="0">
              <a:latin typeface="Times New Roman" panose="02020603050405020304" pitchFamily="18" charset="0"/>
              <a:cs typeface="Times New Roman" panose="02020603050405020304" pitchFamily="18" charset="0"/>
            </a:endParaRPr>
          </a:p>
          <a:p>
            <a:pPr indent="450215" algn="just">
              <a:lnSpc>
                <a:spcPct val="150000"/>
              </a:lnSpc>
              <a:spcAft>
                <a:spcPts val="0"/>
              </a:spcAft>
            </a:pPr>
            <a:endParaRPr lang="uk-UA" sz="1600" dirty="0" smtClean="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682313" y="4250052"/>
            <a:ext cx="7463482" cy="1938992"/>
          </a:xfrm>
          <a:prstGeom prst="rect">
            <a:avLst/>
          </a:prstGeom>
        </p:spPr>
        <p:txBody>
          <a:bodyPr wrap="square">
            <a:spAutoFit/>
          </a:bodyPr>
          <a:lstStyle/>
          <a:p>
            <a:pPr indent="450215" algn="just">
              <a:lnSpc>
                <a:spcPct val="150000"/>
              </a:lnSpc>
            </a:pPr>
            <a:r>
              <a:rPr lang="uk-UA" sz="1600" dirty="0">
                <a:latin typeface="Times New Roman" panose="02020603050405020304" pitchFamily="18" charset="0"/>
                <a:cs typeface="Times New Roman" panose="02020603050405020304" pitchFamily="18" charset="0"/>
              </a:rPr>
              <a:t>Крім основної частини, до облігації може додаватися купонний лист на виплату </a:t>
            </a:r>
            <a:r>
              <a:rPr lang="uk-UA" sz="1600" dirty="0" smtClean="0">
                <a:latin typeface="Times New Roman" panose="02020603050405020304" pitchFamily="18" charset="0"/>
                <a:cs typeface="Times New Roman" panose="02020603050405020304" pitchFamily="18" charset="0"/>
              </a:rPr>
              <a:t>процентів</a:t>
            </a:r>
            <a:r>
              <a:rPr lang="uk-UA" sz="1600" dirty="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з основними даними:</a:t>
            </a:r>
            <a:endParaRPr lang="uk-UA" sz="1600" dirty="0" smtClean="0">
              <a:latin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порядковий </a:t>
            </a:r>
            <a:r>
              <a:rPr lang="uk-UA" sz="1600" dirty="0">
                <a:latin typeface="Times New Roman" panose="02020603050405020304" pitchFamily="18" charset="0"/>
                <a:cs typeface="Times New Roman" panose="02020603050405020304" pitchFamily="18" charset="0"/>
              </a:rPr>
              <a:t>номер купона на виплату </a:t>
            </a:r>
            <a:r>
              <a:rPr lang="uk-UA" sz="1600" dirty="0" smtClean="0">
                <a:latin typeface="Times New Roman" panose="02020603050405020304" pitchFamily="18" charset="0"/>
                <a:cs typeface="Times New Roman" panose="02020603050405020304" pitchFamily="18" charset="0"/>
              </a:rPr>
              <a:t>процентів;</a:t>
            </a: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номер </a:t>
            </a:r>
            <a:r>
              <a:rPr lang="uk-UA" sz="1600" dirty="0">
                <a:latin typeface="Times New Roman" panose="02020603050405020304" pitchFamily="18" charset="0"/>
                <a:cs typeface="Times New Roman" panose="02020603050405020304" pitchFamily="18" charset="0"/>
              </a:rPr>
              <a:t>облігації, по якій виплачуються проценти; </a:t>
            </a:r>
          </a:p>
          <a:p>
            <a:pPr marL="285750" indent="-285750" algn="just">
              <a:lnSpc>
                <a:spcPct val="150000"/>
              </a:lnSpc>
              <a:spcAft>
                <a:spcPts val="0"/>
              </a:spcAft>
              <a:buFont typeface="Wingdings" panose="05000000000000000000" pitchFamily="2" charset="2"/>
              <a:buChar char="ü"/>
            </a:pPr>
            <a:r>
              <a:rPr lang="uk-UA" sz="1600" dirty="0" smtClean="0">
                <a:latin typeface="Times New Roman" panose="02020603050405020304" pitchFamily="18" charset="0"/>
                <a:cs typeface="Times New Roman" panose="02020603050405020304" pitchFamily="18" charset="0"/>
              </a:rPr>
              <a:t>найменування </a:t>
            </a:r>
            <a:r>
              <a:rPr lang="uk-UA" sz="1600" dirty="0">
                <a:latin typeface="Times New Roman" panose="02020603050405020304" pitchFamily="18" charset="0"/>
                <a:cs typeface="Times New Roman" panose="02020603050405020304" pitchFamily="18" charset="0"/>
              </a:rPr>
              <a:t>емітента і термін виплати процентів.</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4089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4843" y="588649"/>
            <a:ext cx="6096000" cy="2677656"/>
          </a:xfrm>
          <a:prstGeom prst="rect">
            <a:avLst/>
          </a:prstGeom>
        </p:spPr>
        <p:txBody>
          <a:bodyPr>
            <a:spAutoFit/>
          </a:bodyPr>
          <a:lstStyle/>
          <a:p>
            <a:pPr indent="450215" algn="just">
              <a:lnSpc>
                <a:spcPct val="150000"/>
              </a:lnSpc>
            </a:pPr>
            <a:r>
              <a:rPr lang="uk-UA" sz="1600" dirty="0">
                <a:latin typeface="Times New Roman" panose="02020603050405020304" pitchFamily="18" charset="0"/>
                <a:ea typeface="Arial" panose="020B0604020202020204" pitchFamily="34" charset="0"/>
                <a:cs typeface="Times New Roman" panose="02020603050405020304" pitchFamily="18" charset="0"/>
              </a:rPr>
              <a:t>Акціонерні товариства можуть випускати облігації на суму не більше 25% від розміру статутного фонду і лише після повної оплати всіх випущених</a:t>
            </a:r>
            <a:r>
              <a:rPr lang="uk-UA" sz="1600" spc="-5" dirty="0">
                <a:latin typeface="Times New Roman" panose="02020603050405020304" pitchFamily="18" charset="0"/>
                <a:ea typeface="Arial" panose="020B0604020202020204" pitchFamily="34" charset="0"/>
                <a:cs typeface="Times New Roman" panose="02020603050405020304" pitchFamily="18" charset="0"/>
              </a:rPr>
              <a:t> </a:t>
            </a:r>
            <a:r>
              <a:rPr lang="uk-UA" sz="1600" dirty="0">
                <a:latin typeface="Times New Roman" panose="02020603050405020304" pitchFamily="18" charset="0"/>
                <a:ea typeface="Arial" panose="020B0604020202020204" pitchFamily="34" charset="0"/>
                <a:cs typeface="Times New Roman" panose="02020603050405020304" pitchFamily="18" charset="0"/>
              </a:rPr>
              <a:t>акцій.</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pPr>
            <a:endParaRPr lang="uk-UA" sz="1600" dirty="0" smtClean="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pPr>
            <a:r>
              <a:rPr lang="uk-UA" sz="1600" dirty="0" smtClean="0">
                <a:latin typeface="Times New Roman" panose="02020603050405020304" pitchFamily="18" charset="0"/>
                <a:ea typeface="Arial" panose="020B0604020202020204" pitchFamily="34" charset="0"/>
                <a:cs typeface="Times New Roman" panose="02020603050405020304" pitchFamily="18" charset="0"/>
              </a:rPr>
              <a:t>Облігації </a:t>
            </a:r>
            <a:r>
              <a:rPr lang="uk-UA" sz="1600" dirty="0">
                <a:latin typeface="Times New Roman" panose="02020603050405020304" pitchFamily="18" charset="0"/>
                <a:ea typeface="Arial" panose="020B0604020202020204" pitchFamily="34" charset="0"/>
                <a:cs typeface="Times New Roman" panose="02020603050405020304" pitchFamily="18" charset="0"/>
              </a:rPr>
              <a:t>усіх видів розповсюджуються серед підприємств та громадян на добровільних засадах</a:t>
            </a:r>
            <a:r>
              <a:rPr lang="uk-UA" sz="1600" dirty="0" smtClean="0">
                <a:latin typeface="Times New Roman" panose="02020603050405020304" pitchFamily="18" charset="0"/>
                <a:ea typeface="Arial" panose="020B0604020202020204" pitchFamily="34" charset="0"/>
                <a:cs typeface="Times New Roman" panose="02020603050405020304" pitchFamily="18" charset="0"/>
              </a:rPr>
              <a:t>.</a:t>
            </a:r>
          </a:p>
          <a:p>
            <a:pPr indent="450215" algn="just">
              <a:lnSpc>
                <a:spcPct val="150000"/>
              </a:lnSpc>
              <a:spcAft>
                <a:spcPts val="0"/>
              </a:spcAft>
            </a:pPr>
            <a:endParaRPr lang="ru-RU" sz="16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Прямоугольник 2"/>
          <p:cNvSpPr/>
          <p:nvPr/>
        </p:nvSpPr>
        <p:spPr>
          <a:xfrm>
            <a:off x="444843" y="3637429"/>
            <a:ext cx="6096000" cy="2585323"/>
          </a:xfrm>
          <a:prstGeom prst="rect">
            <a:avLst/>
          </a:prstGeom>
        </p:spPr>
        <p:txBody>
          <a:bodyPr>
            <a:spAutoFit/>
          </a:bodyPr>
          <a:lstStyle/>
          <a:p>
            <a:pPr indent="450215" algn="just">
              <a:lnSpc>
                <a:spcPct val="150000"/>
              </a:lnSpc>
              <a:spcAft>
                <a:spcPts val="0"/>
              </a:spcAft>
            </a:pPr>
            <a:r>
              <a:rPr lang="uk-UA" dirty="0">
                <a:latin typeface="Times New Roman" panose="02020603050405020304" pitchFamily="18" charset="0"/>
                <a:ea typeface="Arial" panose="020B0604020202020204" pitchFamily="34" charset="0"/>
                <a:cs typeface="Times New Roman" panose="02020603050405020304" pitchFamily="18" charset="0"/>
              </a:rPr>
              <a:t>Громадяни придбають облігації тільки за рахунок своїх особистих коштів.</a:t>
            </a:r>
            <a:endParaRPr lang="ru-RU"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endParaRPr lang="uk-UA" dirty="0" smtClean="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uk-UA" dirty="0" smtClean="0">
                <a:latin typeface="Times New Roman" panose="02020603050405020304" pitchFamily="18" charset="0"/>
                <a:ea typeface="Arial" panose="020B0604020202020204" pitchFamily="34" charset="0"/>
                <a:cs typeface="Times New Roman" panose="02020603050405020304" pitchFamily="18" charset="0"/>
              </a:rPr>
              <a:t>Підприємства </a:t>
            </a:r>
            <a:r>
              <a:rPr lang="uk-UA" dirty="0">
                <a:latin typeface="Times New Roman" panose="02020603050405020304" pitchFamily="18" charset="0"/>
                <a:ea typeface="Arial" panose="020B0604020202020204" pitchFamily="34" charset="0"/>
                <a:cs typeface="Times New Roman" panose="02020603050405020304" pitchFamily="18" charset="0"/>
              </a:rPr>
              <a:t>придбають облігації за рахунок коштів, що залишаються в їх розпорядженні після сплати податків та процентів за банківський кредит.</a:t>
            </a:r>
            <a:endParaRPr lang="ru-RU" dirty="0">
              <a:latin typeface="Times New Roman" panose="02020603050405020304" pitchFamily="18" charset="0"/>
              <a:ea typeface="Arial" panose="020B0604020202020204" pitchFamily="34" charset="0"/>
              <a:cs typeface="Times New Roman" panose="02020603050405020304" pitchFamily="18" charset="0"/>
            </a:endParaRPr>
          </a:p>
        </p:txBody>
      </p:sp>
      <p:pic>
        <p:nvPicPr>
          <p:cNvPr id="3074" name="Picture 2" descr="Власти Алтая не планируют выпуск облигаций для покрытия дефици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112">
            <a:off x="7595286" y="2247112"/>
            <a:ext cx="3755232" cy="2115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150907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4269" y="312948"/>
            <a:ext cx="9819503" cy="786497"/>
          </a:xfrm>
          <a:prstGeom prst="rect">
            <a:avLst/>
          </a:prstGeom>
        </p:spPr>
        <p:txBody>
          <a:bodyPr wrap="square">
            <a:spAutoFit/>
          </a:bodyPr>
          <a:lstStyle/>
          <a:p>
            <a:pPr indent="450215" algn="ctr">
              <a:lnSpc>
                <a:spcPct val="150000"/>
              </a:lnSpc>
              <a:spcAft>
                <a:spcPts val="0"/>
              </a:spcAft>
            </a:pPr>
            <a:r>
              <a:rPr lang="uk-UA" sz="1600" b="1" i="1" dirty="0">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rPr>
              <a:t>Права і обов’язки емітента і власника облігації є типовими для боргових відносин, що існують між кредитором і </a:t>
            </a:r>
            <a:r>
              <a:rPr lang="uk-UA" sz="1600" b="1" i="1" dirty="0" smtClean="0">
                <a:effectLst>
                  <a:outerShdw blurRad="38100" dist="38100" dir="2700000" algn="tl">
                    <a:srgbClr val="000000">
                      <a:alpha val="43137"/>
                    </a:srgbClr>
                  </a:outerShdw>
                </a:effectLst>
                <a:latin typeface="Times New Roman" panose="02020603050405020304" pitchFamily="18" charset="0"/>
                <a:ea typeface="Arial" panose="020B0604020202020204" pitchFamily="34" charset="0"/>
              </a:rPr>
              <a:t>боржником</a:t>
            </a:r>
            <a:endParaRPr lang="ru-RU" sz="1100" b="1" i="1" dirty="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2876619282"/>
              </p:ext>
            </p:extLst>
          </p:nvPr>
        </p:nvGraphicFramePr>
        <p:xfrm>
          <a:off x="374819" y="1411407"/>
          <a:ext cx="10972800" cy="2410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extLst>
              <p:ext uri="{D42A27DB-BD31-4B8C-83A1-F6EECF244321}">
                <p14:modId xmlns:p14="http://schemas.microsoft.com/office/powerpoint/2010/main" val="1919862348"/>
              </p:ext>
            </p:extLst>
          </p:nvPr>
        </p:nvGraphicFramePr>
        <p:xfrm>
          <a:off x="1643446" y="4525965"/>
          <a:ext cx="8435546" cy="1569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23835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214603575"/>
              </p:ext>
            </p:extLst>
          </p:nvPr>
        </p:nvGraphicFramePr>
        <p:xfrm>
          <a:off x="5494637" y="2545492"/>
          <a:ext cx="5832390" cy="3650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3967258653"/>
              </p:ext>
            </p:extLst>
          </p:nvPr>
        </p:nvGraphicFramePr>
        <p:xfrm>
          <a:off x="337751" y="654046"/>
          <a:ext cx="6730313" cy="28305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098" name="Picture 2" descr="LIKБЕЗ: Про особливості конвертованих облігацій"/>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910" y="3987832"/>
            <a:ext cx="3445820" cy="22983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3618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85277" y="426994"/>
            <a:ext cx="1748236" cy="369332"/>
          </a:xfrm>
          <a:prstGeom prst="rect">
            <a:avLst/>
          </a:prstGeom>
        </p:spPr>
        <p:txBody>
          <a:bodyPr wrap="none">
            <a:spAutoFit/>
          </a:bodyPr>
          <a:lstStyle/>
          <a:p>
            <a:r>
              <a:rPr lang="uk-UA"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Види облігацій</a:t>
            </a:r>
            <a:endParaRPr lang="ru-RU" i="1" dirty="0">
              <a:effectLst>
                <a:outerShdw blurRad="38100" dist="38100" dir="2700000" algn="tl">
                  <a:srgbClr val="000000">
                    <a:alpha val="43137"/>
                  </a:srgbClr>
                </a:outerShdw>
              </a:effectLst>
            </a:endParaRPr>
          </a:p>
        </p:txBody>
      </p:sp>
      <p:sp>
        <p:nvSpPr>
          <p:cNvPr id="3" name="Прямоугольник 2"/>
          <p:cNvSpPr/>
          <p:nvPr/>
        </p:nvSpPr>
        <p:spPr>
          <a:xfrm>
            <a:off x="675503" y="1513338"/>
            <a:ext cx="10412627" cy="4154984"/>
          </a:xfrm>
          <a:prstGeom prst="rect">
            <a:avLst/>
          </a:prstGeom>
        </p:spPr>
        <p:txBody>
          <a:bodyPr wrap="square">
            <a:spAutoFit/>
          </a:bodyPr>
          <a:lstStyle/>
          <a:p>
            <a:pPr marL="457200" indent="450215" algn="just">
              <a:lnSpc>
                <a:spcPct val="150000"/>
              </a:lnSpc>
              <a:spcAft>
                <a:spcPts val="0"/>
              </a:spcAft>
            </a:pPr>
            <a:r>
              <a:rPr lang="uk-UA" sz="1600" b="1" i="1" u="sng" dirty="0">
                <a:latin typeface="Times New Roman" panose="02020603050405020304" pitchFamily="18" charset="0"/>
                <a:ea typeface="Times New Roman" panose="02020603050405020304" pitchFamily="18" charset="0"/>
                <a:cs typeface="Times New Roman" panose="02020603050405020304" pitchFamily="18" charset="0"/>
              </a:rPr>
              <a:t>За емітентами:</a:t>
            </a:r>
            <a:endParaRPr lang="ru-RU" sz="1600" u="sng"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50000"/>
              </a:lnSpc>
              <a:spcAft>
                <a:spcPts val="0"/>
              </a:spcAft>
            </a:pPr>
            <a:r>
              <a:rPr lang="uk-UA" sz="1600" b="1" dirty="0">
                <a:latin typeface="Times New Roman" panose="02020603050405020304" pitchFamily="18" charset="0"/>
                <a:ea typeface="Arial" panose="020B0604020202020204" pitchFamily="34" charset="0"/>
                <a:cs typeface="Times New Roman" panose="02020603050405020304" pitchFamily="18" charset="0"/>
              </a:rPr>
              <a:t>Державними </a:t>
            </a:r>
            <a:r>
              <a:rPr lang="uk-UA" sz="1600" dirty="0">
                <a:latin typeface="Times New Roman" panose="02020603050405020304" pitchFamily="18" charset="0"/>
                <a:ea typeface="Arial" panose="020B0604020202020204" pitchFamily="34" charset="0"/>
                <a:cs typeface="Times New Roman" panose="02020603050405020304" pitchFamily="18" charset="0"/>
              </a:rPr>
              <a:t>облігаціями вважаються облігації, випущені від імені держави в цілому або від імені окремого органу державної </a:t>
            </a:r>
            <a:r>
              <a:rPr lang="uk-UA" sz="1600" dirty="0" err="1" smtClean="0">
                <a:latin typeface="Times New Roman" panose="02020603050405020304" pitchFamily="18" charset="0"/>
                <a:ea typeface="Arial" panose="020B0604020202020204" pitchFamily="34" charset="0"/>
                <a:cs typeface="Times New Roman" panose="02020603050405020304" pitchFamily="18" charset="0"/>
              </a:rPr>
              <a:t>влади.Метою</a:t>
            </a:r>
            <a:r>
              <a:rPr lang="uk-UA" sz="1600" dirty="0" smtClean="0">
                <a:latin typeface="Times New Roman" panose="02020603050405020304" pitchFamily="18" charset="0"/>
                <a:ea typeface="Arial" panose="020B0604020202020204" pitchFamily="34" charset="0"/>
                <a:cs typeface="Times New Roman" panose="02020603050405020304" pitchFamily="18" charset="0"/>
              </a:rPr>
              <a:t> </a:t>
            </a:r>
            <a:r>
              <a:rPr lang="uk-UA" sz="1600" dirty="0">
                <a:latin typeface="Times New Roman" panose="02020603050405020304" pitchFamily="18" charset="0"/>
                <a:ea typeface="Arial" panose="020B0604020202020204" pitchFamily="34" charset="0"/>
                <a:cs typeface="Times New Roman" panose="02020603050405020304" pitchFamily="18" charset="0"/>
              </a:rPr>
              <a:t>емісії цих облігацій є фінансування загальнодержавних або бюджетних потреб.</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endParaRPr lang="uk-UA" sz="1600" b="1" dirty="0" smtClean="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uk-UA" sz="1600" b="1" dirty="0" smtClean="0">
                <a:latin typeface="Times New Roman" panose="02020603050405020304" pitchFamily="18" charset="0"/>
                <a:ea typeface="Arial" panose="020B0604020202020204" pitchFamily="34" charset="0"/>
                <a:cs typeface="Times New Roman" panose="02020603050405020304" pitchFamily="18" charset="0"/>
              </a:rPr>
              <a:t>Місцеві </a:t>
            </a:r>
            <a:r>
              <a:rPr lang="uk-UA" sz="1600" dirty="0">
                <a:latin typeface="Times New Roman" panose="02020603050405020304" pitchFamily="18" charset="0"/>
                <a:ea typeface="Arial" panose="020B0604020202020204" pitchFamily="34" charset="0"/>
                <a:cs typeface="Times New Roman" panose="02020603050405020304" pitchFamily="18" charset="0"/>
              </a:rPr>
              <a:t>облігації випускаються для забезпечення потреб місцевих бюджетів, а також для фінансування різних місцевих проектів. Емітентами цих облігацій є муніципальні органи всіх рівнів: областей, районів, міст, графств, округів.</a:t>
            </a:r>
            <a:endParaRPr lang="ru-RU" sz="1600" dirty="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endParaRPr lang="uk-UA" sz="1600" b="1" dirty="0" smtClean="0">
              <a:latin typeface="Times New Roman" panose="02020603050405020304" pitchFamily="18" charset="0"/>
              <a:ea typeface="Arial" panose="020B0604020202020204" pitchFamily="34" charset="0"/>
              <a:cs typeface="Times New Roman" panose="02020603050405020304" pitchFamily="18" charset="0"/>
            </a:endParaRPr>
          </a:p>
          <a:p>
            <a:pPr indent="450215" algn="just">
              <a:lnSpc>
                <a:spcPct val="150000"/>
              </a:lnSpc>
              <a:spcAft>
                <a:spcPts val="0"/>
              </a:spcAft>
            </a:pPr>
            <a:r>
              <a:rPr lang="uk-UA" sz="1600" b="1" dirty="0" smtClean="0">
                <a:latin typeface="Times New Roman" panose="02020603050405020304" pitchFamily="18" charset="0"/>
                <a:ea typeface="Arial" panose="020B0604020202020204" pitchFamily="34" charset="0"/>
                <a:cs typeface="Times New Roman" panose="02020603050405020304" pitchFamily="18" charset="0"/>
              </a:rPr>
              <a:t>Інституційні </a:t>
            </a:r>
            <a:r>
              <a:rPr lang="uk-UA" sz="1600" dirty="0">
                <a:latin typeface="Times New Roman" panose="02020603050405020304" pitchFamily="18" charset="0"/>
                <a:ea typeface="Arial" panose="020B0604020202020204" pitchFamily="34" charset="0"/>
                <a:cs typeface="Times New Roman" panose="02020603050405020304" pitchFamily="18" charset="0"/>
              </a:rPr>
              <a:t>облігації випускаються юридичними особами, що в більшості випадків займаються підприємницькою діяльністю. Основною метою випуску таких облігацій є прагнення отримати грошові засоби, необхідні для фінансово-господарської діяльності.</a:t>
            </a:r>
            <a:endParaRPr lang="ru-RU" sz="16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623837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609" y="1348194"/>
            <a:ext cx="8073083" cy="2677656"/>
          </a:xfrm>
          <a:prstGeom prst="rect">
            <a:avLst/>
          </a:prstGeom>
        </p:spPr>
        <p:txBody>
          <a:bodyPr wrap="square">
            <a:spAutoFit/>
          </a:bodyPr>
          <a:lstStyle/>
          <a:p>
            <a:pPr marL="457200" indent="450215" algn="just">
              <a:lnSpc>
                <a:spcPct val="150000"/>
              </a:lnSpc>
              <a:spcAft>
                <a:spcPts val="0"/>
              </a:spcAft>
            </a:pPr>
            <a:r>
              <a:rPr lang="uk-UA" sz="1600" b="1" u="sng" dirty="0">
                <a:latin typeface="Times New Roman" panose="02020603050405020304" pitchFamily="18" charset="0"/>
                <a:ea typeface="Times New Roman" panose="02020603050405020304" pitchFamily="18" charset="0"/>
                <a:cs typeface="Times New Roman" panose="02020603050405020304" pitchFamily="18" charset="0"/>
              </a:rPr>
              <a:t>За </a:t>
            </a:r>
            <a:r>
              <a:rPr lang="uk-UA" sz="1600" b="1" i="1" u="sng" dirty="0">
                <a:latin typeface="Times New Roman" panose="02020603050405020304" pitchFamily="18" charset="0"/>
                <a:ea typeface="Times New Roman" panose="02020603050405020304" pitchFamily="18" charset="0"/>
                <a:cs typeface="Times New Roman" panose="02020603050405020304" pitchFamily="18" charset="0"/>
              </a:rPr>
              <a:t>місцем реєстрації емітента та територією обігу</a:t>
            </a:r>
            <a:r>
              <a:rPr lang="uk-UA" sz="1600" i="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облігації поділяються на вітчизняні та іноземні. </a:t>
            </a:r>
            <a:endParaRPr lang="uk-UA"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0215" algn="just">
              <a:lnSpc>
                <a:spcPct val="150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 якщо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місце юридичної реєстрації головного офісу емітента та територія, на якій обертаються випущені ним облігації, знаходяться під юрисдикцією однієї і тієї ж держави, то такі облігації вважаються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вітчизняними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uk-UA"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0215" algn="just">
              <a:lnSpc>
                <a:spcPct val="150000"/>
              </a:lnSpc>
              <a:spcAft>
                <a:spcPts val="0"/>
              </a:spcAft>
            </a:pP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 якщо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вони знаходяться під юрисдикцією різних держав, то облігації є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іноземними</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на усіх фондових ринках, крім вітчизняного.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122" name="Picture 2" descr="РФ увеличила вложения в ценные бумаги США | Новости | Известия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7546" y="4025850"/>
            <a:ext cx="3899882" cy="21926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79382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201</TotalTime>
  <Words>1419</Words>
  <Application>Microsoft Office PowerPoint</Application>
  <PresentationFormat>Широкоэкранный</PresentationFormat>
  <Paragraphs>108</Paragraphs>
  <Slides>15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Arial</vt:lpstr>
      <vt:lpstr>Calibri</vt:lpstr>
      <vt:lpstr>Century Gothic</vt:lpstr>
      <vt:lpstr>Segoe UI Semibold</vt:lpstr>
      <vt:lpstr>Sitka Banner</vt:lpstr>
      <vt:lpstr>Times New Roman</vt:lpstr>
      <vt:lpstr>Wingdings</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Заяц</dc:creator>
  <cp:lastModifiedBy>Заяц</cp:lastModifiedBy>
  <cp:revision>68</cp:revision>
  <dcterms:created xsi:type="dcterms:W3CDTF">2020-04-08T11:01:01Z</dcterms:created>
  <dcterms:modified xsi:type="dcterms:W3CDTF">2020-05-05T15:24:07Z</dcterms:modified>
</cp:coreProperties>
</file>