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12"/>
  </p:notesMasterIdLst>
  <p:sldIdLst>
    <p:sldId id="256" r:id="rId2"/>
    <p:sldId id="257" r:id="rId3"/>
    <p:sldId id="288" r:id="rId4"/>
    <p:sldId id="285" r:id="rId5"/>
    <p:sldId id="268" r:id="rId6"/>
    <p:sldId id="289" r:id="rId7"/>
    <p:sldId id="290" r:id="rId8"/>
    <p:sldId id="286" r:id="rId9"/>
    <p:sldId id="273" r:id="rId10"/>
    <p:sldId id="272" r:id="rId11"/>
  </p:sldIdLst>
  <p:sldSz cx="9144000" cy="5143500" type="screen16x9"/>
  <p:notesSz cx="6858000" cy="9144000"/>
  <p:embeddedFontLst>
    <p:embeddedFont>
      <p:font typeface="Roboto Condensed" charset="0"/>
      <p:regular r:id="rId13"/>
      <p:bold r:id="rId14"/>
      <p:italic r:id="rId15"/>
      <p:boldItalic r:id="rId16"/>
    </p:embeddedFont>
    <p:embeddedFont>
      <p:font typeface="Roboto Condensed Light" charset="0"/>
      <p:regular r:id="rId17"/>
      <p:bold r:id="rId18"/>
      <p:italic r:id="rId19"/>
      <p:boldItalic r:id="rId20"/>
    </p:embeddedFont>
    <p:embeddedFont>
      <p:font typeface="MS Mincho" pitchFamily="49" charset="-128"/>
      <p:regular r:id="rId21"/>
    </p:embeddedFont>
    <p:embeddedFont>
      <p:font typeface="Arvo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C542004B-8608-4F7C-93A5-9D863863745C}">
  <a:tblStyle styleId="{C542004B-8608-4F7C-93A5-9D863863745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84" y="-14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font" Target="fonts/font13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2.fntdata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font" Target="fonts/font11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g35ed75ccf_0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6" name="Google Shape;416;g35ed75ccf_0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35f391192_0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35f391192_0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35f391192_0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35f391192_0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35f391192_0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35f391192_0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0" name="Google Shape;440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0" name="Google Shape;440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3677236" y="4278349"/>
            <a:ext cx="5480829" cy="432996"/>
            <a:chOff x="5582265" y="4646738"/>
            <a:chExt cx="5480829" cy="432996"/>
          </a:xfrm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6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83" name="Google Shape;83;p6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Google Shape;84;p6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85" name="Google Shape;85;p6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Google Shape;86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Google Shape;87;p6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8" name="Google Shape;88;p6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Google Shape;89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Google Shape;90;p6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91" name="Google Shape;91;p6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2" name="Google Shape;92;p6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Google Shape;93;p6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5" name="Google Shape;95;p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Google Shape;96;p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6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8" name="Google Shape;98;p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1"/>
          </p:nvPr>
        </p:nvSpPr>
        <p:spPr>
          <a:xfrm>
            <a:off x="814275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2"/>
          </p:nvPr>
        </p:nvSpPr>
        <p:spPr>
          <a:xfrm>
            <a:off x="4396123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1" name="Google Shape;101;p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oogle Shape;103;p7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104" name="Google Shape;104;p7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105" name="Google Shape;105;p7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106" name="Google Shape;106;p7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07" name="Google Shape;107;p7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108" name="Google Shape;108;p7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109" name="Google Shape;109;p7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10" name="Google Shape;110;p7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11" name="Google Shape;111;p7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12" name="Google Shape;112;p7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3" name="Google Shape;113;p7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14" name="Google Shape;114;p7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15;p7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6" name="Google Shape;116;p7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17" name="Google Shape;117;p7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118;p7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19" name="Google Shape;119;p7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7"/>
          <p:cNvSpPr txBox="1">
            <a:spLocks noGrp="1"/>
          </p:cNvSpPr>
          <p:nvPr>
            <p:ph type="body" idx="1"/>
          </p:nvPr>
        </p:nvSpPr>
        <p:spPr>
          <a:xfrm>
            <a:off x="8704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121" name="Google Shape;121;p7"/>
          <p:cNvSpPr txBox="1">
            <a:spLocks noGrp="1"/>
          </p:cNvSpPr>
          <p:nvPr>
            <p:ph type="body" idx="2"/>
          </p:nvPr>
        </p:nvSpPr>
        <p:spPr>
          <a:xfrm>
            <a:off x="3233637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122" name="Google Shape;122;p7"/>
          <p:cNvSpPr txBox="1">
            <a:spLocks noGrp="1"/>
          </p:cNvSpPr>
          <p:nvPr>
            <p:ph type="body" idx="3"/>
          </p:nvPr>
        </p:nvSpPr>
        <p:spPr>
          <a:xfrm>
            <a:off x="5540650" y="1545076"/>
            <a:ext cx="2247900" cy="270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▰"/>
              <a:defRPr sz="1800"/>
            </a:lvl1pPr>
            <a:lvl2pPr marL="914400" lvl="1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2pPr>
            <a:lvl3pPr marL="1371600" lvl="2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3pPr>
            <a:lvl4pPr marL="1828800" lvl="3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4pPr>
            <a:lvl5pPr marL="2286000" lvl="4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5pPr>
            <a:lvl6pPr marL="2743200" lvl="5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6pPr>
            <a:lvl7pPr marL="3200400" lvl="6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7pPr>
            <a:lvl8pPr marL="3657600" lvl="7" indent="-342900" rtl="0">
              <a:spcBef>
                <a:spcPts val="1000"/>
              </a:spcBef>
              <a:spcAft>
                <a:spcPts val="0"/>
              </a:spcAft>
              <a:buSzPts val="1800"/>
              <a:buChar char="▻"/>
              <a:defRPr sz="1800"/>
            </a:lvl8pPr>
            <a:lvl9pPr marL="4114800" lvl="8" indent="-342900" rtl="0">
              <a:spcBef>
                <a:spcPts val="1000"/>
              </a:spcBef>
              <a:spcAft>
                <a:spcPts val="1000"/>
              </a:spcAft>
              <a:buSzPts val="1800"/>
              <a:buChar char="▻"/>
              <a:defRPr sz="1800"/>
            </a:lvl9pPr>
          </a:lstStyle>
          <a:p>
            <a:endParaRPr/>
          </a:p>
        </p:txBody>
      </p:sp>
      <p:sp>
        <p:nvSpPr>
          <p:cNvPr id="123" name="Google Shape;123;p7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oogle Shape;125;p8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126" name="Google Shape;126;p8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127" name="Google Shape;127;p8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128" name="Google Shape;128;p8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29" name="Google Shape;129;p8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130" name="Google Shape;130;p8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131" name="Google Shape;131;p8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32" name="Google Shape;132;p8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33" name="Google Shape;133;p8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34" name="Google Shape;134;p8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5" name="Google Shape;135;p8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36" name="Google Shape;136;p8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137;p8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8" name="Google Shape;138;p8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39" name="Google Shape;139;p8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Google Shape;140;p8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41" name="Google Shape;141;p8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" name="Google Shape;144;p9"/>
          <p:cNvGrpSpPr/>
          <p:nvPr/>
        </p:nvGrpSpPr>
        <p:grpSpPr>
          <a:xfrm>
            <a:off x="2466138" y="4472723"/>
            <a:ext cx="6686825" cy="670795"/>
            <a:chOff x="5589288" y="4472723"/>
            <a:chExt cx="6686825" cy="670795"/>
          </a:xfrm>
        </p:grpSpPr>
        <p:sp>
          <p:nvSpPr>
            <p:cNvPr id="145" name="Google Shape;145;p9"/>
            <p:cNvSpPr/>
            <p:nvPr/>
          </p:nvSpPr>
          <p:spPr>
            <a:xfrm rot="10800000">
              <a:off x="5589288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6" name="Google Shape;146;p9"/>
            <p:cNvGrpSpPr/>
            <p:nvPr/>
          </p:nvGrpSpPr>
          <p:grpSpPr>
            <a:xfrm flipH="1">
              <a:off x="5748896" y="4472723"/>
              <a:ext cx="6527217" cy="670795"/>
              <a:chOff x="-10101302" y="330075"/>
              <a:chExt cx="16532971" cy="1699506"/>
            </a:xfrm>
          </p:grpSpPr>
          <p:sp>
            <p:nvSpPr>
              <p:cNvPr id="147" name="Google Shape;147;p9"/>
              <p:cNvSpPr/>
              <p:nvPr/>
            </p:nvSpPr>
            <p:spPr>
              <a:xfrm>
                <a:off x="-10101302" y="330081"/>
                <a:ext cx="148464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" name="Google Shape;148;p9"/>
              <p:cNvSpPr/>
              <p:nvPr/>
            </p:nvSpPr>
            <p:spPr>
              <a:xfrm>
                <a:off x="4732169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9" name="Google Shape;149;p9"/>
            <p:cNvGrpSpPr/>
            <p:nvPr/>
          </p:nvGrpSpPr>
          <p:grpSpPr>
            <a:xfrm flipH="1">
              <a:off x="5592255" y="4646738"/>
              <a:ext cx="6682918" cy="304563"/>
              <a:chOff x="-30922586" y="330075"/>
              <a:chExt cx="37293070" cy="1699569"/>
            </a:xfrm>
          </p:grpSpPr>
          <p:sp>
            <p:nvSpPr>
              <p:cNvPr id="150" name="Google Shape;150;p9"/>
              <p:cNvSpPr/>
              <p:nvPr/>
            </p:nvSpPr>
            <p:spPr>
              <a:xfrm>
                <a:off x="-30922586" y="330144"/>
                <a:ext cx="355881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9"/>
              <p:cNvSpPr/>
              <p:nvPr/>
            </p:nvSpPr>
            <p:spPr>
              <a:xfrm>
                <a:off x="4670984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52" name="Google Shape;152;p9"/>
          <p:cNvSpPr txBox="1">
            <a:spLocks noGrp="1"/>
          </p:cNvSpPr>
          <p:nvPr>
            <p:ph type="body" idx="1"/>
          </p:nvPr>
        </p:nvSpPr>
        <p:spPr>
          <a:xfrm>
            <a:off x="2682800" y="4636500"/>
            <a:ext cx="60042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</a:lstStyle>
          <a:p>
            <a:endParaRPr/>
          </a:p>
        </p:txBody>
      </p:sp>
      <p:sp>
        <p:nvSpPr>
          <p:cNvPr id="153" name="Google Shape;153;p9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grpSp>
        <p:nvGrpSpPr>
          <p:cNvPr id="154" name="Google Shape;154;p9"/>
          <p:cNvGrpSpPr/>
          <p:nvPr/>
        </p:nvGrpSpPr>
        <p:grpSpPr>
          <a:xfrm rot="10800000">
            <a:off x="-8" y="-2"/>
            <a:ext cx="2202830" cy="670795"/>
            <a:chOff x="5575242" y="4472723"/>
            <a:chExt cx="2202830" cy="670795"/>
          </a:xfrm>
        </p:grpSpPr>
        <p:sp>
          <p:nvSpPr>
            <p:cNvPr id="155" name="Google Shape;155;p9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6" name="Google Shape;156;p9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57" name="Google Shape;157;p9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9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9" name="Google Shape;159;p9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60" name="Google Shape;160;p9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9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▰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3" r:id="rId3"/>
    <p:sldLayoutId id="2147483654" r:id="rId4"/>
    <p:sldLayoutId id="2147483655" r:id="rId5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"/>
          <p:cNvSpPr txBox="1">
            <a:spLocks noGrp="1"/>
          </p:cNvSpPr>
          <p:nvPr>
            <p:ph type="ctrTitle"/>
          </p:nvPr>
        </p:nvSpPr>
        <p:spPr>
          <a:xfrm>
            <a:off x="142844" y="1090750"/>
            <a:ext cx="5910856" cy="198106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uk-UA" sz="3200" smtClean="0"/>
              <a:t>Презентація </a:t>
            </a:r>
            <a:r>
              <a:rPr lang="uk-UA" sz="3200" smtClean="0"/>
              <a:t>навчальної дисципліни </a:t>
            </a:r>
            <a:br>
              <a:rPr lang="uk-UA" sz="3200" smtClean="0"/>
            </a:br>
            <a:r>
              <a:rPr lang="uk-UA" sz="3200" smtClean="0"/>
              <a:t>“ТЕХНОЛОГІЇ УПРАВЛІННЯ РОЗВИТКОМ ПЕРСОНАЛУ”</a:t>
            </a:r>
          </a:p>
        </p:txBody>
      </p:sp>
      <p:sp>
        <p:nvSpPr>
          <p:cNvPr id="3" name="Google Shape;214;p13"/>
          <p:cNvSpPr txBox="1">
            <a:spLocks/>
          </p:cNvSpPr>
          <p:nvPr/>
        </p:nvSpPr>
        <p:spPr>
          <a:xfrm>
            <a:off x="0" y="3214692"/>
            <a:ext cx="4357686" cy="1928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None/>
              <a:tabLst/>
              <a:defRPr/>
            </a:pPr>
            <a:r>
              <a:rPr kumimoji="0" lang="uk-UA" sz="1600" b="1" i="0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Викладач:  Герасимова Віталія Олександрівна</a:t>
            </a:r>
            <a:r>
              <a:rPr kumimoji="0" lang="uk-UA" sz="1600" b="1" i="0" u="none" strike="noStrike" kern="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None/>
              <a:tabLst/>
              <a:defRPr/>
            </a:pPr>
            <a:r>
              <a:rPr kumimoji="0" lang="uk-UA" sz="16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к.е.н., ст. викладач кафедри фінансів, банківської справи та </a:t>
            </a:r>
            <a:r>
              <a:rPr lang="uk-UA" sz="1600" b="1" smtClean="0">
                <a:solidFill>
                  <a:schemeClr val="bg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страхування</a:t>
            </a:r>
          </a:p>
          <a:p>
            <a:pPr algn="ctr"/>
            <a:endParaRPr lang="ru-RU" sz="1600" b="1" smtClean="0">
              <a:solidFill>
                <a:schemeClr val="dk1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  <a:p>
            <a:pPr algn="ctr"/>
            <a:r>
              <a:rPr lang="ru-RU" sz="1600" b="1" smtClean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ауд. 114, 5 навч. корп.</a:t>
            </a:r>
          </a:p>
          <a:p>
            <a:pPr algn="ctr"/>
            <a:r>
              <a:rPr lang="ru-RU" sz="1600" b="1" smtClean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Телефон: 228-76-24</a:t>
            </a:r>
          </a:p>
          <a:p>
            <a:pPr algn="ctr"/>
            <a:r>
              <a:rPr lang="en-US" sz="1600" b="1" smtClean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E-mail: </a:t>
            </a:r>
            <a:r>
              <a:rPr lang="ru-RU" sz="1600" b="1" smtClean="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rPr>
              <a:t>liguzova.v.a@ukr.net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None/>
              <a:tabLst/>
              <a:defRPr/>
            </a:pPr>
            <a:endParaRPr lang="uk-UA" sz="1600" b="1" smtClean="0">
              <a:solidFill>
                <a:schemeClr val="dk1"/>
              </a:solidFill>
              <a:latin typeface="Roboto Condensed Light"/>
              <a:ea typeface="Roboto Condensed Light"/>
              <a:cs typeface="Roboto Condensed Light"/>
              <a:sym typeface="Roboto Condensed Ligh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27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uk-UA" smtClean="0"/>
              <a:t>РЕГУЛЯЦІЇ І ПОЛІТИКИ КУРСУ</a:t>
            </a:r>
            <a:endParaRPr/>
          </a:p>
        </p:txBody>
      </p:sp>
      <p:sp>
        <p:nvSpPr>
          <p:cNvPr id="419" name="Google Shape;419;p27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/>
          </a:p>
        </p:txBody>
      </p:sp>
      <p:grpSp>
        <p:nvGrpSpPr>
          <p:cNvPr id="435" name="Google Shape;435;p27"/>
          <p:cNvGrpSpPr/>
          <p:nvPr/>
        </p:nvGrpSpPr>
        <p:grpSpPr>
          <a:xfrm>
            <a:off x="270943" y="629920"/>
            <a:ext cx="392063" cy="291505"/>
            <a:chOff x="5247525" y="3007275"/>
            <a:chExt cx="517575" cy="384825"/>
          </a:xfrm>
        </p:grpSpPr>
        <p:sp>
          <p:nvSpPr>
            <p:cNvPr id="436" name="Google Shape;436;p27"/>
            <p:cNvSpPr/>
            <p:nvPr/>
          </p:nvSpPr>
          <p:spPr>
            <a:xfrm>
              <a:off x="5247525" y="3007275"/>
              <a:ext cx="348900" cy="348900"/>
            </a:xfrm>
            <a:custGeom>
              <a:avLst/>
              <a:gdLst/>
              <a:ahLst/>
              <a:cxnLst/>
              <a:rect l="l" t="t" r="r" b="b"/>
              <a:pathLst>
                <a:path w="13956" h="13956" fill="none" extrusionOk="0">
                  <a:moveTo>
                    <a:pt x="13323" y="5772"/>
                  </a:moveTo>
                  <a:lnTo>
                    <a:pt x="11861" y="5626"/>
                  </a:lnTo>
                  <a:lnTo>
                    <a:pt x="11861" y="5626"/>
                  </a:lnTo>
                  <a:lnTo>
                    <a:pt x="11788" y="5334"/>
                  </a:lnTo>
                  <a:lnTo>
                    <a:pt x="11667" y="5042"/>
                  </a:lnTo>
                  <a:lnTo>
                    <a:pt x="11545" y="4750"/>
                  </a:lnTo>
                  <a:lnTo>
                    <a:pt x="11399" y="4482"/>
                  </a:lnTo>
                  <a:lnTo>
                    <a:pt x="12300" y="3337"/>
                  </a:lnTo>
                  <a:lnTo>
                    <a:pt x="12300" y="3337"/>
                  </a:lnTo>
                  <a:lnTo>
                    <a:pt x="12373" y="3240"/>
                  </a:lnTo>
                  <a:lnTo>
                    <a:pt x="12422" y="3118"/>
                  </a:lnTo>
                  <a:lnTo>
                    <a:pt x="12446" y="2996"/>
                  </a:lnTo>
                  <a:lnTo>
                    <a:pt x="12446" y="2850"/>
                  </a:lnTo>
                  <a:lnTo>
                    <a:pt x="12422" y="2728"/>
                  </a:lnTo>
                  <a:lnTo>
                    <a:pt x="12397" y="2606"/>
                  </a:lnTo>
                  <a:lnTo>
                    <a:pt x="12324" y="2485"/>
                  </a:lnTo>
                  <a:lnTo>
                    <a:pt x="12251" y="2387"/>
                  </a:lnTo>
                  <a:lnTo>
                    <a:pt x="11569" y="1705"/>
                  </a:lnTo>
                  <a:lnTo>
                    <a:pt x="11569" y="1705"/>
                  </a:lnTo>
                  <a:lnTo>
                    <a:pt x="11472" y="1632"/>
                  </a:lnTo>
                  <a:lnTo>
                    <a:pt x="11350" y="1559"/>
                  </a:lnTo>
                  <a:lnTo>
                    <a:pt x="11228" y="1510"/>
                  </a:lnTo>
                  <a:lnTo>
                    <a:pt x="11106" y="1510"/>
                  </a:lnTo>
                  <a:lnTo>
                    <a:pt x="10960" y="1510"/>
                  </a:lnTo>
                  <a:lnTo>
                    <a:pt x="10838" y="1535"/>
                  </a:lnTo>
                  <a:lnTo>
                    <a:pt x="10717" y="1583"/>
                  </a:lnTo>
                  <a:lnTo>
                    <a:pt x="10619" y="1656"/>
                  </a:lnTo>
                  <a:lnTo>
                    <a:pt x="9475" y="2558"/>
                  </a:lnTo>
                  <a:lnTo>
                    <a:pt x="9475" y="2558"/>
                  </a:lnTo>
                  <a:lnTo>
                    <a:pt x="9207" y="2411"/>
                  </a:lnTo>
                  <a:lnTo>
                    <a:pt x="8914" y="2290"/>
                  </a:lnTo>
                  <a:lnTo>
                    <a:pt x="8622" y="2168"/>
                  </a:lnTo>
                  <a:lnTo>
                    <a:pt x="8330" y="2070"/>
                  </a:lnTo>
                  <a:lnTo>
                    <a:pt x="8159" y="634"/>
                  </a:lnTo>
                  <a:lnTo>
                    <a:pt x="8159" y="634"/>
                  </a:lnTo>
                  <a:lnTo>
                    <a:pt x="8135" y="512"/>
                  </a:lnTo>
                  <a:lnTo>
                    <a:pt x="8086" y="390"/>
                  </a:lnTo>
                  <a:lnTo>
                    <a:pt x="8013" y="293"/>
                  </a:lnTo>
                  <a:lnTo>
                    <a:pt x="7940" y="195"/>
                  </a:lnTo>
                  <a:lnTo>
                    <a:pt x="7818" y="122"/>
                  </a:lnTo>
                  <a:lnTo>
                    <a:pt x="7721" y="49"/>
                  </a:lnTo>
                  <a:lnTo>
                    <a:pt x="7575" y="25"/>
                  </a:lnTo>
                  <a:lnTo>
                    <a:pt x="7453" y="0"/>
                  </a:lnTo>
                  <a:lnTo>
                    <a:pt x="6479" y="0"/>
                  </a:lnTo>
                  <a:lnTo>
                    <a:pt x="6479" y="0"/>
                  </a:lnTo>
                  <a:lnTo>
                    <a:pt x="6357" y="25"/>
                  </a:lnTo>
                  <a:lnTo>
                    <a:pt x="6235" y="49"/>
                  </a:lnTo>
                  <a:lnTo>
                    <a:pt x="6114" y="122"/>
                  </a:lnTo>
                  <a:lnTo>
                    <a:pt x="6016" y="195"/>
                  </a:lnTo>
                  <a:lnTo>
                    <a:pt x="5919" y="293"/>
                  </a:lnTo>
                  <a:lnTo>
                    <a:pt x="5846" y="390"/>
                  </a:lnTo>
                  <a:lnTo>
                    <a:pt x="5797" y="512"/>
                  </a:lnTo>
                  <a:lnTo>
                    <a:pt x="5773" y="634"/>
                  </a:lnTo>
                  <a:lnTo>
                    <a:pt x="5602" y="2070"/>
                  </a:lnTo>
                  <a:lnTo>
                    <a:pt x="5602" y="2070"/>
                  </a:lnTo>
                  <a:lnTo>
                    <a:pt x="5310" y="2168"/>
                  </a:lnTo>
                  <a:lnTo>
                    <a:pt x="5018" y="2290"/>
                  </a:lnTo>
                  <a:lnTo>
                    <a:pt x="4750" y="2411"/>
                  </a:lnTo>
                  <a:lnTo>
                    <a:pt x="4482" y="2558"/>
                  </a:lnTo>
                  <a:lnTo>
                    <a:pt x="3337" y="1656"/>
                  </a:lnTo>
                  <a:lnTo>
                    <a:pt x="3337" y="1656"/>
                  </a:lnTo>
                  <a:lnTo>
                    <a:pt x="3215" y="1583"/>
                  </a:lnTo>
                  <a:lnTo>
                    <a:pt x="3094" y="1535"/>
                  </a:lnTo>
                  <a:lnTo>
                    <a:pt x="2972" y="1510"/>
                  </a:lnTo>
                  <a:lnTo>
                    <a:pt x="2850" y="1510"/>
                  </a:lnTo>
                  <a:lnTo>
                    <a:pt x="2728" y="1510"/>
                  </a:lnTo>
                  <a:lnTo>
                    <a:pt x="2582" y="1559"/>
                  </a:lnTo>
                  <a:lnTo>
                    <a:pt x="2485" y="1632"/>
                  </a:lnTo>
                  <a:lnTo>
                    <a:pt x="2387" y="1705"/>
                  </a:lnTo>
                  <a:lnTo>
                    <a:pt x="1705" y="2387"/>
                  </a:lnTo>
                  <a:lnTo>
                    <a:pt x="1705" y="2387"/>
                  </a:lnTo>
                  <a:lnTo>
                    <a:pt x="1608" y="2485"/>
                  </a:lnTo>
                  <a:lnTo>
                    <a:pt x="1559" y="2606"/>
                  </a:lnTo>
                  <a:lnTo>
                    <a:pt x="1511" y="2728"/>
                  </a:lnTo>
                  <a:lnTo>
                    <a:pt x="1486" y="2850"/>
                  </a:lnTo>
                  <a:lnTo>
                    <a:pt x="1486" y="2996"/>
                  </a:lnTo>
                  <a:lnTo>
                    <a:pt x="1511" y="3118"/>
                  </a:lnTo>
                  <a:lnTo>
                    <a:pt x="1559" y="3240"/>
                  </a:lnTo>
                  <a:lnTo>
                    <a:pt x="1632" y="3337"/>
                  </a:lnTo>
                  <a:lnTo>
                    <a:pt x="2533" y="4482"/>
                  </a:lnTo>
                  <a:lnTo>
                    <a:pt x="2533" y="4482"/>
                  </a:lnTo>
                  <a:lnTo>
                    <a:pt x="2387" y="4750"/>
                  </a:lnTo>
                  <a:lnTo>
                    <a:pt x="2266" y="5042"/>
                  </a:lnTo>
                  <a:lnTo>
                    <a:pt x="2168" y="5334"/>
                  </a:lnTo>
                  <a:lnTo>
                    <a:pt x="2071" y="5626"/>
                  </a:lnTo>
                  <a:lnTo>
                    <a:pt x="634" y="5772"/>
                  </a:lnTo>
                  <a:lnTo>
                    <a:pt x="634" y="5772"/>
                  </a:lnTo>
                  <a:lnTo>
                    <a:pt x="512" y="5821"/>
                  </a:lnTo>
                  <a:lnTo>
                    <a:pt x="390" y="5870"/>
                  </a:lnTo>
                  <a:lnTo>
                    <a:pt x="268" y="5943"/>
                  </a:lnTo>
                  <a:lnTo>
                    <a:pt x="171" y="6016"/>
                  </a:lnTo>
                  <a:lnTo>
                    <a:pt x="98" y="6138"/>
                  </a:lnTo>
                  <a:lnTo>
                    <a:pt x="49" y="6235"/>
                  </a:lnTo>
                  <a:lnTo>
                    <a:pt x="1" y="6381"/>
                  </a:lnTo>
                  <a:lnTo>
                    <a:pt x="1" y="6503"/>
                  </a:lnTo>
                  <a:lnTo>
                    <a:pt x="1" y="7453"/>
                  </a:lnTo>
                  <a:lnTo>
                    <a:pt x="1" y="7453"/>
                  </a:lnTo>
                  <a:lnTo>
                    <a:pt x="1" y="7599"/>
                  </a:lnTo>
                  <a:lnTo>
                    <a:pt x="49" y="7721"/>
                  </a:lnTo>
                  <a:lnTo>
                    <a:pt x="98" y="7843"/>
                  </a:lnTo>
                  <a:lnTo>
                    <a:pt x="171" y="7940"/>
                  </a:lnTo>
                  <a:lnTo>
                    <a:pt x="268" y="8037"/>
                  </a:lnTo>
                  <a:lnTo>
                    <a:pt x="390" y="8111"/>
                  </a:lnTo>
                  <a:lnTo>
                    <a:pt x="512" y="8159"/>
                  </a:lnTo>
                  <a:lnTo>
                    <a:pt x="634" y="8184"/>
                  </a:lnTo>
                  <a:lnTo>
                    <a:pt x="2071" y="8354"/>
                  </a:lnTo>
                  <a:lnTo>
                    <a:pt x="2071" y="8354"/>
                  </a:lnTo>
                  <a:lnTo>
                    <a:pt x="2168" y="8646"/>
                  </a:lnTo>
                  <a:lnTo>
                    <a:pt x="2266" y="8914"/>
                  </a:lnTo>
                  <a:lnTo>
                    <a:pt x="2387" y="9206"/>
                  </a:lnTo>
                  <a:lnTo>
                    <a:pt x="2533" y="9474"/>
                  </a:lnTo>
                  <a:lnTo>
                    <a:pt x="1632" y="10619"/>
                  </a:lnTo>
                  <a:lnTo>
                    <a:pt x="1632" y="10619"/>
                  </a:lnTo>
                  <a:lnTo>
                    <a:pt x="1559" y="10741"/>
                  </a:lnTo>
                  <a:lnTo>
                    <a:pt x="1511" y="10863"/>
                  </a:lnTo>
                  <a:lnTo>
                    <a:pt x="1486" y="10984"/>
                  </a:lnTo>
                  <a:lnTo>
                    <a:pt x="1486" y="11106"/>
                  </a:lnTo>
                  <a:lnTo>
                    <a:pt x="1511" y="11228"/>
                  </a:lnTo>
                  <a:lnTo>
                    <a:pt x="1559" y="11350"/>
                  </a:lnTo>
                  <a:lnTo>
                    <a:pt x="1608" y="11472"/>
                  </a:lnTo>
                  <a:lnTo>
                    <a:pt x="1705" y="11569"/>
                  </a:lnTo>
                  <a:lnTo>
                    <a:pt x="2387" y="12251"/>
                  </a:lnTo>
                  <a:lnTo>
                    <a:pt x="2387" y="12251"/>
                  </a:lnTo>
                  <a:lnTo>
                    <a:pt x="2485" y="12348"/>
                  </a:lnTo>
                  <a:lnTo>
                    <a:pt x="2582" y="12397"/>
                  </a:lnTo>
                  <a:lnTo>
                    <a:pt x="2728" y="12446"/>
                  </a:lnTo>
                  <a:lnTo>
                    <a:pt x="2850" y="12470"/>
                  </a:lnTo>
                  <a:lnTo>
                    <a:pt x="2972" y="12470"/>
                  </a:lnTo>
                  <a:lnTo>
                    <a:pt x="3094" y="12421"/>
                  </a:lnTo>
                  <a:lnTo>
                    <a:pt x="3215" y="12373"/>
                  </a:lnTo>
                  <a:lnTo>
                    <a:pt x="3337" y="12324"/>
                  </a:lnTo>
                  <a:lnTo>
                    <a:pt x="4482" y="11423"/>
                  </a:lnTo>
                  <a:lnTo>
                    <a:pt x="4482" y="11423"/>
                  </a:lnTo>
                  <a:lnTo>
                    <a:pt x="4750" y="11545"/>
                  </a:lnTo>
                  <a:lnTo>
                    <a:pt x="5018" y="11691"/>
                  </a:lnTo>
                  <a:lnTo>
                    <a:pt x="5310" y="11788"/>
                  </a:lnTo>
                  <a:lnTo>
                    <a:pt x="5602" y="11886"/>
                  </a:lnTo>
                  <a:lnTo>
                    <a:pt x="5773" y="13322"/>
                  </a:lnTo>
                  <a:lnTo>
                    <a:pt x="5773" y="13322"/>
                  </a:lnTo>
                  <a:lnTo>
                    <a:pt x="5797" y="13444"/>
                  </a:lnTo>
                  <a:lnTo>
                    <a:pt x="5846" y="13566"/>
                  </a:lnTo>
                  <a:lnTo>
                    <a:pt x="5919" y="13688"/>
                  </a:lnTo>
                  <a:lnTo>
                    <a:pt x="6016" y="13785"/>
                  </a:lnTo>
                  <a:lnTo>
                    <a:pt x="6114" y="13858"/>
                  </a:lnTo>
                  <a:lnTo>
                    <a:pt x="6235" y="13907"/>
                  </a:lnTo>
                  <a:lnTo>
                    <a:pt x="6357" y="13956"/>
                  </a:lnTo>
                  <a:lnTo>
                    <a:pt x="6479" y="13956"/>
                  </a:lnTo>
                  <a:lnTo>
                    <a:pt x="7453" y="13956"/>
                  </a:lnTo>
                  <a:lnTo>
                    <a:pt x="7453" y="13956"/>
                  </a:lnTo>
                  <a:lnTo>
                    <a:pt x="7575" y="13956"/>
                  </a:lnTo>
                  <a:lnTo>
                    <a:pt x="7721" y="13907"/>
                  </a:lnTo>
                  <a:lnTo>
                    <a:pt x="7818" y="13858"/>
                  </a:lnTo>
                  <a:lnTo>
                    <a:pt x="7940" y="13785"/>
                  </a:lnTo>
                  <a:lnTo>
                    <a:pt x="8013" y="13688"/>
                  </a:lnTo>
                  <a:lnTo>
                    <a:pt x="8086" y="13566"/>
                  </a:lnTo>
                  <a:lnTo>
                    <a:pt x="8135" y="13444"/>
                  </a:lnTo>
                  <a:lnTo>
                    <a:pt x="8159" y="13322"/>
                  </a:lnTo>
                  <a:lnTo>
                    <a:pt x="8330" y="11886"/>
                  </a:lnTo>
                  <a:lnTo>
                    <a:pt x="8330" y="11886"/>
                  </a:lnTo>
                  <a:lnTo>
                    <a:pt x="8622" y="11788"/>
                  </a:lnTo>
                  <a:lnTo>
                    <a:pt x="8914" y="11691"/>
                  </a:lnTo>
                  <a:lnTo>
                    <a:pt x="9207" y="11545"/>
                  </a:lnTo>
                  <a:lnTo>
                    <a:pt x="9475" y="11423"/>
                  </a:lnTo>
                  <a:lnTo>
                    <a:pt x="10619" y="12324"/>
                  </a:lnTo>
                  <a:lnTo>
                    <a:pt x="10619" y="12324"/>
                  </a:lnTo>
                  <a:lnTo>
                    <a:pt x="10717" y="12373"/>
                  </a:lnTo>
                  <a:lnTo>
                    <a:pt x="10838" y="12421"/>
                  </a:lnTo>
                  <a:lnTo>
                    <a:pt x="10960" y="12470"/>
                  </a:lnTo>
                  <a:lnTo>
                    <a:pt x="11106" y="12470"/>
                  </a:lnTo>
                  <a:lnTo>
                    <a:pt x="11228" y="12446"/>
                  </a:lnTo>
                  <a:lnTo>
                    <a:pt x="11350" y="12397"/>
                  </a:lnTo>
                  <a:lnTo>
                    <a:pt x="11472" y="12348"/>
                  </a:lnTo>
                  <a:lnTo>
                    <a:pt x="11569" y="12251"/>
                  </a:lnTo>
                  <a:lnTo>
                    <a:pt x="12251" y="11569"/>
                  </a:lnTo>
                  <a:lnTo>
                    <a:pt x="12251" y="11569"/>
                  </a:lnTo>
                  <a:lnTo>
                    <a:pt x="12324" y="11472"/>
                  </a:lnTo>
                  <a:lnTo>
                    <a:pt x="12397" y="11350"/>
                  </a:lnTo>
                  <a:lnTo>
                    <a:pt x="12422" y="11228"/>
                  </a:lnTo>
                  <a:lnTo>
                    <a:pt x="12446" y="11106"/>
                  </a:lnTo>
                  <a:lnTo>
                    <a:pt x="12446" y="10984"/>
                  </a:lnTo>
                  <a:lnTo>
                    <a:pt x="12422" y="10863"/>
                  </a:lnTo>
                  <a:lnTo>
                    <a:pt x="12373" y="10741"/>
                  </a:lnTo>
                  <a:lnTo>
                    <a:pt x="12300" y="10619"/>
                  </a:lnTo>
                  <a:lnTo>
                    <a:pt x="11399" y="9474"/>
                  </a:lnTo>
                  <a:lnTo>
                    <a:pt x="11399" y="9474"/>
                  </a:lnTo>
                  <a:lnTo>
                    <a:pt x="11545" y="9206"/>
                  </a:lnTo>
                  <a:lnTo>
                    <a:pt x="11667" y="8914"/>
                  </a:lnTo>
                  <a:lnTo>
                    <a:pt x="11788" y="8646"/>
                  </a:lnTo>
                  <a:lnTo>
                    <a:pt x="11861" y="8354"/>
                  </a:lnTo>
                  <a:lnTo>
                    <a:pt x="13323" y="8184"/>
                  </a:lnTo>
                  <a:lnTo>
                    <a:pt x="13323" y="8184"/>
                  </a:lnTo>
                  <a:lnTo>
                    <a:pt x="13444" y="8159"/>
                  </a:lnTo>
                  <a:lnTo>
                    <a:pt x="13566" y="8111"/>
                  </a:lnTo>
                  <a:lnTo>
                    <a:pt x="13664" y="8037"/>
                  </a:lnTo>
                  <a:lnTo>
                    <a:pt x="13761" y="7940"/>
                  </a:lnTo>
                  <a:lnTo>
                    <a:pt x="13834" y="7843"/>
                  </a:lnTo>
                  <a:lnTo>
                    <a:pt x="13907" y="7721"/>
                  </a:lnTo>
                  <a:lnTo>
                    <a:pt x="13932" y="7599"/>
                  </a:lnTo>
                  <a:lnTo>
                    <a:pt x="13956" y="7453"/>
                  </a:lnTo>
                  <a:lnTo>
                    <a:pt x="13956" y="6503"/>
                  </a:lnTo>
                  <a:lnTo>
                    <a:pt x="13956" y="6503"/>
                  </a:lnTo>
                  <a:lnTo>
                    <a:pt x="13932" y="6381"/>
                  </a:lnTo>
                  <a:lnTo>
                    <a:pt x="13907" y="6235"/>
                  </a:lnTo>
                  <a:lnTo>
                    <a:pt x="13834" y="6138"/>
                  </a:lnTo>
                  <a:lnTo>
                    <a:pt x="13761" y="6016"/>
                  </a:lnTo>
                  <a:lnTo>
                    <a:pt x="13664" y="5943"/>
                  </a:lnTo>
                  <a:lnTo>
                    <a:pt x="13566" y="5870"/>
                  </a:lnTo>
                  <a:lnTo>
                    <a:pt x="13444" y="5821"/>
                  </a:lnTo>
                  <a:lnTo>
                    <a:pt x="13323" y="5772"/>
                  </a:lnTo>
                  <a:lnTo>
                    <a:pt x="13323" y="5772"/>
                  </a:lnTo>
                  <a:close/>
                  <a:moveTo>
                    <a:pt x="8573" y="8598"/>
                  </a:moveTo>
                  <a:lnTo>
                    <a:pt x="8573" y="8598"/>
                  </a:lnTo>
                  <a:lnTo>
                    <a:pt x="8403" y="8744"/>
                  </a:lnTo>
                  <a:lnTo>
                    <a:pt x="8232" y="8890"/>
                  </a:lnTo>
                  <a:lnTo>
                    <a:pt x="8038" y="8987"/>
                  </a:lnTo>
                  <a:lnTo>
                    <a:pt x="7818" y="9085"/>
                  </a:lnTo>
                  <a:lnTo>
                    <a:pt x="7624" y="9158"/>
                  </a:lnTo>
                  <a:lnTo>
                    <a:pt x="7404" y="9206"/>
                  </a:lnTo>
                  <a:lnTo>
                    <a:pt x="7185" y="9231"/>
                  </a:lnTo>
                  <a:lnTo>
                    <a:pt x="6966" y="9255"/>
                  </a:lnTo>
                  <a:lnTo>
                    <a:pt x="6747" y="9231"/>
                  </a:lnTo>
                  <a:lnTo>
                    <a:pt x="6528" y="9206"/>
                  </a:lnTo>
                  <a:lnTo>
                    <a:pt x="6333" y="9158"/>
                  </a:lnTo>
                  <a:lnTo>
                    <a:pt x="6114" y="9085"/>
                  </a:lnTo>
                  <a:lnTo>
                    <a:pt x="5919" y="8987"/>
                  </a:lnTo>
                  <a:lnTo>
                    <a:pt x="5724" y="8890"/>
                  </a:lnTo>
                  <a:lnTo>
                    <a:pt x="5529" y="8744"/>
                  </a:lnTo>
                  <a:lnTo>
                    <a:pt x="5359" y="8598"/>
                  </a:lnTo>
                  <a:lnTo>
                    <a:pt x="5359" y="8598"/>
                  </a:lnTo>
                  <a:lnTo>
                    <a:pt x="5212" y="8427"/>
                  </a:lnTo>
                  <a:lnTo>
                    <a:pt x="5066" y="8232"/>
                  </a:lnTo>
                  <a:lnTo>
                    <a:pt x="4969" y="8037"/>
                  </a:lnTo>
                  <a:lnTo>
                    <a:pt x="4871" y="7843"/>
                  </a:lnTo>
                  <a:lnTo>
                    <a:pt x="4798" y="7623"/>
                  </a:lnTo>
                  <a:lnTo>
                    <a:pt x="4750" y="7404"/>
                  </a:lnTo>
                  <a:lnTo>
                    <a:pt x="4701" y="7209"/>
                  </a:lnTo>
                  <a:lnTo>
                    <a:pt x="4701" y="6990"/>
                  </a:lnTo>
                  <a:lnTo>
                    <a:pt x="4701" y="6771"/>
                  </a:lnTo>
                  <a:lnTo>
                    <a:pt x="4750" y="6552"/>
                  </a:lnTo>
                  <a:lnTo>
                    <a:pt x="4798" y="6333"/>
                  </a:lnTo>
                  <a:lnTo>
                    <a:pt x="4871" y="6138"/>
                  </a:lnTo>
                  <a:lnTo>
                    <a:pt x="4969" y="5919"/>
                  </a:lnTo>
                  <a:lnTo>
                    <a:pt x="5066" y="5724"/>
                  </a:lnTo>
                  <a:lnTo>
                    <a:pt x="5212" y="5553"/>
                  </a:lnTo>
                  <a:lnTo>
                    <a:pt x="5359" y="5383"/>
                  </a:lnTo>
                  <a:lnTo>
                    <a:pt x="5359" y="5383"/>
                  </a:lnTo>
                  <a:lnTo>
                    <a:pt x="5529" y="5212"/>
                  </a:lnTo>
                  <a:lnTo>
                    <a:pt x="5724" y="5091"/>
                  </a:lnTo>
                  <a:lnTo>
                    <a:pt x="5919" y="4969"/>
                  </a:lnTo>
                  <a:lnTo>
                    <a:pt x="6114" y="4871"/>
                  </a:lnTo>
                  <a:lnTo>
                    <a:pt x="6333" y="4798"/>
                  </a:lnTo>
                  <a:lnTo>
                    <a:pt x="6528" y="4750"/>
                  </a:lnTo>
                  <a:lnTo>
                    <a:pt x="6747" y="4725"/>
                  </a:lnTo>
                  <a:lnTo>
                    <a:pt x="6966" y="4701"/>
                  </a:lnTo>
                  <a:lnTo>
                    <a:pt x="7185" y="4725"/>
                  </a:lnTo>
                  <a:lnTo>
                    <a:pt x="7404" y="4750"/>
                  </a:lnTo>
                  <a:lnTo>
                    <a:pt x="7624" y="4798"/>
                  </a:lnTo>
                  <a:lnTo>
                    <a:pt x="7818" y="4871"/>
                  </a:lnTo>
                  <a:lnTo>
                    <a:pt x="8038" y="4969"/>
                  </a:lnTo>
                  <a:lnTo>
                    <a:pt x="8232" y="5091"/>
                  </a:lnTo>
                  <a:lnTo>
                    <a:pt x="8403" y="5212"/>
                  </a:lnTo>
                  <a:lnTo>
                    <a:pt x="8573" y="5383"/>
                  </a:lnTo>
                  <a:lnTo>
                    <a:pt x="8573" y="5383"/>
                  </a:lnTo>
                  <a:lnTo>
                    <a:pt x="8744" y="5553"/>
                  </a:lnTo>
                  <a:lnTo>
                    <a:pt x="8866" y="5724"/>
                  </a:lnTo>
                  <a:lnTo>
                    <a:pt x="8987" y="5919"/>
                  </a:lnTo>
                  <a:lnTo>
                    <a:pt x="9085" y="6138"/>
                  </a:lnTo>
                  <a:lnTo>
                    <a:pt x="9158" y="6333"/>
                  </a:lnTo>
                  <a:lnTo>
                    <a:pt x="9207" y="6552"/>
                  </a:lnTo>
                  <a:lnTo>
                    <a:pt x="9231" y="6771"/>
                  </a:lnTo>
                  <a:lnTo>
                    <a:pt x="9231" y="6990"/>
                  </a:lnTo>
                  <a:lnTo>
                    <a:pt x="9231" y="7209"/>
                  </a:lnTo>
                  <a:lnTo>
                    <a:pt x="9207" y="7404"/>
                  </a:lnTo>
                  <a:lnTo>
                    <a:pt x="9158" y="7623"/>
                  </a:lnTo>
                  <a:lnTo>
                    <a:pt x="9085" y="7843"/>
                  </a:lnTo>
                  <a:lnTo>
                    <a:pt x="8987" y="8037"/>
                  </a:lnTo>
                  <a:lnTo>
                    <a:pt x="8866" y="8232"/>
                  </a:lnTo>
                  <a:lnTo>
                    <a:pt x="8744" y="8427"/>
                  </a:lnTo>
                  <a:lnTo>
                    <a:pt x="8573" y="8598"/>
                  </a:lnTo>
                  <a:lnTo>
                    <a:pt x="8573" y="8598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27"/>
            <p:cNvSpPr/>
            <p:nvPr/>
          </p:nvSpPr>
          <p:spPr>
            <a:xfrm>
              <a:off x="5566575" y="3193575"/>
              <a:ext cx="198525" cy="198525"/>
            </a:xfrm>
            <a:custGeom>
              <a:avLst/>
              <a:gdLst/>
              <a:ahLst/>
              <a:cxnLst/>
              <a:rect l="l" t="t" r="r" b="b"/>
              <a:pathLst>
                <a:path w="7941" h="7941" fill="none" extrusionOk="0">
                  <a:moveTo>
                    <a:pt x="7258" y="2144"/>
                  </a:moveTo>
                  <a:lnTo>
                    <a:pt x="6138" y="2388"/>
                  </a:lnTo>
                  <a:lnTo>
                    <a:pt x="6138" y="2388"/>
                  </a:lnTo>
                  <a:lnTo>
                    <a:pt x="6016" y="2217"/>
                  </a:lnTo>
                  <a:lnTo>
                    <a:pt x="5870" y="2071"/>
                  </a:lnTo>
                  <a:lnTo>
                    <a:pt x="6260" y="975"/>
                  </a:lnTo>
                  <a:lnTo>
                    <a:pt x="6260" y="975"/>
                  </a:lnTo>
                  <a:lnTo>
                    <a:pt x="6284" y="902"/>
                  </a:lnTo>
                  <a:lnTo>
                    <a:pt x="6284" y="829"/>
                  </a:lnTo>
                  <a:lnTo>
                    <a:pt x="6260" y="683"/>
                  </a:lnTo>
                  <a:lnTo>
                    <a:pt x="6162" y="561"/>
                  </a:lnTo>
                  <a:lnTo>
                    <a:pt x="6114" y="488"/>
                  </a:lnTo>
                  <a:lnTo>
                    <a:pt x="6065" y="464"/>
                  </a:lnTo>
                  <a:lnTo>
                    <a:pt x="5553" y="196"/>
                  </a:lnTo>
                  <a:lnTo>
                    <a:pt x="5553" y="196"/>
                  </a:lnTo>
                  <a:lnTo>
                    <a:pt x="5480" y="171"/>
                  </a:lnTo>
                  <a:lnTo>
                    <a:pt x="5407" y="171"/>
                  </a:lnTo>
                  <a:lnTo>
                    <a:pt x="5261" y="171"/>
                  </a:lnTo>
                  <a:lnTo>
                    <a:pt x="5115" y="244"/>
                  </a:lnTo>
                  <a:lnTo>
                    <a:pt x="5066" y="293"/>
                  </a:lnTo>
                  <a:lnTo>
                    <a:pt x="5018" y="342"/>
                  </a:lnTo>
                  <a:lnTo>
                    <a:pt x="4384" y="1316"/>
                  </a:lnTo>
                  <a:lnTo>
                    <a:pt x="4384" y="1316"/>
                  </a:lnTo>
                  <a:lnTo>
                    <a:pt x="4165" y="1292"/>
                  </a:lnTo>
                  <a:lnTo>
                    <a:pt x="3970" y="1292"/>
                  </a:lnTo>
                  <a:lnTo>
                    <a:pt x="3483" y="244"/>
                  </a:lnTo>
                  <a:lnTo>
                    <a:pt x="3483" y="244"/>
                  </a:lnTo>
                  <a:lnTo>
                    <a:pt x="3435" y="171"/>
                  </a:lnTo>
                  <a:lnTo>
                    <a:pt x="3386" y="123"/>
                  </a:lnTo>
                  <a:lnTo>
                    <a:pt x="3264" y="50"/>
                  </a:lnTo>
                  <a:lnTo>
                    <a:pt x="3118" y="1"/>
                  </a:lnTo>
                  <a:lnTo>
                    <a:pt x="3045" y="1"/>
                  </a:lnTo>
                  <a:lnTo>
                    <a:pt x="2972" y="25"/>
                  </a:lnTo>
                  <a:lnTo>
                    <a:pt x="2436" y="196"/>
                  </a:lnTo>
                  <a:lnTo>
                    <a:pt x="2436" y="196"/>
                  </a:lnTo>
                  <a:lnTo>
                    <a:pt x="2363" y="220"/>
                  </a:lnTo>
                  <a:lnTo>
                    <a:pt x="2290" y="269"/>
                  </a:lnTo>
                  <a:lnTo>
                    <a:pt x="2192" y="391"/>
                  </a:lnTo>
                  <a:lnTo>
                    <a:pt x="2144" y="537"/>
                  </a:lnTo>
                  <a:lnTo>
                    <a:pt x="2144" y="610"/>
                  </a:lnTo>
                  <a:lnTo>
                    <a:pt x="2144" y="683"/>
                  </a:lnTo>
                  <a:lnTo>
                    <a:pt x="2387" y="1828"/>
                  </a:lnTo>
                  <a:lnTo>
                    <a:pt x="2387" y="1828"/>
                  </a:lnTo>
                  <a:lnTo>
                    <a:pt x="2217" y="1949"/>
                  </a:lnTo>
                  <a:lnTo>
                    <a:pt x="2071" y="2095"/>
                  </a:lnTo>
                  <a:lnTo>
                    <a:pt x="999" y="1681"/>
                  </a:lnTo>
                  <a:lnTo>
                    <a:pt x="999" y="1681"/>
                  </a:lnTo>
                  <a:lnTo>
                    <a:pt x="926" y="1681"/>
                  </a:lnTo>
                  <a:lnTo>
                    <a:pt x="829" y="1657"/>
                  </a:lnTo>
                  <a:lnTo>
                    <a:pt x="682" y="1706"/>
                  </a:lnTo>
                  <a:lnTo>
                    <a:pt x="561" y="1779"/>
                  </a:lnTo>
                  <a:lnTo>
                    <a:pt x="512" y="1828"/>
                  </a:lnTo>
                  <a:lnTo>
                    <a:pt x="463" y="1901"/>
                  </a:lnTo>
                  <a:lnTo>
                    <a:pt x="220" y="2388"/>
                  </a:lnTo>
                  <a:lnTo>
                    <a:pt x="220" y="2388"/>
                  </a:lnTo>
                  <a:lnTo>
                    <a:pt x="195" y="2461"/>
                  </a:lnTo>
                  <a:lnTo>
                    <a:pt x="171" y="2534"/>
                  </a:lnTo>
                  <a:lnTo>
                    <a:pt x="195" y="2704"/>
                  </a:lnTo>
                  <a:lnTo>
                    <a:pt x="244" y="2826"/>
                  </a:lnTo>
                  <a:lnTo>
                    <a:pt x="293" y="2899"/>
                  </a:lnTo>
                  <a:lnTo>
                    <a:pt x="366" y="2948"/>
                  </a:lnTo>
                  <a:lnTo>
                    <a:pt x="1340" y="3581"/>
                  </a:lnTo>
                  <a:lnTo>
                    <a:pt x="1340" y="3581"/>
                  </a:lnTo>
                  <a:lnTo>
                    <a:pt x="1316" y="3776"/>
                  </a:lnTo>
                  <a:lnTo>
                    <a:pt x="1291" y="3995"/>
                  </a:lnTo>
                  <a:lnTo>
                    <a:pt x="244" y="4482"/>
                  </a:lnTo>
                  <a:lnTo>
                    <a:pt x="244" y="4482"/>
                  </a:lnTo>
                  <a:lnTo>
                    <a:pt x="195" y="4507"/>
                  </a:lnTo>
                  <a:lnTo>
                    <a:pt x="122" y="4555"/>
                  </a:lnTo>
                  <a:lnTo>
                    <a:pt x="49" y="4701"/>
                  </a:lnTo>
                  <a:lnTo>
                    <a:pt x="0" y="4848"/>
                  </a:lnTo>
                  <a:lnTo>
                    <a:pt x="25" y="4921"/>
                  </a:lnTo>
                  <a:lnTo>
                    <a:pt x="25" y="4994"/>
                  </a:lnTo>
                  <a:lnTo>
                    <a:pt x="220" y="5530"/>
                  </a:lnTo>
                  <a:lnTo>
                    <a:pt x="220" y="5530"/>
                  </a:lnTo>
                  <a:lnTo>
                    <a:pt x="244" y="5578"/>
                  </a:lnTo>
                  <a:lnTo>
                    <a:pt x="293" y="5651"/>
                  </a:lnTo>
                  <a:lnTo>
                    <a:pt x="390" y="5749"/>
                  </a:lnTo>
                  <a:lnTo>
                    <a:pt x="536" y="5797"/>
                  </a:lnTo>
                  <a:lnTo>
                    <a:pt x="609" y="5797"/>
                  </a:lnTo>
                  <a:lnTo>
                    <a:pt x="682" y="5797"/>
                  </a:lnTo>
                  <a:lnTo>
                    <a:pt x="1827" y="5554"/>
                  </a:lnTo>
                  <a:lnTo>
                    <a:pt x="1827" y="5554"/>
                  </a:lnTo>
                  <a:lnTo>
                    <a:pt x="1949" y="5724"/>
                  </a:lnTo>
                  <a:lnTo>
                    <a:pt x="2095" y="5870"/>
                  </a:lnTo>
                  <a:lnTo>
                    <a:pt x="1705" y="6966"/>
                  </a:lnTo>
                  <a:lnTo>
                    <a:pt x="1705" y="6966"/>
                  </a:lnTo>
                  <a:lnTo>
                    <a:pt x="1681" y="7040"/>
                  </a:lnTo>
                  <a:lnTo>
                    <a:pt x="1681" y="7113"/>
                  </a:lnTo>
                  <a:lnTo>
                    <a:pt x="1705" y="7259"/>
                  </a:lnTo>
                  <a:lnTo>
                    <a:pt x="1778" y="7380"/>
                  </a:lnTo>
                  <a:lnTo>
                    <a:pt x="1851" y="7429"/>
                  </a:lnTo>
                  <a:lnTo>
                    <a:pt x="1900" y="7478"/>
                  </a:lnTo>
                  <a:lnTo>
                    <a:pt x="2412" y="7721"/>
                  </a:lnTo>
                  <a:lnTo>
                    <a:pt x="2412" y="7721"/>
                  </a:lnTo>
                  <a:lnTo>
                    <a:pt x="2485" y="7770"/>
                  </a:lnTo>
                  <a:lnTo>
                    <a:pt x="2558" y="7770"/>
                  </a:lnTo>
                  <a:lnTo>
                    <a:pt x="2704" y="7770"/>
                  </a:lnTo>
                  <a:lnTo>
                    <a:pt x="2850" y="7697"/>
                  </a:lnTo>
                  <a:lnTo>
                    <a:pt x="2899" y="7648"/>
                  </a:lnTo>
                  <a:lnTo>
                    <a:pt x="2947" y="7600"/>
                  </a:lnTo>
                  <a:lnTo>
                    <a:pt x="3581" y="6625"/>
                  </a:lnTo>
                  <a:lnTo>
                    <a:pt x="3581" y="6625"/>
                  </a:lnTo>
                  <a:lnTo>
                    <a:pt x="3800" y="6650"/>
                  </a:lnTo>
                  <a:lnTo>
                    <a:pt x="3995" y="6650"/>
                  </a:lnTo>
                  <a:lnTo>
                    <a:pt x="4482" y="7697"/>
                  </a:lnTo>
                  <a:lnTo>
                    <a:pt x="4482" y="7697"/>
                  </a:lnTo>
                  <a:lnTo>
                    <a:pt x="4531" y="7770"/>
                  </a:lnTo>
                  <a:lnTo>
                    <a:pt x="4579" y="7819"/>
                  </a:lnTo>
                  <a:lnTo>
                    <a:pt x="4701" y="7892"/>
                  </a:lnTo>
                  <a:lnTo>
                    <a:pt x="4847" y="7941"/>
                  </a:lnTo>
                  <a:lnTo>
                    <a:pt x="4920" y="7941"/>
                  </a:lnTo>
                  <a:lnTo>
                    <a:pt x="4993" y="7916"/>
                  </a:lnTo>
                  <a:lnTo>
                    <a:pt x="5529" y="7746"/>
                  </a:lnTo>
                  <a:lnTo>
                    <a:pt x="5529" y="7746"/>
                  </a:lnTo>
                  <a:lnTo>
                    <a:pt x="5602" y="7721"/>
                  </a:lnTo>
                  <a:lnTo>
                    <a:pt x="5651" y="7673"/>
                  </a:lnTo>
                  <a:lnTo>
                    <a:pt x="5748" y="7551"/>
                  </a:lnTo>
                  <a:lnTo>
                    <a:pt x="5821" y="7405"/>
                  </a:lnTo>
                  <a:lnTo>
                    <a:pt x="5821" y="7332"/>
                  </a:lnTo>
                  <a:lnTo>
                    <a:pt x="5821" y="7259"/>
                  </a:lnTo>
                  <a:lnTo>
                    <a:pt x="5578" y="6114"/>
                  </a:lnTo>
                  <a:lnTo>
                    <a:pt x="5578" y="6114"/>
                  </a:lnTo>
                  <a:lnTo>
                    <a:pt x="5724" y="5992"/>
                  </a:lnTo>
                  <a:lnTo>
                    <a:pt x="5894" y="5846"/>
                  </a:lnTo>
                  <a:lnTo>
                    <a:pt x="6966" y="6260"/>
                  </a:lnTo>
                  <a:lnTo>
                    <a:pt x="6966" y="6260"/>
                  </a:lnTo>
                  <a:lnTo>
                    <a:pt x="7039" y="6260"/>
                  </a:lnTo>
                  <a:lnTo>
                    <a:pt x="7112" y="6285"/>
                  </a:lnTo>
                  <a:lnTo>
                    <a:pt x="7258" y="6236"/>
                  </a:lnTo>
                  <a:lnTo>
                    <a:pt x="7404" y="6163"/>
                  </a:lnTo>
                  <a:lnTo>
                    <a:pt x="7453" y="6114"/>
                  </a:lnTo>
                  <a:lnTo>
                    <a:pt x="7502" y="6041"/>
                  </a:lnTo>
                  <a:lnTo>
                    <a:pt x="7745" y="5530"/>
                  </a:lnTo>
                  <a:lnTo>
                    <a:pt x="7745" y="5530"/>
                  </a:lnTo>
                  <a:lnTo>
                    <a:pt x="7770" y="5481"/>
                  </a:lnTo>
                  <a:lnTo>
                    <a:pt x="7794" y="5383"/>
                  </a:lnTo>
                  <a:lnTo>
                    <a:pt x="7770" y="5237"/>
                  </a:lnTo>
                  <a:lnTo>
                    <a:pt x="7697" y="5115"/>
                  </a:lnTo>
                  <a:lnTo>
                    <a:pt x="7648" y="5042"/>
                  </a:lnTo>
                  <a:lnTo>
                    <a:pt x="7599" y="4994"/>
                  </a:lnTo>
                  <a:lnTo>
                    <a:pt x="6625" y="4360"/>
                  </a:lnTo>
                  <a:lnTo>
                    <a:pt x="6625" y="4360"/>
                  </a:lnTo>
                  <a:lnTo>
                    <a:pt x="6649" y="4166"/>
                  </a:lnTo>
                  <a:lnTo>
                    <a:pt x="6649" y="3946"/>
                  </a:lnTo>
                  <a:lnTo>
                    <a:pt x="7697" y="3459"/>
                  </a:lnTo>
                  <a:lnTo>
                    <a:pt x="7697" y="3459"/>
                  </a:lnTo>
                  <a:lnTo>
                    <a:pt x="7770" y="3435"/>
                  </a:lnTo>
                  <a:lnTo>
                    <a:pt x="7843" y="3386"/>
                  </a:lnTo>
                  <a:lnTo>
                    <a:pt x="7916" y="3240"/>
                  </a:lnTo>
                  <a:lnTo>
                    <a:pt x="7940" y="3094"/>
                  </a:lnTo>
                  <a:lnTo>
                    <a:pt x="7940" y="3021"/>
                  </a:lnTo>
                  <a:lnTo>
                    <a:pt x="7940" y="2948"/>
                  </a:lnTo>
                  <a:lnTo>
                    <a:pt x="7745" y="2412"/>
                  </a:lnTo>
                  <a:lnTo>
                    <a:pt x="7745" y="2412"/>
                  </a:lnTo>
                  <a:lnTo>
                    <a:pt x="7721" y="2339"/>
                  </a:lnTo>
                  <a:lnTo>
                    <a:pt x="7672" y="2290"/>
                  </a:lnTo>
                  <a:lnTo>
                    <a:pt x="7551" y="2193"/>
                  </a:lnTo>
                  <a:lnTo>
                    <a:pt x="7429" y="2144"/>
                  </a:lnTo>
                  <a:lnTo>
                    <a:pt x="7356" y="2144"/>
                  </a:lnTo>
                  <a:lnTo>
                    <a:pt x="7258" y="2144"/>
                  </a:lnTo>
                  <a:lnTo>
                    <a:pt x="7258" y="2144"/>
                  </a:lnTo>
                  <a:close/>
                  <a:moveTo>
                    <a:pt x="5480" y="4726"/>
                  </a:moveTo>
                  <a:lnTo>
                    <a:pt x="5480" y="4726"/>
                  </a:lnTo>
                  <a:lnTo>
                    <a:pt x="5383" y="4872"/>
                  </a:lnTo>
                  <a:lnTo>
                    <a:pt x="5286" y="4994"/>
                  </a:lnTo>
                  <a:lnTo>
                    <a:pt x="5188" y="5140"/>
                  </a:lnTo>
                  <a:lnTo>
                    <a:pt x="5066" y="5237"/>
                  </a:lnTo>
                  <a:lnTo>
                    <a:pt x="4945" y="5335"/>
                  </a:lnTo>
                  <a:lnTo>
                    <a:pt x="4798" y="5432"/>
                  </a:lnTo>
                  <a:lnTo>
                    <a:pt x="4652" y="5505"/>
                  </a:lnTo>
                  <a:lnTo>
                    <a:pt x="4506" y="5554"/>
                  </a:lnTo>
                  <a:lnTo>
                    <a:pt x="4360" y="5603"/>
                  </a:lnTo>
                  <a:lnTo>
                    <a:pt x="4190" y="5627"/>
                  </a:lnTo>
                  <a:lnTo>
                    <a:pt x="4043" y="5651"/>
                  </a:lnTo>
                  <a:lnTo>
                    <a:pt x="3873" y="5627"/>
                  </a:lnTo>
                  <a:lnTo>
                    <a:pt x="3702" y="5627"/>
                  </a:lnTo>
                  <a:lnTo>
                    <a:pt x="3556" y="5578"/>
                  </a:lnTo>
                  <a:lnTo>
                    <a:pt x="3386" y="5530"/>
                  </a:lnTo>
                  <a:lnTo>
                    <a:pt x="3240" y="5456"/>
                  </a:lnTo>
                  <a:lnTo>
                    <a:pt x="3240" y="5456"/>
                  </a:lnTo>
                  <a:lnTo>
                    <a:pt x="3094" y="5383"/>
                  </a:lnTo>
                  <a:lnTo>
                    <a:pt x="2947" y="5286"/>
                  </a:lnTo>
                  <a:lnTo>
                    <a:pt x="2826" y="5164"/>
                  </a:lnTo>
                  <a:lnTo>
                    <a:pt x="2704" y="5067"/>
                  </a:lnTo>
                  <a:lnTo>
                    <a:pt x="2606" y="4921"/>
                  </a:lnTo>
                  <a:lnTo>
                    <a:pt x="2533" y="4799"/>
                  </a:lnTo>
                  <a:lnTo>
                    <a:pt x="2460" y="4653"/>
                  </a:lnTo>
                  <a:lnTo>
                    <a:pt x="2387" y="4507"/>
                  </a:lnTo>
                  <a:lnTo>
                    <a:pt x="2363" y="4336"/>
                  </a:lnTo>
                  <a:lnTo>
                    <a:pt x="2314" y="4190"/>
                  </a:lnTo>
                  <a:lnTo>
                    <a:pt x="2314" y="4020"/>
                  </a:lnTo>
                  <a:lnTo>
                    <a:pt x="2314" y="3873"/>
                  </a:lnTo>
                  <a:lnTo>
                    <a:pt x="2339" y="3703"/>
                  </a:lnTo>
                  <a:lnTo>
                    <a:pt x="2363" y="3532"/>
                  </a:lnTo>
                  <a:lnTo>
                    <a:pt x="2412" y="3386"/>
                  </a:lnTo>
                  <a:lnTo>
                    <a:pt x="2485" y="3216"/>
                  </a:lnTo>
                  <a:lnTo>
                    <a:pt x="2485" y="3216"/>
                  </a:lnTo>
                  <a:lnTo>
                    <a:pt x="2582" y="3070"/>
                  </a:lnTo>
                  <a:lnTo>
                    <a:pt x="2680" y="2948"/>
                  </a:lnTo>
                  <a:lnTo>
                    <a:pt x="2777" y="2802"/>
                  </a:lnTo>
                  <a:lnTo>
                    <a:pt x="2899" y="2704"/>
                  </a:lnTo>
                  <a:lnTo>
                    <a:pt x="3020" y="2607"/>
                  </a:lnTo>
                  <a:lnTo>
                    <a:pt x="3167" y="2509"/>
                  </a:lnTo>
                  <a:lnTo>
                    <a:pt x="3313" y="2436"/>
                  </a:lnTo>
                  <a:lnTo>
                    <a:pt x="3459" y="2388"/>
                  </a:lnTo>
                  <a:lnTo>
                    <a:pt x="3605" y="2339"/>
                  </a:lnTo>
                  <a:lnTo>
                    <a:pt x="3775" y="2315"/>
                  </a:lnTo>
                  <a:lnTo>
                    <a:pt x="3922" y="2290"/>
                  </a:lnTo>
                  <a:lnTo>
                    <a:pt x="4092" y="2315"/>
                  </a:lnTo>
                  <a:lnTo>
                    <a:pt x="4263" y="2315"/>
                  </a:lnTo>
                  <a:lnTo>
                    <a:pt x="4409" y="2363"/>
                  </a:lnTo>
                  <a:lnTo>
                    <a:pt x="4579" y="2412"/>
                  </a:lnTo>
                  <a:lnTo>
                    <a:pt x="4725" y="2485"/>
                  </a:lnTo>
                  <a:lnTo>
                    <a:pt x="4725" y="2485"/>
                  </a:lnTo>
                  <a:lnTo>
                    <a:pt x="4871" y="2558"/>
                  </a:lnTo>
                  <a:lnTo>
                    <a:pt x="5018" y="2656"/>
                  </a:lnTo>
                  <a:lnTo>
                    <a:pt x="5139" y="2777"/>
                  </a:lnTo>
                  <a:lnTo>
                    <a:pt x="5261" y="2875"/>
                  </a:lnTo>
                  <a:lnTo>
                    <a:pt x="5359" y="3021"/>
                  </a:lnTo>
                  <a:lnTo>
                    <a:pt x="5432" y="3143"/>
                  </a:lnTo>
                  <a:lnTo>
                    <a:pt x="5505" y="3289"/>
                  </a:lnTo>
                  <a:lnTo>
                    <a:pt x="5578" y="3435"/>
                  </a:lnTo>
                  <a:lnTo>
                    <a:pt x="5602" y="3605"/>
                  </a:lnTo>
                  <a:lnTo>
                    <a:pt x="5626" y="3752"/>
                  </a:lnTo>
                  <a:lnTo>
                    <a:pt x="5651" y="3922"/>
                  </a:lnTo>
                  <a:lnTo>
                    <a:pt x="5651" y="4068"/>
                  </a:lnTo>
                  <a:lnTo>
                    <a:pt x="5626" y="4239"/>
                  </a:lnTo>
                  <a:lnTo>
                    <a:pt x="5602" y="4409"/>
                  </a:lnTo>
                  <a:lnTo>
                    <a:pt x="5553" y="4555"/>
                  </a:lnTo>
                  <a:lnTo>
                    <a:pt x="5480" y="4726"/>
                  </a:lnTo>
                  <a:lnTo>
                    <a:pt x="5480" y="4726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14282" y="1357304"/>
            <a:ext cx="8786874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Відвідування занять. Регуляція пропусків.</a:t>
            </a:r>
            <a:endParaRPr kumimoji="0" lang="uk-UA" sz="7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1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Відвідування усіх занять є обов’язковим. Відпрацювання пропущених занять здійснюється особисто викладачу на консультаціях згідно графіку.</a:t>
            </a:r>
            <a:endParaRPr kumimoji="0" lang="uk-UA" sz="7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Політика академічної доброчесності</a:t>
            </a:r>
            <a:endParaRPr kumimoji="0" lang="uk-UA" sz="7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1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Усі письмові роботи, що виконуються слухачами під час проходження курсу, перевіряються на наявність плагіату за допомогою спеціалізованого програмного забезпечення </a:t>
            </a:r>
            <a:r>
              <a:rPr kumimoji="0" lang="en-US" sz="1200" b="0" i="1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UniCheck</a:t>
            </a:r>
            <a:r>
              <a:rPr kumimoji="0" lang="uk-UA" sz="1200" b="0" i="1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. Відповідно до чинних правових норм, плагіатом вважатиметься: копіювання чужої наукової роботи чи декількох робіт та оприлюднення результату під своїм іменем; створення суміші власного та запозиченого тексту без належного цитування джерел; рерайт (перефразування чужої праці без згадування оригінального автора). Будь-яка ідея, думка чи речення, ілюстрація чи фото, яке ви запозичуєте, має супроводжуватися посиланням на першоджерело. Приклади оформлення цитувань див. на </a:t>
            </a:r>
            <a:r>
              <a:rPr kumimoji="0" lang="en-US" sz="1200" b="0" i="1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Moode</a:t>
            </a: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: </a:t>
            </a:r>
            <a:r>
              <a:rPr kumimoji="0" lang="uk-UA" sz="12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https://moodle.znu.edu.ua/course/view.php?id=7584 </a:t>
            </a:r>
            <a:r>
              <a:rPr kumimoji="0" lang="uk-UA" sz="1200" b="0" i="1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</a:t>
            </a:r>
            <a:endParaRPr kumimoji="0" lang="uk-UA" sz="7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Використання комп’ютерів/телефонів на занятті</a:t>
            </a:r>
            <a:endParaRPr kumimoji="0" lang="uk-UA" sz="7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1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Під час занять користуватися мобільними телефонами, ноутбуками, планшетами та іншими персональними гаджетами можна у випадку навчальної необхідності та за попереднього узгодження з викладачем.</a:t>
            </a:r>
            <a:endParaRPr kumimoji="0" lang="uk-UA" sz="7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Комунікація</a:t>
            </a:r>
            <a:endParaRPr kumimoji="0" lang="uk-UA" sz="1200" b="0" i="1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MS Mincho" pitchFamily="49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1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Комунікація викладача зі студентами здійснюється через електронну пошту, Moodle, на консультаціях на кафедрі згідно графіку. На письмові запити студентів викладач відповідатиме протягом трьох робочих днів. У письмовому запиті необхідно обов’язково вказувати повне прізвище, ім’я, номер групи. Письмовий запит повинен бути сформульований коректно та лаконічно.</a:t>
            </a:r>
            <a:r>
              <a:rPr kumimoji="0" lang="uk-UA" sz="700" b="0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uk-UA" smtClean="0"/>
              <a:t>ОПИС КУРСУ</a:t>
            </a:r>
            <a:endParaRPr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/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285720" y="1500180"/>
            <a:ext cx="7358114" cy="30718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uk-UA" sz="1800" b="1" i="1" smtClean="0"/>
              <a:t>	</a:t>
            </a:r>
            <a:r>
              <a:rPr lang="uk-UA" sz="1800" b="1" i="1" smtClean="0"/>
              <a:t>Мета </a:t>
            </a:r>
            <a:r>
              <a:rPr lang="uk-UA" sz="1800" b="1" i="1" smtClean="0"/>
              <a:t>викладання </a:t>
            </a:r>
            <a:r>
              <a:rPr lang="uk-UA" sz="1800" b="1" i="1" smtClean="0"/>
              <a:t>навчальної дисципліни «Технології управління розвитком </a:t>
            </a:r>
            <a:r>
              <a:rPr lang="uk-UA" sz="1800" b="1" i="1" smtClean="0"/>
              <a:t>персоналу</a:t>
            </a:r>
            <a:r>
              <a:rPr lang="uk-UA" sz="1800" b="1" i="1" smtClean="0"/>
              <a:t>»  </a:t>
            </a:r>
            <a:r>
              <a:rPr lang="uk-UA" sz="1800" smtClean="0"/>
              <a:t>полягає у формуванні у студентів ґрунтовної системи знань щодо розвитку персоналу та його складових; умінь та компетенцій стосовно планування, організації, мотивації та контролю розвитку персоналу в сучасних умовах</a:t>
            </a:r>
            <a:r>
              <a:rPr lang="uk-UA" sz="1800" smtClean="0"/>
              <a:t>. </a:t>
            </a:r>
            <a:endParaRPr lang="uk-UA" sz="1800" smtClean="0"/>
          </a:p>
          <a:p>
            <a:pPr marL="0" lvl="0" indent="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/>
          </a:p>
          <a:p>
            <a:pPr marL="0" lvl="0" indent="0" algn="l" rtl="0"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  <a:buNone/>
            </a:pPr>
            <a:endParaRPr sz="3200"/>
          </a:p>
        </p:txBody>
      </p:sp>
      <p:grpSp>
        <p:nvGrpSpPr>
          <p:cNvPr id="194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uk-UA" i="1" smtClean="0"/>
              <a:t>Яким вимогам сучасного ринку праці відповідає  цей курс?</a:t>
            </a:r>
            <a:endParaRPr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/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357158" y="1357304"/>
            <a:ext cx="8286808" cy="328614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432000">
              <a:buNone/>
            </a:pPr>
            <a:r>
              <a:rPr lang="uk-UA" sz="1600" smtClean="0">
                <a:solidFill>
                  <a:srgbClr val="002060"/>
                </a:solidFill>
              </a:rPr>
              <a:t>Сучасний ринок праці висуває високі вимоги до фахівців освітніх програм «Управління персоналом та економіка праці», зокрема щодо володіння знаннями стосовно особливостей управління проектом розвитку персоналу; внутрішнього маркетингу та маркетингу навчання персоналу організації; технологій оцінки діяльності працівників організації; організації навчання та підвищення кваліфікації персоналу; управління діловою кар’єрою та роботи з кадровим резервом; основ соціального розвитку персоналу; сучасних технологій формування колективу; управління нововведеннями в кадровій роботі; підходів до стимулювання розвитку персоналу; міжнародного досвіду розвитку персоналу</a:t>
            </a:r>
            <a:r>
              <a:rPr lang="uk-UA" sz="1600" smtClean="0">
                <a:solidFill>
                  <a:srgbClr val="002060"/>
                </a:solidFill>
              </a:rPr>
              <a:t>.</a:t>
            </a:r>
            <a:endParaRPr lang="uk-UA" sz="1600" smtClean="0">
              <a:solidFill>
                <a:srgbClr val="002060"/>
              </a:solidFill>
            </a:endParaRPr>
          </a:p>
          <a:p>
            <a:pPr marL="0" indent="432000">
              <a:buNone/>
            </a:pPr>
            <a:endParaRPr lang="uk-UA" sz="1200" smtClean="0">
              <a:solidFill>
                <a:srgbClr val="002060"/>
              </a:solidFill>
            </a:endParaRPr>
          </a:p>
          <a:p>
            <a:pPr marL="0" indent="432000">
              <a:buNone/>
            </a:pPr>
            <a:r>
              <a:rPr lang="uk-UA" sz="1600" smtClean="0">
                <a:solidFill>
                  <a:srgbClr val="002060"/>
                </a:solidFill>
              </a:rPr>
              <a:t>Цей курс спрямований на досягнення студентами високого рівня компетенцій щодо цих питань, а тому є підґрунтям для успішної професійної діяльності фахівця освітньої програми </a:t>
            </a:r>
            <a:r>
              <a:rPr lang="uk-UA" sz="1600" smtClean="0">
                <a:solidFill>
                  <a:srgbClr val="002060"/>
                </a:solidFill>
              </a:rPr>
              <a:t>«</a:t>
            </a:r>
            <a:r>
              <a:rPr lang="uk-UA" sz="1600" smtClean="0">
                <a:solidFill>
                  <a:srgbClr val="002060"/>
                </a:solidFill>
              </a:rPr>
              <a:t>Управління персоналом та економіка праці</a:t>
            </a:r>
            <a:r>
              <a:rPr lang="uk-UA" sz="1600" smtClean="0">
                <a:solidFill>
                  <a:srgbClr val="002060"/>
                </a:solidFill>
              </a:rPr>
              <a:t>».</a:t>
            </a:r>
            <a:endParaRPr lang="uk-UA" sz="1600">
              <a:solidFill>
                <a:srgbClr val="002060"/>
              </a:solidFill>
            </a:endParaRPr>
          </a:p>
        </p:txBody>
      </p:sp>
      <p:grpSp>
        <p:nvGrpSpPr>
          <p:cNvPr id="2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uk-UA" smtClean="0"/>
              <a:t>ОЧІКУВАНІ РЕЗУЛЬТАТИ НАВЧАННЯ</a:t>
            </a:r>
            <a:endParaRPr/>
          </a:p>
        </p:txBody>
      </p:sp>
      <p:sp>
        <p:nvSpPr>
          <p:cNvPr id="192" name="Google Shape;192;p1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/>
          </a:p>
        </p:txBody>
      </p:sp>
      <p:sp>
        <p:nvSpPr>
          <p:cNvPr id="193" name="Google Shape;193;p12"/>
          <p:cNvSpPr txBox="1">
            <a:spLocks noGrp="1"/>
          </p:cNvSpPr>
          <p:nvPr>
            <p:ph type="body" idx="1"/>
          </p:nvPr>
        </p:nvSpPr>
        <p:spPr>
          <a:xfrm>
            <a:off x="357158" y="1428742"/>
            <a:ext cx="7715304" cy="30718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uk-UA" sz="1600" b="1" smtClean="0">
                <a:solidFill>
                  <a:srgbClr val="002060"/>
                </a:solidFill>
              </a:rPr>
              <a:t>У разі успішного завершення курсу студент </a:t>
            </a:r>
            <a:r>
              <a:rPr lang="uk-UA" sz="1600" b="1" u="sng" smtClean="0">
                <a:solidFill>
                  <a:srgbClr val="002060"/>
                </a:solidFill>
              </a:rPr>
              <a:t>зможе</a:t>
            </a:r>
            <a:r>
              <a:rPr lang="uk-UA" sz="1600" b="1" smtClean="0">
                <a:solidFill>
                  <a:srgbClr val="002060"/>
                </a:solidFill>
              </a:rPr>
              <a:t>:</a:t>
            </a:r>
          </a:p>
          <a:p>
            <a:pPr lvl="0"/>
            <a:r>
              <a:rPr lang="uk-UA" sz="1600" smtClean="0">
                <a:solidFill>
                  <a:srgbClr val="002060"/>
                </a:solidFill>
              </a:rPr>
              <a:t>визначати </a:t>
            </a:r>
            <a:r>
              <a:rPr lang="uk-UA" sz="1600" smtClean="0">
                <a:solidFill>
                  <a:srgbClr val="002060"/>
                </a:solidFill>
              </a:rPr>
              <a:t>цілі навчання персоналу, розробляти навчальні плани і програми, обґрунтовувати форми і методи навчання персоналу;</a:t>
            </a:r>
          </a:p>
          <a:p>
            <a:pPr lvl="0"/>
            <a:r>
              <a:rPr lang="uk-UA" sz="1600" smtClean="0">
                <a:solidFill>
                  <a:srgbClr val="002060"/>
                </a:solidFill>
              </a:rPr>
              <a:t>розробляти заходи із маркетингу навчання в організації та використовувати відповідні інструменти для просування «продуктів з розвитку» серед працівників;</a:t>
            </a:r>
          </a:p>
          <a:p>
            <a:pPr lvl="0"/>
            <a:r>
              <a:rPr lang="uk-UA" sz="1600" smtClean="0">
                <a:solidFill>
                  <a:srgbClr val="002060"/>
                </a:solidFill>
              </a:rPr>
              <a:t>визначати цілі оцінки персоналу в системі його розвитку; </a:t>
            </a:r>
          </a:p>
          <a:p>
            <a:pPr lvl="0"/>
            <a:r>
              <a:rPr lang="uk-UA" sz="1600" smtClean="0">
                <a:solidFill>
                  <a:srgbClr val="002060"/>
                </a:solidFill>
              </a:rPr>
              <a:t>визначати можливу траєкторію професійно-кваліфікаційного просування робітників і фахівців;</a:t>
            </a:r>
          </a:p>
          <a:p>
            <a:pPr lvl="0"/>
            <a:r>
              <a:rPr lang="uk-UA" sz="1600" smtClean="0">
                <a:solidFill>
                  <a:srgbClr val="002060"/>
                </a:solidFill>
              </a:rPr>
              <a:t>складати кар’єрограму працівників та план управління кар’єрою;</a:t>
            </a:r>
          </a:p>
          <a:p>
            <a:r>
              <a:rPr lang="uk-UA" sz="1600" smtClean="0">
                <a:solidFill>
                  <a:srgbClr val="002060"/>
                </a:solidFill>
              </a:rPr>
              <a:t>розробляти пропозиції щодо використання різних засобів і заходів для стимулювання зацікавлених сторін до розвитку персоналу.</a:t>
            </a:r>
            <a:r>
              <a:rPr lang="uk-UA" sz="1600" smtClean="0">
                <a:solidFill>
                  <a:srgbClr val="002060"/>
                </a:solidFill>
              </a:rPr>
              <a:t>.</a:t>
            </a:r>
            <a:endParaRPr lang="uk-UA" sz="1600">
              <a:solidFill>
                <a:srgbClr val="002060"/>
              </a:solidFill>
            </a:endParaRPr>
          </a:p>
        </p:txBody>
      </p:sp>
      <p:grpSp>
        <p:nvGrpSpPr>
          <p:cNvPr id="2" name="Google Shape;194;p12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Google Shape;195;p12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l" t="t" r="r" b="b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2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2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l" t="t" r="r" b="b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2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2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2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12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1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12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12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l" t="t" r="r" b="b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2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12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12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12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l" t="t" r="r" b="b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3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mtClean="0"/>
              <a:t>СИСТЕМА НАКОПИЧЕННЯ БАЛІВ</a:t>
            </a:r>
            <a:endParaRPr/>
          </a:p>
        </p:txBody>
      </p:sp>
      <p:sp>
        <p:nvSpPr>
          <p:cNvPr id="343" name="Google Shape;343;p2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/>
          </a:p>
        </p:txBody>
      </p:sp>
      <p:grpSp>
        <p:nvGrpSpPr>
          <p:cNvPr id="344" name="Google Shape;344;p23"/>
          <p:cNvGrpSpPr/>
          <p:nvPr/>
        </p:nvGrpSpPr>
        <p:grpSpPr>
          <a:xfrm>
            <a:off x="307844" y="634299"/>
            <a:ext cx="318264" cy="282756"/>
            <a:chOff x="5292575" y="3681900"/>
            <a:chExt cx="420150" cy="373275"/>
          </a:xfrm>
        </p:grpSpPr>
        <p:sp>
          <p:nvSpPr>
            <p:cNvPr id="345" name="Google Shape;345;p23"/>
            <p:cNvSpPr/>
            <p:nvPr/>
          </p:nvSpPr>
          <p:spPr>
            <a:xfrm>
              <a:off x="5292575" y="3706875"/>
              <a:ext cx="420150" cy="266700"/>
            </a:xfrm>
            <a:custGeom>
              <a:avLst/>
              <a:gdLst/>
              <a:ahLst/>
              <a:cxnLst/>
              <a:rect l="l" t="t" r="r" b="b"/>
              <a:pathLst>
                <a:path w="16806" h="10668" fill="none" extrusionOk="0">
                  <a:moveTo>
                    <a:pt x="16319" y="0"/>
                  </a:move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196" y="73"/>
                  </a:lnTo>
                  <a:lnTo>
                    <a:pt x="123" y="146"/>
                  </a:lnTo>
                  <a:lnTo>
                    <a:pt x="74" y="219"/>
                  </a:lnTo>
                  <a:lnTo>
                    <a:pt x="25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10181"/>
                  </a:lnTo>
                  <a:lnTo>
                    <a:pt x="1" y="10181"/>
                  </a:lnTo>
                  <a:lnTo>
                    <a:pt x="1" y="10278"/>
                  </a:lnTo>
                  <a:lnTo>
                    <a:pt x="25" y="10375"/>
                  </a:lnTo>
                  <a:lnTo>
                    <a:pt x="74" y="10448"/>
                  </a:lnTo>
                  <a:lnTo>
                    <a:pt x="123" y="10522"/>
                  </a:lnTo>
                  <a:lnTo>
                    <a:pt x="196" y="10570"/>
                  </a:lnTo>
                  <a:lnTo>
                    <a:pt x="293" y="10619"/>
                  </a:lnTo>
                  <a:lnTo>
                    <a:pt x="390" y="10643"/>
                  </a:lnTo>
                  <a:lnTo>
                    <a:pt x="488" y="10668"/>
                  </a:lnTo>
                  <a:lnTo>
                    <a:pt x="16319" y="10668"/>
                  </a:lnTo>
                  <a:lnTo>
                    <a:pt x="16319" y="10668"/>
                  </a:lnTo>
                  <a:lnTo>
                    <a:pt x="16416" y="10643"/>
                  </a:lnTo>
                  <a:lnTo>
                    <a:pt x="16513" y="10619"/>
                  </a:lnTo>
                  <a:lnTo>
                    <a:pt x="16611" y="10570"/>
                  </a:lnTo>
                  <a:lnTo>
                    <a:pt x="16684" y="10522"/>
                  </a:lnTo>
                  <a:lnTo>
                    <a:pt x="16733" y="10448"/>
                  </a:lnTo>
                  <a:lnTo>
                    <a:pt x="16781" y="10375"/>
                  </a:lnTo>
                  <a:lnTo>
                    <a:pt x="16806" y="10278"/>
                  </a:lnTo>
                  <a:lnTo>
                    <a:pt x="16806" y="10181"/>
                  </a:lnTo>
                  <a:lnTo>
                    <a:pt x="16806" y="487"/>
                  </a:lnTo>
                  <a:lnTo>
                    <a:pt x="16806" y="487"/>
                  </a:lnTo>
                  <a:lnTo>
                    <a:pt x="16806" y="390"/>
                  </a:lnTo>
                  <a:lnTo>
                    <a:pt x="16781" y="292"/>
                  </a:lnTo>
                  <a:lnTo>
                    <a:pt x="16733" y="219"/>
                  </a:lnTo>
                  <a:lnTo>
                    <a:pt x="16684" y="146"/>
                  </a:lnTo>
                  <a:lnTo>
                    <a:pt x="16611" y="73"/>
                  </a:lnTo>
                  <a:lnTo>
                    <a:pt x="16513" y="25"/>
                  </a:lnTo>
                  <a:lnTo>
                    <a:pt x="16416" y="0"/>
                  </a:lnTo>
                  <a:lnTo>
                    <a:pt x="16319" y="0"/>
                  </a:lnTo>
                  <a:lnTo>
                    <a:pt x="16319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3"/>
            <p:cNvSpPr/>
            <p:nvPr/>
          </p:nvSpPr>
          <p:spPr>
            <a:xfrm>
              <a:off x="5490475" y="3681900"/>
              <a:ext cx="24375" cy="25000"/>
            </a:xfrm>
            <a:custGeom>
              <a:avLst/>
              <a:gdLst/>
              <a:ahLst/>
              <a:cxnLst/>
              <a:rect l="l" t="t" r="r" b="b"/>
              <a:pathLst>
                <a:path w="975" h="1000" fill="none" extrusionOk="0">
                  <a:moveTo>
                    <a:pt x="974" y="999"/>
                  </a:moveTo>
                  <a:lnTo>
                    <a:pt x="974" y="488"/>
                  </a:lnTo>
                  <a:lnTo>
                    <a:pt x="974" y="488"/>
                  </a:lnTo>
                  <a:lnTo>
                    <a:pt x="974" y="390"/>
                  </a:lnTo>
                  <a:lnTo>
                    <a:pt x="926" y="293"/>
                  </a:lnTo>
                  <a:lnTo>
                    <a:pt x="901" y="220"/>
                  </a:lnTo>
                  <a:lnTo>
                    <a:pt x="828" y="147"/>
                  </a:lnTo>
                  <a:lnTo>
                    <a:pt x="755" y="74"/>
                  </a:lnTo>
                  <a:lnTo>
                    <a:pt x="682" y="49"/>
                  </a:lnTo>
                  <a:lnTo>
                    <a:pt x="585" y="1"/>
                  </a:ln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292" y="49"/>
                  </a:lnTo>
                  <a:lnTo>
                    <a:pt x="219" y="74"/>
                  </a:lnTo>
                  <a:lnTo>
                    <a:pt x="146" y="147"/>
                  </a:lnTo>
                  <a:lnTo>
                    <a:pt x="73" y="220"/>
                  </a:lnTo>
                  <a:lnTo>
                    <a:pt x="49" y="293"/>
                  </a:lnTo>
                  <a:lnTo>
                    <a:pt x="0" y="390"/>
                  </a:lnTo>
                  <a:lnTo>
                    <a:pt x="0" y="488"/>
                  </a:lnTo>
                  <a:lnTo>
                    <a:pt x="0" y="999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3"/>
            <p:cNvSpPr/>
            <p:nvPr/>
          </p:nvSpPr>
          <p:spPr>
            <a:xfrm>
              <a:off x="5358350" y="3973550"/>
              <a:ext cx="60900" cy="81625"/>
            </a:xfrm>
            <a:custGeom>
              <a:avLst/>
              <a:gdLst/>
              <a:ahLst/>
              <a:cxnLst/>
              <a:rect l="l" t="t" r="r" b="b"/>
              <a:pathLst>
                <a:path w="2436" h="3265" fill="none" extrusionOk="0">
                  <a:moveTo>
                    <a:pt x="1340" y="1"/>
                  </a:moveTo>
                  <a:lnTo>
                    <a:pt x="49" y="2558"/>
                  </a:lnTo>
                  <a:lnTo>
                    <a:pt x="49" y="2558"/>
                  </a:lnTo>
                  <a:lnTo>
                    <a:pt x="24" y="2631"/>
                  </a:lnTo>
                  <a:lnTo>
                    <a:pt x="0" y="2728"/>
                  </a:lnTo>
                  <a:lnTo>
                    <a:pt x="0" y="2826"/>
                  </a:lnTo>
                  <a:lnTo>
                    <a:pt x="24" y="2923"/>
                  </a:lnTo>
                  <a:lnTo>
                    <a:pt x="73" y="2996"/>
                  </a:lnTo>
                  <a:lnTo>
                    <a:pt x="122" y="3094"/>
                  </a:lnTo>
                  <a:lnTo>
                    <a:pt x="195" y="3142"/>
                  </a:lnTo>
                  <a:lnTo>
                    <a:pt x="268" y="3215"/>
                  </a:lnTo>
                  <a:lnTo>
                    <a:pt x="268" y="3215"/>
                  </a:lnTo>
                  <a:lnTo>
                    <a:pt x="390" y="3240"/>
                  </a:lnTo>
                  <a:lnTo>
                    <a:pt x="487" y="3264"/>
                  </a:lnTo>
                  <a:lnTo>
                    <a:pt x="487" y="3264"/>
                  </a:lnTo>
                  <a:lnTo>
                    <a:pt x="633" y="3240"/>
                  </a:lnTo>
                  <a:lnTo>
                    <a:pt x="755" y="3191"/>
                  </a:lnTo>
                  <a:lnTo>
                    <a:pt x="853" y="3094"/>
                  </a:lnTo>
                  <a:lnTo>
                    <a:pt x="926" y="2996"/>
                  </a:lnTo>
                  <a:lnTo>
                    <a:pt x="2436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23"/>
            <p:cNvSpPr/>
            <p:nvPr/>
          </p:nvSpPr>
          <p:spPr>
            <a:xfrm>
              <a:off x="5586050" y="3973550"/>
              <a:ext cx="60925" cy="81625"/>
            </a:xfrm>
            <a:custGeom>
              <a:avLst/>
              <a:gdLst/>
              <a:ahLst/>
              <a:cxnLst/>
              <a:rect l="l" t="t" r="r" b="b"/>
              <a:pathLst>
                <a:path w="2437" h="3265" fill="none" extrusionOk="0">
                  <a:moveTo>
                    <a:pt x="1" y="1"/>
                  </a:moveTo>
                  <a:lnTo>
                    <a:pt x="1511" y="2996"/>
                  </a:lnTo>
                  <a:lnTo>
                    <a:pt x="1511" y="2996"/>
                  </a:lnTo>
                  <a:lnTo>
                    <a:pt x="1584" y="3094"/>
                  </a:lnTo>
                  <a:lnTo>
                    <a:pt x="1681" y="3191"/>
                  </a:lnTo>
                  <a:lnTo>
                    <a:pt x="1803" y="3240"/>
                  </a:lnTo>
                  <a:lnTo>
                    <a:pt x="1949" y="3264"/>
                  </a:lnTo>
                  <a:lnTo>
                    <a:pt x="1949" y="3264"/>
                  </a:lnTo>
                  <a:lnTo>
                    <a:pt x="2047" y="3240"/>
                  </a:lnTo>
                  <a:lnTo>
                    <a:pt x="2168" y="3215"/>
                  </a:lnTo>
                  <a:lnTo>
                    <a:pt x="2168" y="3215"/>
                  </a:lnTo>
                  <a:lnTo>
                    <a:pt x="2241" y="3142"/>
                  </a:lnTo>
                  <a:lnTo>
                    <a:pt x="2315" y="3094"/>
                  </a:lnTo>
                  <a:lnTo>
                    <a:pt x="2363" y="2996"/>
                  </a:lnTo>
                  <a:lnTo>
                    <a:pt x="2412" y="2923"/>
                  </a:lnTo>
                  <a:lnTo>
                    <a:pt x="2436" y="2826"/>
                  </a:lnTo>
                  <a:lnTo>
                    <a:pt x="2436" y="2728"/>
                  </a:lnTo>
                  <a:lnTo>
                    <a:pt x="2412" y="2631"/>
                  </a:lnTo>
                  <a:lnTo>
                    <a:pt x="2388" y="2558"/>
                  </a:lnTo>
                  <a:lnTo>
                    <a:pt x="1097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23"/>
            <p:cNvSpPr/>
            <p:nvPr/>
          </p:nvSpPr>
          <p:spPr>
            <a:xfrm>
              <a:off x="5316925" y="3731225"/>
              <a:ext cx="371450" cy="218000"/>
            </a:xfrm>
            <a:custGeom>
              <a:avLst/>
              <a:gdLst/>
              <a:ahLst/>
              <a:cxnLst/>
              <a:rect l="l" t="t" r="r" b="b"/>
              <a:pathLst>
                <a:path w="14858" h="8720" fill="none" extrusionOk="0">
                  <a:moveTo>
                    <a:pt x="1" y="0"/>
                  </a:moveTo>
                  <a:lnTo>
                    <a:pt x="1" y="8719"/>
                  </a:lnTo>
                  <a:lnTo>
                    <a:pt x="14857" y="8719"/>
                  </a:lnTo>
                  <a:lnTo>
                    <a:pt x="14857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3"/>
            <p:cNvSpPr/>
            <p:nvPr/>
          </p:nvSpPr>
          <p:spPr>
            <a:xfrm>
              <a:off x="5380250" y="3784800"/>
              <a:ext cx="230200" cy="115725"/>
            </a:xfrm>
            <a:custGeom>
              <a:avLst/>
              <a:gdLst/>
              <a:ahLst/>
              <a:cxnLst/>
              <a:rect l="l" t="t" r="r" b="b"/>
              <a:pathLst>
                <a:path w="9208" h="4629" fill="none" extrusionOk="0">
                  <a:moveTo>
                    <a:pt x="9207" y="1"/>
                  </a:moveTo>
                  <a:lnTo>
                    <a:pt x="5213" y="3995"/>
                  </a:lnTo>
                  <a:lnTo>
                    <a:pt x="5213" y="3995"/>
                  </a:lnTo>
                  <a:lnTo>
                    <a:pt x="5140" y="4044"/>
                  </a:lnTo>
                  <a:lnTo>
                    <a:pt x="5067" y="4092"/>
                  </a:lnTo>
                  <a:lnTo>
                    <a:pt x="4969" y="4117"/>
                  </a:lnTo>
                  <a:lnTo>
                    <a:pt x="4872" y="4141"/>
                  </a:lnTo>
                  <a:lnTo>
                    <a:pt x="4774" y="4117"/>
                  </a:lnTo>
                  <a:lnTo>
                    <a:pt x="4677" y="4092"/>
                  </a:lnTo>
                  <a:lnTo>
                    <a:pt x="4604" y="4044"/>
                  </a:lnTo>
                  <a:lnTo>
                    <a:pt x="4531" y="3995"/>
                  </a:lnTo>
                  <a:lnTo>
                    <a:pt x="2582" y="2046"/>
                  </a:lnTo>
                  <a:lnTo>
                    <a:pt x="1" y="4628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3"/>
            <p:cNvSpPr/>
            <p:nvPr/>
          </p:nvSpPr>
          <p:spPr>
            <a:xfrm>
              <a:off x="5547700" y="3779925"/>
              <a:ext cx="68825" cy="68825"/>
            </a:xfrm>
            <a:custGeom>
              <a:avLst/>
              <a:gdLst/>
              <a:ahLst/>
              <a:cxnLst/>
              <a:rect l="l" t="t" r="r" b="b"/>
              <a:pathLst>
                <a:path w="2753" h="2753" fill="none" extrusionOk="0">
                  <a:moveTo>
                    <a:pt x="0" y="1"/>
                  </a:moveTo>
                  <a:lnTo>
                    <a:pt x="2265" y="1"/>
                  </a:lnTo>
                  <a:lnTo>
                    <a:pt x="2265" y="1"/>
                  </a:lnTo>
                  <a:lnTo>
                    <a:pt x="2363" y="1"/>
                  </a:lnTo>
                  <a:lnTo>
                    <a:pt x="2460" y="25"/>
                  </a:lnTo>
                  <a:lnTo>
                    <a:pt x="2533" y="74"/>
                  </a:lnTo>
                  <a:lnTo>
                    <a:pt x="2606" y="147"/>
                  </a:lnTo>
                  <a:lnTo>
                    <a:pt x="2680" y="220"/>
                  </a:lnTo>
                  <a:lnTo>
                    <a:pt x="2728" y="293"/>
                  </a:lnTo>
                  <a:lnTo>
                    <a:pt x="2753" y="390"/>
                  </a:lnTo>
                  <a:lnTo>
                    <a:pt x="2753" y="488"/>
                  </a:lnTo>
                  <a:lnTo>
                    <a:pt x="2753" y="275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/>
          <a:srcRect l="53907" t="23750" r="4843" b="25625"/>
          <a:stretch>
            <a:fillRect/>
          </a:stretch>
        </p:blipFill>
        <p:spPr bwMode="auto">
          <a:xfrm>
            <a:off x="1714480" y="1142990"/>
            <a:ext cx="4286280" cy="3945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3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mtClean="0"/>
              <a:t>СИСТЕМА НАКОПИЧЕННЯ БАЛІВ</a:t>
            </a:r>
            <a:endParaRPr/>
          </a:p>
        </p:txBody>
      </p:sp>
      <p:sp>
        <p:nvSpPr>
          <p:cNvPr id="343" name="Google Shape;343;p2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/>
          </a:p>
        </p:txBody>
      </p:sp>
      <p:grpSp>
        <p:nvGrpSpPr>
          <p:cNvPr id="2" name="Google Shape;344;p23"/>
          <p:cNvGrpSpPr/>
          <p:nvPr/>
        </p:nvGrpSpPr>
        <p:grpSpPr>
          <a:xfrm>
            <a:off x="307844" y="634299"/>
            <a:ext cx="318264" cy="282756"/>
            <a:chOff x="5292575" y="3681900"/>
            <a:chExt cx="420150" cy="373275"/>
          </a:xfrm>
        </p:grpSpPr>
        <p:sp>
          <p:nvSpPr>
            <p:cNvPr id="345" name="Google Shape;345;p23"/>
            <p:cNvSpPr/>
            <p:nvPr/>
          </p:nvSpPr>
          <p:spPr>
            <a:xfrm>
              <a:off x="5292575" y="3706875"/>
              <a:ext cx="420150" cy="266700"/>
            </a:xfrm>
            <a:custGeom>
              <a:avLst/>
              <a:gdLst/>
              <a:ahLst/>
              <a:cxnLst/>
              <a:rect l="l" t="t" r="r" b="b"/>
              <a:pathLst>
                <a:path w="16806" h="10668" fill="none" extrusionOk="0">
                  <a:moveTo>
                    <a:pt x="16319" y="0"/>
                  </a:move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196" y="73"/>
                  </a:lnTo>
                  <a:lnTo>
                    <a:pt x="123" y="146"/>
                  </a:lnTo>
                  <a:lnTo>
                    <a:pt x="74" y="219"/>
                  </a:lnTo>
                  <a:lnTo>
                    <a:pt x="25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10181"/>
                  </a:lnTo>
                  <a:lnTo>
                    <a:pt x="1" y="10181"/>
                  </a:lnTo>
                  <a:lnTo>
                    <a:pt x="1" y="10278"/>
                  </a:lnTo>
                  <a:lnTo>
                    <a:pt x="25" y="10375"/>
                  </a:lnTo>
                  <a:lnTo>
                    <a:pt x="74" y="10448"/>
                  </a:lnTo>
                  <a:lnTo>
                    <a:pt x="123" y="10522"/>
                  </a:lnTo>
                  <a:lnTo>
                    <a:pt x="196" y="10570"/>
                  </a:lnTo>
                  <a:lnTo>
                    <a:pt x="293" y="10619"/>
                  </a:lnTo>
                  <a:lnTo>
                    <a:pt x="390" y="10643"/>
                  </a:lnTo>
                  <a:lnTo>
                    <a:pt x="488" y="10668"/>
                  </a:lnTo>
                  <a:lnTo>
                    <a:pt x="16319" y="10668"/>
                  </a:lnTo>
                  <a:lnTo>
                    <a:pt x="16319" y="10668"/>
                  </a:lnTo>
                  <a:lnTo>
                    <a:pt x="16416" y="10643"/>
                  </a:lnTo>
                  <a:lnTo>
                    <a:pt x="16513" y="10619"/>
                  </a:lnTo>
                  <a:lnTo>
                    <a:pt x="16611" y="10570"/>
                  </a:lnTo>
                  <a:lnTo>
                    <a:pt x="16684" y="10522"/>
                  </a:lnTo>
                  <a:lnTo>
                    <a:pt x="16733" y="10448"/>
                  </a:lnTo>
                  <a:lnTo>
                    <a:pt x="16781" y="10375"/>
                  </a:lnTo>
                  <a:lnTo>
                    <a:pt x="16806" y="10278"/>
                  </a:lnTo>
                  <a:lnTo>
                    <a:pt x="16806" y="10181"/>
                  </a:lnTo>
                  <a:lnTo>
                    <a:pt x="16806" y="487"/>
                  </a:lnTo>
                  <a:lnTo>
                    <a:pt x="16806" y="487"/>
                  </a:lnTo>
                  <a:lnTo>
                    <a:pt x="16806" y="390"/>
                  </a:lnTo>
                  <a:lnTo>
                    <a:pt x="16781" y="292"/>
                  </a:lnTo>
                  <a:lnTo>
                    <a:pt x="16733" y="219"/>
                  </a:lnTo>
                  <a:lnTo>
                    <a:pt x="16684" y="146"/>
                  </a:lnTo>
                  <a:lnTo>
                    <a:pt x="16611" y="73"/>
                  </a:lnTo>
                  <a:lnTo>
                    <a:pt x="16513" y="25"/>
                  </a:lnTo>
                  <a:lnTo>
                    <a:pt x="16416" y="0"/>
                  </a:lnTo>
                  <a:lnTo>
                    <a:pt x="16319" y="0"/>
                  </a:lnTo>
                  <a:lnTo>
                    <a:pt x="16319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3"/>
            <p:cNvSpPr/>
            <p:nvPr/>
          </p:nvSpPr>
          <p:spPr>
            <a:xfrm>
              <a:off x="5490475" y="3681900"/>
              <a:ext cx="24375" cy="25000"/>
            </a:xfrm>
            <a:custGeom>
              <a:avLst/>
              <a:gdLst/>
              <a:ahLst/>
              <a:cxnLst/>
              <a:rect l="l" t="t" r="r" b="b"/>
              <a:pathLst>
                <a:path w="975" h="1000" fill="none" extrusionOk="0">
                  <a:moveTo>
                    <a:pt x="974" y="999"/>
                  </a:moveTo>
                  <a:lnTo>
                    <a:pt x="974" y="488"/>
                  </a:lnTo>
                  <a:lnTo>
                    <a:pt x="974" y="488"/>
                  </a:lnTo>
                  <a:lnTo>
                    <a:pt x="974" y="390"/>
                  </a:lnTo>
                  <a:lnTo>
                    <a:pt x="926" y="293"/>
                  </a:lnTo>
                  <a:lnTo>
                    <a:pt x="901" y="220"/>
                  </a:lnTo>
                  <a:lnTo>
                    <a:pt x="828" y="147"/>
                  </a:lnTo>
                  <a:lnTo>
                    <a:pt x="755" y="74"/>
                  </a:lnTo>
                  <a:lnTo>
                    <a:pt x="682" y="49"/>
                  </a:lnTo>
                  <a:lnTo>
                    <a:pt x="585" y="1"/>
                  </a:ln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292" y="49"/>
                  </a:lnTo>
                  <a:lnTo>
                    <a:pt x="219" y="74"/>
                  </a:lnTo>
                  <a:lnTo>
                    <a:pt x="146" y="147"/>
                  </a:lnTo>
                  <a:lnTo>
                    <a:pt x="73" y="220"/>
                  </a:lnTo>
                  <a:lnTo>
                    <a:pt x="49" y="293"/>
                  </a:lnTo>
                  <a:lnTo>
                    <a:pt x="0" y="390"/>
                  </a:lnTo>
                  <a:lnTo>
                    <a:pt x="0" y="488"/>
                  </a:lnTo>
                  <a:lnTo>
                    <a:pt x="0" y="999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3"/>
            <p:cNvSpPr/>
            <p:nvPr/>
          </p:nvSpPr>
          <p:spPr>
            <a:xfrm>
              <a:off x="5358350" y="3973550"/>
              <a:ext cx="60900" cy="81625"/>
            </a:xfrm>
            <a:custGeom>
              <a:avLst/>
              <a:gdLst/>
              <a:ahLst/>
              <a:cxnLst/>
              <a:rect l="l" t="t" r="r" b="b"/>
              <a:pathLst>
                <a:path w="2436" h="3265" fill="none" extrusionOk="0">
                  <a:moveTo>
                    <a:pt x="1340" y="1"/>
                  </a:moveTo>
                  <a:lnTo>
                    <a:pt x="49" y="2558"/>
                  </a:lnTo>
                  <a:lnTo>
                    <a:pt x="49" y="2558"/>
                  </a:lnTo>
                  <a:lnTo>
                    <a:pt x="24" y="2631"/>
                  </a:lnTo>
                  <a:lnTo>
                    <a:pt x="0" y="2728"/>
                  </a:lnTo>
                  <a:lnTo>
                    <a:pt x="0" y="2826"/>
                  </a:lnTo>
                  <a:lnTo>
                    <a:pt x="24" y="2923"/>
                  </a:lnTo>
                  <a:lnTo>
                    <a:pt x="73" y="2996"/>
                  </a:lnTo>
                  <a:lnTo>
                    <a:pt x="122" y="3094"/>
                  </a:lnTo>
                  <a:lnTo>
                    <a:pt x="195" y="3142"/>
                  </a:lnTo>
                  <a:lnTo>
                    <a:pt x="268" y="3215"/>
                  </a:lnTo>
                  <a:lnTo>
                    <a:pt x="268" y="3215"/>
                  </a:lnTo>
                  <a:lnTo>
                    <a:pt x="390" y="3240"/>
                  </a:lnTo>
                  <a:lnTo>
                    <a:pt x="487" y="3264"/>
                  </a:lnTo>
                  <a:lnTo>
                    <a:pt x="487" y="3264"/>
                  </a:lnTo>
                  <a:lnTo>
                    <a:pt x="633" y="3240"/>
                  </a:lnTo>
                  <a:lnTo>
                    <a:pt x="755" y="3191"/>
                  </a:lnTo>
                  <a:lnTo>
                    <a:pt x="853" y="3094"/>
                  </a:lnTo>
                  <a:lnTo>
                    <a:pt x="926" y="2996"/>
                  </a:lnTo>
                  <a:lnTo>
                    <a:pt x="2436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23"/>
            <p:cNvSpPr/>
            <p:nvPr/>
          </p:nvSpPr>
          <p:spPr>
            <a:xfrm>
              <a:off x="5586050" y="3973550"/>
              <a:ext cx="60925" cy="81625"/>
            </a:xfrm>
            <a:custGeom>
              <a:avLst/>
              <a:gdLst/>
              <a:ahLst/>
              <a:cxnLst/>
              <a:rect l="l" t="t" r="r" b="b"/>
              <a:pathLst>
                <a:path w="2437" h="3265" fill="none" extrusionOk="0">
                  <a:moveTo>
                    <a:pt x="1" y="1"/>
                  </a:moveTo>
                  <a:lnTo>
                    <a:pt x="1511" y="2996"/>
                  </a:lnTo>
                  <a:lnTo>
                    <a:pt x="1511" y="2996"/>
                  </a:lnTo>
                  <a:lnTo>
                    <a:pt x="1584" y="3094"/>
                  </a:lnTo>
                  <a:lnTo>
                    <a:pt x="1681" y="3191"/>
                  </a:lnTo>
                  <a:lnTo>
                    <a:pt x="1803" y="3240"/>
                  </a:lnTo>
                  <a:lnTo>
                    <a:pt x="1949" y="3264"/>
                  </a:lnTo>
                  <a:lnTo>
                    <a:pt x="1949" y="3264"/>
                  </a:lnTo>
                  <a:lnTo>
                    <a:pt x="2047" y="3240"/>
                  </a:lnTo>
                  <a:lnTo>
                    <a:pt x="2168" y="3215"/>
                  </a:lnTo>
                  <a:lnTo>
                    <a:pt x="2168" y="3215"/>
                  </a:lnTo>
                  <a:lnTo>
                    <a:pt x="2241" y="3142"/>
                  </a:lnTo>
                  <a:lnTo>
                    <a:pt x="2315" y="3094"/>
                  </a:lnTo>
                  <a:lnTo>
                    <a:pt x="2363" y="2996"/>
                  </a:lnTo>
                  <a:lnTo>
                    <a:pt x="2412" y="2923"/>
                  </a:lnTo>
                  <a:lnTo>
                    <a:pt x="2436" y="2826"/>
                  </a:lnTo>
                  <a:lnTo>
                    <a:pt x="2436" y="2728"/>
                  </a:lnTo>
                  <a:lnTo>
                    <a:pt x="2412" y="2631"/>
                  </a:lnTo>
                  <a:lnTo>
                    <a:pt x="2388" y="2558"/>
                  </a:lnTo>
                  <a:lnTo>
                    <a:pt x="1097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23"/>
            <p:cNvSpPr/>
            <p:nvPr/>
          </p:nvSpPr>
          <p:spPr>
            <a:xfrm>
              <a:off x="5316925" y="3731225"/>
              <a:ext cx="371450" cy="218000"/>
            </a:xfrm>
            <a:custGeom>
              <a:avLst/>
              <a:gdLst/>
              <a:ahLst/>
              <a:cxnLst/>
              <a:rect l="l" t="t" r="r" b="b"/>
              <a:pathLst>
                <a:path w="14858" h="8720" fill="none" extrusionOk="0">
                  <a:moveTo>
                    <a:pt x="1" y="0"/>
                  </a:moveTo>
                  <a:lnTo>
                    <a:pt x="1" y="8719"/>
                  </a:lnTo>
                  <a:lnTo>
                    <a:pt x="14857" y="8719"/>
                  </a:lnTo>
                  <a:lnTo>
                    <a:pt x="14857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3"/>
            <p:cNvSpPr/>
            <p:nvPr/>
          </p:nvSpPr>
          <p:spPr>
            <a:xfrm>
              <a:off x="5380250" y="3784800"/>
              <a:ext cx="230200" cy="115725"/>
            </a:xfrm>
            <a:custGeom>
              <a:avLst/>
              <a:gdLst/>
              <a:ahLst/>
              <a:cxnLst/>
              <a:rect l="l" t="t" r="r" b="b"/>
              <a:pathLst>
                <a:path w="9208" h="4629" fill="none" extrusionOk="0">
                  <a:moveTo>
                    <a:pt x="9207" y="1"/>
                  </a:moveTo>
                  <a:lnTo>
                    <a:pt x="5213" y="3995"/>
                  </a:lnTo>
                  <a:lnTo>
                    <a:pt x="5213" y="3995"/>
                  </a:lnTo>
                  <a:lnTo>
                    <a:pt x="5140" y="4044"/>
                  </a:lnTo>
                  <a:lnTo>
                    <a:pt x="5067" y="4092"/>
                  </a:lnTo>
                  <a:lnTo>
                    <a:pt x="4969" y="4117"/>
                  </a:lnTo>
                  <a:lnTo>
                    <a:pt x="4872" y="4141"/>
                  </a:lnTo>
                  <a:lnTo>
                    <a:pt x="4774" y="4117"/>
                  </a:lnTo>
                  <a:lnTo>
                    <a:pt x="4677" y="4092"/>
                  </a:lnTo>
                  <a:lnTo>
                    <a:pt x="4604" y="4044"/>
                  </a:lnTo>
                  <a:lnTo>
                    <a:pt x="4531" y="3995"/>
                  </a:lnTo>
                  <a:lnTo>
                    <a:pt x="2582" y="2046"/>
                  </a:lnTo>
                  <a:lnTo>
                    <a:pt x="1" y="4628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3"/>
            <p:cNvSpPr/>
            <p:nvPr/>
          </p:nvSpPr>
          <p:spPr>
            <a:xfrm>
              <a:off x="5547700" y="3779925"/>
              <a:ext cx="68825" cy="68825"/>
            </a:xfrm>
            <a:custGeom>
              <a:avLst/>
              <a:gdLst/>
              <a:ahLst/>
              <a:cxnLst/>
              <a:rect l="l" t="t" r="r" b="b"/>
              <a:pathLst>
                <a:path w="2753" h="2753" fill="none" extrusionOk="0">
                  <a:moveTo>
                    <a:pt x="0" y="1"/>
                  </a:moveTo>
                  <a:lnTo>
                    <a:pt x="2265" y="1"/>
                  </a:lnTo>
                  <a:lnTo>
                    <a:pt x="2265" y="1"/>
                  </a:lnTo>
                  <a:lnTo>
                    <a:pt x="2363" y="1"/>
                  </a:lnTo>
                  <a:lnTo>
                    <a:pt x="2460" y="25"/>
                  </a:lnTo>
                  <a:lnTo>
                    <a:pt x="2533" y="74"/>
                  </a:lnTo>
                  <a:lnTo>
                    <a:pt x="2606" y="147"/>
                  </a:lnTo>
                  <a:lnTo>
                    <a:pt x="2680" y="220"/>
                  </a:lnTo>
                  <a:lnTo>
                    <a:pt x="2728" y="293"/>
                  </a:lnTo>
                  <a:lnTo>
                    <a:pt x="2753" y="390"/>
                  </a:lnTo>
                  <a:lnTo>
                    <a:pt x="2753" y="488"/>
                  </a:lnTo>
                  <a:lnTo>
                    <a:pt x="2753" y="275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9633" name="Rectangle 1"/>
          <p:cNvSpPr>
            <a:spLocks noChangeArrowheads="1"/>
          </p:cNvSpPr>
          <p:nvPr/>
        </p:nvSpPr>
        <p:spPr bwMode="auto">
          <a:xfrm>
            <a:off x="428596" y="1428742"/>
            <a:ext cx="814396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457200" algn="l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uk-UA" sz="1200" b="1" i="1" u="sng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Поточні контрольні заходи:</a:t>
            </a:r>
            <a:endParaRPr kumimoji="0" lang="uk-UA" sz="12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indent="457200"/>
            <a:r>
              <a:rPr lang="uk-UA" sz="1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разі індивідуального опитування бали нараховуються за такою схемою: </a:t>
            </a:r>
          </a:p>
          <a:p>
            <a:pPr lvl="0" indent="457200"/>
            <a:r>
              <a:rPr lang="uk-UA" sz="1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бали – відповідь відзначається повнотою без допомоги викладача. Студент володіє узагальненими знаннями з предмета, аргументовано використовує їх у нестандартних ситуаціях; вміє застосовувати вивчений матеріал.</a:t>
            </a:r>
          </a:p>
          <a:p>
            <a:pPr lvl="0" indent="457200"/>
            <a:r>
              <a:rPr lang="uk-UA" sz="1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бал – відповідь відзначається неповнотою. З допомогою викладача здатен відтворювати логіку наукових положень; має фрагментарні знання з обговорюваного питання.</a:t>
            </a:r>
          </a:p>
          <a:p>
            <a:pPr indent="457200"/>
            <a:endParaRPr lang="uk-UA" sz="12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/>
            <a:r>
              <a:rPr lang="uk-UA" sz="1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Оцінювання </a:t>
            </a:r>
            <a:r>
              <a:rPr lang="uk-UA" sz="1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рівня практичних навичок при розв’язанні задач здійснюється за такою схемою:</a:t>
            </a:r>
          </a:p>
          <a:p>
            <a:pPr lvl="0" indent="457200"/>
            <a:r>
              <a:rPr lang="uk-UA" sz="1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бали – студент правильно розв’язав задачу;</a:t>
            </a:r>
          </a:p>
          <a:p>
            <a:pPr lvl="0" indent="457200"/>
            <a:r>
              <a:rPr lang="uk-UA" sz="1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бали – студент розв’язав задачу з помилками;</a:t>
            </a:r>
          </a:p>
          <a:p>
            <a:pPr lvl="0" indent="457200"/>
            <a:r>
              <a:rPr lang="uk-UA" sz="1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бал – студент описав правильну формулу, але задачу не розв’язав;</a:t>
            </a:r>
          </a:p>
          <a:p>
            <a:pPr lvl="0" indent="457200"/>
            <a:r>
              <a:rPr lang="uk-UA" sz="1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 балів – студент не розв’язав задачу.</a:t>
            </a:r>
          </a:p>
          <a:p>
            <a:pPr indent="457200"/>
            <a:endParaRPr lang="uk-UA" sz="12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/>
            <a:r>
              <a:rPr lang="uk-UA" sz="1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Тестування </a:t>
            </a:r>
            <a:r>
              <a:rPr lang="uk-UA" sz="1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дозволяє перевірити теоретичні знання студента та проводиться в системі MOODLE окремо за двома атестаціями. Максимальна оцінка, яку студент може отримати по результатам тестування, складає 14 балів. Тест містить 3-4 відповіді, одна з яких є правильною.</a:t>
            </a:r>
            <a:endParaRPr lang="uk-UA" sz="1200" smtClean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3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mtClean="0"/>
              <a:t>СИСТЕМА НАКОПИЧЕННЯ БАЛІВ</a:t>
            </a:r>
            <a:endParaRPr/>
          </a:p>
        </p:txBody>
      </p:sp>
      <p:sp>
        <p:nvSpPr>
          <p:cNvPr id="343" name="Google Shape;343;p2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/>
          </a:p>
        </p:txBody>
      </p:sp>
      <p:grpSp>
        <p:nvGrpSpPr>
          <p:cNvPr id="2" name="Google Shape;344;p23"/>
          <p:cNvGrpSpPr/>
          <p:nvPr/>
        </p:nvGrpSpPr>
        <p:grpSpPr>
          <a:xfrm>
            <a:off x="307844" y="634299"/>
            <a:ext cx="318264" cy="282756"/>
            <a:chOff x="5292575" y="3681900"/>
            <a:chExt cx="420150" cy="373275"/>
          </a:xfrm>
        </p:grpSpPr>
        <p:sp>
          <p:nvSpPr>
            <p:cNvPr id="345" name="Google Shape;345;p23"/>
            <p:cNvSpPr/>
            <p:nvPr/>
          </p:nvSpPr>
          <p:spPr>
            <a:xfrm>
              <a:off x="5292575" y="3706875"/>
              <a:ext cx="420150" cy="266700"/>
            </a:xfrm>
            <a:custGeom>
              <a:avLst/>
              <a:gdLst/>
              <a:ahLst/>
              <a:cxnLst/>
              <a:rect l="l" t="t" r="r" b="b"/>
              <a:pathLst>
                <a:path w="16806" h="10668" fill="none" extrusionOk="0">
                  <a:moveTo>
                    <a:pt x="16319" y="0"/>
                  </a:move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196" y="73"/>
                  </a:lnTo>
                  <a:lnTo>
                    <a:pt x="123" y="146"/>
                  </a:lnTo>
                  <a:lnTo>
                    <a:pt x="74" y="219"/>
                  </a:lnTo>
                  <a:lnTo>
                    <a:pt x="25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10181"/>
                  </a:lnTo>
                  <a:lnTo>
                    <a:pt x="1" y="10181"/>
                  </a:lnTo>
                  <a:lnTo>
                    <a:pt x="1" y="10278"/>
                  </a:lnTo>
                  <a:lnTo>
                    <a:pt x="25" y="10375"/>
                  </a:lnTo>
                  <a:lnTo>
                    <a:pt x="74" y="10448"/>
                  </a:lnTo>
                  <a:lnTo>
                    <a:pt x="123" y="10522"/>
                  </a:lnTo>
                  <a:lnTo>
                    <a:pt x="196" y="10570"/>
                  </a:lnTo>
                  <a:lnTo>
                    <a:pt x="293" y="10619"/>
                  </a:lnTo>
                  <a:lnTo>
                    <a:pt x="390" y="10643"/>
                  </a:lnTo>
                  <a:lnTo>
                    <a:pt x="488" y="10668"/>
                  </a:lnTo>
                  <a:lnTo>
                    <a:pt x="16319" y="10668"/>
                  </a:lnTo>
                  <a:lnTo>
                    <a:pt x="16319" y="10668"/>
                  </a:lnTo>
                  <a:lnTo>
                    <a:pt x="16416" y="10643"/>
                  </a:lnTo>
                  <a:lnTo>
                    <a:pt x="16513" y="10619"/>
                  </a:lnTo>
                  <a:lnTo>
                    <a:pt x="16611" y="10570"/>
                  </a:lnTo>
                  <a:lnTo>
                    <a:pt x="16684" y="10522"/>
                  </a:lnTo>
                  <a:lnTo>
                    <a:pt x="16733" y="10448"/>
                  </a:lnTo>
                  <a:lnTo>
                    <a:pt x="16781" y="10375"/>
                  </a:lnTo>
                  <a:lnTo>
                    <a:pt x="16806" y="10278"/>
                  </a:lnTo>
                  <a:lnTo>
                    <a:pt x="16806" y="10181"/>
                  </a:lnTo>
                  <a:lnTo>
                    <a:pt x="16806" y="487"/>
                  </a:lnTo>
                  <a:lnTo>
                    <a:pt x="16806" y="487"/>
                  </a:lnTo>
                  <a:lnTo>
                    <a:pt x="16806" y="390"/>
                  </a:lnTo>
                  <a:lnTo>
                    <a:pt x="16781" y="292"/>
                  </a:lnTo>
                  <a:lnTo>
                    <a:pt x="16733" y="219"/>
                  </a:lnTo>
                  <a:lnTo>
                    <a:pt x="16684" y="146"/>
                  </a:lnTo>
                  <a:lnTo>
                    <a:pt x="16611" y="73"/>
                  </a:lnTo>
                  <a:lnTo>
                    <a:pt x="16513" y="25"/>
                  </a:lnTo>
                  <a:lnTo>
                    <a:pt x="16416" y="0"/>
                  </a:lnTo>
                  <a:lnTo>
                    <a:pt x="16319" y="0"/>
                  </a:lnTo>
                  <a:lnTo>
                    <a:pt x="16319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3"/>
            <p:cNvSpPr/>
            <p:nvPr/>
          </p:nvSpPr>
          <p:spPr>
            <a:xfrm>
              <a:off x="5490475" y="3681900"/>
              <a:ext cx="24375" cy="25000"/>
            </a:xfrm>
            <a:custGeom>
              <a:avLst/>
              <a:gdLst/>
              <a:ahLst/>
              <a:cxnLst/>
              <a:rect l="l" t="t" r="r" b="b"/>
              <a:pathLst>
                <a:path w="975" h="1000" fill="none" extrusionOk="0">
                  <a:moveTo>
                    <a:pt x="974" y="999"/>
                  </a:moveTo>
                  <a:lnTo>
                    <a:pt x="974" y="488"/>
                  </a:lnTo>
                  <a:lnTo>
                    <a:pt x="974" y="488"/>
                  </a:lnTo>
                  <a:lnTo>
                    <a:pt x="974" y="390"/>
                  </a:lnTo>
                  <a:lnTo>
                    <a:pt x="926" y="293"/>
                  </a:lnTo>
                  <a:lnTo>
                    <a:pt x="901" y="220"/>
                  </a:lnTo>
                  <a:lnTo>
                    <a:pt x="828" y="147"/>
                  </a:lnTo>
                  <a:lnTo>
                    <a:pt x="755" y="74"/>
                  </a:lnTo>
                  <a:lnTo>
                    <a:pt x="682" y="49"/>
                  </a:lnTo>
                  <a:lnTo>
                    <a:pt x="585" y="1"/>
                  </a:ln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292" y="49"/>
                  </a:lnTo>
                  <a:lnTo>
                    <a:pt x="219" y="74"/>
                  </a:lnTo>
                  <a:lnTo>
                    <a:pt x="146" y="147"/>
                  </a:lnTo>
                  <a:lnTo>
                    <a:pt x="73" y="220"/>
                  </a:lnTo>
                  <a:lnTo>
                    <a:pt x="49" y="293"/>
                  </a:lnTo>
                  <a:lnTo>
                    <a:pt x="0" y="390"/>
                  </a:lnTo>
                  <a:lnTo>
                    <a:pt x="0" y="488"/>
                  </a:lnTo>
                  <a:lnTo>
                    <a:pt x="0" y="999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3"/>
            <p:cNvSpPr/>
            <p:nvPr/>
          </p:nvSpPr>
          <p:spPr>
            <a:xfrm>
              <a:off x="5358350" y="3973550"/>
              <a:ext cx="60900" cy="81625"/>
            </a:xfrm>
            <a:custGeom>
              <a:avLst/>
              <a:gdLst/>
              <a:ahLst/>
              <a:cxnLst/>
              <a:rect l="l" t="t" r="r" b="b"/>
              <a:pathLst>
                <a:path w="2436" h="3265" fill="none" extrusionOk="0">
                  <a:moveTo>
                    <a:pt x="1340" y="1"/>
                  </a:moveTo>
                  <a:lnTo>
                    <a:pt x="49" y="2558"/>
                  </a:lnTo>
                  <a:lnTo>
                    <a:pt x="49" y="2558"/>
                  </a:lnTo>
                  <a:lnTo>
                    <a:pt x="24" y="2631"/>
                  </a:lnTo>
                  <a:lnTo>
                    <a:pt x="0" y="2728"/>
                  </a:lnTo>
                  <a:lnTo>
                    <a:pt x="0" y="2826"/>
                  </a:lnTo>
                  <a:lnTo>
                    <a:pt x="24" y="2923"/>
                  </a:lnTo>
                  <a:lnTo>
                    <a:pt x="73" y="2996"/>
                  </a:lnTo>
                  <a:lnTo>
                    <a:pt x="122" y="3094"/>
                  </a:lnTo>
                  <a:lnTo>
                    <a:pt x="195" y="3142"/>
                  </a:lnTo>
                  <a:lnTo>
                    <a:pt x="268" y="3215"/>
                  </a:lnTo>
                  <a:lnTo>
                    <a:pt x="268" y="3215"/>
                  </a:lnTo>
                  <a:lnTo>
                    <a:pt x="390" y="3240"/>
                  </a:lnTo>
                  <a:lnTo>
                    <a:pt x="487" y="3264"/>
                  </a:lnTo>
                  <a:lnTo>
                    <a:pt x="487" y="3264"/>
                  </a:lnTo>
                  <a:lnTo>
                    <a:pt x="633" y="3240"/>
                  </a:lnTo>
                  <a:lnTo>
                    <a:pt x="755" y="3191"/>
                  </a:lnTo>
                  <a:lnTo>
                    <a:pt x="853" y="3094"/>
                  </a:lnTo>
                  <a:lnTo>
                    <a:pt x="926" y="2996"/>
                  </a:lnTo>
                  <a:lnTo>
                    <a:pt x="2436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23"/>
            <p:cNvSpPr/>
            <p:nvPr/>
          </p:nvSpPr>
          <p:spPr>
            <a:xfrm>
              <a:off x="5586050" y="3973550"/>
              <a:ext cx="60925" cy="81625"/>
            </a:xfrm>
            <a:custGeom>
              <a:avLst/>
              <a:gdLst/>
              <a:ahLst/>
              <a:cxnLst/>
              <a:rect l="l" t="t" r="r" b="b"/>
              <a:pathLst>
                <a:path w="2437" h="3265" fill="none" extrusionOk="0">
                  <a:moveTo>
                    <a:pt x="1" y="1"/>
                  </a:moveTo>
                  <a:lnTo>
                    <a:pt x="1511" y="2996"/>
                  </a:lnTo>
                  <a:lnTo>
                    <a:pt x="1511" y="2996"/>
                  </a:lnTo>
                  <a:lnTo>
                    <a:pt x="1584" y="3094"/>
                  </a:lnTo>
                  <a:lnTo>
                    <a:pt x="1681" y="3191"/>
                  </a:lnTo>
                  <a:lnTo>
                    <a:pt x="1803" y="3240"/>
                  </a:lnTo>
                  <a:lnTo>
                    <a:pt x="1949" y="3264"/>
                  </a:lnTo>
                  <a:lnTo>
                    <a:pt x="1949" y="3264"/>
                  </a:lnTo>
                  <a:lnTo>
                    <a:pt x="2047" y="3240"/>
                  </a:lnTo>
                  <a:lnTo>
                    <a:pt x="2168" y="3215"/>
                  </a:lnTo>
                  <a:lnTo>
                    <a:pt x="2168" y="3215"/>
                  </a:lnTo>
                  <a:lnTo>
                    <a:pt x="2241" y="3142"/>
                  </a:lnTo>
                  <a:lnTo>
                    <a:pt x="2315" y="3094"/>
                  </a:lnTo>
                  <a:lnTo>
                    <a:pt x="2363" y="2996"/>
                  </a:lnTo>
                  <a:lnTo>
                    <a:pt x="2412" y="2923"/>
                  </a:lnTo>
                  <a:lnTo>
                    <a:pt x="2436" y="2826"/>
                  </a:lnTo>
                  <a:lnTo>
                    <a:pt x="2436" y="2728"/>
                  </a:lnTo>
                  <a:lnTo>
                    <a:pt x="2412" y="2631"/>
                  </a:lnTo>
                  <a:lnTo>
                    <a:pt x="2388" y="2558"/>
                  </a:lnTo>
                  <a:lnTo>
                    <a:pt x="1097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23"/>
            <p:cNvSpPr/>
            <p:nvPr/>
          </p:nvSpPr>
          <p:spPr>
            <a:xfrm>
              <a:off x="5316925" y="3731225"/>
              <a:ext cx="371450" cy="218000"/>
            </a:xfrm>
            <a:custGeom>
              <a:avLst/>
              <a:gdLst/>
              <a:ahLst/>
              <a:cxnLst/>
              <a:rect l="l" t="t" r="r" b="b"/>
              <a:pathLst>
                <a:path w="14858" h="8720" fill="none" extrusionOk="0">
                  <a:moveTo>
                    <a:pt x="1" y="0"/>
                  </a:moveTo>
                  <a:lnTo>
                    <a:pt x="1" y="8719"/>
                  </a:lnTo>
                  <a:lnTo>
                    <a:pt x="14857" y="8719"/>
                  </a:lnTo>
                  <a:lnTo>
                    <a:pt x="14857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3"/>
            <p:cNvSpPr/>
            <p:nvPr/>
          </p:nvSpPr>
          <p:spPr>
            <a:xfrm>
              <a:off x="5380250" y="3784800"/>
              <a:ext cx="230200" cy="115725"/>
            </a:xfrm>
            <a:custGeom>
              <a:avLst/>
              <a:gdLst/>
              <a:ahLst/>
              <a:cxnLst/>
              <a:rect l="l" t="t" r="r" b="b"/>
              <a:pathLst>
                <a:path w="9208" h="4629" fill="none" extrusionOk="0">
                  <a:moveTo>
                    <a:pt x="9207" y="1"/>
                  </a:moveTo>
                  <a:lnTo>
                    <a:pt x="5213" y="3995"/>
                  </a:lnTo>
                  <a:lnTo>
                    <a:pt x="5213" y="3995"/>
                  </a:lnTo>
                  <a:lnTo>
                    <a:pt x="5140" y="4044"/>
                  </a:lnTo>
                  <a:lnTo>
                    <a:pt x="5067" y="4092"/>
                  </a:lnTo>
                  <a:lnTo>
                    <a:pt x="4969" y="4117"/>
                  </a:lnTo>
                  <a:lnTo>
                    <a:pt x="4872" y="4141"/>
                  </a:lnTo>
                  <a:lnTo>
                    <a:pt x="4774" y="4117"/>
                  </a:lnTo>
                  <a:lnTo>
                    <a:pt x="4677" y="4092"/>
                  </a:lnTo>
                  <a:lnTo>
                    <a:pt x="4604" y="4044"/>
                  </a:lnTo>
                  <a:lnTo>
                    <a:pt x="4531" y="3995"/>
                  </a:lnTo>
                  <a:lnTo>
                    <a:pt x="2582" y="2046"/>
                  </a:lnTo>
                  <a:lnTo>
                    <a:pt x="1" y="4628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3"/>
            <p:cNvSpPr/>
            <p:nvPr/>
          </p:nvSpPr>
          <p:spPr>
            <a:xfrm>
              <a:off x="5547700" y="3779925"/>
              <a:ext cx="68825" cy="68825"/>
            </a:xfrm>
            <a:custGeom>
              <a:avLst/>
              <a:gdLst/>
              <a:ahLst/>
              <a:cxnLst/>
              <a:rect l="l" t="t" r="r" b="b"/>
              <a:pathLst>
                <a:path w="2753" h="2753" fill="none" extrusionOk="0">
                  <a:moveTo>
                    <a:pt x="0" y="1"/>
                  </a:moveTo>
                  <a:lnTo>
                    <a:pt x="2265" y="1"/>
                  </a:lnTo>
                  <a:lnTo>
                    <a:pt x="2265" y="1"/>
                  </a:lnTo>
                  <a:lnTo>
                    <a:pt x="2363" y="1"/>
                  </a:lnTo>
                  <a:lnTo>
                    <a:pt x="2460" y="25"/>
                  </a:lnTo>
                  <a:lnTo>
                    <a:pt x="2533" y="74"/>
                  </a:lnTo>
                  <a:lnTo>
                    <a:pt x="2606" y="147"/>
                  </a:lnTo>
                  <a:lnTo>
                    <a:pt x="2680" y="220"/>
                  </a:lnTo>
                  <a:lnTo>
                    <a:pt x="2728" y="293"/>
                  </a:lnTo>
                  <a:lnTo>
                    <a:pt x="2753" y="390"/>
                  </a:lnTo>
                  <a:lnTo>
                    <a:pt x="2753" y="488"/>
                  </a:lnTo>
                  <a:lnTo>
                    <a:pt x="2753" y="275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428596" y="1285866"/>
            <a:ext cx="8358214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457200" algn="l" defTabSz="914400" rtl="0" eaLnBrk="1" fontAlgn="base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uk-UA" sz="1200" b="1" i="1" u="sng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Підсумкові контрольні заходи:</a:t>
            </a:r>
            <a:endParaRPr kumimoji="0" lang="uk-UA" sz="7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indent="180000"/>
            <a:r>
              <a:rPr lang="uk-UA" sz="1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Максимальна оцінка, яку студент може отримати за виконання залікової роботи, складає 40 балів. Залікова робота містить три теоретичних питання, кожне з яких оцінюється в 10 балів, та задачу, яка оцінюється в 10 балів.</a:t>
            </a:r>
          </a:p>
          <a:p>
            <a:pPr indent="180000"/>
            <a:endParaRPr lang="uk-UA" sz="12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80000"/>
            <a:r>
              <a:rPr lang="uk-UA" sz="1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 </a:t>
            </a:r>
            <a:r>
              <a:rPr lang="uk-UA" sz="1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виконання студентом кожного теоретичного завдання оцінюється  за такою шкалою:</a:t>
            </a:r>
          </a:p>
          <a:p>
            <a:pPr indent="180000"/>
            <a:r>
              <a:rPr lang="uk-UA" sz="1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- 10 балів: студент правильно відповів на теоретичне питання;</a:t>
            </a:r>
          </a:p>
          <a:p>
            <a:pPr indent="180000"/>
            <a:r>
              <a:rPr lang="uk-UA" sz="1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- 7-9 балів: студент дав не повну відповідь без суттєвих помилок або з незначними помилками;</a:t>
            </a:r>
          </a:p>
          <a:p>
            <a:pPr indent="180000"/>
            <a:r>
              <a:rPr lang="uk-UA" sz="1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- 3-6 балів: студент отримує у випадку, якщо він відповідає не менше ніж на 30 % питання, зокрема знає тільки визначення понять та з загальних рисах може відповісти на поставлене запитання;</a:t>
            </a:r>
          </a:p>
          <a:p>
            <a:pPr indent="180000"/>
            <a:r>
              <a:rPr lang="uk-UA" sz="1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- 1-2 бали: студент знає тільки визначення понять;</a:t>
            </a:r>
          </a:p>
          <a:p>
            <a:pPr indent="180000"/>
            <a:r>
              <a:rPr lang="uk-UA" sz="1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- 0 балів: студент не відповів на питання або дав неправильну відповідь.</a:t>
            </a:r>
          </a:p>
          <a:p>
            <a:pPr indent="180000"/>
            <a:endParaRPr lang="uk-UA" sz="120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80000"/>
            <a:r>
              <a:rPr lang="uk-UA" sz="1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 </a:t>
            </a:r>
            <a:r>
              <a:rPr lang="uk-UA" sz="1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розв’язання ситуаційної задачі оцінюється за такою шкалою:</a:t>
            </a:r>
          </a:p>
          <a:p>
            <a:pPr indent="180000"/>
            <a:r>
              <a:rPr lang="uk-UA" sz="1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- 7-10 балів: студент ґрунтовно розв’язав задачу, навів аргументи ;</a:t>
            </a:r>
          </a:p>
          <a:p>
            <a:pPr indent="180000"/>
            <a:r>
              <a:rPr lang="uk-UA" sz="1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- 5-6 балів: студент розв’язав задачу з помилками, але зрозуміло, що він знає алгоритм розв’язання задачі;</a:t>
            </a:r>
          </a:p>
          <a:p>
            <a:pPr indent="180000"/>
            <a:r>
              <a:rPr lang="uk-UA" sz="1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- 3-4 бали: студент розв’язав задачу з помилками, з яких зрозуміло, що він не знає алгоритм розв’язання задачі;</a:t>
            </a:r>
          </a:p>
          <a:p>
            <a:pPr indent="180000"/>
            <a:r>
              <a:rPr lang="uk-UA" sz="1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- 2 бали: студент правильно описав формулу, за якою розв’язується задача та зробив спробу її розв’язання;</a:t>
            </a:r>
          </a:p>
          <a:p>
            <a:pPr indent="180000"/>
            <a:r>
              <a:rPr lang="uk-UA" sz="1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- 1 бал: студент правильно описав формулу, за якою розв’язується задача;</a:t>
            </a:r>
          </a:p>
          <a:p>
            <a:pPr indent="180000"/>
            <a:r>
              <a:rPr lang="uk-UA" sz="12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- 0 балів: студент не розв’язав задачу.</a:t>
            </a:r>
            <a:endParaRPr kumimoji="0" lang="uk-UA" sz="1800" b="0" i="0" u="none" strike="noStrike" cap="none" normalizeH="0" baseline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28"/>
          <p:cNvSpPr txBox="1">
            <a:spLocks noGrp="1"/>
          </p:cNvSpPr>
          <p:nvPr>
            <p:ph type="title"/>
          </p:nvPr>
        </p:nvSpPr>
        <p:spPr>
          <a:xfrm>
            <a:off x="785786" y="357172"/>
            <a:ext cx="571504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uk-UA" sz="1800" smtClean="0"/>
              <a:t>РОЗКЛАД КУРСУ ЗА ТЕМАМИ І КОНТРОЛЬНІ ЗАВДАННЯ</a:t>
            </a:r>
            <a:endParaRPr sz="1800"/>
          </a:p>
        </p:txBody>
      </p:sp>
      <p:sp>
        <p:nvSpPr>
          <p:cNvPr id="446" name="Google Shape;446;p2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/>
          </a:p>
        </p:txBody>
      </p:sp>
      <p:grpSp>
        <p:nvGrpSpPr>
          <p:cNvPr id="2" name="Google Shape;450;p28"/>
          <p:cNvGrpSpPr/>
          <p:nvPr/>
        </p:nvGrpSpPr>
        <p:grpSpPr>
          <a:xfrm>
            <a:off x="285720" y="571486"/>
            <a:ext cx="323793" cy="339493"/>
            <a:chOff x="5961125" y="1623900"/>
            <a:chExt cx="427450" cy="448175"/>
          </a:xfrm>
        </p:grpSpPr>
        <p:sp>
          <p:nvSpPr>
            <p:cNvPr id="451" name="Google Shape;451;p28"/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l" t="t" r="r" b="b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8"/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l" t="t" r="r" b="b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8"/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l" t="t" r="r" b="b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8"/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l" t="t" r="r" b="b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8"/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l" t="t" r="r" b="b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8"/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l" t="t" r="r" b="b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8"/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l" t="t" r="r" b="b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85720" y="1246827"/>
          <a:ext cx="8643998" cy="3568785"/>
        </p:xfrm>
        <a:graphic>
          <a:graphicData uri="http://schemas.openxmlformats.org/drawingml/2006/table">
            <a:tbl>
              <a:tblPr/>
              <a:tblGrid>
                <a:gridCol w="1378280"/>
                <a:gridCol w="4479636"/>
                <a:gridCol w="2071702"/>
                <a:gridCol w="714380"/>
              </a:tblGrid>
              <a:tr h="171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Тиждень</a:t>
                      </a:r>
                      <a:endParaRPr lang="uk-UA" sz="100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і вид заняття</a:t>
                      </a:r>
                      <a:endParaRPr lang="uk-UA" sz="100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Тема заняття</a:t>
                      </a:r>
                      <a:endParaRPr lang="uk-UA" sz="100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Контрольний захід</a:t>
                      </a:r>
                      <a:endParaRPr lang="uk-UA" sz="100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Кількість балів</a:t>
                      </a:r>
                      <a:endParaRPr lang="uk-UA" sz="100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44824" marR="448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607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Змістовий модуль 1</a:t>
                      </a: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492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Тиждень </a:t>
                      </a:r>
                      <a:r>
                        <a:rPr lang="uk-UA" sz="1000" smtClean="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1. Лекція </a:t>
                      </a: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1</a:t>
                      </a: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Тема 1. Розвиток працівників як складова управління персоналом організації</a:t>
                      </a: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2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Тиждень </a:t>
                      </a:r>
                      <a:r>
                        <a:rPr lang="uk-UA" sz="1000" smtClean="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1. Семінар </a:t>
                      </a: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1</a:t>
                      </a: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Тема 1. Розвиток працівників як складова управління персоналом організації</a:t>
                      </a: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Опитування</a:t>
                      </a: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2</a:t>
                      </a: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2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Тиждень </a:t>
                      </a:r>
                      <a:r>
                        <a:rPr lang="uk-UA" sz="1000" smtClean="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2. Лекція </a:t>
                      </a: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2</a:t>
                      </a: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Тема 2. Управління проектом розвитку персоналу </a:t>
                      </a: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Тиждень </a:t>
                      </a:r>
                      <a:r>
                        <a:rPr lang="uk-UA" sz="1000" smtClean="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2. Семінар </a:t>
                      </a: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2</a:t>
                      </a: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Тема 2. Управління проектом розвитку персоналу</a:t>
                      </a: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smtClean="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Опитування. Ситуаційна </a:t>
                      </a: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задача</a:t>
                      </a: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5</a:t>
                      </a: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607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Змістовий модуль 2</a:t>
                      </a: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492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Тиждень </a:t>
                      </a:r>
                      <a:r>
                        <a:rPr lang="uk-UA" sz="1000" smtClean="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3. Лекція </a:t>
                      </a: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3</a:t>
                      </a: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Тема 3. Внутрішній маркетинг та маркетинг навчання персоналу організації</a:t>
                      </a: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Тиждень </a:t>
                      </a:r>
                      <a:r>
                        <a:rPr lang="uk-UA" sz="1000" smtClean="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3. Семінар </a:t>
                      </a: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3</a:t>
                      </a: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Тема 3. Внутрішній маркетинг та маркетинг навчання персоналу організації</a:t>
                      </a: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smtClean="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Опитування. Ситуаційна </a:t>
                      </a: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задача</a:t>
                      </a: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5</a:t>
                      </a: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607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Змістовий модуль 3</a:t>
                      </a: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492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Тиждень </a:t>
                      </a:r>
                      <a:r>
                        <a:rPr lang="uk-UA" sz="1000" smtClean="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4. Лекція </a:t>
                      </a: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4</a:t>
                      </a: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Тема 4. Технології оцінки діяльності працівників організації </a:t>
                      </a: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Тиждень </a:t>
                      </a:r>
                      <a:r>
                        <a:rPr lang="uk-UA" sz="1000" smtClean="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4. Семінар </a:t>
                      </a: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4</a:t>
                      </a: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Тема 4. Технології оцінки діяльності працівників організації </a:t>
                      </a: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smtClean="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Опитування. Ситуаційна </a:t>
                      </a: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задача</a:t>
                      </a: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5</a:t>
                      </a: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2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Тиждень </a:t>
                      </a:r>
                      <a:r>
                        <a:rPr lang="uk-UA" sz="1000" smtClean="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5. Лекція </a:t>
                      </a: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5</a:t>
                      </a: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Тема 5. Організація навчання та підвищення кваліфікації персоналу</a:t>
                      </a: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Тиждень </a:t>
                      </a:r>
                      <a:r>
                        <a:rPr lang="uk-UA" sz="1000" smtClean="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5. Семінар </a:t>
                      </a: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5</a:t>
                      </a: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Тема 5. Організація навчання та підвищення кваліфікації персоналу</a:t>
                      </a: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smtClean="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Опитування. Тестування </a:t>
                      </a: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в moodle</a:t>
                      </a: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9</a:t>
                      </a: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607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Змістовий модуль 4</a:t>
                      </a: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492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Тиждень </a:t>
                      </a:r>
                      <a:r>
                        <a:rPr lang="uk-UA" sz="1000" smtClean="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6. Лекція </a:t>
                      </a: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6</a:t>
                      </a: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Тема 6. Управління діловою кар’єрою та робота з кадровим резервом</a:t>
                      </a: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2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Тиждень </a:t>
                      </a:r>
                      <a:r>
                        <a:rPr lang="uk-UA" sz="1000" smtClean="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6. Семінар </a:t>
                      </a: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6</a:t>
                      </a: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Тема 6. Управління діловою кар’єрою та робота з кадровим резервом</a:t>
                      </a: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Опитування</a:t>
                      </a: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2</a:t>
                      </a: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2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Тиждень </a:t>
                      </a:r>
                      <a:r>
                        <a:rPr lang="uk-UA" sz="1000" smtClean="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7. Лекція </a:t>
                      </a: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7</a:t>
                      </a: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Тема 7. Основи соціального розвитку персоналу</a:t>
                      </a: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Тиждень </a:t>
                      </a:r>
                      <a:r>
                        <a:rPr lang="uk-UA" sz="1000" smtClean="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7. Семінар </a:t>
                      </a: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7</a:t>
                      </a: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Тема 7. Основи соціального розвитку персоналу</a:t>
                      </a: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smtClean="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Опитування. Ситуаційна </a:t>
                      </a: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задача</a:t>
                      </a: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5</a:t>
                      </a: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28"/>
          <p:cNvSpPr txBox="1">
            <a:spLocks noGrp="1"/>
          </p:cNvSpPr>
          <p:nvPr>
            <p:ph type="title"/>
          </p:nvPr>
        </p:nvSpPr>
        <p:spPr>
          <a:xfrm>
            <a:off x="785786" y="357172"/>
            <a:ext cx="571504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uk-UA" sz="1800" smtClean="0"/>
              <a:t>РОЗКЛАД КУРСУ ЗА ТЕМАМИ І КОНТРОЛЬНІ ЗАВДАННЯ</a:t>
            </a:r>
            <a:endParaRPr sz="1800"/>
          </a:p>
        </p:txBody>
      </p:sp>
      <p:sp>
        <p:nvSpPr>
          <p:cNvPr id="446" name="Google Shape;446;p2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/>
          </a:p>
        </p:txBody>
      </p:sp>
      <p:grpSp>
        <p:nvGrpSpPr>
          <p:cNvPr id="450" name="Google Shape;450;p28"/>
          <p:cNvGrpSpPr/>
          <p:nvPr/>
        </p:nvGrpSpPr>
        <p:grpSpPr>
          <a:xfrm>
            <a:off x="285720" y="571486"/>
            <a:ext cx="323793" cy="339493"/>
            <a:chOff x="5961125" y="1623900"/>
            <a:chExt cx="427450" cy="448175"/>
          </a:xfrm>
        </p:grpSpPr>
        <p:sp>
          <p:nvSpPr>
            <p:cNvPr id="451" name="Google Shape;451;p28"/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l" t="t" r="r" b="b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8"/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l" t="t" r="r" b="b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8"/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l" t="t" r="r" b="b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8"/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l" t="t" r="r" b="b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8"/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l" t="t" r="r" b="b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8"/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l" t="t" r="r" b="b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8"/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l" t="t" r="r" b="b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14282" y="1142990"/>
          <a:ext cx="8572560" cy="3855720"/>
        </p:xfrm>
        <a:graphic>
          <a:graphicData uri="http://schemas.openxmlformats.org/drawingml/2006/table">
            <a:tbl>
              <a:tblPr/>
              <a:tblGrid>
                <a:gridCol w="1366890"/>
                <a:gridCol w="4179337"/>
                <a:gridCol w="1974123"/>
                <a:gridCol w="1052210"/>
              </a:tblGrid>
              <a:tr h="2547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Тиждень</a:t>
                      </a:r>
                      <a:endParaRPr lang="uk-UA" sz="110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і вид заняття</a:t>
                      </a:r>
                      <a:endParaRPr lang="uk-UA" sz="110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Тема заняття</a:t>
                      </a:r>
                      <a:endParaRPr lang="uk-UA" sz="110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Контрольний захід</a:t>
                      </a:r>
                      <a:endParaRPr lang="uk-UA" sz="110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Кількість балів</a:t>
                      </a:r>
                      <a:endParaRPr lang="uk-UA" sz="110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374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Змістовий модуль 5</a:t>
                      </a: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547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Тиждень 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Лекція 8</a:t>
                      </a: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Тема 8. Сучасні технології формування колективу</a:t>
                      </a: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Тиждень 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Семінар 8</a:t>
                      </a: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Тема 8. Сучасні технології формування колективу</a:t>
                      </a: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Опитування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Ситуаційна задача</a:t>
                      </a: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5</a:t>
                      </a: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374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Змістовий модуль 6</a:t>
                      </a: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547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Тиждень 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Лекція 9</a:t>
                      </a: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Тема 9. Управління нововведеннями в кадровій роботі</a:t>
                      </a: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Тиждень 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Семінар 9</a:t>
                      </a: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Тема 9. Управління нововведеннями в кадровій роботі</a:t>
                      </a: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Опитування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Ситуаційна задача</a:t>
                      </a: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5</a:t>
                      </a: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374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Змістовий модуль 7</a:t>
                      </a: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547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Тиждень 10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Лекція 10</a:t>
                      </a: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Тема 10. Стимулювання розвитку персоналу</a:t>
                      </a: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Тиждень 10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Семінар 10</a:t>
                      </a: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Тема 10. Стимулювання розвитку персоналу</a:t>
                      </a: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Опитування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Ситуаційна задача</a:t>
                      </a: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5</a:t>
                      </a: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374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Змістовий модуль 8</a:t>
                      </a: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547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Тиждень 11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Лекція 11</a:t>
                      </a: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Тема 11. Міжнародний досвід розвитку персоналу</a:t>
                      </a: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>
                        <a:solidFill>
                          <a:srgbClr val="002060"/>
                        </a:solidFill>
                        <a:latin typeface="Times New Roman"/>
                        <a:ea typeface="MS Mincho"/>
                      </a:endParaRP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Тиждень 11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Семінар 11</a:t>
                      </a: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Тема 11. Міжнародний досвід розвитку персоналу</a:t>
                      </a: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Опитування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Ситуаційна задача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Тестування в moodle</a:t>
                      </a: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solidFill>
                            <a:srgbClr val="002060"/>
                          </a:solidFill>
                          <a:latin typeface="Times New Roman"/>
                          <a:ea typeface="MS Mincho"/>
                        </a:rPr>
                        <a:t>12</a:t>
                      </a:r>
                    </a:p>
                  </a:txBody>
                  <a:tcPr marL="62917" marR="629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263248"/>
      </a:dk1>
      <a:lt1>
        <a:srgbClr val="FFFFFF"/>
      </a:lt1>
      <a:dk2>
        <a:srgbClr val="434343"/>
      </a:dk2>
      <a:lt2>
        <a:srgbClr val="F3F3F3"/>
      </a:lt2>
      <a:accent1>
        <a:srgbClr val="3F5378"/>
      </a:accent1>
      <a:accent2>
        <a:srgbClr val="263248"/>
      </a:accent2>
      <a:accent3>
        <a:srgbClr val="92A8C8"/>
      </a:accent3>
      <a:accent4>
        <a:srgbClr val="C7D3E6"/>
      </a:accent4>
      <a:accent5>
        <a:srgbClr val="FF9800"/>
      </a:accent5>
      <a:accent6>
        <a:srgbClr val="D26F00"/>
      </a:accent6>
      <a:hlink>
        <a:srgbClr val="3F5378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1083</Words>
  <PresentationFormat>Экран (16:9)</PresentationFormat>
  <Paragraphs>170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Roboto Condensed</vt:lpstr>
      <vt:lpstr>Roboto Condensed Light</vt:lpstr>
      <vt:lpstr>Times New Roman</vt:lpstr>
      <vt:lpstr>MS Mincho</vt:lpstr>
      <vt:lpstr>Arvo</vt:lpstr>
      <vt:lpstr>Salerio template</vt:lpstr>
      <vt:lpstr>Презентація навчальної дисципліни  “ТЕХНОЛОГІЇ УПРАВЛІННЯ РОЗВИТКОМ ПЕРСОНАЛУ”</vt:lpstr>
      <vt:lpstr>ОПИС КУРСУ</vt:lpstr>
      <vt:lpstr>Яким вимогам сучасного ринку праці відповідає  цей курс?</vt:lpstr>
      <vt:lpstr>ОЧІКУВАНІ РЕЗУЛЬТАТИ НАВЧАННЯ</vt:lpstr>
      <vt:lpstr>СИСТЕМА НАКОПИЧЕННЯ БАЛІВ</vt:lpstr>
      <vt:lpstr>СИСТЕМА НАКОПИЧЕННЯ БАЛІВ</vt:lpstr>
      <vt:lpstr>СИСТЕМА НАКОПИЧЕННЯ БАЛІВ</vt:lpstr>
      <vt:lpstr>РОЗКЛАД КУРСУ ЗА ТЕМАМИ І КОНТРОЛЬНІ ЗАВДАННЯ</vt:lpstr>
      <vt:lpstr>РОЗКЛАД КУРСУ ЗА ТЕМАМИ І КОНТРОЛЬНІ ЗАВДАННЯ</vt:lpstr>
      <vt:lpstr>РЕГУЛЯЦІЇ І ПОЛІТИКИ КУРСУ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навчальної дисципліни  “Регіональна економіка”</dc:title>
  <cp:lastModifiedBy>Александр</cp:lastModifiedBy>
  <cp:revision>7</cp:revision>
  <dcterms:modified xsi:type="dcterms:W3CDTF">2020-09-06T15:33:30Z</dcterms:modified>
</cp:coreProperties>
</file>