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08"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19.01.2018</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19.01.2018</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19.01.2018</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19.01.2018</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19.01.2018</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19.01.2018</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19.01.2018</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19.01.2018</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19.01.2018</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19.01.2018</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19.01.2018</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ru-RU" dirty="0" smtClean="0"/>
              <a:t> </a:t>
            </a:r>
            <a:r>
              <a:rPr lang="uk-UA" dirty="0" smtClean="0"/>
              <a:t>ЗАПОБІГАННЯ НАСИЛЬСТВУ В СІМ’Ї</a:t>
            </a:r>
            <a:endParaRPr lang="ru-RU" dirty="0"/>
          </a:p>
        </p:txBody>
      </p:sp>
      <p:pic>
        <p:nvPicPr>
          <p:cNvPr id="4" name="Рисунок 3" descr="tn1_0_32768200_1338477122_img.png"/>
          <p:cNvPicPr>
            <a:picLocks noChangeAspect="1"/>
          </p:cNvPicPr>
          <p:nvPr/>
        </p:nvPicPr>
        <p:blipFill>
          <a:blip r:embed="rId2" cstate="print"/>
          <a:stretch>
            <a:fillRect/>
          </a:stretch>
        </p:blipFill>
        <p:spPr>
          <a:xfrm>
            <a:off x="1907704" y="404665"/>
            <a:ext cx="6336703" cy="352839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sz="2000" b="1" i="1" dirty="0" smtClean="0"/>
              <a:t>Тема 7. Заходи запобіжної діяльності у сфері сімейних відносин (міжнародний та національний досвід)</a:t>
            </a:r>
            <a:r>
              <a:rPr lang="ru-RU" sz="2000" dirty="0" smtClean="0"/>
              <a:t/>
            </a:r>
            <a:br>
              <a:rPr lang="ru-RU" sz="2000" dirty="0" smtClean="0"/>
            </a:br>
            <a:endParaRPr lang="ru-RU" sz="2000" dirty="0"/>
          </a:p>
        </p:txBody>
      </p:sp>
      <p:sp>
        <p:nvSpPr>
          <p:cNvPr id="3" name="Содержимое 2"/>
          <p:cNvSpPr>
            <a:spLocks noGrp="1"/>
          </p:cNvSpPr>
          <p:nvPr>
            <p:ph sz="quarter" idx="1"/>
          </p:nvPr>
        </p:nvSpPr>
        <p:spPr/>
        <p:txBody>
          <a:bodyPr>
            <a:normAutofit fontScale="70000" lnSpcReduction="20000"/>
          </a:bodyPr>
          <a:lstStyle/>
          <a:p>
            <a:r>
              <a:rPr lang="uk-UA" dirty="0" smtClean="0"/>
              <a:t>Міжнародно-правові </a:t>
            </a:r>
            <a:r>
              <a:rPr lang="uk-UA" dirty="0" smtClean="0"/>
              <a:t>акти в сфері запобігання насильства в сім'ї. Проблеми законодавчого забезпечення запобігання насильства в сім'ї (конституційні положення, кримінальне та цивільне законодавство). Необхідність спеціального закону щодо запобігання насильства в сім’ї. Закон України «Про попередження насильства в сім'ї». Діяльність соціальних служб - кризових центрів і притулків для постраждалих від насильства в сім'ї. Громадська ініціатива щодо запобігання насильства в сім'ї. Організація координованого відгуку на насильство в сім'ї. Компетенція правоохоронних органів і державних установ відповідно до Закону України «Про попередження насильства в сім’ї». Механізм захисних приписів. Рекомендації щодо поліпшення роботи правоохоронних органів у сфері запобігання насильству в сім’ї. Діяльність громадських організацій - груп самопідтримки щодо запобігання насильству в сім'ї. Роль громадських організацій у формуванні відновлювального правосуддя. Рекомендації щодо поліпшення запобіжної діяльності громадських організацій. Побудова сучасної системи реагування на насильство в сім'ї.</a:t>
            </a:r>
            <a:endParaRPr lang="ru-RU" dirty="0" smtClean="0"/>
          </a:p>
          <a:p>
            <a:r>
              <a:rPr lang="uk-UA" b="1" i="1" dirty="0" smtClean="0"/>
              <a:t> </a:t>
            </a:r>
            <a:endParaRPr lang="ru-RU" dirty="0" smtClean="0"/>
          </a:p>
          <a:p>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i="1" dirty="0" smtClean="0"/>
              <a:t>Тема 8. Гендерні аспекти формування девіантної поведінки у сімейних відносинах</a:t>
            </a:r>
            <a:r>
              <a:rPr lang="ru-RU" sz="2400" dirty="0" smtClean="0"/>
              <a:t/>
            </a:r>
            <a:br>
              <a:rPr lang="ru-RU" sz="2400" dirty="0" smtClean="0"/>
            </a:br>
            <a:endParaRPr lang="ru-RU" sz="2400" dirty="0"/>
          </a:p>
        </p:txBody>
      </p:sp>
      <p:sp>
        <p:nvSpPr>
          <p:cNvPr id="3" name="Содержимое 2"/>
          <p:cNvSpPr>
            <a:spLocks noGrp="1"/>
          </p:cNvSpPr>
          <p:nvPr>
            <p:ph sz="quarter" idx="1"/>
          </p:nvPr>
        </p:nvSpPr>
        <p:spPr/>
        <p:txBody>
          <a:bodyPr>
            <a:normAutofit lnSpcReduction="10000"/>
          </a:bodyPr>
          <a:lstStyle/>
          <a:p>
            <a:r>
              <a:rPr lang="uk-UA" dirty="0" smtClean="0"/>
              <a:t>Гендерна </a:t>
            </a:r>
            <a:r>
              <a:rPr lang="uk-UA" dirty="0" smtClean="0"/>
              <a:t>кримінологія. Гендерна кримінофамілістика. Гендерні стереотипи, які існують у сфері сімейно-побутових відносин. Гендерна нерівність. Фактори, що сприяють злочинній поведінці у сім’ї. </a:t>
            </a:r>
            <a:r>
              <a:rPr lang="uk-UA" dirty="0" err="1" smtClean="0"/>
              <a:t>Однокар’єрні</a:t>
            </a:r>
            <a:r>
              <a:rPr lang="uk-UA" dirty="0" smtClean="0"/>
              <a:t> та </a:t>
            </a:r>
            <a:r>
              <a:rPr lang="uk-UA" dirty="0" err="1" smtClean="0"/>
              <a:t>двокар’єрні</a:t>
            </a:r>
            <a:r>
              <a:rPr lang="uk-UA" dirty="0" smtClean="0"/>
              <a:t> сім’ї.</a:t>
            </a:r>
            <a:endParaRPr lang="ru-RU" dirty="0" smtClean="0"/>
          </a:p>
          <a:p>
            <a:endParaRPr lang="ru-RU" dirty="0"/>
          </a:p>
        </p:txBody>
      </p:sp>
      <p:pic>
        <p:nvPicPr>
          <p:cNvPr id="5" name="Содержимое 4" descr="37d34989c042ab256fbcac116b22efb7.jpg"/>
          <p:cNvPicPr>
            <a:picLocks noGrp="1" noChangeAspect="1"/>
          </p:cNvPicPr>
          <p:nvPr>
            <p:ph sz="quarter" idx="2"/>
          </p:nvPr>
        </p:nvPicPr>
        <p:blipFill>
          <a:blip r:embed="rId2" cstate="print"/>
          <a:stretch>
            <a:fillRect/>
          </a:stretch>
        </p:blipFill>
        <p:spPr>
          <a:xfrm>
            <a:off x="4499992" y="1556792"/>
            <a:ext cx="3657600" cy="1732547"/>
          </a:xfrm>
        </p:spPr>
      </p:pic>
      <p:pic>
        <p:nvPicPr>
          <p:cNvPr id="6" name="Рисунок 5" descr="Гендерные-стереотипы.png"/>
          <p:cNvPicPr>
            <a:picLocks noChangeAspect="1"/>
          </p:cNvPicPr>
          <p:nvPr/>
        </p:nvPicPr>
        <p:blipFill>
          <a:blip r:embed="rId3" cstate="print"/>
          <a:stretch>
            <a:fillRect/>
          </a:stretch>
        </p:blipFill>
        <p:spPr>
          <a:xfrm>
            <a:off x="4499992" y="3356992"/>
            <a:ext cx="3672408" cy="244827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548680"/>
            <a:ext cx="7467600" cy="5925272"/>
          </a:xfrm>
        </p:spPr>
        <p:txBody>
          <a:bodyPr/>
          <a:lstStyle/>
          <a:p>
            <a:r>
              <a:rPr lang="uk-UA" b="1" dirty="0" smtClean="0"/>
              <a:t>Мета</a:t>
            </a:r>
            <a:r>
              <a:rPr lang="uk-UA" dirty="0" smtClean="0"/>
              <a:t> навчальної дисципліни полягає у</a:t>
            </a:r>
            <a:r>
              <a:rPr lang="uk-UA" b="1" dirty="0" smtClean="0"/>
              <a:t> </a:t>
            </a:r>
            <a:r>
              <a:rPr lang="uk-UA" dirty="0" smtClean="0"/>
              <a:t>формуванні у здобувачів розуміння про основні фактори, що спричиняють чи обумовлюють сімейне (домашнє) насильства, а також засвоєння знань про існуючі механізми запобіжної діяльності та застосування їх на практиці.</a:t>
            </a:r>
            <a:endParaRPr lang="ru-RU" dirty="0" smtClean="0"/>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quarter" idx="1"/>
          </p:nvPr>
        </p:nvSpPr>
        <p:spPr>
          <a:xfrm>
            <a:off x="457200" y="476672"/>
            <a:ext cx="7467600" cy="5997280"/>
          </a:xfrm>
        </p:spPr>
        <p:txBody>
          <a:bodyPr>
            <a:normAutofit/>
          </a:bodyPr>
          <a:lstStyle/>
          <a:p>
            <a:r>
              <a:rPr lang="uk-UA" dirty="0" smtClean="0"/>
              <a:t>Основними </a:t>
            </a:r>
            <a:r>
              <a:rPr lang="uk-UA" b="1" dirty="0" smtClean="0"/>
              <a:t>завданнями</a:t>
            </a:r>
            <a:r>
              <a:rPr lang="uk-UA" dirty="0" smtClean="0"/>
              <a:t> вивчення курсу </a:t>
            </a:r>
            <a:r>
              <a:rPr lang="uk-UA" b="1" dirty="0" smtClean="0"/>
              <a:t>«Запобігання насильства у сім’ї»</a:t>
            </a:r>
            <a:r>
              <a:rPr lang="uk-UA" dirty="0" smtClean="0"/>
              <a:t> є: </a:t>
            </a:r>
            <a:endParaRPr lang="ru-RU" dirty="0" smtClean="0"/>
          </a:p>
          <a:p>
            <a:pPr lvl="0"/>
            <a:r>
              <a:rPr lang="uk-UA" dirty="0" smtClean="0"/>
              <a:t>формування загального уявлення про гендерні стереотипи та ролі культурних традицій, релігійних звичаїв в збереженні стійкості насильства в сім'ї;</a:t>
            </a:r>
            <a:endParaRPr lang="ru-RU" dirty="0" smtClean="0"/>
          </a:p>
          <a:p>
            <a:pPr lvl="0"/>
            <a:r>
              <a:rPr lang="uk-UA" dirty="0" smtClean="0"/>
              <a:t>визначення факторів, що сприяють існуванню насильства в сімейних відносинах;</a:t>
            </a:r>
            <a:endParaRPr lang="ru-RU" dirty="0" smtClean="0"/>
          </a:p>
          <a:p>
            <a:pPr lvl="0"/>
            <a:r>
              <a:rPr lang="uk-UA" dirty="0" smtClean="0"/>
              <a:t>розгляд основних показників насильства в сім’ї;</a:t>
            </a:r>
            <a:endParaRPr lang="ru-RU" dirty="0" smtClean="0"/>
          </a:p>
          <a:p>
            <a:pPr lvl="0"/>
            <a:r>
              <a:rPr lang="uk-UA" dirty="0" smtClean="0"/>
              <a:t>надання характеристики особи, яка вчиняє сімейне насильство;</a:t>
            </a:r>
            <a:endParaRPr lang="ru-RU" dirty="0" smtClean="0"/>
          </a:p>
          <a:p>
            <a:pPr lvl="0"/>
            <a:r>
              <a:rPr lang="uk-UA" dirty="0" smtClean="0"/>
              <a:t>визначення основних напрямків і методів запобігання насильству в сім’ї.</a:t>
            </a:r>
            <a:endParaRPr lang="ru-RU" dirty="0" smtClean="0"/>
          </a:p>
          <a:p>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uk-UA" sz="2000" dirty="0" smtClean="0"/>
              <a:t>ТЕМАТИКА</a:t>
            </a:r>
            <a:br>
              <a:rPr lang="uk-UA" sz="2000" dirty="0" smtClean="0"/>
            </a:br>
            <a:r>
              <a:rPr lang="uk-UA" sz="2000" b="1" i="1" dirty="0" smtClean="0"/>
              <a:t>Тема 1. Злочинність у сімейно-побутовій сфері</a:t>
            </a:r>
            <a:r>
              <a:rPr lang="ru-RU" sz="2000" dirty="0" smtClean="0"/>
              <a:t/>
            </a:r>
            <a:br>
              <a:rPr lang="ru-RU" sz="2000" dirty="0" smtClean="0"/>
            </a:br>
            <a:r>
              <a:rPr lang="uk-UA" sz="2000" dirty="0" smtClean="0"/>
              <a:t/>
            </a:r>
            <a:br>
              <a:rPr lang="uk-UA" sz="2000" dirty="0" smtClean="0"/>
            </a:br>
            <a:endParaRPr lang="ru-RU" sz="2000" dirty="0"/>
          </a:p>
        </p:txBody>
      </p:sp>
      <p:sp>
        <p:nvSpPr>
          <p:cNvPr id="3" name="Содержимое 2"/>
          <p:cNvSpPr>
            <a:spLocks noGrp="1"/>
          </p:cNvSpPr>
          <p:nvPr>
            <p:ph sz="quarter" idx="1"/>
          </p:nvPr>
        </p:nvSpPr>
        <p:spPr/>
        <p:txBody>
          <a:bodyPr>
            <a:normAutofit fontScale="70000" lnSpcReduction="20000"/>
          </a:bodyPr>
          <a:lstStyle/>
          <a:p>
            <a:r>
              <a:rPr lang="uk-UA" dirty="0" smtClean="0"/>
              <a:t>Сімейно-побутових відносин. Малі побутові соціальні групи. Поняття та ознаки сімейно-побутового злочину. Місце і роль сімейно-побутових відносин в системі держава-суспільство. Класифікація сімей за ступенем криміногенного неблагополуччя. Проблеми класифікації сімейно-побутовий злочинності. Причини і умови насильства в сім'ї. Втрати особистості, сім'ї та суспільства в результаті насильства в родині. Поняття «насильство в сім'ї». Поняття фізичного, психічного і сексуального насильства в сім’ї.</a:t>
            </a:r>
            <a:endParaRPr lang="ru-RU" dirty="0" smtClean="0"/>
          </a:p>
          <a:p>
            <a:r>
              <a:rPr lang="uk-UA" dirty="0" smtClean="0"/>
              <a:t> </a:t>
            </a:r>
            <a:endParaRPr lang="ru-RU" dirty="0" smtClean="0"/>
          </a:p>
        </p:txBody>
      </p:sp>
      <p:pic>
        <p:nvPicPr>
          <p:cNvPr id="9" name="Содержимое 8" descr="349205.jpeg"/>
          <p:cNvPicPr>
            <a:picLocks noGrp="1" noChangeAspect="1"/>
          </p:cNvPicPr>
          <p:nvPr>
            <p:ph sz="quarter" idx="2"/>
          </p:nvPr>
        </p:nvPicPr>
        <p:blipFill>
          <a:blip r:embed="rId2" cstate="print"/>
          <a:stretch>
            <a:fillRect/>
          </a:stretch>
        </p:blipFill>
        <p:spPr>
          <a:xfrm>
            <a:off x="4499992" y="1988840"/>
            <a:ext cx="3657600" cy="2432148"/>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Тема 2. Історичний аспект і сучасний стан насильства в сім’ї</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85000" lnSpcReduction="20000"/>
          </a:bodyPr>
          <a:lstStyle/>
          <a:p>
            <a:r>
              <a:rPr lang="uk-UA" dirty="0" smtClean="0"/>
              <a:t>Гендерний </a:t>
            </a:r>
            <a:r>
              <a:rPr lang="uk-UA" dirty="0" smtClean="0"/>
              <a:t>характер насильства в інститутах шлюбу (держави стародавнього світу, середньовіччя та раннього капіталізму). Вплив релігії на інститут шлюбу. Світове жіночий рух за рівні права і можливості.  Радянський період і його вплив на розподіл гендерних ролей в родині. Криза патріархального шлюбу і криміналізація насильства в сім'ї. Сучасна гендерна статистика насильства в сім'ї.</a:t>
            </a:r>
            <a:endParaRPr lang="ru-RU" dirty="0" smtClean="0"/>
          </a:p>
          <a:p>
            <a:pPr>
              <a:buNone/>
            </a:pPr>
            <a:endParaRPr lang="ru-RU" dirty="0" smtClean="0"/>
          </a:p>
        </p:txBody>
      </p:sp>
      <p:pic>
        <p:nvPicPr>
          <p:cNvPr id="5" name="Содержимое 4" descr="semya-kupca-v-xvii-veke-ryabushkin.jpg"/>
          <p:cNvPicPr>
            <a:picLocks noGrp="1" noChangeAspect="1"/>
          </p:cNvPicPr>
          <p:nvPr>
            <p:ph sz="quarter" idx="2"/>
          </p:nvPr>
        </p:nvPicPr>
        <p:blipFill>
          <a:blip r:embed="rId2" cstate="print"/>
          <a:stretch>
            <a:fillRect/>
          </a:stretch>
        </p:blipFill>
        <p:spPr>
          <a:xfrm>
            <a:off x="4270375" y="2642616"/>
            <a:ext cx="3657600" cy="2487168"/>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200" b="1" i="1" dirty="0" smtClean="0"/>
              <a:t>Тема 3. Мотивація злочинної насильницької поведінки і криміногенно-конфліктна ситуація у сфері сімейно-побутових відносин</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85000" lnSpcReduction="20000"/>
          </a:bodyPr>
          <a:lstStyle/>
          <a:p>
            <a:r>
              <a:rPr lang="uk-UA" dirty="0" smtClean="0"/>
              <a:t>Потреби і інтереси особистості, їх вплив на формування мотивації. Основні види мотивів злочинної поведінки людей. Поняття та ознаки криміногенної конфліктної ситуації. Зміст криміногенної конфліктної ситуації. Класифікація криміногенних конфліктних ситуацій. Проблеми запобігання криміногенним конфліктним ситуаціям в побутових групах.</a:t>
            </a:r>
            <a:endParaRPr lang="ru-RU" dirty="0" smtClean="0"/>
          </a:p>
          <a:p>
            <a:r>
              <a:rPr lang="uk-UA" dirty="0" smtClean="0"/>
              <a:t> </a:t>
            </a:r>
            <a:endParaRPr lang="ru-RU" dirty="0" smtClean="0"/>
          </a:p>
          <a:p>
            <a:endParaRPr lang="ru-RU" dirty="0" smtClean="0"/>
          </a:p>
          <a:p>
            <a:endParaRPr lang="ru-RU" dirty="0"/>
          </a:p>
        </p:txBody>
      </p:sp>
      <p:pic>
        <p:nvPicPr>
          <p:cNvPr id="7" name="Содержимое 6" descr="bytovye-konflikty-v-otnosheniyax-3.jpg"/>
          <p:cNvPicPr>
            <a:picLocks noGrp="1" noChangeAspect="1"/>
          </p:cNvPicPr>
          <p:nvPr>
            <p:ph sz="quarter" idx="2"/>
          </p:nvPr>
        </p:nvPicPr>
        <p:blipFill>
          <a:blip r:embed="rId2" cstate="print"/>
          <a:stretch>
            <a:fillRect/>
          </a:stretch>
        </p:blipFill>
        <p:spPr>
          <a:xfrm>
            <a:off x="4211960" y="2492896"/>
            <a:ext cx="3657600" cy="2133600"/>
          </a:xfr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sz="2400" b="1" i="1" dirty="0" smtClean="0"/>
              <a:t>Тема 4. Особливості осіб, які вчиняють насильницькі злочини у сімейно-побутовій сфері</a:t>
            </a:r>
            <a:r>
              <a:rPr lang="ru-RU" sz="2400" dirty="0" smtClean="0"/>
              <a:t/>
            </a:r>
            <a:br>
              <a:rPr lang="ru-RU" sz="2400" dirty="0" smtClean="0"/>
            </a:br>
            <a:endParaRPr lang="ru-RU" sz="2400" dirty="0"/>
          </a:p>
        </p:txBody>
      </p:sp>
      <p:sp>
        <p:nvSpPr>
          <p:cNvPr id="3" name="Содержимое 2"/>
          <p:cNvSpPr>
            <a:spLocks noGrp="1"/>
          </p:cNvSpPr>
          <p:nvPr>
            <p:ph sz="quarter" idx="1"/>
          </p:nvPr>
        </p:nvSpPr>
        <p:spPr/>
        <p:txBody>
          <a:bodyPr>
            <a:normAutofit fontScale="85000" lnSpcReduction="10000"/>
          </a:bodyPr>
          <a:lstStyle/>
          <a:p>
            <a:r>
              <a:rPr lang="uk-UA" dirty="0" smtClean="0"/>
              <a:t>Поняття </a:t>
            </a:r>
            <a:r>
              <a:rPr lang="uk-UA" dirty="0" smtClean="0"/>
              <a:t>структури особистості і її елементів. Класифікації типів особистості злочинця. Кримінологічне вивчення особистості злочинця. Вплив виховання в сім'ї на формування особистості злочинця. Дозвільні групи і шкільне виховання. Соціально-демографічна характеристика осіб, які вчиняють насильницькі сімейно-побутові злочини.</a:t>
            </a:r>
            <a:endParaRPr lang="ru-RU" dirty="0" smtClean="0"/>
          </a:p>
          <a:p>
            <a:r>
              <a:rPr lang="uk-UA" dirty="0" smtClean="0"/>
              <a:t> </a:t>
            </a:r>
            <a:endParaRPr lang="ru-RU" dirty="0" smtClean="0"/>
          </a:p>
          <a:p>
            <a:endParaRPr lang="ru-RU" dirty="0"/>
          </a:p>
        </p:txBody>
      </p:sp>
      <p:pic>
        <p:nvPicPr>
          <p:cNvPr id="8" name="Содержимое 7" descr="stokgolymskij-sindrom.jpg"/>
          <p:cNvPicPr>
            <a:picLocks noGrp="1" noChangeAspect="1"/>
          </p:cNvPicPr>
          <p:nvPr>
            <p:ph sz="quarter" idx="2"/>
          </p:nvPr>
        </p:nvPicPr>
        <p:blipFill>
          <a:blip r:embed="rId2" cstate="print"/>
          <a:stretch>
            <a:fillRect/>
          </a:stretch>
        </p:blipFill>
        <p:spPr>
          <a:xfrm>
            <a:off x="4427984" y="1196752"/>
            <a:ext cx="3657600" cy="2516968"/>
          </a:xfrm>
        </p:spPr>
      </p:pic>
      <p:pic>
        <p:nvPicPr>
          <p:cNvPr id="9" name="Рисунок 8" descr="556819836353049bc3292a95ea52ee5116fbb8d228_b.jpg"/>
          <p:cNvPicPr>
            <a:picLocks noChangeAspect="1"/>
          </p:cNvPicPr>
          <p:nvPr/>
        </p:nvPicPr>
        <p:blipFill>
          <a:blip r:embed="rId3" cstate="print"/>
          <a:stretch>
            <a:fillRect/>
          </a:stretch>
        </p:blipFill>
        <p:spPr>
          <a:xfrm>
            <a:off x="4427984" y="4005064"/>
            <a:ext cx="3672408" cy="250433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Тема 5. Формування особистості «домашнього насильника»</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92500" lnSpcReduction="20000"/>
          </a:bodyPr>
          <a:lstStyle/>
          <a:p>
            <a:r>
              <a:rPr lang="uk-UA" dirty="0" smtClean="0"/>
              <a:t>Визначення </a:t>
            </a:r>
            <a:r>
              <a:rPr lang="uk-UA" dirty="0" smtClean="0"/>
              <a:t>потреб людини. Шляхи формування насильника. Роль хворих сімейних відносин у формуванні особистості насильника. Конфлікт - конфліктна ситуація - криміногенна конфліктна ситуація: як розірвати небезпечний ланцюг. Соціальний портрет сімейного насильника.</a:t>
            </a:r>
            <a:endParaRPr lang="ru-RU" dirty="0" smtClean="0"/>
          </a:p>
          <a:p>
            <a:r>
              <a:rPr lang="uk-UA" dirty="0" smtClean="0"/>
              <a:t> </a:t>
            </a:r>
            <a:endParaRPr lang="ru-RU" dirty="0" smtClean="0"/>
          </a:p>
          <a:p>
            <a:endParaRPr lang="ru-RU" dirty="0"/>
          </a:p>
        </p:txBody>
      </p:sp>
      <p:pic>
        <p:nvPicPr>
          <p:cNvPr id="6" name="Содержимое 5" descr="400x300xsemejnye_konflikty_i_deti.jpg.pagespeed.ic.TOAO52N3r6.jpg"/>
          <p:cNvPicPr>
            <a:picLocks noGrp="1" noChangeAspect="1"/>
          </p:cNvPicPr>
          <p:nvPr>
            <p:ph sz="quarter" idx="2"/>
          </p:nvPr>
        </p:nvPicPr>
        <p:blipFill>
          <a:blip r:embed="rId2" cstate="print"/>
          <a:stretch>
            <a:fillRect/>
          </a:stretch>
        </p:blipFill>
        <p:spPr>
          <a:xfrm>
            <a:off x="4283968" y="2204864"/>
            <a:ext cx="3657600" cy="2390740"/>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i="1" dirty="0" smtClean="0"/>
              <a:t>Тема 6. Психологія жертви насильства в сім’ї</a:t>
            </a:r>
            <a:r>
              <a:rPr lang="ru-RU" dirty="0" smtClean="0"/>
              <a:t/>
            </a:r>
            <a:br>
              <a:rPr lang="ru-RU" dirty="0" smtClean="0"/>
            </a:br>
            <a:endParaRPr lang="ru-RU" dirty="0"/>
          </a:p>
        </p:txBody>
      </p:sp>
      <p:sp>
        <p:nvSpPr>
          <p:cNvPr id="3" name="Содержимое 2"/>
          <p:cNvSpPr>
            <a:spLocks noGrp="1"/>
          </p:cNvSpPr>
          <p:nvPr>
            <p:ph sz="quarter" idx="1"/>
          </p:nvPr>
        </p:nvSpPr>
        <p:spPr/>
        <p:txBody>
          <a:bodyPr>
            <a:normAutofit fontScale="92500" lnSpcReduction="10000"/>
          </a:bodyPr>
          <a:lstStyle/>
          <a:p>
            <a:r>
              <a:rPr lang="uk-UA" dirty="0" smtClean="0"/>
              <a:t>Випадки </a:t>
            </a:r>
            <a:r>
              <a:rPr lang="uk-UA" dirty="0" smtClean="0"/>
              <a:t>насильства в сім'ї. Психологія жертви злочинів в сімейній сфері. Поняття «залежний член сім'ї». Особливості осіб, які постраждали від насильства в сім'ї. Існуючі соціальні послуги з надання допомоги постраждалим від насильства в сім'ї.</a:t>
            </a:r>
            <a:endParaRPr lang="ru-RU" dirty="0" smtClean="0"/>
          </a:p>
          <a:p>
            <a:r>
              <a:rPr lang="uk-UA" dirty="0" smtClean="0"/>
              <a:t> </a:t>
            </a:r>
            <a:endParaRPr lang="ru-RU" dirty="0" smtClean="0"/>
          </a:p>
          <a:p>
            <a:endParaRPr lang="ru-RU" dirty="0"/>
          </a:p>
        </p:txBody>
      </p:sp>
      <p:pic>
        <p:nvPicPr>
          <p:cNvPr id="5" name="Содержимое 4" descr="662843-0.jpg"/>
          <p:cNvPicPr>
            <a:picLocks noGrp="1" noChangeAspect="1"/>
          </p:cNvPicPr>
          <p:nvPr>
            <p:ph sz="quarter" idx="2"/>
          </p:nvPr>
        </p:nvPicPr>
        <p:blipFill>
          <a:blip r:embed="rId2" cstate="print"/>
          <a:stretch>
            <a:fillRect/>
          </a:stretch>
        </p:blipFill>
        <p:spPr>
          <a:xfrm>
            <a:off x="4355976" y="1340768"/>
            <a:ext cx="3657600" cy="1828800"/>
          </a:xfrm>
        </p:spPr>
      </p:pic>
      <p:pic>
        <p:nvPicPr>
          <p:cNvPr id="6" name="Рисунок 5" descr="465353_main.jpg"/>
          <p:cNvPicPr>
            <a:picLocks noChangeAspect="1"/>
          </p:cNvPicPr>
          <p:nvPr/>
        </p:nvPicPr>
        <p:blipFill>
          <a:blip r:embed="rId3" cstate="print"/>
          <a:stretch>
            <a:fillRect/>
          </a:stretch>
        </p:blipFill>
        <p:spPr>
          <a:xfrm>
            <a:off x="4283968" y="3356992"/>
            <a:ext cx="3960440" cy="223224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12</TotalTime>
  <Words>664</Words>
  <Application>Microsoft Office PowerPoint</Application>
  <PresentationFormat>Экран (4:3)</PresentationFormat>
  <Paragraphs>30</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Эркер</vt:lpstr>
      <vt:lpstr> ЗАПОБІГАННЯ НАСИЛЬСТВУ В СІМ’Ї</vt:lpstr>
      <vt:lpstr>Слайд 2</vt:lpstr>
      <vt:lpstr>Слайд 3</vt:lpstr>
      <vt:lpstr>ТЕМАТИКА Тема 1. Злочинність у сімейно-побутовій сфері  </vt:lpstr>
      <vt:lpstr>Тема 2. Історичний аспект і сучасний стан насильства в сім’ї </vt:lpstr>
      <vt:lpstr>Тема 3. Мотивація злочинної насильницької поведінки і криміногенно-конфліктна ситуація у сфері сімейно-побутових відносин </vt:lpstr>
      <vt:lpstr>Тема 4. Особливості осіб, які вчиняють насильницькі злочини у сімейно-побутовій сфері </vt:lpstr>
      <vt:lpstr>Тема 5. Формування особистості «домашнього насильника» </vt:lpstr>
      <vt:lpstr>Тема 6. Психологія жертви насильства в сім’ї </vt:lpstr>
      <vt:lpstr>Тема 7. Заходи запобіжної діяльності у сфері сімейних відносин (міжнародний та національний досвід) </vt:lpstr>
      <vt:lpstr>Тема 8. Гендерні аспекти формування девіантної поведінки у сімейних відносинах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ЗАПОБІГАННЯ НАСИЛЬСТВУ В СІМ’Ї</dc:title>
  <dc:creator>lenvo</dc:creator>
  <cp:lastModifiedBy>lenvo</cp:lastModifiedBy>
  <cp:revision>3</cp:revision>
  <dcterms:created xsi:type="dcterms:W3CDTF">2018-01-19T16:02:49Z</dcterms:created>
  <dcterms:modified xsi:type="dcterms:W3CDTF">2018-01-19T18:01:02Z</dcterms:modified>
</cp:coreProperties>
</file>