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8" r:id="rId1"/>
  </p:sldMasterIdLst>
  <p:notesMasterIdLst>
    <p:notesMasterId r:id="rId7"/>
  </p:notesMasterIdLst>
  <p:sldIdLst>
    <p:sldId id="256" r:id="rId2"/>
    <p:sldId id="257" r:id="rId3"/>
    <p:sldId id="264" r:id="rId4"/>
    <p:sldId id="302" r:id="rId5"/>
    <p:sldId id="309" r:id="rId6"/>
  </p:sldIdLst>
  <p:sldSz cx="9144000" cy="5143500" type="screen16x9"/>
  <p:notesSz cx="6858000" cy="9144000"/>
  <p:embeddedFontLst>
    <p:embeddedFont>
      <p:font typeface="Lato" panose="020B0604020202020204" charset="0"/>
      <p:regular r:id="rId8"/>
      <p:bold r:id="rId9"/>
      <p:italic r:id="rId10"/>
      <p:boldItalic r:id="rId11"/>
    </p:embeddedFont>
    <p:embeddedFont>
      <p:font typeface="Raleway" panose="020B0604020202020204" charset="-52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98665B7-6574-423E-A4B5-A6C020D860FF}">
  <a:tblStyle styleId="{C98665B7-6574-423E-A4B5-A6C020D860F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1A8698C-63BC-4B6A-AE92-7E62379B4444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0406112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704857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166161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41539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711842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69817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645225" y="2762725"/>
            <a:ext cx="6736500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5938246" y="2533163"/>
            <a:ext cx="721800" cy="7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6659861" y="2533163"/>
            <a:ext cx="721800" cy="7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-1" y="2533163"/>
            <a:ext cx="721800" cy="77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721425" y="2533163"/>
            <a:ext cx="5216700" cy="7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/>
          <p:nvPr/>
        </p:nvSpPr>
        <p:spPr>
          <a:xfrm>
            <a:off x="7356366" y="5066325"/>
            <a:ext cx="893700" cy="7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6"/>
          <p:cNvSpPr/>
          <p:nvPr/>
        </p:nvSpPr>
        <p:spPr>
          <a:xfrm>
            <a:off x="8250312" y="5066325"/>
            <a:ext cx="893700" cy="7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6"/>
          <p:cNvSpPr/>
          <p:nvPr/>
        </p:nvSpPr>
        <p:spPr>
          <a:xfrm>
            <a:off x="0" y="5066325"/>
            <a:ext cx="893700" cy="77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6"/>
          <p:cNvSpPr/>
          <p:nvPr/>
        </p:nvSpPr>
        <p:spPr>
          <a:xfrm>
            <a:off x="893710" y="5066325"/>
            <a:ext cx="6462600" cy="7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title"/>
          </p:nvPr>
        </p:nvSpPr>
        <p:spPr>
          <a:xfrm>
            <a:off x="893700" y="358388"/>
            <a:ext cx="64626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1"/>
          </p:nvPr>
        </p:nvSpPr>
        <p:spPr>
          <a:xfrm>
            <a:off x="893625" y="1200150"/>
            <a:ext cx="3136800" cy="372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▷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2"/>
          </p:nvPr>
        </p:nvSpPr>
        <p:spPr>
          <a:xfrm>
            <a:off x="4219456" y="1200150"/>
            <a:ext cx="3136800" cy="372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▷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7"/>
          <p:cNvSpPr/>
          <p:nvPr/>
        </p:nvSpPr>
        <p:spPr>
          <a:xfrm>
            <a:off x="7356366" y="5066325"/>
            <a:ext cx="893700" cy="7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7"/>
          <p:cNvSpPr/>
          <p:nvPr/>
        </p:nvSpPr>
        <p:spPr>
          <a:xfrm>
            <a:off x="8250312" y="5066325"/>
            <a:ext cx="893700" cy="7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7"/>
          <p:cNvSpPr/>
          <p:nvPr/>
        </p:nvSpPr>
        <p:spPr>
          <a:xfrm>
            <a:off x="0" y="5066325"/>
            <a:ext cx="893700" cy="77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7"/>
          <p:cNvSpPr/>
          <p:nvPr/>
        </p:nvSpPr>
        <p:spPr>
          <a:xfrm>
            <a:off x="893710" y="5066325"/>
            <a:ext cx="6462600" cy="7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title"/>
          </p:nvPr>
        </p:nvSpPr>
        <p:spPr>
          <a:xfrm>
            <a:off x="893700" y="358388"/>
            <a:ext cx="64626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893700" y="1200150"/>
            <a:ext cx="2371200" cy="372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600"/>
              </a:spcBef>
              <a:spcAft>
                <a:spcPts val="0"/>
              </a:spcAft>
              <a:buSzPts val="1400"/>
              <a:buChar char="▷"/>
              <a:defRPr sz="1400"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body" idx="2"/>
          </p:nvPr>
        </p:nvSpPr>
        <p:spPr>
          <a:xfrm>
            <a:off x="3386404" y="1200150"/>
            <a:ext cx="2371200" cy="372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600"/>
              </a:spcBef>
              <a:spcAft>
                <a:spcPts val="0"/>
              </a:spcAft>
              <a:buSzPts val="1400"/>
              <a:buChar char="▷"/>
              <a:defRPr sz="1400"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body" idx="3"/>
          </p:nvPr>
        </p:nvSpPr>
        <p:spPr>
          <a:xfrm>
            <a:off x="5879107" y="1200150"/>
            <a:ext cx="2371200" cy="372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600"/>
              </a:spcBef>
              <a:spcAft>
                <a:spcPts val="0"/>
              </a:spcAft>
              <a:buSzPts val="1400"/>
              <a:buChar char="▷"/>
              <a:defRPr sz="1400"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57" name="Google Shape;57;p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‹№›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93700" y="358388"/>
            <a:ext cx="6462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93700" y="1373588"/>
            <a:ext cx="6462600" cy="35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Lato"/>
              <a:buChar char="▷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○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■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●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○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■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●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○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■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‹№›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  <p:sldLayoutId id="2147483653" r:id="rId3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"/>
          <p:cNvSpPr txBox="1">
            <a:spLocks noGrp="1"/>
          </p:cNvSpPr>
          <p:nvPr>
            <p:ph type="ctrTitle"/>
          </p:nvPr>
        </p:nvSpPr>
        <p:spPr>
          <a:xfrm>
            <a:off x="667528" y="2896540"/>
            <a:ext cx="6736500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uk-UA" sz="2400" dirty="0" smtClean="0"/>
              <a:t>Вивчення фундаментальних категорій і понять сучасної соціології</a:t>
            </a:r>
            <a:endParaRPr lang="uk-UA" sz="2400" dirty="0"/>
          </a:p>
        </p:txBody>
      </p:sp>
      <p:sp>
        <p:nvSpPr>
          <p:cNvPr id="2" name="Прямокутник 1"/>
          <p:cNvSpPr/>
          <p:nvPr/>
        </p:nvSpPr>
        <p:spPr>
          <a:xfrm>
            <a:off x="557979" y="930533"/>
            <a:ext cx="785343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dirty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Дискурс соціології: </a:t>
            </a:r>
            <a:endParaRPr lang="uk-UA" sz="3600" dirty="0" smtClean="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  <a:p>
            <a:r>
              <a:rPr lang="uk-UA" sz="3600" dirty="0" smtClean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ключові </a:t>
            </a:r>
            <a:r>
              <a:rPr lang="uk-UA" sz="3600" dirty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концепти і сучасні підходи</a:t>
            </a:r>
            <a:endParaRPr lang="uk-UA" sz="3600" dirty="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3"/>
          <p:cNvSpPr txBox="1">
            <a:spLocks noGrp="1"/>
          </p:cNvSpPr>
          <p:nvPr>
            <p:ph type="title"/>
          </p:nvPr>
        </p:nvSpPr>
        <p:spPr>
          <a:xfrm>
            <a:off x="893700" y="434588"/>
            <a:ext cx="76281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uk-UA" dirty="0">
                <a:solidFill>
                  <a:schemeClr val="bg2">
                    <a:lumMod val="50000"/>
                  </a:schemeClr>
                </a:solidFill>
              </a:rPr>
              <a:t>Мета курсу </a:t>
            </a:r>
            <a:endParaRPr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94" name="Google Shape;94;p13"/>
          <p:cNvSpPr txBox="1"/>
          <p:nvPr/>
        </p:nvSpPr>
        <p:spPr>
          <a:xfrm>
            <a:off x="893700" y="1523401"/>
            <a:ext cx="6406632" cy="230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uk-UA" b="1" dirty="0">
                <a:solidFill>
                  <a:schemeClr val="bg2">
                    <a:lumMod val="50000"/>
                  </a:schemeClr>
                </a:solidFill>
                <a:latin typeface="Lato"/>
                <a:ea typeface="Lato"/>
                <a:cs typeface="Lato"/>
                <a:sym typeface="Lato"/>
              </a:rPr>
              <a:t>Огляд основних категорій і понять </a:t>
            </a:r>
            <a:r>
              <a:rPr lang="uk-UA" b="1" dirty="0" smtClean="0">
                <a:solidFill>
                  <a:schemeClr val="bg2">
                    <a:lumMod val="50000"/>
                  </a:schemeClr>
                </a:solidFill>
                <a:latin typeface="Lato"/>
                <a:ea typeface="Lato"/>
                <a:cs typeface="Lato"/>
                <a:sym typeface="Lato"/>
              </a:rPr>
              <a:t>соціології</a:t>
            </a:r>
          </a:p>
          <a:p>
            <a:pPr marL="285750" lvl="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uk-UA" b="1" dirty="0" smtClean="0">
                <a:solidFill>
                  <a:schemeClr val="bg2">
                    <a:lumMod val="50000"/>
                  </a:schemeClr>
                </a:solidFill>
                <a:latin typeface="Lato"/>
                <a:ea typeface="Lato"/>
                <a:cs typeface="Lato"/>
                <a:sym typeface="Lato"/>
              </a:rPr>
              <a:t>Формування </a:t>
            </a:r>
            <a:r>
              <a:rPr lang="uk-UA" b="1" dirty="0">
                <a:solidFill>
                  <a:schemeClr val="bg2">
                    <a:lumMod val="50000"/>
                  </a:schemeClr>
                </a:solidFill>
                <a:latin typeface="Lato"/>
                <a:ea typeface="Lato"/>
                <a:cs typeface="Lato"/>
                <a:sym typeface="Lato"/>
              </a:rPr>
              <a:t>глибокого розуміння термінології та </a:t>
            </a:r>
            <a:r>
              <a:rPr lang="uk-UA" b="1" dirty="0" smtClean="0">
                <a:solidFill>
                  <a:schemeClr val="bg2">
                    <a:lumMod val="50000"/>
                  </a:schemeClr>
                </a:solidFill>
                <a:latin typeface="Lato"/>
                <a:ea typeface="Lato"/>
                <a:cs typeface="Lato"/>
                <a:sym typeface="Lato"/>
              </a:rPr>
              <a:t>дискурсу</a:t>
            </a:r>
          </a:p>
          <a:p>
            <a:pPr marL="285750" lvl="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uk-UA" b="1" dirty="0" smtClean="0">
                <a:solidFill>
                  <a:schemeClr val="bg2">
                    <a:lumMod val="50000"/>
                  </a:schemeClr>
                </a:solidFill>
                <a:latin typeface="Lato"/>
                <a:ea typeface="Lato"/>
                <a:cs typeface="Lato"/>
                <a:sym typeface="Lato"/>
              </a:rPr>
              <a:t>Розвиток </a:t>
            </a:r>
            <a:r>
              <a:rPr lang="uk-UA" b="1" dirty="0">
                <a:solidFill>
                  <a:schemeClr val="bg2">
                    <a:lumMod val="50000"/>
                  </a:schemeClr>
                </a:solidFill>
                <a:latin typeface="Lato"/>
                <a:ea typeface="Lato"/>
                <a:cs typeface="Lato"/>
                <a:sym typeface="Lato"/>
              </a:rPr>
              <a:t>аналітичних навичок для роботи з соціологічними концептами</a:t>
            </a:r>
            <a:endParaRPr dirty="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97" name="Google Shape;97;p13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0"/>
          <p:cNvSpPr txBox="1">
            <a:spLocks noGrp="1"/>
          </p:cNvSpPr>
          <p:nvPr>
            <p:ph type="title"/>
          </p:nvPr>
        </p:nvSpPr>
        <p:spPr>
          <a:xfrm>
            <a:off x="893700" y="434588"/>
            <a:ext cx="7239256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uk-UA" dirty="0">
                <a:solidFill>
                  <a:srgbClr val="0070C0"/>
                </a:solidFill>
              </a:rPr>
              <a:t>Завдання курсу</a:t>
            </a:r>
            <a:endParaRPr dirty="0">
              <a:solidFill>
                <a:srgbClr val="0070C0"/>
              </a:solidFill>
            </a:endParaRPr>
          </a:p>
        </p:txBody>
      </p:sp>
      <p:sp>
        <p:nvSpPr>
          <p:cNvPr id="156" name="Google Shape;156;p20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2" name="Прямокутник 1"/>
          <p:cNvSpPr/>
          <p:nvPr/>
        </p:nvSpPr>
        <p:spPr>
          <a:xfrm>
            <a:off x="893700" y="1503756"/>
            <a:ext cx="70236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1600" dirty="0">
                <a:solidFill>
                  <a:srgbClr val="0070C0"/>
                </a:solidFill>
              </a:rPr>
              <a:t>Аналіз базових та сучасних соціологічних термінів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1600" dirty="0">
                <a:solidFill>
                  <a:srgbClr val="0070C0"/>
                </a:solidFill>
              </a:rPr>
              <a:t>Розгляд зв'язків між концептами у соціологічних парадигмах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1600" dirty="0">
                <a:solidFill>
                  <a:srgbClr val="0070C0"/>
                </a:solidFill>
              </a:rPr>
              <a:t>Поглиблення знань у сучасних теоретичних підходах до соціології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0"/>
          <p:cNvSpPr txBox="1">
            <a:spLocks noGrp="1"/>
          </p:cNvSpPr>
          <p:nvPr>
            <p:ph type="title"/>
          </p:nvPr>
        </p:nvSpPr>
        <p:spPr>
          <a:xfrm>
            <a:off x="893700" y="434588"/>
            <a:ext cx="7239256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uk-UA" sz="2400" dirty="0">
                <a:solidFill>
                  <a:srgbClr val="0070C0"/>
                </a:solidFill>
              </a:rPr>
              <a:t>Структура курсу</a:t>
            </a:r>
            <a:endParaRPr sz="2400" dirty="0">
              <a:solidFill>
                <a:srgbClr val="0070C0"/>
              </a:solidFill>
            </a:endParaRPr>
          </a:p>
        </p:txBody>
      </p:sp>
      <p:sp>
        <p:nvSpPr>
          <p:cNvPr id="156" name="Google Shape;156;p20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idx="3"/>
          </p:nvPr>
        </p:nvSpPr>
        <p:spPr>
          <a:xfrm>
            <a:off x="3278460" y="1200150"/>
            <a:ext cx="4971847" cy="3725700"/>
          </a:xfrm>
        </p:spPr>
        <p:txBody>
          <a:bodyPr/>
          <a:lstStyle/>
          <a:p>
            <a:r>
              <a:rPr lang="uk-UA" sz="1600" b="1" u="sng" dirty="0">
                <a:solidFill>
                  <a:schemeClr val="bg2">
                    <a:lumMod val="50000"/>
                  </a:schemeClr>
                </a:solidFill>
              </a:rPr>
              <a:t>Класичні соціологічні категорії</a:t>
            </a:r>
          </a:p>
          <a:p>
            <a:r>
              <a:rPr lang="uk-UA" sz="1600" b="1" u="sng" dirty="0">
                <a:solidFill>
                  <a:schemeClr val="bg2">
                    <a:lumMod val="50000"/>
                  </a:schemeClr>
                </a:solidFill>
              </a:rPr>
              <a:t>Сучасні теорії і поняття</a:t>
            </a:r>
          </a:p>
          <a:p>
            <a:r>
              <a:rPr lang="uk-UA" sz="1600" b="1" u="sng" dirty="0">
                <a:solidFill>
                  <a:schemeClr val="bg2">
                    <a:lumMod val="50000"/>
                  </a:schemeClr>
                </a:solidFill>
              </a:rPr>
              <a:t>Метатеоретичний підхід до соціології</a:t>
            </a:r>
          </a:p>
          <a:p>
            <a:r>
              <a:rPr lang="uk-UA" sz="1600" b="1" u="sng" dirty="0">
                <a:solidFill>
                  <a:schemeClr val="bg2">
                    <a:lumMod val="50000"/>
                  </a:schemeClr>
                </a:solidFill>
              </a:rPr>
              <a:t>Практичне застосування соціологічних концептів</a:t>
            </a:r>
            <a:endParaRPr lang="uk-UA" sz="1600" b="1" u="sng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362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0"/>
          <p:cNvSpPr txBox="1">
            <a:spLocks noGrp="1"/>
          </p:cNvSpPr>
          <p:nvPr>
            <p:ph type="title"/>
          </p:nvPr>
        </p:nvSpPr>
        <p:spPr>
          <a:xfrm>
            <a:off x="893700" y="434588"/>
            <a:ext cx="7239256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139700"/>
            <a:r>
              <a:rPr lang="uk-UA" sz="2400" b="1" dirty="0">
                <a:solidFill>
                  <a:srgbClr val="0070C0"/>
                </a:solidFill>
              </a:rPr>
              <a:t>Практичне застосування соціологічних концептів</a:t>
            </a:r>
            <a:endParaRPr lang="uk-UA" sz="2400" b="1" dirty="0">
              <a:solidFill>
                <a:srgbClr val="0070C0"/>
              </a:solidFill>
            </a:endParaRPr>
          </a:p>
        </p:txBody>
      </p:sp>
      <p:sp>
        <p:nvSpPr>
          <p:cNvPr id="156" name="Google Shape;156;p20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idx="3"/>
          </p:nvPr>
        </p:nvSpPr>
        <p:spPr>
          <a:xfrm>
            <a:off x="3278460" y="1200150"/>
            <a:ext cx="4971847" cy="3725700"/>
          </a:xfrm>
        </p:spPr>
        <p:txBody>
          <a:bodyPr/>
          <a:lstStyle/>
          <a:p>
            <a:r>
              <a:rPr lang="uk-UA" sz="1600" dirty="0" smtClean="0">
                <a:solidFill>
                  <a:srgbClr val="0070C0"/>
                </a:solidFill>
              </a:rPr>
              <a:t>Приклади </a:t>
            </a:r>
            <a:r>
              <a:rPr lang="uk-UA" sz="1600" dirty="0">
                <a:solidFill>
                  <a:srgbClr val="0070C0"/>
                </a:solidFill>
              </a:rPr>
              <a:t>використання категорій у дослідженнях</a:t>
            </a:r>
          </a:p>
          <a:p>
            <a:r>
              <a:rPr lang="uk-UA" sz="1600" dirty="0">
                <a:solidFill>
                  <a:srgbClr val="0070C0"/>
                </a:solidFill>
              </a:rPr>
              <a:t>Дослідження соціальних процесів через термінологічну призму</a:t>
            </a:r>
          </a:p>
          <a:p>
            <a:r>
              <a:rPr lang="uk-UA" sz="1600" dirty="0">
                <a:solidFill>
                  <a:srgbClr val="0070C0"/>
                </a:solidFill>
              </a:rPr>
              <a:t>Кейс-стаді з сучасних соціологічних досліджень</a:t>
            </a:r>
          </a:p>
        </p:txBody>
      </p:sp>
    </p:spTree>
    <p:extLst>
      <p:ext uri="{BB962C8B-B14F-4D97-AF65-F5344CB8AC3E}">
        <p14:creationId xmlns:p14="http://schemas.microsoft.com/office/powerpoint/2010/main" val="3084923898"/>
      </p:ext>
    </p:extLst>
  </p:cSld>
  <p:clrMapOvr>
    <a:masterClrMapping/>
  </p:clrMapOvr>
</p:sld>
</file>

<file path=ppt/theme/theme1.xml><?xml version="1.0" encoding="utf-8"?>
<a:theme xmlns:a="http://schemas.openxmlformats.org/drawingml/2006/main" name="Antonio template">
  <a:themeElements>
    <a:clrScheme name="Custom 347">
      <a:dk1>
        <a:srgbClr val="677480"/>
      </a:dk1>
      <a:lt1>
        <a:srgbClr val="FFFFFF"/>
      </a:lt1>
      <a:dk2>
        <a:srgbClr val="2185C5"/>
      </a:dk2>
      <a:lt2>
        <a:srgbClr val="DEE2E6"/>
      </a:lt2>
      <a:accent1>
        <a:srgbClr val="2185C5"/>
      </a:accent1>
      <a:accent2>
        <a:srgbClr val="7ECEFD"/>
      </a:accent2>
      <a:accent3>
        <a:srgbClr val="F20253"/>
      </a:accent3>
      <a:accent4>
        <a:srgbClr val="FF9715"/>
      </a:accent4>
      <a:accent5>
        <a:srgbClr val="1C3AA9"/>
      </a:accent5>
      <a:accent6>
        <a:srgbClr val="97ABBC"/>
      </a:accent6>
      <a:hlink>
        <a:srgbClr val="2185C5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101</Words>
  <Application>Microsoft Office PowerPoint</Application>
  <PresentationFormat>Екран (16:9)</PresentationFormat>
  <Paragraphs>24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Lato</vt:lpstr>
      <vt:lpstr>Raleway</vt:lpstr>
      <vt:lpstr>Antonio template</vt:lpstr>
      <vt:lpstr>Вивчення фундаментальних категорій і понять сучасної соціології</vt:lpstr>
      <vt:lpstr>Мета курсу </vt:lpstr>
      <vt:lpstr>Завдання курсу</vt:lpstr>
      <vt:lpstr>Структура курсу</vt:lpstr>
      <vt:lpstr>Практичне застосування соціологічних концептів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 ОП Соціологія (магістр) на 2024-2025 рік</dc:title>
  <dc:creator>Taisiia</dc:creator>
  <cp:lastModifiedBy>Taisiia</cp:lastModifiedBy>
  <cp:revision>28</cp:revision>
  <dcterms:modified xsi:type="dcterms:W3CDTF">2024-11-01T12:12:51Z</dcterms:modified>
</cp:coreProperties>
</file>