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2" r:id="rId8"/>
    <p:sldId id="265" r:id="rId9"/>
    <p:sldId id="266" r:id="rId10"/>
    <p:sldId id="267" r:id="rId11"/>
    <p:sldId id="261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86" r:id="rId20"/>
    <p:sldId id="291" r:id="rId21"/>
    <p:sldId id="287" r:id="rId22"/>
    <p:sldId id="292" r:id="rId23"/>
    <p:sldId id="293" r:id="rId24"/>
    <p:sldId id="290" r:id="rId25"/>
    <p:sldId id="289" r:id="rId26"/>
    <p:sldId id="295" r:id="rId27"/>
    <p:sldId id="294" r:id="rId28"/>
    <p:sldId id="288" r:id="rId29"/>
    <p:sldId id="296" r:id="rId30"/>
    <p:sldId id="297" r:id="rId31"/>
    <p:sldId id="299" r:id="rId32"/>
    <p:sldId id="298" r:id="rId33"/>
    <p:sldId id="275" r:id="rId34"/>
    <p:sldId id="276" r:id="rId35"/>
    <p:sldId id="277" r:id="rId36"/>
    <p:sldId id="279" r:id="rId37"/>
    <p:sldId id="278" r:id="rId38"/>
    <p:sldId id="280" r:id="rId39"/>
    <p:sldId id="281" r:id="rId40"/>
    <p:sldId id="282" r:id="rId41"/>
    <p:sldId id="283" r:id="rId42"/>
    <p:sldId id="284" r:id="rId43"/>
    <p:sldId id="285" r:id="rId4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Товарна</a:t>
            </a:r>
            <a:r>
              <a:rPr lang="ru-RU" dirty="0"/>
              <a:t> </a:t>
            </a:r>
            <a:r>
              <a:rPr lang="ru-RU" dirty="0" err="1"/>
              <a:t>політика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518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Критерії</a:t>
            </a:r>
            <a:r>
              <a:rPr lang="ru-RU" dirty="0" smtClean="0"/>
              <a:t> </a:t>
            </a:r>
            <a:r>
              <a:rPr lang="ru-RU" dirty="0" err="1" smtClean="0"/>
              <a:t>вилучення</a:t>
            </a:r>
            <a:r>
              <a:rPr lang="ru-RU" dirty="0" smtClean="0"/>
              <a:t> товару </a:t>
            </a:r>
            <a:r>
              <a:rPr lang="ru-RU" dirty="0"/>
              <a:t>з </a:t>
            </a:r>
            <a:r>
              <a:rPr lang="ru-RU" dirty="0" err="1" smtClean="0"/>
              <a:t>виробництва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економічне</a:t>
            </a:r>
            <a:r>
              <a:rPr lang="ru-RU" dirty="0" smtClean="0"/>
              <a:t> </a:t>
            </a:r>
            <a:r>
              <a:rPr lang="ru-RU" dirty="0" err="1"/>
              <a:t>значення</a:t>
            </a:r>
            <a:r>
              <a:rPr lang="ru-RU" dirty="0"/>
              <a:t> товару для </a:t>
            </a:r>
            <a:r>
              <a:rPr lang="ru-RU" dirty="0" err="1"/>
              <a:t>підприємства</a:t>
            </a:r>
            <a:r>
              <a:rPr lang="ru-RU" dirty="0"/>
              <a:t>, а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частка</a:t>
            </a:r>
            <a:r>
              <a:rPr lang="ru-RU" dirty="0"/>
              <a:t> в </a:t>
            </a:r>
            <a:r>
              <a:rPr lang="ru-RU" dirty="0" err="1"/>
              <a:t>обігу</a:t>
            </a:r>
            <a:r>
              <a:rPr lang="ru-RU" dirty="0"/>
              <a:t>, </a:t>
            </a:r>
            <a:r>
              <a:rPr lang="ru-RU" dirty="0" err="1"/>
              <a:t>грошові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,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роль </a:t>
            </a:r>
            <a:r>
              <a:rPr lang="ru-RU" dirty="0"/>
              <a:t>товару на ринку, а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частка</a:t>
            </a:r>
            <a:r>
              <a:rPr lang="ru-RU" dirty="0"/>
              <a:t> в </a:t>
            </a:r>
            <a:r>
              <a:rPr lang="ru-RU" dirty="0" err="1"/>
              <a:t>ринковому</a:t>
            </a:r>
            <a:r>
              <a:rPr lang="ru-RU" dirty="0"/>
              <a:t> </a:t>
            </a:r>
            <a:r>
              <a:rPr lang="ru-RU" dirty="0" err="1"/>
              <a:t>сегменті</a:t>
            </a:r>
            <a:r>
              <a:rPr lang="ru-RU" dirty="0"/>
              <a:t>, </a:t>
            </a:r>
            <a:r>
              <a:rPr lang="ru-RU" dirty="0" err="1"/>
              <a:t>конкурентоспроможність</a:t>
            </a:r>
            <a:r>
              <a:rPr lang="ru-RU" dirty="0"/>
              <a:t>, </a:t>
            </a:r>
            <a:r>
              <a:rPr lang="ru-RU" dirty="0" err="1"/>
              <a:t>ринковий</a:t>
            </a:r>
            <a:r>
              <a:rPr lang="ru-RU" dirty="0"/>
              <a:t> </a:t>
            </a:r>
            <a:r>
              <a:rPr lang="ru-RU" dirty="0" err="1"/>
              <a:t>потенціал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перспективи</a:t>
            </a:r>
            <a:r>
              <a:rPr lang="ru-RU" dirty="0" smtClean="0"/>
              <a:t> </a:t>
            </a:r>
            <a:r>
              <a:rPr lang="ru-RU" dirty="0"/>
              <a:t>товару в </a:t>
            </a:r>
            <a:r>
              <a:rPr lang="ru-RU" dirty="0" err="1"/>
              <a:t>майбутньому</a:t>
            </a:r>
            <a:r>
              <a:rPr lang="ru-RU" dirty="0"/>
              <a:t>, а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стадія</a:t>
            </a:r>
            <a:r>
              <a:rPr lang="ru-RU" dirty="0"/>
              <a:t> </a:t>
            </a:r>
            <a:r>
              <a:rPr lang="ru-RU" dirty="0" err="1"/>
              <a:t>життєвого</a:t>
            </a:r>
            <a:r>
              <a:rPr lang="ru-RU" dirty="0"/>
              <a:t> циклу, </a:t>
            </a:r>
            <a:r>
              <a:rPr lang="ru-RU" dirty="0" err="1"/>
              <a:t>передбачувані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в </a:t>
            </a:r>
            <a:r>
              <a:rPr lang="ru-RU" dirty="0" err="1"/>
              <a:t>технології</a:t>
            </a:r>
            <a:r>
              <a:rPr lang="ru-RU" dirty="0"/>
              <a:t>, </a:t>
            </a:r>
            <a:r>
              <a:rPr lang="ru-RU" dirty="0" err="1"/>
              <a:t>поява</a:t>
            </a:r>
            <a:r>
              <a:rPr lang="ru-RU" dirty="0"/>
              <a:t> </a:t>
            </a:r>
            <a:r>
              <a:rPr lang="ru-RU" dirty="0" err="1"/>
              <a:t>товарів-аналогів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замінників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5673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дадуть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фірмі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здійснити</a:t>
            </a:r>
            <a:r>
              <a:rPr lang="ru-RU" dirty="0" smtClean="0"/>
              <a:t> </a:t>
            </a:r>
            <a:r>
              <a:rPr lang="ru-RU" dirty="0" err="1"/>
              <a:t>прорив</a:t>
            </a:r>
            <a:r>
              <a:rPr lang="ru-RU" dirty="0"/>
              <a:t> на </a:t>
            </a:r>
            <a:r>
              <a:rPr lang="ru-RU" dirty="0" err="1"/>
              <a:t>ринок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перемогти</a:t>
            </a:r>
            <a:r>
              <a:rPr lang="ru-RU" dirty="0" smtClean="0"/>
              <a:t> </a:t>
            </a:r>
            <a:r>
              <a:rPr lang="ru-RU" dirty="0" err="1"/>
              <a:t>конкурентів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зберегти</a:t>
            </a:r>
            <a:r>
              <a:rPr lang="ru-RU" dirty="0" smtClean="0"/>
              <a:t> </a:t>
            </a:r>
            <a:r>
              <a:rPr lang="ru-RU" dirty="0"/>
              <a:t>й </a:t>
            </a:r>
            <a:r>
              <a:rPr lang="ru-RU" dirty="0" err="1"/>
              <a:t>розширити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збільшити</a:t>
            </a:r>
            <a:r>
              <a:rPr lang="ru-RU" dirty="0" smtClean="0"/>
              <a:t> </a:t>
            </a:r>
            <a:r>
              <a:rPr lang="ru-RU" dirty="0"/>
              <a:t>доходи та </a:t>
            </a:r>
            <a:r>
              <a:rPr lang="ru-RU" dirty="0" err="1"/>
              <a:t>прибуток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5673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Матриця</a:t>
            </a:r>
            <a:r>
              <a:rPr lang="ru-RU" dirty="0"/>
              <a:t> </a:t>
            </a:r>
            <a:r>
              <a:rPr lang="ru-RU" dirty="0" err="1"/>
              <a:t>Бостонської</a:t>
            </a:r>
            <a:r>
              <a:rPr lang="ru-RU" dirty="0"/>
              <a:t> </a:t>
            </a:r>
            <a:r>
              <a:rPr lang="ru-RU" dirty="0" err="1"/>
              <a:t>консультативної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88840"/>
            <a:ext cx="7920880" cy="4357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5673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1. «</a:t>
            </a:r>
            <a:r>
              <a:rPr lang="ru-RU" dirty="0" err="1"/>
              <a:t>Дикі</a:t>
            </a:r>
            <a:r>
              <a:rPr lang="ru-RU" dirty="0"/>
              <a:t> </a:t>
            </a:r>
            <a:r>
              <a:rPr lang="ru-RU" dirty="0" err="1"/>
              <a:t>кішки</a:t>
            </a:r>
            <a:r>
              <a:rPr lang="ru-RU" dirty="0"/>
              <a:t>»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на </a:t>
            </a:r>
            <a:r>
              <a:rPr lang="ru-RU" dirty="0" err="1"/>
              <a:t>початковій</a:t>
            </a:r>
            <a:r>
              <a:rPr lang="ru-RU" dirty="0"/>
              <a:t> </a:t>
            </a:r>
            <a:r>
              <a:rPr lang="ru-RU" dirty="0" err="1"/>
              <a:t>стадії</a:t>
            </a:r>
            <a:r>
              <a:rPr lang="ru-RU" dirty="0"/>
              <a:t> </a:t>
            </a:r>
            <a:r>
              <a:rPr lang="ru-RU" dirty="0" err="1"/>
              <a:t>життєвого</a:t>
            </a:r>
            <a:r>
              <a:rPr lang="ru-RU" dirty="0"/>
              <a:t> циклу – </a:t>
            </a:r>
            <a:r>
              <a:rPr lang="ru-RU" b="1" i="1" u="sng" dirty="0" err="1"/>
              <a:t>стадії</a:t>
            </a:r>
            <a:r>
              <a:rPr lang="ru-RU" b="1" i="1" u="sng" dirty="0"/>
              <a:t> </a:t>
            </a:r>
            <a:r>
              <a:rPr lang="ru-RU" b="1" i="1" u="sng" dirty="0" err="1"/>
              <a:t>виходу</a:t>
            </a:r>
            <a:r>
              <a:rPr lang="ru-RU" b="1" i="1" u="sng" dirty="0"/>
              <a:t> на </a:t>
            </a:r>
            <a:r>
              <a:rPr lang="ru-RU" b="1" i="1" u="sng" dirty="0" err="1"/>
              <a:t>ринок</a:t>
            </a:r>
            <a:r>
              <a:rPr lang="ru-RU" dirty="0"/>
              <a:t>, і </a:t>
            </a:r>
            <a:r>
              <a:rPr lang="ru-RU" b="1" i="1" u="sng" dirty="0" err="1"/>
              <a:t>потребують</a:t>
            </a:r>
            <a:r>
              <a:rPr lang="ru-RU" b="1" i="1" u="sng" dirty="0"/>
              <a:t> </a:t>
            </a:r>
            <a:r>
              <a:rPr lang="ru-RU" b="1" i="1" u="sng" dirty="0" err="1"/>
              <a:t>значних</a:t>
            </a:r>
            <a:r>
              <a:rPr lang="ru-RU" b="1" i="1" u="sng" dirty="0"/>
              <a:t> </a:t>
            </a:r>
            <a:r>
              <a:rPr lang="ru-RU" b="1" i="1" u="sng" dirty="0" err="1"/>
              <a:t>вкладень</a:t>
            </a:r>
            <a:r>
              <a:rPr lang="ru-RU" b="1" i="1" u="sng" dirty="0"/>
              <a:t> </a:t>
            </a:r>
            <a:r>
              <a:rPr lang="ru-RU" dirty="0"/>
              <a:t>для </a:t>
            </a:r>
            <a:r>
              <a:rPr lang="ru-RU" dirty="0" err="1"/>
              <a:t>завоювання</a:t>
            </a:r>
            <a:r>
              <a:rPr lang="ru-RU" dirty="0"/>
              <a:t> ринку. </a:t>
            </a:r>
            <a:endParaRPr lang="ru-RU" dirty="0" smtClean="0"/>
          </a:p>
          <a:p>
            <a:r>
              <a:rPr lang="ru-RU" b="1" i="1" u="sng" dirty="0" err="1" smtClean="0"/>
              <a:t>Ризик</a:t>
            </a:r>
            <a:r>
              <a:rPr lang="ru-RU" dirty="0" smtClean="0"/>
              <a:t> </a:t>
            </a:r>
            <a:r>
              <a:rPr lang="ru-RU" dirty="0"/>
              <a:t>таких </a:t>
            </a:r>
            <a:r>
              <a:rPr lang="ru-RU" dirty="0" err="1"/>
              <a:t>інвестицій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b="1" i="1" u="sng" dirty="0" err="1"/>
              <a:t>значний</a:t>
            </a:r>
            <a:r>
              <a:rPr lang="ru-RU" dirty="0"/>
              <a:t>, </a:t>
            </a:r>
            <a:r>
              <a:rPr lang="ru-RU" dirty="0" err="1"/>
              <a:t>адже</a:t>
            </a:r>
            <a:r>
              <a:rPr lang="ru-RU" dirty="0"/>
              <a:t> товар </a:t>
            </a:r>
            <a:r>
              <a:rPr lang="ru-RU" dirty="0" err="1"/>
              <a:t>може</a:t>
            </a:r>
            <a:r>
              <a:rPr lang="ru-RU" dirty="0"/>
              <a:t> не </a:t>
            </a:r>
            <a:r>
              <a:rPr lang="ru-RU" dirty="0" err="1"/>
              <a:t>закріпитися</a:t>
            </a:r>
            <a:r>
              <a:rPr lang="ru-RU" dirty="0"/>
              <a:t> на ринку. Але </a:t>
            </a:r>
            <a:r>
              <a:rPr lang="ru-RU" dirty="0" err="1"/>
              <a:t>якщо</a:t>
            </a:r>
            <a:r>
              <a:rPr lang="ru-RU" dirty="0"/>
              <a:t> товар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b="1" i="1" u="sng" dirty="0"/>
              <a:t>ряд </a:t>
            </a:r>
            <a:r>
              <a:rPr lang="ru-RU" b="1" i="1" u="sng" dirty="0" err="1"/>
              <a:t>конкурентних</a:t>
            </a:r>
            <a:r>
              <a:rPr lang="ru-RU" b="1" i="1" u="sng" dirty="0"/>
              <a:t> </a:t>
            </a:r>
            <a:r>
              <a:rPr lang="ru-RU" b="1" i="1" u="sng" dirty="0" err="1"/>
              <a:t>переваг</a:t>
            </a:r>
            <a:r>
              <a:rPr lang="ru-RU" dirty="0"/>
              <a:t>, то </a:t>
            </a:r>
            <a:r>
              <a:rPr lang="ru-RU" dirty="0" err="1"/>
              <a:t>перейде</a:t>
            </a:r>
            <a:r>
              <a:rPr lang="ru-RU" dirty="0"/>
              <a:t> до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801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2. «</a:t>
            </a:r>
            <a:r>
              <a:rPr lang="ru-RU" dirty="0" err="1"/>
              <a:t>Зірки</a:t>
            </a:r>
            <a:r>
              <a:rPr lang="ru-RU" dirty="0"/>
              <a:t>»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на </a:t>
            </a:r>
            <a:r>
              <a:rPr lang="ru-RU" dirty="0" err="1"/>
              <a:t>стадії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життєвого</a:t>
            </a:r>
            <a:r>
              <a:rPr lang="ru-RU" dirty="0"/>
              <a:t> циклу, </a:t>
            </a:r>
            <a:r>
              <a:rPr lang="ru-RU" b="1" i="1" u="sng" dirty="0"/>
              <a:t>є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b="1" i="1" u="sng" dirty="0" err="1"/>
              <a:t>рентабельними</a:t>
            </a:r>
            <a:r>
              <a:rPr lang="ru-RU" dirty="0"/>
              <a:t> та все ж таки </a:t>
            </a:r>
            <a:r>
              <a:rPr lang="ru-RU" b="1" i="1" u="sng" dirty="0" err="1"/>
              <a:t>потребують</a:t>
            </a:r>
            <a:r>
              <a:rPr lang="ru-RU" dirty="0"/>
              <a:t> </a:t>
            </a:r>
            <a:r>
              <a:rPr lang="ru-RU" dirty="0" err="1"/>
              <a:t>достатнього</a:t>
            </a:r>
            <a:r>
              <a:rPr lang="ru-RU" dirty="0"/>
              <a:t> </a:t>
            </a:r>
            <a:r>
              <a:rPr lang="ru-RU" b="1" i="1" u="sng" dirty="0" err="1"/>
              <a:t>фінансування</a:t>
            </a:r>
            <a:r>
              <a:rPr lang="ru-RU" dirty="0"/>
              <a:t> через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5750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3. «</a:t>
            </a:r>
            <a:r>
              <a:rPr lang="ru-RU" dirty="0" err="1"/>
              <a:t>Дійні</a:t>
            </a:r>
            <a:r>
              <a:rPr lang="ru-RU" dirty="0"/>
              <a:t> </a:t>
            </a:r>
            <a:r>
              <a:rPr lang="ru-RU" dirty="0" err="1"/>
              <a:t>корови</a:t>
            </a:r>
            <a:r>
              <a:rPr lang="ru-RU" dirty="0"/>
              <a:t>»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/>
              <a:t>товари</a:t>
            </a:r>
            <a:r>
              <a:rPr lang="ru-RU" dirty="0"/>
              <a:t>, для </a:t>
            </a:r>
            <a:r>
              <a:rPr lang="ru-RU" dirty="0" err="1"/>
              <a:t>яких</a:t>
            </a:r>
            <a:r>
              <a:rPr lang="ru-RU" dirty="0"/>
              <a:t> характерна </a:t>
            </a:r>
            <a:r>
              <a:rPr lang="ru-RU" dirty="0" err="1"/>
              <a:t>відчутна</a:t>
            </a:r>
            <a:r>
              <a:rPr lang="ru-RU" dirty="0"/>
              <a:t> </a:t>
            </a:r>
            <a:r>
              <a:rPr lang="ru-RU" dirty="0" err="1"/>
              <a:t>зрілість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b="1" i="1" u="sng" dirty="0" err="1"/>
              <a:t>технологія</a:t>
            </a:r>
            <a:r>
              <a:rPr lang="ru-RU" b="1" i="1" u="sng" dirty="0"/>
              <a:t> </a:t>
            </a:r>
            <a:r>
              <a:rPr lang="ru-RU" b="1" i="1" u="sng" dirty="0" err="1"/>
              <a:t>їх</a:t>
            </a:r>
            <a:r>
              <a:rPr lang="ru-RU" b="1" i="1" u="sng" dirty="0"/>
              <a:t> </a:t>
            </a:r>
            <a:r>
              <a:rPr lang="ru-RU" b="1" i="1" u="sng" dirty="0" err="1"/>
              <a:t>виробництва</a:t>
            </a:r>
            <a:r>
              <a:rPr lang="ru-RU" b="1" i="1" u="sng" dirty="0"/>
              <a:t> </a:t>
            </a:r>
            <a:r>
              <a:rPr lang="ru-RU" dirty="0"/>
              <a:t>максимально </a:t>
            </a:r>
            <a:r>
              <a:rPr lang="ru-RU" b="1" i="1" u="sng" dirty="0" err="1"/>
              <a:t>відпрацьована</a:t>
            </a:r>
            <a:r>
              <a:rPr lang="ru-RU" dirty="0"/>
              <a:t>, </a:t>
            </a:r>
            <a:r>
              <a:rPr lang="ru-RU" b="1" i="1" u="sng" dirty="0" err="1"/>
              <a:t>ліквідовані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b="1" i="1" u="sng" dirty="0" err="1"/>
              <a:t>недоліки</a:t>
            </a:r>
            <a:r>
              <a:rPr lang="ru-RU" b="1" i="1" u="sng" dirty="0"/>
              <a:t> у </a:t>
            </a:r>
            <a:r>
              <a:rPr lang="ru-RU" b="1" i="1" u="sng" dirty="0" err="1"/>
              <a:t>виробництві</a:t>
            </a:r>
            <a:r>
              <a:rPr lang="ru-RU" b="1" i="1" u="sng" dirty="0"/>
              <a:t> та </a:t>
            </a:r>
            <a:r>
              <a:rPr lang="ru-RU" b="1" i="1" u="sng" dirty="0" err="1"/>
              <a:t>збуті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2832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4. «Собаки»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на </a:t>
            </a:r>
            <a:r>
              <a:rPr lang="ru-RU" dirty="0" err="1"/>
              <a:t>останній</a:t>
            </a:r>
            <a:r>
              <a:rPr lang="ru-RU" dirty="0"/>
              <a:t> </a:t>
            </a:r>
            <a:r>
              <a:rPr lang="ru-RU" dirty="0" err="1"/>
              <a:t>стадії</a:t>
            </a:r>
            <a:r>
              <a:rPr lang="ru-RU" dirty="0"/>
              <a:t> </a:t>
            </a:r>
            <a:r>
              <a:rPr lang="ru-RU" dirty="0" err="1"/>
              <a:t>життєвого</a:t>
            </a:r>
            <a:r>
              <a:rPr lang="ru-RU" dirty="0"/>
              <a:t> циклу – </a:t>
            </a:r>
            <a:r>
              <a:rPr lang="ru-RU" b="1" i="1" u="sng" dirty="0" err="1"/>
              <a:t>зниження</a:t>
            </a:r>
            <a:r>
              <a:rPr lang="ru-RU" b="1" i="1" u="sng" dirty="0"/>
              <a:t> </a:t>
            </a:r>
            <a:r>
              <a:rPr lang="ru-RU" b="1" i="1" u="sng" dirty="0" err="1"/>
              <a:t>попиту</a:t>
            </a:r>
            <a:r>
              <a:rPr lang="ru-RU" dirty="0"/>
              <a:t> – і </a:t>
            </a:r>
            <a:r>
              <a:rPr lang="ru-RU" b="1" i="1" u="sng" dirty="0" err="1"/>
              <a:t>підлягають</a:t>
            </a:r>
            <a:r>
              <a:rPr lang="ru-RU" b="1" i="1" u="sng" dirty="0"/>
              <a:t> </a:t>
            </a:r>
            <a:r>
              <a:rPr lang="ru-RU" b="1" i="1" u="sng" dirty="0" err="1"/>
              <a:t>виходу</a:t>
            </a:r>
            <a:r>
              <a:rPr lang="ru-RU" b="1" i="1" u="sng" dirty="0"/>
              <a:t> з ринку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зниженням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рентабельності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61227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Стратегічне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 до кожного з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- </a:t>
            </a:r>
            <a:r>
              <a:rPr lang="ru-RU" dirty="0"/>
              <a:t>«</a:t>
            </a:r>
            <a:r>
              <a:rPr lang="ru-RU" dirty="0" err="1"/>
              <a:t>Зірки</a:t>
            </a:r>
            <a:r>
              <a:rPr lang="ru-RU" dirty="0"/>
              <a:t>»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оберігати</a:t>
            </a:r>
            <a:r>
              <a:rPr lang="ru-RU" dirty="0"/>
              <a:t> та </a:t>
            </a:r>
            <a:r>
              <a:rPr lang="ru-RU" dirty="0" err="1"/>
              <a:t>закріплювати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/>
              <a:t>«</a:t>
            </a:r>
            <a:r>
              <a:rPr lang="ru-RU" dirty="0" err="1"/>
              <a:t>Дикі</a:t>
            </a:r>
            <a:r>
              <a:rPr lang="ru-RU" dirty="0"/>
              <a:t> </a:t>
            </a:r>
            <a:r>
              <a:rPr lang="ru-RU" dirty="0" err="1"/>
              <a:t>кішки</a:t>
            </a:r>
            <a:r>
              <a:rPr lang="ru-RU" dirty="0"/>
              <a:t>»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вивчати</a:t>
            </a:r>
            <a:r>
              <a:rPr lang="ru-RU" dirty="0"/>
              <a:t> для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доцільності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інвестування</a:t>
            </a:r>
            <a:r>
              <a:rPr lang="ru-RU" dirty="0"/>
              <a:t> та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масштабів</a:t>
            </a:r>
            <a:r>
              <a:rPr lang="ru-RU" dirty="0"/>
              <a:t> для </a:t>
            </a:r>
            <a:r>
              <a:rPr lang="ru-RU" dirty="0" err="1"/>
              <a:t>перетворення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у «</a:t>
            </a:r>
            <a:r>
              <a:rPr lang="ru-RU" dirty="0" err="1"/>
              <a:t>Зірки</a:t>
            </a:r>
            <a:r>
              <a:rPr lang="ru-RU" dirty="0"/>
              <a:t>»;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/>
              <a:t>для «</a:t>
            </a:r>
            <a:r>
              <a:rPr lang="ru-RU" dirty="0" err="1"/>
              <a:t>Дійних</a:t>
            </a:r>
            <a:r>
              <a:rPr lang="ru-RU" dirty="0"/>
              <a:t> </a:t>
            </a:r>
            <a:r>
              <a:rPr lang="ru-RU" dirty="0" err="1"/>
              <a:t>корів</a:t>
            </a:r>
            <a:r>
              <a:rPr lang="ru-RU" dirty="0"/>
              <a:t>» </a:t>
            </a:r>
            <a:r>
              <a:rPr lang="ru-RU" dirty="0" err="1"/>
              <a:t>потрібен</a:t>
            </a:r>
            <a:r>
              <a:rPr lang="ru-RU" dirty="0"/>
              <a:t> </a:t>
            </a:r>
            <a:r>
              <a:rPr lang="ru-RU" dirty="0" err="1"/>
              <a:t>жорсткий</a:t>
            </a:r>
            <a:r>
              <a:rPr lang="ru-RU" dirty="0"/>
              <a:t> контроль за </a:t>
            </a:r>
            <a:r>
              <a:rPr lang="ru-RU" dirty="0" err="1"/>
              <a:t>інвестиціями</a:t>
            </a:r>
            <a:r>
              <a:rPr lang="ru-RU" dirty="0"/>
              <a:t> та передача </a:t>
            </a:r>
            <a:r>
              <a:rPr lang="ru-RU" dirty="0" err="1"/>
              <a:t>надлишку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контроль </a:t>
            </a:r>
            <a:r>
              <a:rPr lang="ru-RU" dirty="0" err="1"/>
              <a:t>керівництву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b="1" i="1" u="sng" dirty="0" err="1"/>
              <a:t>від</a:t>
            </a:r>
            <a:r>
              <a:rPr lang="ru-RU" b="1" i="1" u="sng" dirty="0"/>
              <a:t> «Собак» </a:t>
            </a:r>
            <a:r>
              <a:rPr lang="ru-RU" b="1" i="1" u="sng" dirty="0" err="1"/>
              <a:t>потрібно</a:t>
            </a:r>
            <a:r>
              <a:rPr lang="ru-RU" b="1" i="1" u="sng" dirty="0"/>
              <a:t> </a:t>
            </a:r>
            <a:r>
              <a:rPr lang="ru-RU" b="1" i="1" u="sng" dirty="0" err="1"/>
              <a:t>відмовлятися</a:t>
            </a:r>
            <a:r>
              <a:rPr lang="ru-RU" dirty="0" smtClean="0"/>
              <a:t>,? </a:t>
            </a:r>
            <a:r>
              <a:rPr lang="ru-RU" dirty="0" err="1"/>
              <a:t>якщо</a:t>
            </a:r>
            <a:r>
              <a:rPr lang="ru-RU" dirty="0"/>
              <a:t> нема </a:t>
            </a:r>
            <a:r>
              <a:rPr lang="ru-RU" dirty="0" err="1"/>
              <a:t>вагомих</a:t>
            </a:r>
            <a:r>
              <a:rPr lang="ru-RU" dirty="0"/>
              <a:t> причин для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 smtClean="0"/>
              <a:t>збереження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67031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 </a:t>
            </a:r>
            <a:r>
              <a:rPr lang="ru-RU" dirty="0" err="1"/>
              <a:t>налагодженні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сервісу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u="sng" dirty="0" err="1"/>
              <a:t>Обслуговування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сталості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характеристик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впроваджені</a:t>
            </a:r>
            <a:r>
              <a:rPr lang="ru-RU" dirty="0"/>
              <a:t> на ринку та </a:t>
            </a:r>
            <a:r>
              <a:rPr lang="ru-RU" dirty="0" err="1"/>
              <a:t>користуються</a:t>
            </a:r>
            <a:r>
              <a:rPr lang="ru-RU" dirty="0"/>
              <a:t> попитом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/>
              <a:t>послуги</a:t>
            </a:r>
            <a:r>
              <a:rPr lang="ru-RU" dirty="0"/>
              <a:t> </a:t>
            </a:r>
            <a:r>
              <a:rPr lang="ru-RU" dirty="0" err="1"/>
              <a:t>включати</a:t>
            </a:r>
            <a:r>
              <a:rPr lang="ru-RU" dirty="0"/>
              <a:t> до </a:t>
            </a:r>
            <a:r>
              <a:rPr lang="ru-RU" dirty="0" err="1"/>
              <a:t>сервісного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сервісного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 </a:t>
            </a:r>
            <a:r>
              <a:rPr lang="ru-RU" dirty="0" err="1"/>
              <a:t>запропонувати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у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запропонувати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</a:t>
            </a:r>
            <a:r>
              <a:rPr lang="ru-RU" dirty="0" err="1"/>
              <a:t>клієнтам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86423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Прогнозування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припущення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ТОП </a:t>
            </a:r>
            <a:r>
              <a:rPr lang="ru-RU" dirty="0" err="1"/>
              <a:t>менеджерів</a:t>
            </a:r>
            <a:r>
              <a:rPr lang="ru-RU" dirty="0"/>
              <a:t> про те,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 </a:t>
            </a:r>
            <a:r>
              <a:rPr lang="ru-RU" dirty="0" err="1"/>
              <a:t>зможе</a:t>
            </a:r>
            <a:r>
              <a:rPr lang="ru-RU" dirty="0"/>
              <a:t> </a:t>
            </a:r>
            <a:r>
              <a:rPr lang="ru-RU" dirty="0" err="1"/>
              <a:t>продати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скільки</a:t>
            </a:r>
            <a:r>
              <a:rPr lang="ru-RU" dirty="0"/>
              <a:t> </a:t>
            </a:r>
            <a:r>
              <a:rPr lang="ru-RU" dirty="0" err="1"/>
              <a:t>надасть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за </a:t>
            </a:r>
            <a:r>
              <a:rPr lang="ru-RU" dirty="0" err="1"/>
              <a:t>певний</a:t>
            </a:r>
            <a:r>
              <a:rPr lang="ru-RU" dirty="0"/>
              <a:t> час (</a:t>
            </a:r>
            <a:r>
              <a:rPr lang="ru-RU" dirty="0" err="1"/>
              <a:t>рік</a:t>
            </a:r>
            <a:r>
              <a:rPr lang="ru-RU" dirty="0"/>
              <a:t>, квартал, </a:t>
            </a:r>
            <a:r>
              <a:rPr lang="ru-RU" dirty="0" err="1"/>
              <a:t>місяць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тиждень</a:t>
            </a:r>
            <a:r>
              <a:rPr lang="ru-RU" dirty="0"/>
              <a:t>).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приймати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виважені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та </a:t>
            </a:r>
            <a:r>
              <a:rPr lang="ru-RU" dirty="0" err="1"/>
              <a:t>ставити</a:t>
            </a:r>
            <a:r>
              <a:rPr lang="ru-RU" dirty="0"/>
              <a:t> </a:t>
            </a:r>
            <a:r>
              <a:rPr lang="ru-RU" dirty="0" err="1"/>
              <a:t>реальні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складання</a:t>
            </a:r>
            <a:r>
              <a:rPr lang="ru-RU" dirty="0"/>
              <a:t> бюджету, </a:t>
            </a:r>
            <a:r>
              <a:rPr lang="ru-RU" dirty="0" err="1"/>
              <a:t>закупівлі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,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робітників</a:t>
            </a:r>
            <a:r>
              <a:rPr lang="ru-RU" dirty="0"/>
              <a:t>, </a:t>
            </a:r>
            <a:r>
              <a:rPr lang="ru-RU" dirty="0" err="1"/>
              <a:t>пошуку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та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505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Поняття</a:t>
            </a:r>
            <a:r>
              <a:rPr lang="ru-RU" dirty="0"/>
              <a:t> і структура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u="sng" dirty="0" err="1" smtClean="0"/>
              <a:t>Товарна</a:t>
            </a:r>
            <a:r>
              <a:rPr lang="ru-RU" b="1" i="1" u="sng" dirty="0" smtClean="0"/>
              <a:t> </a:t>
            </a:r>
            <a:r>
              <a:rPr lang="ru-RU" b="1" i="1" u="sng" dirty="0" err="1"/>
              <a:t>політика</a:t>
            </a:r>
            <a:r>
              <a:rPr lang="ru-RU" b="1" i="1" u="sng" dirty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b="1" i="1" u="sng" dirty="0"/>
              <a:t>комплекс </a:t>
            </a:r>
            <a:r>
              <a:rPr lang="ru-RU" b="1" i="1" u="sng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b="1" i="1" u="sng" dirty="0" err="1"/>
              <a:t>створення</a:t>
            </a:r>
            <a:r>
              <a:rPr lang="ru-RU" dirty="0"/>
              <a:t> таких </a:t>
            </a:r>
            <a:r>
              <a:rPr lang="ru-RU" b="1" i="1" u="sng" dirty="0" err="1"/>
              <a:t>інструментів</a:t>
            </a:r>
            <a:r>
              <a:rPr lang="ru-RU" b="1" i="1" u="sng" dirty="0"/>
              <a:t> </a:t>
            </a:r>
            <a:r>
              <a:rPr lang="ru-RU" b="1" i="1" u="sng" dirty="0" err="1"/>
              <a:t>виробничо-збутової</a:t>
            </a:r>
            <a:r>
              <a:rPr lang="ru-RU" b="1" i="1" u="sng" dirty="0"/>
              <a:t> </a:t>
            </a:r>
            <a:r>
              <a:rPr lang="ru-RU" b="1" i="1" u="sng" dirty="0" err="1"/>
              <a:t>діяльності</a:t>
            </a:r>
            <a:r>
              <a:rPr lang="ru-RU" b="1" i="1" u="sng" dirty="0"/>
              <a:t> </a:t>
            </a:r>
            <a:r>
              <a:rPr lang="ru-RU" b="1" i="1" u="sng" dirty="0" err="1"/>
              <a:t>фірми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здібні</a:t>
            </a:r>
            <a:r>
              <a:rPr lang="ru-RU" dirty="0"/>
              <a:t> </a:t>
            </a:r>
            <a:r>
              <a:rPr lang="ru-RU" dirty="0" err="1"/>
              <a:t>задовольняти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товару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до- й </a:t>
            </a:r>
            <a:r>
              <a:rPr lang="ru-RU" dirty="0" err="1"/>
              <a:t>післяпродажного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80376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58847"/>
            <a:ext cx="896448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Інколи</a:t>
            </a:r>
            <a:r>
              <a:rPr lang="ru-RU" dirty="0"/>
              <a:t> люди, </a:t>
            </a:r>
            <a:r>
              <a:rPr lang="ru-RU" dirty="0" err="1"/>
              <a:t>причетні</a:t>
            </a:r>
            <a:r>
              <a:rPr lang="ru-RU" dirty="0"/>
              <a:t> до </a:t>
            </a:r>
            <a:r>
              <a:rPr lang="ru-RU" dirty="0" err="1"/>
              <a:t>бізнесу</a:t>
            </a:r>
            <a:r>
              <a:rPr lang="ru-RU" dirty="0"/>
              <a:t>, </a:t>
            </a:r>
            <a:r>
              <a:rPr lang="ru-RU" dirty="0" err="1"/>
              <a:t>вважають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«</a:t>
            </a:r>
            <a:r>
              <a:rPr lang="ru-RU" dirty="0" err="1"/>
              <a:t>прогнозування</a:t>
            </a:r>
            <a:r>
              <a:rPr lang="ru-RU" dirty="0"/>
              <a:t>» та «</a:t>
            </a:r>
            <a:r>
              <a:rPr lang="ru-RU" dirty="0" err="1"/>
              <a:t>планування</a:t>
            </a:r>
            <a:r>
              <a:rPr lang="ru-RU" dirty="0"/>
              <a:t>» </a:t>
            </a:r>
            <a:r>
              <a:rPr lang="ru-RU" dirty="0" err="1"/>
              <a:t>продажів</a:t>
            </a:r>
            <a:r>
              <a:rPr lang="ru-RU" dirty="0"/>
              <a:t> — </a:t>
            </a:r>
            <a:r>
              <a:rPr lang="ru-RU" dirty="0" err="1"/>
              <a:t>одне</a:t>
            </a:r>
            <a:r>
              <a:rPr lang="ru-RU" dirty="0"/>
              <a:t> й те </a:t>
            </a:r>
            <a:r>
              <a:rPr lang="ru-RU" dirty="0" err="1"/>
              <a:t>саме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неправильно. </a:t>
            </a:r>
            <a:r>
              <a:rPr lang="ru-RU" dirty="0" err="1"/>
              <a:t>Прогнозування</a:t>
            </a:r>
            <a:r>
              <a:rPr lang="ru-RU" dirty="0"/>
              <a:t> </a:t>
            </a:r>
            <a:r>
              <a:rPr lang="ru-RU" dirty="0" err="1"/>
              <a:t>фактично</a:t>
            </a:r>
            <a:r>
              <a:rPr lang="ru-RU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гіпотезу</a:t>
            </a:r>
            <a:r>
              <a:rPr lang="ru-RU" dirty="0"/>
              <a:t>. Так,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сформувати</a:t>
            </a:r>
            <a:r>
              <a:rPr lang="ru-RU" dirty="0"/>
              <a:t>, </a:t>
            </a:r>
            <a:r>
              <a:rPr lang="ru-RU" dirty="0" err="1"/>
              <a:t>враховують</a:t>
            </a:r>
            <a:r>
              <a:rPr lang="ru-RU" dirty="0"/>
              <a:t> </a:t>
            </a:r>
            <a:r>
              <a:rPr lang="ru-RU" dirty="0" err="1"/>
              <a:t>ринкову</a:t>
            </a:r>
            <a:r>
              <a:rPr lang="ru-RU" dirty="0"/>
              <a:t> </a:t>
            </a:r>
            <a:r>
              <a:rPr lang="ru-RU" dirty="0" err="1"/>
              <a:t>ситуацію</a:t>
            </a:r>
            <a:r>
              <a:rPr lang="ru-RU" dirty="0"/>
              <a:t>, </a:t>
            </a:r>
            <a:r>
              <a:rPr lang="ru-RU" dirty="0" err="1"/>
              <a:t>аналізують</a:t>
            </a:r>
            <a:r>
              <a:rPr lang="ru-RU" dirty="0"/>
              <a:t> </a:t>
            </a:r>
            <a:r>
              <a:rPr lang="ru-RU" dirty="0" err="1"/>
              <a:t>обсяги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та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. Але в </a:t>
            </a:r>
            <a:r>
              <a:rPr lang="ru-RU" dirty="0" err="1"/>
              <a:t>ній</a:t>
            </a:r>
            <a:r>
              <a:rPr lang="ru-RU" dirty="0"/>
              <a:t>, як і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гіпотезі</a:t>
            </a:r>
            <a:r>
              <a:rPr lang="ru-RU" dirty="0"/>
              <a:t>, мало конкретики. Вона </a:t>
            </a:r>
            <a:r>
              <a:rPr lang="ru-RU" dirty="0" err="1"/>
              <a:t>існує</a:t>
            </a:r>
            <a:r>
              <a:rPr lang="ru-RU" dirty="0"/>
              <a:t> не сама по </a:t>
            </a:r>
            <a:r>
              <a:rPr lang="ru-RU" dirty="0" err="1"/>
              <a:t>собі</a:t>
            </a:r>
            <a:r>
              <a:rPr lang="ru-RU" dirty="0"/>
              <a:t>, а є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, тому </a:t>
            </a:r>
            <a:r>
              <a:rPr lang="ru-RU" dirty="0" err="1"/>
              <a:t>відмовлятися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</a:t>
            </a:r>
            <a:r>
              <a:rPr lang="ru-RU" dirty="0" err="1"/>
              <a:t>етапу</a:t>
            </a:r>
            <a:r>
              <a:rPr lang="ru-RU" dirty="0"/>
              <a:t> </a:t>
            </a:r>
            <a:r>
              <a:rPr lang="ru-RU" dirty="0" err="1"/>
              <a:t>небажано</a:t>
            </a:r>
            <a:r>
              <a:rPr lang="ru-RU" dirty="0"/>
              <a:t>.</a:t>
            </a:r>
          </a:p>
          <a:p>
            <a:r>
              <a:rPr lang="ru-RU" dirty="0"/>
              <a:t>В той же час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собі</a:t>
            </a:r>
            <a:r>
              <a:rPr lang="ru-RU" dirty="0"/>
              <a:t> на </a:t>
            </a:r>
            <a:r>
              <a:rPr lang="ru-RU" dirty="0" err="1"/>
              <a:t>меті</a:t>
            </a:r>
            <a:r>
              <a:rPr lang="ru-RU" dirty="0"/>
              <a:t> </a:t>
            </a:r>
            <a:r>
              <a:rPr lang="ru-RU" dirty="0" err="1"/>
              <a:t>знайти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,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та </a:t>
            </a:r>
            <a:r>
              <a:rPr lang="ru-RU" dirty="0" err="1"/>
              <a:t>вимірюваних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.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прогнозування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розгляду</a:t>
            </a:r>
            <a:r>
              <a:rPr lang="ru-RU" dirty="0"/>
              <a:t> </a:t>
            </a:r>
            <a:r>
              <a:rPr lang="ru-RU" dirty="0" err="1"/>
              <a:t>чималої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робота </a:t>
            </a:r>
            <a:r>
              <a:rPr lang="ru-RU" dirty="0" err="1"/>
              <a:t>виконується</a:t>
            </a:r>
            <a:r>
              <a:rPr lang="ru-RU" dirty="0"/>
              <a:t> </a:t>
            </a:r>
            <a:r>
              <a:rPr lang="ru-RU" dirty="0" err="1"/>
              <a:t>періодично</a:t>
            </a:r>
            <a:r>
              <a:rPr lang="ru-RU" dirty="0"/>
              <a:t> як </a:t>
            </a:r>
            <a:r>
              <a:rPr lang="ru-RU" dirty="0" err="1"/>
              <a:t>елемент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планового сектору, </a:t>
            </a:r>
            <a:r>
              <a:rPr lang="ru-RU" dirty="0" err="1"/>
              <a:t>або</a:t>
            </a:r>
            <a:r>
              <a:rPr lang="ru-RU" dirty="0"/>
              <a:t> за наказом </a:t>
            </a:r>
            <a:r>
              <a:rPr lang="ru-RU" dirty="0" err="1"/>
              <a:t>комерційного</a:t>
            </a:r>
            <a:r>
              <a:rPr lang="ru-RU" dirty="0"/>
              <a:t> директора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 </a:t>
            </a:r>
            <a:r>
              <a:rPr lang="ru-RU" dirty="0" err="1"/>
              <a:t>відділу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. Для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 smtClean="0"/>
              <a:t>.</a:t>
            </a:r>
          </a:p>
          <a:p>
            <a:r>
              <a:rPr lang="ru-RU" dirty="0" err="1"/>
              <a:t>Прогнозування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витрата</a:t>
            </a:r>
            <a:r>
              <a:rPr lang="ru-RU" dirty="0"/>
              <a:t> часу й </a:t>
            </a:r>
            <a:r>
              <a:rPr lang="ru-RU" dirty="0" err="1"/>
              <a:t>засобів</a:t>
            </a:r>
            <a:r>
              <a:rPr lang="ru-RU" dirty="0"/>
              <a:t>. І </a:t>
            </a:r>
            <a:r>
              <a:rPr lang="ru-RU" dirty="0" err="1"/>
              <a:t>що</a:t>
            </a:r>
            <a:r>
              <a:rPr lang="ru-RU" dirty="0"/>
              <a:t>, все </a:t>
            </a:r>
            <a:r>
              <a:rPr lang="ru-RU" dirty="0" err="1"/>
              <a:t>заради</a:t>
            </a:r>
            <a:r>
              <a:rPr lang="ru-RU" dirty="0"/>
              <a:t> </a:t>
            </a:r>
            <a:r>
              <a:rPr lang="ru-RU" dirty="0" err="1"/>
              <a:t>якоїсь</a:t>
            </a:r>
            <a:r>
              <a:rPr lang="ru-RU" dirty="0"/>
              <a:t> «</a:t>
            </a:r>
            <a:r>
              <a:rPr lang="ru-RU" dirty="0" err="1"/>
              <a:t>гіпотези</a:t>
            </a:r>
            <a:r>
              <a:rPr lang="ru-RU" dirty="0"/>
              <a:t>?! Так, </a:t>
            </a:r>
            <a:r>
              <a:rPr lang="ru-RU" dirty="0" err="1"/>
              <a:t>мо</a:t>
            </a:r>
            <a:r>
              <a:rPr lang="ru-RU" dirty="0"/>
              <a:t>’ </a:t>
            </a:r>
            <a:r>
              <a:rPr lang="ru-RU" dirty="0" err="1"/>
              <a:t>воно</a:t>
            </a:r>
            <a:r>
              <a:rPr lang="ru-RU" dirty="0"/>
              <a:t> не </a:t>
            </a:r>
            <a:r>
              <a:rPr lang="ru-RU" dirty="0" err="1"/>
              <a:t>дуже</a:t>
            </a:r>
            <a:r>
              <a:rPr lang="ru-RU" dirty="0"/>
              <a:t> й </a:t>
            </a:r>
            <a:r>
              <a:rPr lang="ru-RU" dirty="0" err="1"/>
              <a:t>потрібне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ото </a:t>
            </a:r>
            <a:r>
              <a:rPr lang="ru-RU" dirty="0" err="1"/>
              <a:t>із</a:t>
            </a:r>
            <a:r>
              <a:rPr lang="ru-RU" dirty="0"/>
              <a:t> ним </a:t>
            </a:r>
            <a:r>
              <a:rPr lang="ru-RU" dirty="0" err="1"/>
              <a:t>возитися</a:t>
            </a:r>
            <a:r>
              <a:rPr lang="ru-RU" dirty="0"/>
              <a:t>? Та </a:t>
            </a:r>
            <a:r>
              <a:rPr lang="ru-RU" dirty="0" err="1"/>
              <a:t>ні</a:t>
            </a:r>
            <a:r>
              <a:rPr lang="ru-RU" dirty="0"/>
              <a:t>, </a:t>
            </a:r>
            <a:r>
              <a:rPr lang="ru-RU" dirty="0" err="1"/>
              <a:t>потрібне</a:t>
            </a:r>
            <a:r>
              <a:rPr lang="ru-RU" dirty="0"/>
              <a:t>, </a:t>
            </a:r>
            <a:r>
              <a:rPr lang="ru-RU" dirty="0" err="1"/>
              <a:t>ще</a:t>
            </a:r>
            <a:r>
              <a:rPr lang="ru-RU" dirty="0"/>
              <a:t> й як. «</a:t>
            </a:r>
            <a:r>
              <a:rPr lang="ru-RU" dirty="0" err="1"/>
              <a:t>Воно</a:t>
            </a:r>
            <a:r>
              <a:rPr lang="ru-RU" dirty="0"/>
              <a:t>»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покращити</a:t>
            </a:r>
            <a:r>
              <a:rPr lang="ru-RU" dirty="0"/>
              <a:t> </a:t>
            </a:r>
            <a:r>
              <a:rPr lang="ru-RU" dirty="0" err="1"/>
              <a:t>бізнес-процеси</a:t>
            </a:r>
            <a:r>
              <a:rPr lang="ru-RU" dirty="0"/>
              <a:t> і </a:t>
            </a:r>
            <a:r>
              <a:rPr lang="ru-RU" dirty="0" err="1"/>
              <a:t>зменшує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коливанням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на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. Ось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причин,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складати</a:t>
            </a:r>
            <a:r>
              <a:rPr lang="ru-RU" dirty="0"/>
              <a:t> </a:t>
            </a:r>
            <a:r>
              <a:rPr lang="ru-RU" dirty="0" err="1"/>
              <a:t>прогнози</a:t>
            </a:r>
            <a:r>
              <a:rPr lang="ru-RU" dirty="0"/>
              <a:t>:</a:t>
            </a:r>
          </a:p>
          <a:p>
            <a:r>
              <a:rPr lang="ru-RU" b="1" dirty="0"/>
              <a:t>1.     </a:t>
            </a:r>
            <a:r>
              <a:rPr lang="ru-RU" b="1" dirty="0" err="1"/>
              <a:t>Поставити</a:t>
            </a:r>
            <a:r>
              <a:rPr lang="ru-RU" b="1" dirty="0"/>
              <a:t> мету на </a:t>
            </a:r>
            <a:r>
              <a:rPr lang="ru-RU" b="1" dirty="0" err="1"/>
              <a:t>майбутній</a:t>
            </a:r>
            <a:r>
              <a:rPr lang="ru-RU" b="1" dirty="0"/>
              <a:t> </a:t>
            </a:r>
            <a:r>
              <a:rPr lang="ru-RU" b="1" dirty="0" err="1"/>
              <a:t>період</a:t>
            </a:r>
            <a:r>
              <a:rPr lang="ru-RU" b="1" dirty="0"/>
              <a:t>.</a:t>
            </a:r>
            <a:r>
              <a:rPr lang="ru-RU" dirty="0"/>
              <a:t> </a:t>
            </a:r>
            <a:r>
              <a:rPr lang="ru-RU" dirty="0" err="1"/>
              <a:t>Маючи</a:t>
            </a:r>
            <a:r>
              <a:rPr lang="ru-RU" dirty="0"/>
              <a:t> прогноз </a:t>
            </a:r>
            <a:r>
              <a:rPr lang="ru-RU" dirty="0" err="1"/>
              <a:t>продажів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певну</a:t>
            </a:r>
            <a:r>
              <a:rPr lang="ru-RU" dirty="0"/>
              <a:t> суму, яку </a:t>
            </a:r>
            <a:r>
              <a:rPr lang="ru-RU" dirty="0" err="1"/>
              <a:t>фірма</a:t>
            </a:r>
            <a:r>
              <a:rPr lang="ru-RU" dirty="0"/>
              <a:t> </a:t>
            </a:r>
            <a:r>
              <a:rPr lang="ru-RU" dirty="0" err="1"/>
              <a:t>планує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наступного</a:t>
            </a:r>
            <a:r>
              <a:rPr lang="ru-RU" dirty="0"/>
              <a:t> </a:t>
            </a:r>
            <a:r>
              <a:rPr lang="ru-RU" dirty="0" err="1"/>
              <a:t>місяця</a:t>
            </a:r>
            <a:r>
              <a:rPr lang="ru-RU" dirty="0"/>
              <a:t>, кварталу </a:t>
            </a:r>
            <a:r>
              <a:rPr lang="ru-RU" dirty="0" err="1"/>
              <a:t>чи</a:t>
            </a:r>
            <a:r>
              <a:rPr lang="ru-RU" dirty="0"/>
              <a:t> року. </a:t>
            </a:r>
            <a:r>
              <a:rPr lang="ru-RU" dirty="0" err="1"/>
              <a:t>Виходячи</a:t>
            </a:r>
            <a:r>
              <a:rPr lang="ru-RU" dirty="0"/>
              <a:t> з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цифри</a:t>
            </a:r>
            <a:r>
              <a:rPr lang="ru-RU" dirty="0"/>
              <a:t>, </a:t>
            </a:r>
            <a:r>
              <a:rPr lang="ru-RU" dirty="0" err="1"/>
              <a:t>керівник</a:t>
            </a:r>
            <a:r>
              <a:rPr lang="ru-RU" dirty="0"/>
              <a:t> </a:t>
            </a:r>
            <a:r>
              <a:rPr lang="ru-RU" dirty="0" err="1"/>
              <a:t>відділу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 </a:t>
            </a:r>
            <a:r>
              <a:rPr lang="ru-RU" dirty="0" err="1"/>
              <a:t>встановлює</a:t>
            </a:r>
            <a:r>
              <a:rPr lang="ru-RU" dirty="0"/>
              <a:t> КРІ для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менеджерів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30675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88640"/>
            <a:ext cx="89644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  Для </a:t>
            </a:r>
            <a:r>
              <a:rPr lang="ru-RU" b="1" dirty="0" err="1"/>
              <a:t>планування</a:t>
            </a:r>
            <a:r>
              <a:rPr lang="ru-RU" b="1" dirty="0"/>
              <a:t>.</a:t>
            </a:r>
            <a:r>
              <a:rPr lang="ru-RU" dirty="0"/>
              <a:t> Прогноз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коректно</a:t>
            </a:r>
            <a:r>
              <a:rPr lang="ru-RU" dirty="0"/>
              <a:t> </a:t>
            </a:r>
            <a:r>
              <a:rPr lang="ru-RU" dirty="0" err="1"/>
              <a:t>запланувати</a:t>
            </a:r>
            <a:r>
              <a:rPr lang="ru-RU" dirty="0"/>
              <a:t> </a:t>
            </a:r>
            <a:r>
              <a:rPr lang="ru-RU" dirty="0" err="1"/>
              <a:t>закупівлю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, </a:t>
            </a:r>
            <a:r>
              <a:rPr lang="ru-RU" dirty="0" err="1"/>
              <a:t>оренду</a:t>
            </a:r>
            <a:r>
              <a:rPr lang="ru-RU" dirty="0"/>
              <a:t> </a:t>
            </a:r>
            <a:r>
              <a:rPr lang="ru-RU" dirty="0" err="1"/>
              <a:t>складських</a:t>
            </a:r>
            <a:r>
              <a:rPr lang="ru-RU" dirty="0"/>
              <a:t> </a:t>
            </a:r>
            <a:r>
              <a:rPr lang="ru-RU" dirty="0" err="1"/>
              <a:t>приміщень</a:t>
            </a:r>
            <a:r>
              <a:rPr lang="ru-RU" dirty="0"/>
              <a:t>, </a:t>
            </a:r>
            <a:r>
              <a:rPr lang="ru-RU" dirty="0" err="1"/>
              <a:t>наймання</a:t>
            </a:r>
            <a:r>
              <a:rPr lang="ru-RU" dirty="0"/>
              <a:t> персоналу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r>
              <a:rPr lang="ru-RU" b="1" dirty="0"/>
              <a:t>3.     Для </a:t>
            </a:r>
            <a:r>
              <a:rPr lang="ru-RU" b="1" dirty="0" err="1"/>
              <a:t>розробки</a:t>
            </a:r>
            <a:r>
              <a:rPr lang="ru-RU" b="1" dirty="0"/>
              <a:t> </a:t>
            </a:r>
            <a:r>
              <a:rPr lang="ru-RU" b="1" dirty="0" err="1"/>
              <a:t>маркетингових</a:t>
            </a:r>
            <a:r>
              <a:rPr lang="ru-RU" b="1" dirty="0"/>
              <a:t> </a:t>
            </a:r>
            <a:r>
              <a:rPr lang="ru-RU" b="1" dirty="0" err="1"/>
              <a:t>стратегій</a:t>
            </a:r>
            <a:r>
              <a:rPr lang="ru-RU" b="1" dirty="0"/>
              <a:t> та </a:t>
            </a:r>
            <a:r>
              <a:rPr lang="ru-RU" b="1" dirty="0" err="1"/>
              <a:t>оптимізації</a:t>
            </a:r>
            <a:r>
              <a:rPr lang="ru-RU" b="1" dirty="0"/>
              <a:t> рекламного бюджету.</a:t>
            </a:r>
            <a:r>
              <a:rPr lang="ru-RU" dirty="0"/>
              <a:t> </a:t>
            </a:r>
            <a:r>
              <a:rPr lang="ru-RU" dirty="0" err="1"/>
              <a:t>Визначивши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купувати</a:t>
            </a:r>
            <a:r>
              <a:rPr lang="ru-RU" dirty="0"/>
              <a:t> </a:t>
            </a:r>
            <a:r>
              <a:rPr lang="ru-RU" dirty="0" err="1"/>
              <a:t>менше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спланувати</a:t>
            </a:r>
            <a:r>
              <a:rPr lang="ru-RU" dirty="0"/>
              <a:t> й провести </a:t>
            </a:r>
            <a:r>
              <a:rPr lang="ru-RU" dirty="0" err="1"/>
              <a:t>рекламну</a:t>
            </a:r>
            <a:r>
              <a:rPr lang="ru-RU" dirty="0"/>
              <a:t> </a:t>
            </a:r>
            <a:r>
              <a:rPr lang="ru-RU" dirty="0" err="1"/>
              <a:t>кампанію</a:t>
            </a:r>
            <a:r>
              <a:rPr lang="ru-RU" dirty="0"/>
              <a:t>. Або </a:t>
            </a:r>
            <a:r>
              <a:rPr lang="ru-RU" dirty="0" err="1"/>
              <a:t>оголосити</a:t>
            </a:r>
            <a:r>
              <a:rPr lang="ru-RU" dirty="0"/>
              <a:t> </a:t>
            </a:r>
            <a:r>
              <a:rPr lang="ru-RU" dirty="0" err="1"/>
              <a:t>розпродаж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позбутися</a:t>
            </a:r>
            <a:r>
              <a:rPr lang="ru-RU" dirty="0"/>
              <a:t> </a:t>
            </a:r>
            <a:r>
              <a:rPr lang="ru-RU" dirty="0" err="1"/>
              <a:t>надлишків</a:t>
            </a:r>
            <a:r>
              <a:rPr lang="ru-RU" dirty="0"/>
              <a:t>.</a:t>
            </a:r>
          </a:p>
          <a:p>
            <a:r>
              <a:rPr lang="ru-RU" b="1" dirty="0"/>
              <a:t>4.     Для </a:t>
            </a:r>
            <a:r>
              <a:rPr lang="ru-RU" b="1" dirty="0" err="1"/>
              <a:t>керування</a:t>
            </a:r>
            <a:r>
              <a:rPr lang="ru-RU" b="1" dirty="0"/>
              <a:t> </a:t>
            </a:r>
            <a:r>
              <a:rPr lang="ru-RU" b="1" dirty="0" err="1"/>
              <a:t>закупівлею</a:t>
            </a:r>
            <a:r>
              <a:rPr lang="ru-RU" b="1" dirty="0"/>
              <a:t>.</a:t>
            </a:r>
            <a:r>
              <a:rPr lang="ru-RU" dirty="0"/>
              <a:t> </a:t>
            </a:r>
            <a:r>
              <a:rPr lang="ru-RU" dirty="0" err="1"/>
              <a:t>Знаючи</a:t>
            </a:r>
            <a:r>
              <a:rPr lang="ru-RU" dirty="0"/>
              <a:t> </a:t>
            </a:r>
            <a:r>
              <a:rPr lang="ru-RU" dirty="0" err="1"/>
              <a:t>майбутню</a:t>
            </a:r>
            <a:r>
              <a:rPr lang="ru-RU" dirty="0"/>
              <a:t> </a:t>
            </a:r>
            <a:r>
              <a:rPr lang="ru-RU" dirty="0" err="1"/>
              <a:t>інтенсивність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спланувати</a:t>
            </a:r>
            <a:r>
              <a:rPr lang="ru-RU" dirty="0"/>
              <a:t> </a:t>
            </a:r>
            <a:r>
              <a:rPr lang="ru-RU" dirty="0" err="1"/>
              <a:t>закупівлю</a:t>
            </a:r>
            <a:r>
              <a:rPr lang="ru-RU" dirty="0"/>
              <a:t> так, </a:t>
            </a:r>
            <a:r>
              <a:rPr lang="ru-RU" dirty="0" err="1"/>
              <a:t>щоб</a:t>
            </a:r>
            <a:r>
              <a:rPr lang="ru-RU" dirty="0"/>
              <a:t>, з одного боку, на складах не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зайвого</a:t>
            </a:r>
            <a:r>
              <a:rPr lang="ru-RU" dirty="0"/>
              <a:t> товару, а з </a:t>
            </a:r>
            <a:r>
              <a:rPr lang="ru-RU" dirty="0" err="1"/>
              <a:t>іншого</a:t>
            </a:r>
            <a:r>
              <a:rPr lang="ru-RU" dirty="0"/>
              <a:t> —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уникнути</a:t>
            </a:r>
            <a:r>
              <a:rPr lang="ru-RU" dirty="0"/>
              <a:t> </a:t>
            </a:r>
            <a:r>
              <a:rPr lang="ru-RU" dirty="0" err="1"/>
              <a:t>дефіциту</a:t>
            </a:r>
            <a:r>
              <a:rPr lang="ru-RU" dirty="0"/>
              <a:t>. </a:t>
            </a:r>
            <a:r>
              <a:rPr lang="ru-RU" dirty="0" err="1"/>
              <a:t>Прорахунок</a:t>
            </a:r>
            <a:r>
              <a:rPr lang="ru-RU" dirty="0"/>
              <a:t> в </a:t>
            </a:r>
            <a:r>
              <a:rPr lang="ru-RU" dirty="0" err="1"/>
              <a:t>обидві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</a:t>
            </a:r>
            <a:r>
              <a:rPr lang="ru-RU" dirty="0" err="1"/>
              <a:t>вкрай</a:t>
            </a:r>
            <a:r>
              <a:rPr lang="ru-RU" dirty="0"/>
              <a:t> </a:t>
            </a:r>
            <a:r>
              <a:rPr lang="ru-RU" dirty="0" err="1"/>
              <a:t>небажаний</a:t>
            </a:r>
            <a:r>
              <a:rPr lang="ru-RU" dirty="0"/>
              <a:t>,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 err="1"/>
              <a:t>веде</a:t>
            </a:r>
            <a:r>
              <a:rPr lang="ru-RU" dirty="0"/>
              <a:t> до </a:t>
            </a:r>
            <a:r>
              <a:rPr lang="ru-RU" dirty="0" err="1"/>
              <a:t>прямих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опосередкованих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.</a:t>
            </a:r>
          </a:p>
          <a:p>
            <a:r>
              <a:rPr lang="ru-RU" b="1" dirty="0"/>
              <a:t>5.     Для оптимального </a:t>
            </a:r>
            <a:r>
              <a:rPr lang="ru-RU" b="1" dirty="0" err="1"/>
              <a:t>керування</a:t>
            </a:r>
            <a:r>
              <a:rPr lang="ru-RU" b="1" dirty="0"/>
              <a:t> </a:t>
            </a:r>
            <a:r>
              <a:rPr lang="ru-RU" b="1" dirty="0" err="1"/>
              <a:t>фінансами</a:t>
            </a:r>
            <a:r>
              <a:rPr lang="ru-RU" b="1" dirty="0"/>
              <a:t>.</a:t>
            </a:r>
            <a:r>
              <a:rPr lang="ru-RU" dirty="0"/>
              <a:t> </a:t>
            </a:r>
            <a:r>
              <a:rPr lang="ru-RU" dirty="0" err="1"/>
              <a:t>Передбачаючи</a:t>
            </a:r>
            <a:r>
              <a:rPr lang="ru-RU" dirty="0"/>
              <a:t> </a:t>
            </a:r>
            <a:r>
              <a:rPr lang="ru-RU" dirty="0" err="1"/>
              <a:t>майбутні</a:t>
            </a:r>
            <a:r>
              <a:rPr lang="ru-RU" dirty="0"/>
              <a:t> </a:t>
            </a:r>
            <a:r>
              <a:rPr lang="ru-RU" dirty="0" err="1"/>
              <a:t>прибутки</a:t>
            </a:r>
            <a:r>
              <a:rPr lang="ru-RU" dirty="0"/>
              <a:t>, </a:t>
            </a:r>
            <a:r>
              <a:rPr lang="ru-RU" dirty="0" err="1"/>
              <a:t>високі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низькі</a:t>
            </a:r>
            <a:r>
              <a:rPr lang="ru-RU" dirty="0"/>
              <a:t>, </a:t>
            </a:r>
            <a:r>
              <a:rPr lang="ru-RU" dirty="0" err="1"/>
              <a:t>підприємець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краще</a:t>
            </a:r>
            <a:r>
              <a:rPr lang="ru-RU" dirty="0"/>
              <a:t> </a:t>
            </a:r>
            <a:r>
              <a:rPr lang="ru-RU" dirty="0" err="1"/>
              <a:t>планувати</a:t>
            </a:r>
            <a:r>
              <a:rPr lang="ru-RU" dirty="0"/>
              <a:t>, як </a:t>
            </a:r>
            <a:r>
              <a:rPr lang="ru-RU" dirty="0" err="1"/>
              <a:t>розпоряджатись</a:t>
            </a:r>
            <a:r>
              <a:rPr lang="ru-RU" dirty="0"/>
              <a:t> </a:t>
            </a:r>
            <a:r>
              <a:rPr lang="ru-RU" dirty="0" err="1"/>
              <a:t>отриманими</a:t>
            </a:r>
            <a:r>
              <a:rPr lang="ru-RU" dirty="0"/>
              <a:t> </a:t>
            </a:r>
            <a:r>
              <a:rPr lang="ru-RU" dirty="0" err="1"/>
              <a:t>грошима</a:t>
            </a:r>
            <a:r>
              <a:rPr lang="ru-RU" dirty="0"/>
              <a:t>: </a:t>
            </a:r>
            <a:r>
              <a:rPr lang="ru-RU" dirty="0" err="1"/>
              <a:t>відкрити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філії</a:t>
            </a:r>
            <a:r>
              <a:rPr lang="ru-RU" dirty="0"/>
              <a:t>, </a:t>
            </a:r>
            <a:r>
              <a:rPr lang="ru-RU" dirty="0" err="1"/>
              <a:t>збільшити</a:t>
            </a:r>
            <a:r>
              <a:rPr lang="ru-RU" dirty="0"/>
              <a:t> </a:t>
            </a:r>
            <a:r>
              <a:rPr lang="ru-RU" dirty="0" err="1"/>
              <a:t>асортимент</a:t>
            </a:r>
            <a:r>
              <a:rPr lang="ru-RU" dirty="0"/>
              <a:t>, </a:t>
            </a:r>
            <a:r>
              <a:rPr lang="ru-RU" dirty="0" err="1"/>
              <a:t>додати</a:t>
            </a:r>
            <a:r>
              <a:rPr lang="ru-RU" dirty="0"/>
              <a:t> в штат </a:t>
            </a:r>
            <a:r>
              <a:rPr lang="ru-RU" dirty="0" err="1"/>
              <a:t>співробітників</a:t>
            </a:r>
            <a:r>
              <a:rPr lang="ru-RU" dirty="0"/>
              <a:t> і т. </a:t>
            </a:r>
            <a:r>
              <a:rPr lang="ru-RU" dirty="0" err="1"/>
              <a:t>ін</a:t>
            </a:r>
            <a:r>
              <a:rPr lang="ru-RU" dirty="0"/>
              <a:t>. Те ж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сказати</a:t>
            </a:r>
            <a:r>
              <a:rPr lang="ru-RU" dirty="0"/>
              <a:t> про </a:t>
            </a:r>
            <a:r>
              <a:rPr lang="ru-RU" dirty="0" err="1"/>
              <a:t>стратегічний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, коли </a:t>
            </a:r>
            <a:r>
              <a:rPr lang="ru-RU" dirty="0" err="1"/>
              <a:t>виявлено</a:t>
            </a:r>
            <a:r>
              <a:rPr lang="ru-RU" dirty="0"/>
              <a:t> </a:t>
            </a:r>
            <a:r>
              <a:rPr lang="ru-RU" dirty="0" err="1"/>
              <a:t>якийсь</a:t>
            </a:r>
            <a:r>
              <a:rPr lang="ru-RU" dirty="0"/>
              <a:t> </a:t>
            </a:r>
            <a:r>
              <a:rPr lang="ru-RU" dirty="0" err="1"/>
              <a:t>цікавий</a:t>
            </a:r>
            <a:r>
              <a:rPr lang="ru-RU" dirty="0"/>
              <a:t> тренд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18815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err="1"/>
              <a:t>Інтуїтивний</a:t>
            </a:r>
            <a:endParaRPr lang="ru-RU" b="1" dirty="0"/>
          </a:p>
          <a:p>
            <a:r>
              <a:rPr lang="ru-RU" dirty="0" err="1"/>
              <a:t>Відверто</a:t>
            </a:r>
            <a:r>
              <a:rPr lang="ru-RU" dirty="0"/>
              <a:t> </a:t>
            </a:r>
            <a:r>
              <a:rPr lang="ru-RU" dirty="0" err="1"/>
              <a:t>кажучи</a:t>
            </a:r>
            <a:r>
              <a:rPr lang="ru-RU" dirty="0"/>
              <a:t>, </a:t>
            </a:r>
            <a:r>
              <a:rPr lang="ru-RU" dirty="0" err="1"/>
              <a:t>інтуїтивний</a:t>
            </a:r>
            <a:r>
              <a:rPr lang="ru-RU" dirty="0"/>
              <a:t> прогноз </a:t>
            </a:r>
            <a:r>
              <a:rPr lang="ru-RU" dirty="0" err="1"/>
              <a:t>продажів</a:t>
            </a:r>
            <a:r>
              <a:rPr lang="ru-RU" dirty="0"/>
              <a:t> </a:t>
            </a:r>
            <a:r>
              <a:rPr lang="ru-RU" dirty="0" err="1"/>
              <a:t>роблять</a:t>
            </a:r>
            <a:r>
              <a:rPr lang="ru-RU" dirty="0"/>
              <a:t> там, де не </a:t>
            </a:r>
            <a:r>
              <a:rPr lang="ru-RU" dirty="0" err="1"/>
              <a:t>користуються</a:t>
            </a:r>
            <a:r>
              <a:rPr lang="ru-RU" dirty="0"/>
              <a:t> </a:t>
            </a:r>
            <a:r>
              <a:rPr lang="ru-RU" dirty="0" err="1"/>
              <a:t>ніяким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способом.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не значить, </a:t>
            </a:r>
            <a:r>
              <a:rPr lang="ru-RU" dirty="0" err="1"/>
              <a:t>що</a:t>
            </a:r>
            <a:r>
              <a:rPr lang="ru-RU" dirty="0"/>
              <a:t> метода </a:t>
            </a:r>
            <a:r>
              <a:rPr lang="ru-RU" dirty="0" err="1"/>
              <a:t>зовсім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нікуди</a:t>
            </a:r>
            <a:r>
              <a:rPr lang="ru-RU" dirty="0"/>
              <a:t> не годиться, </a:t>
            </a:r>
            <a:r>
              <a:rPr lang="ru-RU" dirty="0" err="1"/>
              <a:t>навпаки</a:t>
            </a:r>
            <a:r>
              <a:rPr lang="ru-RU" dirty="0"/>
              <a:t>, вона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дієздатна</a:t>
            </a:r>
            <a:r>
              <a:rPr lang="ru-RU" dirty="0"/>
              <a:t>. </a:t>
            </a:r>
            <a:r>
              <a:rPr lang="ru-RU" dirty="0" err="1"/>
              <a:t>Опитувати</a:t>
            </a:r>
            <a:r>
              <a:rPr lang="ru-RU" dirty="0"/>
              <a:t> </a:t>
            </a:r>
            <a:r>
              <a:rPr lang="ru-RU" dirty="0" err="1"/>
              <a:t>продавців</a:t>
            </a:r>
            <a:r>
              <a:rPr lang="ru-RU" dirty="0"/>
              <a:t> </a:t>
            </a:r>
            <a:r>
              <a:rPr lang="ru-RU" dirty="0" err="1"/>
              <a:t>корисно</a:t>
            </a:r>
            <a:r>
              <a:rPr lang="ru-RU" dirty="0"/>
              <a:t>, </a:t>
            </a:r>
            <a:r>
              <a:rPr lang="ru-RU" dirty="0" err="1"/>
              <a:t>бо</a:t>
            </a:r>
            <a:r>
              <a:rPr lang="ru-RU" dirty="0"/>
              <a:t> вони </a:t>
            </a:r>
            <a:r>
              <a:rPr lang="ru-RU" dirty="0" err="1"/>
              <a:t>довго</a:t>
            </a:r>
            <a:r>
              <a:rPr lang="ru-RU" dirty="0"/>
              <a:t> </a:t>
            </a:r>
            <a:r>
              <a:rPr lang="ru-RU" dirty="0" err="1"/>
              <a:t>працюють</a:t>
            </a:r>
            <a:r>
              <a:rPr lang="ru-RU" dirty="0"/>
              <a:t> і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чималий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, весь час </a:t>
            </a:r>
            <a:r>
              <a:rPr lang="ru-RU" dirty="0" err="1"/>
              <a:t>спілкуються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покупцями</a:t>
            </a:r>
            <a:r>
              <a:rPr lang="ru-RU" dirty="0"/>
              <a:t> та добре </a:t>
            </a:r>
            <a:r>
              <a:rPr lang="ru-RU" dirty="0" err="1"/>
              <a:t>знають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, </a:t>
            </a:r>
            <a:r>
              <a:rPr lang="ru-RU" dirty="0" err="1"/>
              <a:t>їхні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й </a:t>
            </a:r>
            <a:r>
              <a:rPr lang="ru-RU" dirty="0" err="1"/>
              <a:t>бажання</a:t>
            </a:r>
            <a:r>
              <a:rPr lang="ru-RU" dirty="0"/>
              <a:t>. А </a:t>
            </a:r>
            <a:r>
              <a:rPr lang="ru-RU" dirty="0" err="1"/>
              <a:t>отже</a:t>
            </a:r>
            <a:r>
              <a:rPr lang="ru-RU" dirty="0"/>
              <a:t> — </a:t>
            </a:r>
            <a:r>
              <a:rPr lang="ru-RU" dirty="0" err="1"/>
              <a:t>впевнено</a:t>
            </a:r>
            <a:r>
              <a:rPr lang="ru-RU" dirty="0"/>
              <a:t> </a:t>
            </a:r>
            <a:r>
              <a:rPr lang="ru-RU" dirty="0" err="1"/>
              <a:t>орієнтуються</a:t>
            </a:r>
            <a:r>
              <a:rPr lang="ru-RU" dirty="0"/>
              <a:t> у продажах та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передбачити</a:t>
            </a:r>
            <a:r>
              <a:rPr lang="ru-RU" dirty="0"/>
              <a:t> </a:t>
            </a:r>
            <a:r>
              <a:rPr lang="ru-RU" dirty="0" err="1"/>
              <a:t>майбутні</a:t>
            </a:r>
            <a:r>
              <a:rPr lang="ru-RU" dirty="0"/>
              <a:t> </a:t>
            </a:r>
            <a:r>
              <a:rPr lang="ru-RU" dirty="0" err="1"/>
              <a:t>обсяги</a:t>
            </a:r>
            <a:r>
              <a:rPr lang="ru-RU" dirty="0"/>
              <a:t>. В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перевага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, а </a:t>
            </a:r>
            <a:r>
              <a:rPr lang="ru-RU" dirty="0" err="1"/>
              <a:t>ще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вона не </a:t>
            </a:r>
            <a:r>
              <a:rPr lang="ru-RU" dirty="0" err="1"/>
              <a:t>потребує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за </a:t>
            </a:r>
            <a:r>
              <a:rPr lang="ru-RU" dirty="0" err="1"/>
              <a:t>минулі</a:t>
            </a:r>
            <a:r>
              <a:rPr lang="ru-RU" dirty="0"/>
              <a:t> </a:t>
            </a:r>
            <a:r>
              <a:rPr lang="ru-RU" dirty="0" err="1"/>
              <a:t>періоди</a:t>
            </a:r>
            <a:r>
              <a:rPr lang="ru-RU" dirty="0"/>
              <a:t>. З </a:t>
            </a:r>
            <a:r>
              <a:rPr lang="ru-RU" dirty="0" err="1"/>
              <a:t>іншого</a:t>
            </a:r>
            <a:r>
              <a:rPr lang="ru-RU" dirty="0"/>
              <a:t> боку,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продавця</a:t>
            </a:r>
            <a:r>
              <a:rPr lang="ru-RU" dirty="0"/>
              <a:t>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суб’єктивна</a:t>
            </a:r>
            <a:r>
              <a:rPr lang="ru-RU" dirty="0"/>
              <a:t>, на </a:t>
            </a:r>
            <a:r>
              <a:rPr lang="ru-RU" dirty="0" err="1"/>
              <a:t>стовідсоткову</a:t>
            </a:r>
            <a:r>
              <a:rPr lang="ru-RU" dirty="0"/>
              <a:t> </a:t>
            </a:r>
            <a:r>
              <a:rPr lang="ru-RU" dirty="0" err="1"/>
              <a:t>точність</a:t>
            </a:r>
            <a:r>
              <a:rPr lang="ru-RU" dirty="0"/>
              <a:t> вона </a:t>
            </a:r>
            <a:r>
              <a:rPr lang="ru-RU" dirty="0" err="1"/>
              <a:t>ніяк</a:t>
            </a:r>
            <a:r>
              <a:rPr lang="ru-RU" dirty="0"/>
              <a:t> не </a:t>
            </a:r>
            <a:r>
              <a:rPr lang="ru-RU" dirty="0" err="1"/>
              <a:t>претендує</a:t>
            </a:r>
            <a:r>
              <a:rPr lang="ru-RU" dirty="0"/>
              <a:t>. Вона не </a:t>
            </a:r>
            <a:r>
              <a:rPr lang="ru-RU" dirty="0" err="1"/>
              <a:t>враховує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на </a:t>
            </a:r>
            <a:r>
              <a:rPr lang="ru-RU" dirty="0" err="1"/>
              <a:t>реальний</a:t>
            </a:r>
            <a:r>
              <a:rPr lang="ru-RU" dirty="0"/>
              <a:t> </a:t>
            </a:r>
            <a:r>
              <a:rPr lang="ru-RU" dirty="0" err="1"/>
              <a:t>об’єм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вплинути</a:t>
            </a:r>
            <a:r>
              <a:rPr lang="ru-RU" dirty="0"/>
              <a:t> </a:t>
            </a:r>
            <a:r>
              <a:rPr lang="ru-RU" dirty="0" err="1"/>
              <a:t>зовнішні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, тому результат </a:t>
            </a:r>
            <a:r>
              <a:rPr lang="ru-RU" dirty="0" err="1"/>
              <a:t>почасти</a:t>
            </a:r>
            <a:r>
              <a:rPr lang="ru-RU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</a:t>
            </a:r>
            <a:r>
              <a:rPr lang="ru-RU" dirty="0" err="1"/>
              <a:t>зовсім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.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незаперечний</a:t>
            </a:r>
            <a:r>
              <a:rPr lang="ru-RU" dirty="0"/>
              <a:t> «</a:t>
            </a:r>
            <a:r>
              <a:rPr lang="ru-RU" dirty="0" err="1"/>
              <a:t>бонусний</a:t>
            </a:r>
            <a:r>
              <a:rPr lang="ru-RU" dirty="0"/>
              <a:t>» плюс — </a:t>
            </a:r>
            <a:r>
              <a:rPr lang="ru-RU" dirty="0" err="1"/>
              <a:t>співробітники</a:t>
            </a:r>
            <a:r>
              <a:rPr lang="ru-RU" dirty="0"/>
              <a:t> </a:t>
            </a:r>
            <a:r>
              <a:rPr lang="ru-RU" dirty="0" err="1"/>
              <a:t>відчувають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думка </a:t>
            </a:r>
            <a:r>
              <a:rPr lang="ru-RU" dirty="0" err="1"/>
              <a:t>важлива</a:t>
            </a:r>
            <a:r>
              <a:rPr lang="ru-RU" dirty="0"/>
              <a:t> та </a:t>
            </a:r>
            <a:r>
              <a:rPr lang="ru-RU" dirty="0" err="1"/>
              <a:t>враховується</a:t>
            </a:r>
            <a:r>
              <a:rPr lang="ru-RU" dirty="0"/>
              <a:t> </a:t>
            </a:r>
            <a:r>
              <a:rPr lang="ru-RU" dirty="0" err="1"/>
              <a:t>керівництвом</a:t>
            </a:r>
            <a:r>
              <a:rPr lang="ru-RU" dirty="0"/>
              <a:t>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підвищує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лояльність</a:t>
            </a:r>
            <a:r>
              <a:rPr lang="ru-RU" dirty="0"/>
              <a:t> до </a:t>
            </a:r>
            <a:r>
              <a:rPr lang="ru-RU" dirty="0" err="1"/>
              <a:t>компанії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52388"/>
            <a:ext cx="8229600" cy="1144364"/>
          </a:xfrm>
        </p:spPr>
        <p:txBody>
          <a:bodyPr>
            <a:normAutofit fontScale="90000"/>
          </a:bodyPr>
          <a:lstStyle/>
          <a:p>
            <a:r>
              <a:rPr lang="ru-RU" sz="4000" b="1" dirty="0" err="1" smtClean="0"/>
              <a:t>Способи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прогнозування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продажів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82056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8357" y="0"/>
            <a:ext cx="903649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/>
              <a:t>Історичний</a:t>
            </a:r>
            <a:endParaRPr lang="ru-RU" b="1" dirty="0"/>
          </a:p>
          <a:p>
            <a:r>
              <a:rPr lang="ru-RU" dirty="0" err="1"/>
              <a:t>Історичний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менеджери</a:t>
            </a:r>
            <a:r>
              <a:rPr lang="ru-RU" dirty="0"/>
              <a:t> </a:t>
            </a:r>
            <a:r>
              <a:rPr lang="ru-RU" dirty="0" err="1"/>
              <a:t>аналізують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отримані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робиться</a:t>
            </a:r>
            <a:r>
              <a:rPr lang="ru-RU" dirty="0"/>
              <a:t> </a:t>
            </a:r>
            <a:r>
              <a:rPr lang="ru-RU" dirty="0" err="1"/>
              <a:t>спроба</a:t>
            </a:r>
            <a:r>
              <a:rPr lang="ru-RU" dirty="0"/>
              <a:t> </a:t>
            </a:r>
            <a:r>
              <a:rPr lang="ru-RU" dirty="0" err="1"/>
              <a:t>передбачити</a:t>
            </a:r>
            <a:r>
              <a:rPr lang="ru-RU" dirty="0"/>
              <a:t> </a:t>
            </a:r>
            <a:r>
              <a:rPr lang="ru-RU" dirty="0" err="1"/>
              <a:t>майбутнє</a:t>
            </a:r>
            <a:r>
              <a:rPr lang="ru-RU" dirty="0"/>
              <a:t>, </a:t>
            </a:r>
            <a:r>
              <a:rPr lang="ru-RU" dirty="0" err="1"/>
              <a:t>спираючись</a:t>
            </a:r>
            <a:r>
              <a:rPr lang="ru-RU" dirty="0"/>
              <a:t> на </a:t>
            </a:r>
            <a:r>
              <a:rPr lang="ru-RU" dirty="0" err="1"/>
              <a:t>цифри</a:t>
            </a:r>
            <a:r>
              <a:rPr lang="ru-RU" dirty="0"/>
              <a:t>, </a:t>
            </a:r>
            <a:r>
              <a:rPr lang="ru-RU" dirty="0" err="1"/>
              <a:t>отримані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роботи</a:t>
            </a:r>
            <a:r>
              <a:rPr lang="ru-RU" dirty="0"/>
              <a:t> в </a:t>
            </a:r>
            <a:r>
              <a:rPr lang="ru-RU" dirty="0" err="1"/>
              <a:t>минулі</a:t>
            </a:r>
            <a:r>
              <a:rPr lang="ru-RU" dirty="0"/>
              <a:t> </a:t>
            </a:r>
            <a:r>
              <a:rPr lang="ru-RU" dirty="0" err="1"/>
              <a:t>періоди</a:t>
            </a:r>
            <a:r>
              <a:rPr lang="ru-RU" dirty="0"/>
              <a:t>, з </a:t>
            </a:r>
            <a:r>
              <a:rPr lang="ru-RU" dirty="0" err="1"/>
              <a:t>урахуванням</a:t>
            </a:r>
            <a:r>
              <a:rPr lang="ru-RU" dirty="0"/>
              <a:t> тренду.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будують</a:t>
            </a:r>
            <a:r>
              <a:rPr lang="ru-RU" dirty="0"/>
              <a:t> </a:t>
            </a:r>
            <a:r>
              <a:rPr lang="ru-RU" dirty="0" err="1"/>
              <a:t>графік</a:t>
            </a:r>
            <a:r>
              <a:rPr lang="ru-RU" dirty="0"/>
              <a:t>, де на </a:t>
            </a:r>
            <a:r>
              <a:rPr lang="ru-RU" dirty="0" err="1"/>
              <a:t>осі</a:t>
            </a:r>
            <a:r>
              <a:rPr lang="ru-RU" dirty="0"/>
              <a:t> </a:t>
            </a:r>
            <a:r>
              <a:rPr lang="ru-RU" dirty="0" err="1"/>
              <a:t>іксів</a:t>
            </a:r>
            <a:r>
              <a:rPr lang="ru-RU" dirty="0"/>
              <a:t> </a:t>
            </a:r>
            <a:r>
              <a:rPr lang="ru-RU" dirty="0" err="1"/>
              <a:t>відкладають</a:t>
            </a:r>
            <a:r>
              <a:rPr lang="ru-RU" dirty="0"/>
              <a:t> </a:t>
            </a:r>
            <a:r>
              <a:rPr lang="ru-RU" dirty="0" err="1"/>
              <a:t>періоди</a:t>
            </a:r>
            <a:r>
              <a:rPr lang="ru-RU" dirty="0"/>
              <a:t>, а на </a:t>
            </a:r>
            <a:r>
              <a:rPr lang="ru-RU" dirty="0" err="1"/>
              <a:t>осі</a:t>
            </a:r>
            <a:r>
              <a:rPr lang="ru-RU" dirty="0"/>
              <a:t> </a:t>
            </a:r>
            <a:r>
              <a:rPr lang="ru-RU" dirty="0" err="1"/>
              <a:t>ігриків</a:t>
            </a:r>
            <a:r>
              <a:rPr lang="ru-RU" dirty="0"/>
              <a:t> —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реалізованої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. На </a:t>
            </a:r>
            <a:r>
              <a:rPr lang="ru-RU" dirty="0" err="1"/>
              <a:t>перетині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 </a:t>
            </a:r>
            <a:r>
              <a:rPr lang="ru-RU" dirty="0" err="1"/>
              <a:t>розташовують</a:t>
            </a:r>
            <a:r>
              <a:rPr lang="ru-RU" dirty="0"/>
              <a:t> точки, через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проходити</a:t>
            </a:r>
            <a:r>
              <a:rPr lang="ru-RU" dirty="0"/>
              <a:t> </a:t>
            </a:r>
            <a:r>
              <a:rPr lang="ru-RU" dirty="0" err="1"/>
              <a:t>лінія</a:t>
            </a:r>
            <a:r>
              <a:rPr lang="ru-RU" dirty="0"/>
              <a:t> тренду. Для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продовження</a:t>
            </a:r>
            <a:r>
              <a:rPr lang="ru-RU" dirty="0"/>
              <a:t> на </a:t>
            </a:r>
            <a:r>
              <a:rPr lang="ru-RU" dirty="0" err="1"/>
              <a:t>майбутнє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формулу:</a:t>
            </a:r>
          </a:p>
          <a:p>
            <a:r>
              <a:rPr lang="en-US" dirty="0"/>
              <a:t>Y = AX + B</a:t>
            </a:r>
          </a:p>
          <a:p>
            <a:r>
              <a:rPr lang="en-US" dirty="0"/>
              <a:t>·        </a:t>
            </a:r>
            <a:r>
              <a:rPr lang="ru-RU" dirty="0"/>
              <a:t>Де </a:t>
            </a:r>
            <a:r>
              <a:rPr lang="en-US" dirty="0"/>
              <a:t>Y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плановий</a:t>
            </a:r>
            <a:r>
              <a:rPr lang="ru-RU" dirty="0"/>
              <a:t>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;</a:t>
            </a:r>
          </a:p>
          <a:p>
            <a:r>
              <a:rPr lang="ru-RU" dirty="0"/>
              <a:t>·        А —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;</a:t>
            </a:r>
          </a:p>
          <a:p>
            <a:r>
              <a:rPr lang="ru-RU" dirty="0"/>
              <a:t>·        В — </a:t>
            </a:r>
            <a:r>
              <a:rPr lang="ru-RU" dirty="0" err="1"/>
              <a:t>початкове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;</a:t>
            </a:r>
          </a:p>
          <a:p>
            <a:r>
              <a:rPr lang="ru-RU" dirty="0"/>
              <a:t>·        Х — номер </a:t>
            </a:r>
            <a:r>
              <a:rPr lang="ru-RU" dirty="0" err="1"/>
              <a:t>періоду</a:t>
            </a:r>
            <a:r>
              <a:rPr lang="ru-RU" dirty="0" smtClean="0"/>
              <a:t>.</a:t>
            </a:r>
          </a:p>
          <a:p>
            <a:r>
              <a:rPr lang="ru-RU" b="1" dirty="0" err="1"/>
              <a:t>Наприклад</a:t>
            </a:r>
            <a:r>
              <a:rPr lang="ru-RU" b="1" dirty="0"/>
              <a:t>,</a:t>
            </a:r>
            <a:r>
              <a:rPr lang="ru-RU" dirty="0"/>
              <a:t> у лютому </a:t>
            </a:r>
            <a:r>
              <a:rPr lang="ru-RU" dirty="0" err="1"/>
              <a:t>керівнику</a:t>
            </a:r>
            <a:r>
              <a:rPr lang="ru-RU" dirty="0"/>
              <a:t> для </a:t>
            </a:r>
            <a:r>
              <a:rPr lang="ru-RU" dirty="0" err="1"/>
              <a:t>складання</a:t>
            </a:r>
            <a:r>
              <a:rPr lang="ru-RU" dirty="0"/>
              <a:t> плану </a:t>
            </a:r>
            <a:r>
              <a:rPr lang="ru-RU" dirty="0" err="1"/>
              <a:t>продажів</a:t>
            </a:r>
            <a:r>
              <a:rPr lang="ru-RU" dirty="0"/>
              <a:t> та </a:t>
            </a:r>
            <a:r>
              <a:rPr lang="ru-RU" dirty="0" err="1"/>
              <a:t>визначення</a:t>
            </a:r>
            <a:r>
              <a:rPr lang="ru-RU" dirty="0"/>
              <a:t> КРІ треба </a:t>
            </a:r>
            <a:r>
              <a:rPr lang="ru-RU" dirty="0" err="1"/>
              <a:t>зробити</a:t>
            </a:r>
            <a:r>
              <a:rPr lang="ru-RU" dirty="0"/>
              <a:t> прогноз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верстатів</a:t>
            </a:r>
            <a:r>
              <a:rPr lang="ru-RU" dirty="0"/>
              <a:t>. В </a:t>
            </a:r>
            <a:r>
              <a:rPr lang="ru-RU" dirty="0" err="1"/>
              <a:t>січні</a:t>
            </a:r>
            <a:r>
              <a:rPr lang="ru-RU" dirty="0"/>
              <a:t> з </a:t>
            </a:r>
            <a:r>
              <a:rPr lang="ru-RU" dirty="0" err="1"/>
              <a:t>клієнтами</a:t>
            </a:r>
            <a:r>
              <a:rPr lang="ru-RU" dirty="0"/>
              <a:t> </a:t>
            </a:r>
            <a:r>
              <a:rPr lang="ru-RU" dirty="0" err="1"/>
              <a:t>уклали</a:t>
            </a:r>
            <a:r>
              <a:rPr lang="ru-RU" dirty="0"/>
              <a:t> 24 угоди. У </a:t>
            </a:r>
            <a:r>
              <a:rPr lang="ru-RU" dirty="0" err="1"/>
              <a:t>минулому</a:t>
            </a:r>
            <a:r>
              <a:rPr lang="ru-RU" dirty="0"/>
              <a:t> </a:t>
            </a:r>
            <a:r>
              <a:rPr lang="ru-RU" dirty="0" err="1"/>
              <a:t>році</a:t>
            </a:r>
            <a:r>
              <a:rPr lang="ru-RU" dirty="0"/>
              <a:t> за той же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підписано</a:t>
            </a:r>
            <a:r>
              <a:rPr lang="ru-RU" dirty="0"/>
              <a:t> 25 </a:t>
            </a:r>
            <a:r>
              <a:rPr lang="ru-RU" dirty="0" err="1"/>
              <a:t>угод</a:t>
            </a:r>
            <a:r>
              <a:rPr lang="ru-RU" dirty="0"/>
              <a:t>. </a:t>
            </a:r>
            <a:r>
              <a:rPr lang="ru-RU" dirty="0" err="1"/>
              <a:t>Різницю</a:t>
            </a:r>
            <a:r>
              <a:rPr lang="ru-RU" dirty="0"/>
              <a:t> 25-24=1 треба </a:t>
            </a:r>
            <a:r>
              <a:rPr lang="ru-RU" dirty="0" err="1"/>
              <a:t>помножити</a:t>
            </a:r>
            <a:r>
              <a:rPr lang="ru-RU" dirty="0"/>
              <a:t> на номер </a:t>
            </a:r>
            <a:r>
              <a:rPr lang="ru-RU" dirty="0" err="1"/>
              <a:t>періоду</a:t>
            </a:r>
            <a:r>
              <a:rPr lang="ru-RU" dirty="0"/>
              <a:t> (2). Результат:</a:t>
            </a:r>
          </a:p>
          <a:p>
            <a:r>
              <a:rPr lang="ru-RU" dirty="0"/>
              <a:t>Y = 1 * 2 + 24 = 26</a:t>
            </a:r>
          </a:p>
          <a:p>
            <a:r>
              <a:rPr lang="ru-RU" dirty="0" err="1"/>
              <a:t>Це</a:t>
            </a:r>
            <a:r>
              <a:rPr lang="ru-RU" dirty="0"/>
              <a:t> й буде прогноз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угод</a:t>
            </a:r>
            <a:r>
              <a:rPr lang="ru-RU" dirty="0"/>
              <a:t> на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верстатів</a:t>
            </a:r>
            <a:r>
              <a:rPr lang="ru-RU" dirty="0"/>
              <a:t> на </a:t>
            </a:r>
            <a:r>
              <a:rPr lang="ru-RU" dirty="0" err="1"/>
              <a:t>березень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поставити</a:t>
            </a:r>
            <a:r>
              <a:rPr lang="ru-RU" dirty="0"/>
              <a:t> в КРІ менеджерам </a:t>
            </a:r>
            <a:r>
              <a:rPr lang="ru-RU" dirty="0" err="1"/>
              <a:t>підприємства</a:t>
            </a:r>
            <a:r>
              <a:rPr lang="ru-RU" dirty="0"/>
              <a:t>.</a:t>
            </a:r>
          </a:p>
          <a:p>
            <a:r>
              <a:rPr lang="ru-RU" dirty="0"/>
              <a:t>Метода </a:t>
            </a:r>
            <a:r>
              <a:rPr lang="ru-RU" dirty="0" err="1"/>
              <a:t>прогнозування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лінійного</a:t>
            </a:r>
            <a:r>
              <a:rPr lang="ru-RU" dirty="0"/>
              <a:t> тренду є </a:t>
            </a:r>
            <a:r>
              <a:rPr lang="ru-RU" dirty="0" err="1"/>
              <a:t>найпростішою</a:t>
            </a:r>
            <a:r>
              <a:rPr lang="ru-RU" dirty="0"/>
              <a:t>. За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надто</a:t>
            </a:r>
            <a:r>
              <a:rPr lang="ru-RU" dirty="0"/>
              <a:t> 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цифри</a:t>
            </a:r>
            <a:r>
              <a:rPr lang="ru-RU" dirty="0"/>
              <a:t>, </a:t>
            </a:r>
            <a:r>
              <a:rPr lang="ru-RU" dirty="0" err="1"/>
              <a:t>бо</a:t>
            </a:r>
            <a:r>
              <a:rPr lang="ru-RU" dirty="0"/>
              <a:t> не </a:t>
            </a:r>
            <a:r>
              <a:rPr lang="ru-RU" dirty="0" err="1"/>
              <a:t>враховуються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вплинути</a:t>
            </a:r>
            <a:r>
              <a:rPr lang="ru-RU" dirty="0"/>
              <a:t> на </a:t>
            </a:r>
            <a:r>
              <a:rPr lang="ru-RU" dirty="0" err="1"/>
              <a:t>продажі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коефіцієнт</a:t>
            </a:r>
            <a:r>
              <a:rPr lang="ru-RU" dirty="0"/>
              <a:t> </a:t>
            </a:r>
            <a:r>
              <a:rPr lang="ru-RU" dirty="0" err="1"/>
              <a:t>сезонності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60668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-21913"/>
            <a:ext cx="8712968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/>
              <a:t>Очікування</a:t>
            </a:r>
            <a:r>
              <a:rPr lang="ru-RU" b="1" dirty="0"/>
              <a:t> </a:t>
            </a:r>
            <a:r>
              <a:rPr lang="ru-RU" b="1" dirty="0" err="1"/>
              <a:t>користувачів</a:t>
            </a:r>
            <a:endParaRPr lang="ru-RU" b="1" dirty="0"/>
          </a:p>
          <a:p>
            <a:r>
              <a:rPr lang="ru-RU" dirty="0" err="1"/>
              <a:t>Ця</a:t>
            </a:r>
            <a:r>
              <a:rPr lang="ru-RU" dirty="0"/>
              <a:t> метода </a:t>
            </a:r>
            <a:r>
              <a:rPr lang="ru-RU" dirty="0" err="1"/>
              <a:t>застосовується</a:t>
            </a:r>
            <a:r>
              <a:rPr lang="ru-RU" dirty="0"/>
              <a:t> не </a:t>
            </a:r>
            <a:r>
              <a:rPr lang="ru-RU" dirty="0" err="1"/>
              <a:t>стільки</a:t>
            </a:r>
            <a:r>
              <a:rPr lang="ru-RU" dirty="0"/>
              <a:t>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прогнозувати</a:t>
            </a:r>
            <a:r>
              <a:rPr lang="ru-RU" dirty="0"/>
              <a:t> </a:t>
            </a:r>
            <a:r>
              <a:rPr lang="ru-RU" dirty="0" err="1"/>
              <a:t>продажі</a:t>
            </a:r>
            <a:r>
              <a:rPr lang="ru-RU" dirty="0"/>
              <a:t>, </a:t>
            </a:r>
            <a:r>
              <a:rPr lang="ru-RU" dirty="0" err="1"/>
              <a:t>скільки</a:t>
            </a:r>
            <a:r>
              <a:rPr lang="ru-RU" dirty="0"/>
              <a:t> </a:t>
            </a:r>
            <a:r>
              <a:rPr lang="ru-RU" dirty="0" err="1"/>
              <a:t>заради</a:t>
            </a:r>
            <a:r>
              <a:rPr lang="ru-RU" dirty="0"/>
              <a:t> конкретного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цільової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 (ЦА). </a:t>
            </a:r>
            <a:r>
              <a:rPr lang="ru-RU" dirty="0" err="1"/>
              <a:t>Власнику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ТОП менеджерам треба знати, до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міри</a:t>
            </a:r>
            <a:r>
              <a:rPr lang="ru-RU" dirty="0"/>
              <a:t> </a:t>
            </a:r>
            <a:r>
              <a:rPr lang="ru-RU" dirty="0" err="1"/>
              <a:t>вказана</a:t>
            </a:r>
            <a:r>
              <a:rPr lang="ru-RU" dirty="0"/>
              <a:t> ЦА готова </a:t>
            </a:r>
            <a:r>
              <a:rPr lang="ru-RU" dirty="0" err="1"/>
              <a:t>придбати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товар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апгрейд. Для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спеціалісти</a:t>
            </a:r>
            <a:r>
              <a:rPr lang="ru-RU" dirty="0"/>
              <a:t> </a:t>
            </a:r>
            <a:r>
              <a:rPr lang="ru-RU" dirty="0" err="1"/>
              <a:t>працюють</a:t>
            </a:r>
            <a:r>
              <a:rPr lang="ru-RU" dirty="0"/>
              <a:t> з фокус-</a:t>
            </a:r>
            <a:r>
              <a:rPr lang="ru-RU" dirty="0" err="1"/>
              <a:t>групами</a:t>
            </a:r>
            <a:r>
              <a:rPr lang="ru-RU" dirty="0"/>
              <a:t>, </a:t>
            </a:r>
            <a:r>
              <a:rPr lang="ru-RU" dirty="0" err="1"/>
              <a:t>проводять</a:t>
            </a:r>
            <a:r>
              <a:rPr lang="ru-RU" dirty="0"/>
              <a:t> </a:t>
            </a:r>
            <a:r>
              <a:rPr lang="ru-RU" dirty="0" err="1"/>
              <a:t>інтерв’ю</a:t>
            </a:r>
            <a:r>
              <a:rPr lang="ru-RU" dirty="0"/>
              <a:t> та </a:t>
            </a:r>
            <a:r>
              <a:rPr lang="ru-RU" dirty="0" err="1"/>
              <a:t>опитування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вивчають</a:t>
            </a:r>
            <a:r>
              <a:rPr lang="ru-RU" dirty="0"/>
              <a:t> </a:t>
            </a:r>
            <a:r>
              <a:rPr lang="ru-RU" dirty="0" err="1"/>
              <a:t>зібрані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і </a:t>
            </a:r>
            <a:r>
              <a:rPr lang="ru-RU" dirty="0" err="1"/>
              <a:t>роблять</a:t>
            </a:r>
            <a:r>
              <a:rPr lang="ru-RU" dirty="0"/>
              <a:t> </a:t>
            </a:r>
            <a:r>
              <a:rPr lang="ru-RU" dirty="0" err="1"/>
              <a:t>висновки</a:t>
            </a:r>
            <a:r>
              <a:rPr lang="ru-RU" dirty="0"/>
              <a:t>. </a:t>
            </a:r>
            <a:r>
              <a:rPr lang="ru-RU" dirty="0" err="1"/>
              <a:t>Логіка</a:t>
            </a:r>
            <a:r>
              <a:rPr lang="ru-RU" dirty="0"/>
              <a:t> проста. Коли </a:t>
            </a:r>
            <a:r>
              <a:rPr lang="ru-RU" dirty="0" err="1"/>
              <a:t>представники</a:t>
            </a:r>
            <a:r>
              <a:rPr lang="ru-RU" dirty="0"/>
              <a:t> ЦА </a:t>
            </a:r>
            <a:r>
              <a:rPr lang="ru-RU" dirty="0" err="1"/>
              <a:t>цікавляться</a:t>
            </a:r>
            <a:r>
              <a:rPr lang="ru-RU" dirty="0"/>
              <a:t> продуктом, то й </a:t>
            </a:r>
            <a:r>
              <a:rPr lang="ru-RU" dirty="0" err="1"/>
              <a:t>продажі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непогані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  <a:r>
              <a:rPr lang="uk-UA" dirty="0" smtClean="0"/>
              <a:t>Г</a:t>
            </a:r>
            <a:r>
              <a:rPr lang="ru-RU" dirty="0" err="1" smtClean="0"/>
              <a:t>оловний</a:t>
            </a:r>
            <a:r>
              <a:rPr lang="ru-RU" dirty="0" smtClean="0"/>
              <a:t> </a:t>
            </a:r>
            <a:r>
              <a:rPr lang="ru-RU" dirty="0" err="1"/>
              <a:t>недолік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методу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надійний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за результатами </a:t>
            </a:r>
            <a:r>
              <a:rPr lang="ru-RU" dirty="0" err="1"/>
              <a:t>продажів</a:t>
            </a:r>
            <a:r>
              <a:rPr lang="ru-RU" dirty="0"/>
              <a:t> </a:t>
            </a:r>
            <a:r>
              <a:rPr lang="ru-RU" dirty="0" err="1"/>
              <a:t>минулих</a:t>
            </a:r>
            <a:r>
              <a:rPr lang="ru-RU" dirty="0"/>
              <a:t> </a:t>
            </a:r>
            <a:r>
              <a:rPr lang="ru-RU" dirty="0" err="1"/>
              <a:t>періодів</a:t>
            </a:r>
            <a:r>
              <a:rPr lang="ru-RU" dirty="0"/>
              <a:t>. Так </a:t>
            </a:r>
            <a:r>
              <a:rPr lang="ru-RU" dirty="0" err="1"/>
              <a:t>що</a:t>
            </a:r>
            <a:r>
              <a:rPr lang="ru-RU" dirty="0"/>
              <a:t> до </a:t>
            </a:r>
            <a:r>
              <a:rPr lang="ru-RU" dirty="0" err="1"/>
              <a:t>висновків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ставитися</a:t>
            </a:r>
            <a:r>
              <a:rPr lang="ru-RU" dirty="0"/>
              <a:t> </a:t>
            </a:r>
            <a:r>
              <a:rPr lang="ru-RU" dirty="0" err="1"/>
              <a:t>обережно</a:t>
            </a:r>
            <a:r>
              <a:rPr lang="ru-RU" dirty="0"/>
              <a:t>, а сам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разом з </a:t>
            </a:r>
            <a:r>
              <a:rPr lang="ru-RU" dirty="0" err="1"/>
              <a:t>іншими</a:t>
            </a:r>
            <a:r>
              <a:rPr lang="ru-RU" dirty="0" smtClean="0"/>
              <a:t>.</a:t>
            </a:r>
          </a:p>
          <a:p>
            <a:r>
              <a:rPr lang="ru-RU" b="1" dirty="0" err="1"/>
              <a:t>Ринкове</a:t>
            </a:r>
            <a:r>
              <a:rPr lang="ru-RU" b="1" dirty="0"/>
              <a:t> </a:t>
            </a:r>
            <a:r>
              <a:rPr lang="ru-RU" b="1" dirty="0" err="1"/>
              <a:t>тестування</a:t>
            </a:r>
            <a:endParaRPr lang="ru-RU" b="1" dirty="0"/>
          </a:p>
          <a:p>
            <a:r>
              <a:rPr lang="ru-RU" dirty="0" err="1"/>
              <a:t>Ринкове</a:t>
            </a:r>
            <a:r>
              <a:rPr lang="ru-RU" dirty="0"/>
              <a:t> </a:t>
            </a:r>
            <a:r>
              <a:rPr lang="ru-RU" dirty="0" err="1"/>
              <a:t>тестування</a:t>
            </a:r>
            <a:r>
              <a:rPr lang="ru-RU" dirty="0"/>
              <a:t> </a:t>
            </a:r>
            <a:r>
              <a:rPr lang="ru-RU" dirty="0" err="1"/>
              <a:t>проводять</a:t>
            </a:r>
            <a:r>
              <a:rPr lang="ru-RU" dirty="0"/>
              <a:t> в тих </a:t>
            </a:r>
            <a:r>
              <a:rPr lang="ru-RU" dirty="0" err="1"/>
              <a:t>випадках</a:t>
            </a:r>
            <a:r>
              <a:rPr lang="ru-RU" dirty="0"/>
              <a:t>, коли </a:t>
            </a:r>
            <a:r>
              <a:rPr lang="ru-RU" dirty="0" err="1"/>
              <a:t>бажають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прогноз </a:t>
            </a:r>
            <a:r>
              <a:rPr lang="ru-RU" dirty="0" err="1"/>
              <a:t>реалізації</a:t>
            </a:r>
            <a:r>
              <a:rPr lang="ru-RU" dirty="0"/>
              <a:t> нового продукту. </a:t>
            </a:r>
            <a:r>
              <a:rPr lang="ru-RU" dirty="0" err="1"/>
              <a:t>Отримані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для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—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потрібні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, </a:t>
            </a:r>
            <a:r>
              <a:rPr lang="ru-RU" dirty="0" err="1"/>
              <a:t>скільки</a:t>
            </a:r>
            <a:r>
              <a:rPr lang="ru-RU" dirty="0"/>
              <a:t> </a:t>
            </a:r>
            <a:r>
              <a:rPr lang="ru-RU" dirty="0" err="1"/>
              <a:t>доведеться</a:t>
            </a:r>
            <a:r>
              <a:rPr lang="ru-RU" dirty="0"/>
              <a:t> завезти </a:t>
            </a:r>
            <a:r>
              <a:rPr lang="ru-RU" dirty="0" err="1"/>
              <a:t>сировини</a:t>
            </a:r>
            <a:r>
              <a:rPr lang="ru-RU" dirty="0"/>
              <a:t> та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За ними ж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рекламної</a:t>
            </a:r>
            <a:r>
              <a:rPr lang="ru-RU" dirty="0"/>
              <a:t> </a:t>
            </a:r>
            <a:r>
              <a:rPr lang="ru-RU" dirty="0" err="1"/>
              <a:t>кампанії</a:t>
            </a:r>
            <a:r>
              <a:rPr lang="ru-RU" dirty="0"/>
              <a:t>, коли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посередні</a:t>
            </a:r>
            <a:r>
              <a:rPr lang="ru-RU" dirty="0"/>
              <a:t>.</a:t>
            </a:r>
          </a:p>
          <a:p>
            <a:r>
              <a:rPr lang="ru-RU" dirty="0" err="1"/>
              <a:t>Сутність</a:t>
            </a:r>
            <a:r>
              <a:rPr lang="ru-RU" dirty="0"/>
              <a:t> методу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товар </a:t>
            </a:r>
            <a:r>
              <a:rPr lang="ru-RU" dirty="0" err="1"/>
              <a:t>реалізують</a:t>
            </a:r>
            <a:r>
              <a:rPr lang="ru-RU" dirty="0"/>
              <a:t> </a:t>
            </a:r>
            <a:r>
              <a:rPr lang="ru-RU" dirty="0" err="1"/>
              <a:t>спочатку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в одному </a:t>
            </a:r>
            <a:r>
              <a:rPr lang="ru-RU" dirty="0" err="1"/>
              <a:t>магазині</a:t>
            </a:r>
            <a:r>
              <a:rPr lang="ru-RU" dirty="0"/>
              <a:t>, </a:t>
            </a:r>
            <a:r>
              <a:rPr lang="ru-RU" dirty="0" err="1"/>
              <a:t>попередньо</a:t>
            </a:r>
            <a:r>
              <a:rPr lang="ru-RU" dirty="0"/>
              <a:t> </a:t>
            </a:r>
            <a:r>
              <a:rPr lang="ru-RU" dirty="0" err="1"/>
              <a:t>навчивши</a:t>
            </a:r>
            <a:r>
              <a:rPr lang="ru-RU" dirty="0"/>
              <a:t> </a:t>
            </a:r>
            <a:r>
              <a:rPr lang="ru-RU" dirty="0" err="1"/>
              <a:t>продавців</a:t>
            </a:r>
            <a:r>
              <a:rPr lang="ru-RU" dirty="0"/>
              <a:t> </a:t>
            </a:r>
            <a:r>
              <a:rPr lang="ru-RU" dirty="0" err="1"/>
              <a:t>представляти</a:t>
            </a:r>
            <a:r>
              <a:rPr lang="ru-RU" dirty="0"/>
              <a:t> продукт з </a:t>
            </a:r>
            <a:r>
              <a:rPr lang="ru-RU" dirty="0" err="1"/>
              <a:t>найкращого</a:t>
            </a:r>
            <a:r>
              <a:rPr lang="ru-RU" dirty="0"/>
              <a:t> боку. Коли </a:t>
            </a:r>
            <a:r>
              <a:rPr lang="ru-RU" dirty="0" err="1"/>
              <a:t>споживачі</a:t>
            </a:r>
            <a:r>
              <a:rPr lang="ru-RU" dirty="0"/>
              <a:t> в </a:t>
            </a:r>
            <a:r>
              <a:rPr lang="ru-RU" dirty="0" err="1"/>
              <a:t>достатній</a:t>
            </a:r>
            <a:r>
              <a:rPr lang="ru-RU" dirty="0"/>
              <a:t> </a:t>
            </a:r>
            <a:r>
              <a:rPr lang="ru-RU" dirty="0" err="1"/>
              <a:t>мірі</a:t>
            </a:r>
            <a:r>
              <a:rPr lang="ru-RU" dirty="0"/>
              <a:t> </a:t>
            </a:r>
            <a:r>
              <a:rPr lang="ru-RU" dirty="0" err="1"/>
              <a:t>виявили</a:t>
            </a:r>
            <a:r>
              <a:rPr lang="ru-RU" dirty="0"/>
              <a:t> свою </a:t>
            </a:r>
            <a:r>
              <a:rPr lang="ru-RU" dirty="0" err="1"/>
              <a:t>зацікавленість</a:t>
            </a:r>
            <a:r>
              <a:rPr lang="ru-RU" dirty="0"/>
              <a:t>, то </a:t>
            </a:r>
            <a:r>
              <a:rPr lang="ru-RU" dirty="0" err="1"/>
              <a:t>перевірку</a:t>
            </a:r>
            <a:r>
              <a:rPr lang="ru-RU" dirty="0"/>
              <a:t> </a:t>
            </a:r>
            <a:r>
              <a:rPr lang="ru-RU" dirty="0" err="1"/>
              <a:t>вважають</a:t>
            </a:r>
            <a:r>
              <a:rPr lang="ru-RU" dirty="0"/>
              <a:t> </a:t>
            </a:r>
            <a:r>
              <a:rPr lang="ru-RU" dirty="0" err="1"/>
              <a:t>пройденою</a:t>
            </a:r>
            <a:r>
              <a:rPr lang="ru-RU" dirty="0"/>
              <a:t> і </a:t>
            </a:r>
            <a:r>
              <a:rPr lang="ru-RU" dirty="0" err="1"/>
              <a:t>запускають</a:t>
            </a:r>
            <a:r>
              <a:rPr lang="ru-RU" dirty="0"/>
              <a:t> </a:t>
            </a:r>
            <a:r>
              <a:rPr lang="ru-RU" dirty="0" err="1"/>
              <a:t>продажі</a:t>
            </a:r>
            <a:r>
              <a:rPr lang="ru-RU" dirty="0"/>
              <a:t> в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торгових</a:t>
            </a:r>
            <a:r>
              <a:rPr lang="ru-RU" dirty="0"/>
              <a:t> закладах.</a:t>
            </a:r>
          </a:p>
          <a:p>
            <a:r>
              <a:rPr lang="ru-RU" dirty="0" err="1"/>
              <a:t>Ця</a:t>
            </a:r>
            <a:r>
              <a:rPr lang="ru-RU" dirty="0"/>
              <a:t> метода </a:t>
            </a:r>
            <a:r>
              <a:rPr lang="ru-RU" dirty="0" err="1"/>
              <a:t>доволі</a:t>
            </a:r>
            <a:r>
              <a:rPr lang="ru-RU" dirty="0"/>
              <a:t> </a:t>
            </a:r>
            <a:r>
              <a:rPr lang="ru-RU" dirty="0" err="1"/>
              <a:t>ефективна</a:t>
            </a:r>
            <a:r>
              <a:rPr lang="ru-RU" dirty="0"/>
              <a:t> і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непогані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. Як доводить практика, </a:t>
            </a:r>
            <a:r>
              <a:rPr lang="ru-RU" dirty="0" err="1"/>
              <a:t>кожні</a:t>
            </a:r>
            <a:r>
              <a:rPr lang="ru-RU" dirty="0"/>
              <a:t> три </a:t>
            </a:r>
            <a:r>
              <a:rPr lang="ru-RU" dirty="0" err="1"/>
              <a:t>товари</a:t>
            </a:r>
            <a:r>
              <a:rPr lang="ru-RU" dirty="0"/>
              <a:t> з </a:t>
            </a:r>
            <a:r>
              <a:rPr lang="ru-RU" dirty="0" err="1"/>
              <a:t>чотирьох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мали</a:t>
            </a:r>
            <a:r>
              <a:rPr lang="ru-RU" dirty="0"/>
              <a:t> </a:t>
            </a:r>
            <a:r>
              <a:rPr lang="ru-RU" dirty="0" err="1"/>
              <a:t>успіх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такого </a:t>
            </a:r>
            <a:r>
              <a:rPr lang="ru-RU" dirty="0" err="1"/>
              <a:t>тестування</a:t>
            </a:r>
            <a:r>
              <a:rPr lang="ru-RU" dirty="0"/>
              <a:t>,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виходу</a:t>
            </a:r>
            <a:r>
              <a:rPr lang="ru-RU" dirty="0"/>
              <a:t> на «</a:t>
            </a:r>
            <a:r>
              <a:rPr lang="ru-RU" dirty="0" err="1"/>
              <a:t>повний</a:t>
            </a:r>
            <a:r>
              <a:rPr lang="ru-RU" dirty="0"/>
              <a:t>»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користувалися</a:t>
            </a:r>
            <a:r>
              <a:rPr lang="ru-RU" dirty="0"/>
              <a:t> </a:t>
            </a:r>
            <a:r>
              <a:rPr lang="ru-RU" dirty="0" err="1"/>
              <a:t>високим</a:t>
            </a:r>
            <a:r>
              <a:rPr lang="ru-RU" dirty="0"/>
              <a:t> попитом. Але є й </a:t>
            </a:r>
            <a:r>
              <a:rPr lang="ru-RU" dirty="0" err="1"/>
              <a:t>мінуси</a:t>
            </a:r>
            <a:r>
              <a:rPr lang="ru-RU" dirty="0"/>
              <a:t>. </a:t>
            </a:r>
            <a:r>
              <a:rPr lang="ru-RU" dirty="0" err="1"/>
              <a:t>По-перше</a:t>
            </a:r>
            <a:r>
              <a:rPr lang="ru-RU" dirty="0"/>
              <a:t>, </a:t>
            </a:r>
            <a:r>
              <a:rPr lang="ru-RU" dirty="0" err="1"/>
              <a:t>даний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забирає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часу. А </a:t>
            </a:r>
            <a:r>
              <a:rPr lang="ru-RU" dirty="0" err="1"/>
              <a:t>по-друге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зовсім</a:t>
            </a:r>
            <a:r>
              <a:rPr lang="ru-RU" dirty="0"/>
              <a:t> не </a:t>
            </a:r>
            <a:r>
              <a:rPr lang="ru-RU" dirty="0" err="1"/>
              <a:t>підходить</a:t>
            </a:r>
            <a:r>
              <a:rPr lang="ru-RU" dirty="0"/>
              <a:t> для </a:t>
            </a:r>
            <a:r>
              <a:rPr lang="ru-RU" dirty="0" err="1"/>
              <a:t>промислової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64435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60648"/>
            <a:ext cx="9144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/>
              <a:t>Експертні</a:t>
            </a:r>
            <a:r>
              <a:rPr lang="ru-RU" b="1" dirty="0"/>
              <a:t> </a:t>
            </a:r>
            <a:r>
              <a:rPr lang="ru-RU" b="1" dirty="0" err="1"/>
              <a:t>оцінки</a:t>
            </a:r>
            <a:endParaRPr lang="ru-RU" b="1" dirty="0"/>
          </a:p>
          <a:p>
            <a:r>
              <a:rPr lang="ru-RU" dirty="0"/>
              <a:t>Даний </a:t>
            </a:r>
            <a:r>
              <a:rPr lang="ru-RU" dirty="0" err="1"/>
              <a:t>спосіб</a:t>
            </a:r>
            <a:r>
              <a:rPr lang="ru-RU" dirty="0"/>
              <a:t>, як і </a:t>
            </a:r>
            <a:r>
              <a:rPr lang="ru-RU" dirty="0" err="1"/>
              <a:t>попередній</a:t>
            </a:r>
            <a:r>
              <a:rPr lang="ru-RU" dirty="0"/>
              <a:t>, </a:t>
            </a:r>
            <a:r>
              <a:rPr lang="ru-RU" dirty="0" err="1"/>
              <a:t>також</a:t>
            </a:r>
            <a:r>
              <a:rPr lang="ru-RU" dirty="0"/>
              <a:t> часто </a:t>
            </a:r>
            <a:r>
              <a:rPr lang="ru-RU" dirty="0" err="1"/>
              <a:t>застосовується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на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виходить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продукт. Або </a:t>
            </a:r>
            <a:r>
              <a:rPr lang="ru-RU" dirty="0" err="1"/>
              <a:t>запускають</a:t>
            </a:r>
            <a:r>
              <a:rPr lang="ru-RU" dirty="0"/>
              <a:t> </a:t>
            </a:r>
            <a:r>
              <a:rPr lang="ru-RU" dirty="0" err="1"/>
              <a:t>стартап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, коли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по продажам за </a:t>
            </a:r>
            <a:r>
              <a:rPr lang="ru-RU" dirty="0" err="1"/>
              <a:t>минулі</a:t>
            </a:r>
            <a:r>
              <a:rPr lang="ru-RU" dirty="0"/>
              <a:t> </a:t>
            </a:r>
            <a:r>
              <a:rPr lang="ru-RU" dirty="0" err="1"/>
              <a:t>періоди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дещо</a:t>
            </a:r>
            <a:r>
              <a:rPr lang="ru-RU" dirty="0"/>
              <a:t> схожий на </a:t>
            </a:r>
            <a:r>
              <a:rPr lang="ru-RU" dirty="0" err="1"/>
              <a:t>опитування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співробітників</a:t>
            </a:r>
            <a:r>
              <a:rPr lang="ru-RU" dirty="0"/>
              <a:t>, але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поверхнево</a:t>
            </a:r>
            <a:r>
              <a:rPr lang="ru-RU" dirty="0"/>
              <a:t>. </a:t>
            </a:r>
            <a:r>
              <a:rPr lang="ru-RU" dirty="0" err="1"/>
              <a:t>Сутність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 </a:t>
            </a:r>
            <a:r>
              <a:rPr lang="ru-RU" dirty="0" err="1"/>
              <a:t>користується</a:t>
            </a:r>
            <a:r>
              <a:rPr lang="ru-RU" dirty="0"/>
              <a:t> </a:t>
            </a:r>
            <a:r>
              <a:rPr lang="ru-RU" dirty="0" err="1"/>
              <a:t>послугами</a:t>
            </a:r>
            <a:r>
              <a:rPr lang="ru-RU" dirty="0"/>
              <a:t> </a:t>
            </a:r>
            <a:r>
              <a:rPr lang="ru-RU" dirty="0" err="1"/>
              <a:t>аналітиків</a:t>
            </a:r>
            <a:r>
              <a:rPr lang="ru-RU" dirty="0"/>
              <a:t> —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запрошених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/>
              <a:t>На перший </a:t>
            </a:r>
            <a:r>
              <a:rPr lang="ru-RU" dirty="0" err="1"/>
              <a:t>погляд</a:t>
            </a:r>
            <a:r>
              <a:rPr lang="ru-RU" dirty="0"/>
              <a:t>, таким чином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не </a:t>
            </a:r>
            <a:r>
              <a:rPr lang="ru-RU" dirty="0" err="1"/>
              <a:t>найточніший</a:t>
            </a:r>
            <a:r>
              <a:rPr lang="ru-RU" dirty="0"/>
              <a:t> прогноз </a:t>
            </a:r>
            <a:r>
              <a:rPr lang="ru-RU" dirty="0" err="1"/>
              <a:t>майбутніх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. На </a:t>
            </a:r>
            <a:r>
              <a:rPr lang="ru-RU" dirty="0" err="1"/>
              <a:t>другий</a:t>
            </a:r>
            <a:r>
              <a:rPr lang="ru-RU" dirty="0"/>
              <a:t> — </a:t>
            </a:r>
            <a:r>
              <a:rPr lang="ru-RU" dirty="0" err="1"/>
              <a:t>також</a:t>
            </a:r>
            <a:r>
              <a:rPr lang="ru-RU" dirty="0"/>
              <a:t>, але </a:t>
            </a:r>
            <a:r>
              <a:rPr lang="ru-RU" dirty="0" err="1"/>
              <a:t>тільки</a:t>
            </a:r>
            <a:r>
              <a:rPr lang="ru-RU" dirty="0"/>
              <a:t> в тому </a:t>
            </a:r>
            <a:r>
              <a:rPr lang="ru-RU" dirty="0" err="1"/>
              <a:t>випадку</a:t>
            </a:r>
            <a:r>
              <a:rPr lang="ru-RU" dirty="0"/>
              <a:t>, коли </a:t>
            </a:r>
            <a:r>
              <a:rPr lang="ru-RU" dirty="0" err="1"/>
              <a:t>працюватимуть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компетентні</a:t>
            </a:r>
            <a:r>
              <a:rPr lang="ru-RU" dirty="0"/>
              <a:t> </a:t>
            </a:r>
            <a:r>
              <a:rPr lang="ru-RU" dirty="0" err="1"/>
              <a:t>експерти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вдається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не </a:t>
            </a:r>
            <a:r>
              <a:rPr lang="ru-RU" dirty="0" err="1"/>
              <a:t>завжди</a:t>
            </a:r>
            <a:r>
              <a:rPr lang="ru-RU" dirty="0"/>
              <a:t>. Тому при </a:t>
            </a:r>
            <a:r>
              <a:rPr lang="ru-RU" dirty="0" err="1"/>
              <a:t>застосуванні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способу </a:t>
            </a:r>
            <a:r>
              <a:rPr lang="ru-RU" dirty="0" err="1"/>
              <a:t>бажано</a:t>
            </a:r>
            <a:r>
              <a:rPr lang="ru-RU" dirty="0"/>
              <a:t> </a:t>
            </a:r>
            <a:r>
              <a:rPr lang="ru-RU" dirty="0" err="1"/>
              <a:t>залучити</a:t>
            </a:r>
            <a:r>
              <a:rPr lang="ru-RU" dirty="0"/>
              <a:t> до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спеціалістів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хай </a:t>
            </a:r>
            <a:r>
              <a:rPr lang="ru-RU" dirty="0" err="1"/>
              <a:t>досліджує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сторонній</a:t>
            </a:r>
            <a:r>
              <a:rPr lang="ru-RU" dirty="0"/>
              <a:t> </a:t>
            </a:r>
            <a:r>
              <a:rPr lang="ru-RU" dirty="0" err="1"/>
              <a:t>аналітик</a:t>
            </a:r>
            <a:r>
              <a:rPr lang="ru-RU" dirty="0"/>
              <a:t>, а </a:t>
            </a:r>
            <a:r>
              <a:rPr lang="ru-RU" dirty="0" err="1"/>
              <a:t>ще</a:t>
            </a:r>
            <a:r>
              <a:rPr lang="ru-RU" dirty="0"/>
              <a:t> й </a:t>
            </a:r>
            <a:r>
              <a:rPr lang="ru-RU" dirty="0" err="1"/>
              <a:t>власний</a:t>
            </a:r>
            <a:r>
              <a:rPr lang="ru-RU" dirty="0"/>
              <a:t> маркетолог разом з </a:t>
            </a:r>
            <a:r>
              <a:rPr lang="ru-RU" dirty="0" err="1"/>
              <a:t>керівником</a:t>
            </a:r>
            <a:r>
              <a:rPr lang="ru-RU" dirty="0"/>
              <a:t> </a:t>
            </a:r>
            <a:r>
              <a:rPr lang="ru-RU" dirty="0" err="1"/>
              <a:t>відділу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.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усереднюють</a:t>
            </a:r>
            <a:r>
              <a:rPr lang="ru-RU" dirty="0"/>
              <a:t> і на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роблять</a:t>
            </a:r>
            <a:r>
              <a:rPr lang="ru-RU" dirty="0"/>
              <a:t> прогноз</a:t>
            </a:r>
            <a:r>
              <a:rPr lang="ru-RU" dirty="0" smtClean="0"/>
              <a:t>.</a:t>
            </a:r>
          </a:p>
          <a:p>
            <a:r>
              <a:rPr lang="ru-RU" b="1" dirty="0" err="1"/>
              <a:t>Каузальний</a:t>
            </a:r>
            <a:r>
              <a:rPr lang="ru-RU" b="1" dirty="0"/>
              <a:t> метод</a:t>
            </a:r>
          </a:p>
          <a:p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до </a:t>
            </a:r>
            <a:r>
              <a:rPr lang="ru-RU" dirty="0" err="1"/>
              <a:t>допоміжних</a:t>
            </a:r>
            <a:r>
              <a:rPr lang="ru-RU" dirty="0"/>
              <a:t> і </a:t>
            </a:r>
            <a:r>
              <a:rPr lang="ru-RU" dirty="0" err="1"/>
              <a:t>застосовується</a:t>
            </a:r>
            <a:r>
              <a:rPr lang="ru-RU" dirty="0"/>
              <a:t> не часто.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експерти</a:t>
            </a:r>
            <a:r>
              <a:rPr lang="ru-RU" dirty="0"/>
              <a:t> </a:t>
            </a:r>
            <a:r>
              <a:rPr lang="ru-RU" dirty="0" err="1"/>
              <a:t>вивчають</a:t>
            </a:r>
            <a:r>
              <a:rPr lang="ru-RU" dirty="0"/>
              <a:t> </a:t>
            </a:r>
            <a:r>
              <a:rPr lang="ru-RU" dirty="0" err="1"/>
              <a:t>непрямі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проєктують</a:t>
            </a:r>
            <a:r>
              <a:rPr lang="ru-RU" dirty="0"/>
              <a:t> на </a:t>
            </a:r>
            <a:r>
              <a:rPr lang="ru-RU" dirty="0" err="1"/>
              <a:t>лінію</a:t>
            </a:r>
            <a:r>
              <a:rPr lang="ru-RU" dirty="0"/>
              <a:t> </a:t>
            </a:r>
            <a:r>
              <a:rPr lang="ru-RU" dirty="0" err="1"/>
              <a:t>графіка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.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прогноз </a:t>
            </a:r>
            <a:r>
              <a:rPr lang="ru-RU" dirty="0" err="1"/>
              <a:t>виходить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-таки </a:t>
            </a:r>
            <a:r>
              <a:rPr lang="ru-RU" dirty="0" err="1"/>
              <a:t>об’єктивний</a:t>
            </a:r>
            <a:r>
              <a:rPr lang="ru-RU" dirty="0"/>
              <a:t>,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 err="1"/>
              <a:t>з’являється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врахування</a:t>
            </a:r>
            <a:r>
              <a:rPr lang="ru-RU" dirty="0"/>
              <a:t>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. До </a:t>
            </a:r>
            <a:r>
              <a:rPr lang="ru-RU" dirty="0" err="1"/>
              <a:t>останніх</a:t>
            </a:r>
            <a:r>
              <a:rPr lang="ru-RU" dirty="0"/>
              <a:t> належать </a:t>
            </a:r>
            <a:r>
              <a:rPr lang="ru-RU" dirty="0" err="1"/>
              <a:t>демпінг</a:t>
            </a:r>
            <a:r>
              <a:rPr lang="ru-RU" dirty="0"/>
              <a:t> з боку </a:t>
            </a:r>
            <a:r>
              <a:rPr lang="ru-RU" dirty="0" err="1"/>
              <a:t>конкурентів</a:t>
            </a:r>
            <a:r>
              <a:rPr lang="ru-RU" dirty="0"/>
              <a:t>, </a:t>
            </a:r>
            <a:r>
              <a:rPr lang="ru-RU" dirty="0" err="1"/>
              <a:t>падіння</a:t>
            </a:r>
            <a:r>
              <a:rPr lang="ru-RU" dirty="0"/>
              <a:t> </a:t>
            </a:r>
            <a:r>
              <a:rPr lang="ru-RU" dirty="0" err="1"/>
              <a:t>прибутків</a:t>
            </a:r>
            <a:r>
              <a:rPr lang="ru-RU" dirty="0"/>
              <a:t> </a:t>
            </a:r>
            <a:r>
              <a:rPr lang="ru-RU" dirty="0" err="1"/>
              <a:t>представників</a:t>
            </a:r>
            <a:r>
              <a:rPr lang="ru-RU" dirty="0"/>
              <a:t> ЦА, </a:t>
            </a:r>
            <a:r>
              <a:rPr lang="ru-RU" dirty="0" err="1"/>
              <a:t>невдало</a:t>
            </a:r>
            <a:r>
              <a:rPr lang="ru-RU" dirty="0"/>
              <a:t> </a:t>
            </a:r>
            <a:r>
              <a:rPr lang="ru-RU" dirty="0" err="1"/>
              <a:t>сплановані</a:t>
            </a:r>
            <a:r>
              <a:rPr lang="ru-RU" dirty="0"/>
              <a:t> </a:t>
            </a:r>
            <a:r>
              <a:rPr lang="ru-RU" dirty="0" err="1"/>
              <a:t>рекламні</a:t>
            </a:r>
            <a:r>
              <a:rPr lang="ru-RU" dirty="0"/>
              <a:t> </a:t>
            </a:r>
            <a:r>
              <a:rPr lang="ru-RU" dirty="0" err="1"/>
              <a:t>кампанії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Але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доведеться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. До того ж тут, як і в </a:t>
            </a:r>
            <a:r>
              <a:rPr lang="ru-RU" dirty="0" err="1"/>
              <a:t>попередньому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, </a:t>
            </a:r>
            <a:r>
              <a:rPr lang="ru-RU" dirty="0" err="1"/>
              <a:t>точність</a:t>
            </a:r>
            <a:r>
              <a:rPr lang="ru-RU" dirty="0"/>
              <a:t> прогнозу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професійності</a:t>
            </a:r>
            <a:r>
              <a:rPr lang="ru-RU" dirty="0"/>
              <a:t> </a:t>
            </a:r>
            <a:r>
              <a:rPr lang="ru-RU" dirty="0" err="1"/>
              <a:t>експертів</a:t>
            </a:r>
            <a:r>
              <a:rPr lang="ru-RU" dirty="0"/>
              <a:t> (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!)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47865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335846"/>
            <a:ext cx="90364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По </a:t>
            </a:r>
            <a:r>
              <a:rPr lang="ru-RU" b="1" dirty="0" err="1"/>
              <a:t>стадіях</a:t>
            </a:r>
            <a:r>
              <a:rPr lang="ru-RU" b="1" dirty="0"/>
              <a:t> воронки </a:t>
            </a:r>
            <a:r>
              <a:rPr lang="ru-RU" b="1" dirty="0" err="1"/>
              <a:t>продажів</a:t>
            </a:r>
            <a:endParaRPr lang="ru-RU" b="1" dirty="0"/>
          </a:p>
          <a:p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грунтується</a:t>
            </a:r>
            <a:r>
              <a:rPr lang="ru-RU" dirty="0"/>
              <a:t> на тому </a:t>
            </a:r>
            <a:r>
              <a:rPr lang="ru-RU" dirty="0" err="1"/>
              <a:t>беззаперечному</a:t>
            </a:r>
            <a:r>
              <a:rPr lang="ru-RU" dirty="0"/>
              <a:t> </a:t>
            </a:r>
            <a:r>
              <a:rPr lang="ru-RU" dirty="0" err="1"/>
              <a:t>факті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чим</a:t>
            </a:r>
            <a:r>
              <a:rPr lang="ru-RU" dirty="0"/>
              <a:t> </a:t>
            </a:r>
            <a:r>
              <a:rPr lang="ru-RU" dirty="0" err="1"/>
              <a:t>далі</a:t>
            </a:r>
            <a:r>
              <a:rPr lang="ru-RU" dirty="0"/>
              <a:t> угода просунулась по </a:t>
            </a:r>
            <a:r>
              <a:rPr lang="ru-RU" dirty="0" err="1"/>
              <a:t>воронці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,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вища</a:t>
            </a:r>
            <a:r>
              <a:rPr lang="ru-RU" dirty="0"/>
              <a:t> </a:t>
            </a:r>
            <a:r>
              <a:rPr lang="ru-RU" dirty="0" err="1"/>
              <a:t>вірогідність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укладання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у </a:t>
            </a:r>
            <a:r>
              <a:rPr lang="ru-RU" dirty="0" err="1"/>
              <a:t>якомусь</a:t>
            </a:r>
            <a:r>
              <a:rPr lang="ru-RU" dirty="0"/>
              <a:t> </a:t>
            </a:r>
            <a:r>
              <a:rPr lang="ru-RU" dirty="0" err="1"/>
              <a:t>ринковому</a:t>
            </a:r>
            <a:r>
              <a:rPr lang="ru-RU" dirty="0"/>
              <a:t> </a:t>
            </a:r>
            <a:r>
              <a:rPr lang="ru-RU" dirty="0" err="1"/>
              <a:t>сегменті</a:t>
            </a:r>
            <a:r>
              <a:rPr lang="ru-RU" dirty="0"/>
              <a:t> </a:t>
            </a:r>
            <a:r>
              <a:rPr lang="ru-RU" dirty="0" err="1"/>
              <a:t>вірогідність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угода буде </a:t>
            </a:r>
            <a:r>
              <a:rPr lang="ru-RU" dirty="0" err="1"/>
              <a:t>закрита</a:t>
            </a:r>
            <a:r>
              <a:rPr lang="ru-RU" dirty="0"/>
              <a:t>, </a:t>
            </a:r>
            <a:r>
              <a:rPr lang="ru-RU" dirty="0" err="1"/>
              <a:t>складає</a:t>
            </a:r>
            <a:r>
              <a:rPr lang="ru-RU" dirty="0"/>
              <a:t>:</a:t>
            </a:r>
          </a:p>
          <a:p>
            <a:r>
              <a:rPr lang="ru-RU" dirty="0"/>
              <a:t>1.     Перший </a:t>
            </a:r>
            <a:r>
              <a:rPr lang="ru-RU" dirty="0" err="1"/>
              <a:t>дзвінок</a:t>
            </a:r>
            <a:r>
              <a:rPr lang="ru-RU" dirty="0"/>
              <a:t> — 5%.</a:t>
            </a:r>
          </a:p>
          <a:p>
            <a:r>
              <a:rPr lang="ru-RU" dirty="0"/>
              <a:t>2.     </a:t>
            </a:r>
            <a:r>
              <a:rPr lang="ru-RU" dirty="0" err="1"/>
              <a:t>Кваліфікація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 — 10%.</a:t>
            </a:r>
          </a:p>
          <a:p>
            <a:r>
              <a:rPr lang="ru-RU" dirty="0"/>
              <a:t>3.     Показ товару — 35%.</a:t>
            </a:r>
          </a:p>
          <a:p>
            <a:r>
              <a:rPr lang="ru-RU" dirty="0"/>
              <a:t>4.     Пробна </a:t>
            </a:r>
            <a:r>
              <a:rPr lang="ru-RU" dirty="0" err="1"/>
              <a:t>версія</a:t>
            </a:r>
            <a:r>
              <a:rPr lang="ru-RU" dirty="0"/>
              <a:t> — 60%.</a:t>
            </a:r>
          </a:p>
          <a:p>
            <a:r>
              <a:rPr lang="ru-RU" dirty="0"/>
              <a:t>5.     </a:t>
            </a:r>
            <a:r>
              <a:rPr lang="ru-RU" dirty="0" err="1"/>
              <a:t>Заключний</a:t>
            </a:r>
            <a:r>
              <a:rPr lang="ru-RU" dirty="0"/>
              <a:t> </a:t>
            </a:r>
            <a:r>
              <a:rPr lang="ru-RU" dirty="0" err="1"/>
              <a:t>дзвінок</a:t>
            </a:r>
            <a:r>
              <a:rPr lang="ru-RU" dirty="0"/>
              <a:t> — 80%.</a:t>
            </a:r>
          </a:p>
          <a:p>
            <a:r>
              <a:rPr lang="ru-RU" dirty="0"/>
              <a:t>6.     Угода </a:t>
            </a:r>
            <a:r>
              <a:rPr lang="ru-RU" dirty="0" err="1"/>
              <a:t>підписана</a:t>
            </a:r>
            <a:r>
              <a:rPr lang="ru-RU" dirty="0"/>
              <a:t> — 100%.</a:t>
            </a:r>
          </a:p>
          <a:p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прогнозувати</a:t>
            </a:r>
            <a:r>
              <a:rPr lang="ru-RU" dirty="0"/>
              <a:t> </a:t>
            </a:r>
            <a:r>
              <a:rPr lang="ru-RU" dirty="0" err="1"/>
              <a:t>продажі</a:t>
            </a:r>
            <a:r>
              <a:rPr lang="ru-RU" dirty="0"/>
              <a:t> за </a:t>
            </a:r>
            <a:r>
              <a:rPr lang="ru-RU" dirty="0" err="1"/>
              <a:t>цією</a:t>
            </a:r>
            <a:r>
              <a:rPr lang="ru-RU" dirty="0"/>
              <a:t> методою, </a:t>
            </a:r>
            <a:r>
              <a:rPr lang="ru-RU" dirty="0" err="1"/>
              <a:t>спочатку</a:t>
            </a:r>
            <a:r>
              <a:rPr lang="ru-RU" dirty="0"/>
              <a:t> </a:t>
            </a:r>
            <a:r>
              <a:rPr lang="ru-RU" dirty="0" err="1"/>
              <a:t>обирають</a:t>
            </a:r>
            <a:r>
              <a:rPr lang="ru-RU" dirty="0"/>
              <a:t> </a:t>
            </a:r>
            <a:r>
              <a:rPr lang="ru-RU" dirty="0" err="1"/>
              <a:t>звітний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(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місяць</a:t>
            </a:r>
            <a:r>
              <a:rPr lang="ru-RU" dirty="0"/>
              <a:t>, квартал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рік</a:t>
            </a:r>
            <a:r>
              <a:rPr lang="ru-RU" dirty="0"/>
              <a:t>).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потенційну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угоди </a:t>
            </a:r>
            <a:r>
              <a:rPr lang="ru-RU" dirty="0" err="1"/>
              <a:t>перемножують</a:t>
            </a:r>
            <a:r>
              <a:rPr lang="ru-RU" dirty="0"/>
              <a:t> на </a:t>
            </a:r>
            <a:r>
              <a:rPr lang="ru-RU" dirty="0" err="1"/>
              <a:t>вірогідність</a:t>
            </a:r>
            <a:r>
              <a:rPr lang="ru-RU" dirty="0"/>
              <a:t> (процент) </a:t>
            </a:r>
            <a:r>
              <a:rPr lang="ru-RU" dirty="0" err="1"/>
              <a:t>закриття</a:t>
            </a:r>
            <a:r>
              <a:rPr lang="ru-RU" dirty="0"/>
              <a:t>.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отримали</a:t>
            </a:r>
            <a:r>
              <a:rPr lang="ru-RU" dirty="0"/>
              <a:t>, </a:t>
            </a:r>
            <a:r>
              <a:rPr lang="ru-RU" dirty="0" err="1"/>
              <a:t>сумують</a:t>
            </a:r>
            <a:r>
              <a:rPr lang="ru-RU" dirty="0"/>
              <a:t> і таким чином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загальний</a:t>
            </a:r>
            <a:r>
              <a:rPr lang="ru-RU" dirty="0"/>
              <a:t> прогноз по </a:t>
            </a:r>
            <a:r>
              <a:rPr lang="ru-RU" dirty="0" err="1"/>
              <a:t>всім</a:t>
            </a:r>
            <a:r>
              <a:rPr lang="ru-RU" dirty="0"/>
              <a:t> </a:t>
            </a:r>
            <a:r>
              <a:rPr lang="ru-RU" dirty="0" err="1"/>
              <a:t>угодам</a:t>
            </a:r>
            <a:r>
              <a:rPr lang="ru-RU" dirty="0" smtClean="0"/>
              <a:t>.</a:t>
            </a:r>
          </a:p>
          <a:p>
            <a:r>
              <a:rPr lang="ru-RU" dirty="0"/>
              <a:t>Позитив </a:t>
            </a:r>
            <a:r>
              <a:rPr lang="ru-RU" dirty="0" err="1"/>
              <a:t>даного</a:t>
            </a:r>
            <a:r>
              <a:rPr lang="ru-RU" dirty="0"/>
              <a:t> способу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прогноз </a:t>
            </a:r>
            <a:r>
              <a:rPr lang="ru-RU" dirty="0" err="1"/>
              <a:t>складається</a:t>
            </a:r>
            <a:r>
              <a:rPr lang="ru-RU" dirty="0"/>
              <a:t> </a:t>
            </a:r>
            <a:r>
              <a:rPr lang="ru-RU" dirty="0" err="1"/>
              <a:t>порівняно</a:t>
            </a:r>
            <a:r>
              <a:rPr lang="ru-RU" dirty="0"/>
              <a:t> легко й </a:t>
            </a:r>
            <a:r>
              <a:rPr lang="ru-RU" dirty="0" err="1"/>
              <a:t>швидко</a:t>
            </a:r>
            <a:r>
              <a:rPr lang="ru-RU" dirty="0"/>
              <a:t>. Не треба </a:t>
            </a:r>
            <a:r>
              <a:rPr lang="ru-RU" dirty="0" err="1"/>
              <a:t>ніяких</a:t>
            </a:r>
            <a:r>
              <a:rPr lang="ru-RU" dirty="0"/>
              <a:t> </a:t>
            </a:r>
            <a:r>
              <a:rPr lang="ru-RU" dirty="0" err="1"/>
              <a:t>масивів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 З </a:t>
            </a:r>
            <a:r>
              <a:rPr lang="ru-RU" dirty="0" err="1"/>
              <a:t>іншого</a:t>
            </a:r>
            <a:r>
              <a:rPr lang="ru-RU" dirty="0"/>
              <a:t> боку, </a:t>
            </a:r>
            <a:r>
              <a:rPr lang="ru-RU" dirty="0" err="1"/>
              <a:t>результати</a:t>
            </a:r>
            <a:r>
              <a:rPr lang="ru-RU" dirty="0"/>
              <a:t> треба </a:t>
            </a:r>
            <a:r>
              <a:rPr lang="ru-RU" dirty="0" err="1"/>
              <a:t>сприймати</a:t>
            </a:r>
            <a:r>
              <a:rPr lang="ru-RU" dirty="0"/>
              <a:t> </a:t>
            </a:r>
            <a:r>
              <a:rPr lang="ru-RU" dirty="0" err="1"/>
              <a:t>обережно</a:t>
            </a:r>
            <a:r>
              <a:rPr lang="ru-RU" dirty="0"/>
              <a:t>, </a:t>
            </a:r>
            <a:r>
              <a:rPr lang="ru-RU" dirty="0" err="1"/>
              <a:t>бо</a:t>
            </a:r>
            <a:r>
              <a:rPr lang="ru-RU" dirty="0"/>
              <a:t> вони </a:t>
            </a:r>
            <a:r>
              <a:rPr lang="ru-RU" dirty="0" err="1"/>
              <a:t>нерідко</a:t>
            </a:r>
            <a:r>
              <a:rPr lang="ru-RU" dirty="0"/>
              <a:t> </a:t>
            </a:r>
            <a:r>
              <a:rPr lang="ru-RU" dirty="0" err="1"/>
              <a:t>виявляються</a:t>
            </a:r>
            <a:r>
              <a:rPr lang="ru-RU" dirty="0"/>
              <a:t> </a:t>
            </a:r>
            <a:r>
              <a:rPr lang="ru-RU" dirty="0" err="1"/>
              <a:t>неточними</a:t>
            </a:r>
            <a:r>
              <a:rPr lang="ru-RU" dirty="0"/>
              <a:t>. </a:t>
            </a:r>
            <a:r>
              <a:rPr lang="ru-RU" dirty="0" err="1"/>
              <a:t>Чому</a:t>
            </a:r>
            <a:r>
              <a:rPr lang="ru-RU" dirty="0"/>
              <a:t>?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 err="1"/>
              <a:t>покупець</a:t>
            </a:r>
            <a:r>
              <a:rPr lang="ru-RU" dirty="0"/>
              <a:t> </a:t>
            </a:r>
            <a:r>
              <a:rPr lang="ru-RU" dirty="0" err="1"/>
              <a:t>інертний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рухається</a:t>
            </a:r>
            <a:r>
              <a:rPr lang="ru-RU" dirty="0"/>
              <a:t> по </a:t>
            </a:r>
            <a:r>
              <a:rPr lang="ru-RU" dirty="0" err="1"/>
              <a:t>воронці</a:t>
            </a:r>
            <a:r>
              <a:rPr lang="ru-RU" dirty="0"/>
              <a:t>, то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обов’язково</a:t>
            </a:r>
            <a:r>
              <a:rPr lang="ru-RU" dirty="0"/>
              <a:t> значить,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все </a:t>
            </a:r>
            <a:r>
              <a:rPr lang="ru-RU" dirty="0" err="1"/>
              <a:t>подобається</a:t>
            </a:r>
            <a:r>
              <a:rPr lang="ru-RU" dirty="0"/>
              <a:t>. </a:t>
            </a:r>
            <a:r>
              <a:rPr lang="ru-RU" dirty="0" err="1"/>
              <a:t>Можливо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не </a:t>
            </a:r>
            <a:r>
              <a:rPr lang="ru-RU" dirty="0" err="1"/>
              <a:t>виходить</a:t>
            </a:r>
            <a:r>
              <a:rPr lang="ru-RU" dirty="0"/>
              <a:t> з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звик</a:t>
            </a:r>
            <a:r>
              <a:rPr lang="ru-RU" dirty="0"/>
              <a:t> до </a:t>
            </a:r>
            <a:r>
              <a:rPr lang="ru-RU" dirty="0" err="1"/>
              <a:t>нього</a:t>
            </a:r>
            <a:r>
              <a:rPr lang="ru-RU" dirty="0"/>
              <a:t>. Або </a:t>
            </a:r>
            <a:r>
              <a:rPr lang="ru-RU" dirty="0" err="1"/>
              <a:t>чекає</a:t>
            </a:r>
            <a:r>
              <a:rPr lang="ru-RU" dirty="0"/>
              <a:t> на </a:t>
            </a:r>
            <a:r>
              <a:rPr lang="ru-RU" dirty="0" err="1"/>
              <a:t>якусь</a:t>
            </a:r>
            <a:r>
              <a:rPr lang="ru-RU" dirty="0"/>
              <a:t> </a:t>
            </a:r>
            <a:r>
              <a:rPr lang="ru-RU" dirty="0" err="1"/>
              <a:t>приголомшливу</a:t>
            </a:r>
            <a:r>
              <a:rPr lang="ru-RU" dirty="0"/>
              <a:t> </a:t>
            </a:r>
            <a:r>
              <a:rPr lang="ru-RU" dirty="0" err="1"/>
              <a:t>пропозицію</a:t>
            </a:r>
            <a:r>
              <a:rPr lang="ru-RU" dirty="0"/>
              <a:t>. Або </a:t>
            </a:r>
            <a:r>
              <a:rPr lang="ru-RU" dirty="0" err="1"/>
              <a:t>йому</a:t>
            </a:r>
            <a:r>
              <a:rPr lang="ru-RU" dirty="0"/>
              <a:t> просто </a:t>
            </a:r>
            <a:r>
              <a:rPr lang="ru-RU" dirty="0" err="1"/>
              <a:t>цікаво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буде </a:t>
            </a:r>
            <a:r>
              <a:rPr lang="ru-RU" dirty="0" err="1"/>
              <a:t>далі</a:t>
            </a:r>
            <a:r>
              <a:rPr lang="ru-RU" dirty="0"/>
              <a:t>. </a:t>
            </a:r>
            <a:r>
              <a:rPr lang="ru-RU" dirty="0" err="1"/>
              <a:t>Буває</a:t>
            </a:r>
            <a:r>
              <a:rPr lang="ru-RU" dirty="0"/>
              <a:t> так, </a:t>
            </a:r>
            <a:r>
              <a:rPr lang="ru-RU" dirty="0" err="1"/>
              <a:t>що</a:t>
            </a:r>
            <a:r>
              <a:rPr lang="ru-RU" dirty="0"/>
              <a:t> угода </a:t>
            </a:r>
            <a:r>
              <a:rPr lang="ru-RU" dirty="0" err="1"/>
              <a:t>чудово</a:t>
            </a:r>
            <a:r>
              <a:rPr lang="ru-RU" dirty="0"/>
              <a:t> </a:t>
            </a:r>
            <a:r>
              <a:rPr lang="ru-RU" dirty="0" err="1"/>
              <a:t>просувається</a:t>
            </a:r>
            <a:r>
              <a:rPr lang="ru-RU" dirty="0"/>
              <a:t> до </a:t>
            </a:r>
            <a:r>
              <a:rPr lang="ru-RU" dirty="0" err="1"/>
              <a:t>п’ятого</a:t>
            </a:r>
            <a:r>
              <a:rPr lang="ru-RU" dirty="0"/>
              <a:t> </a:t>
            </a:r>
            <a:r>
              <a:rPr lang="ru-RU" dirty="0" err="1"/>
              <a:t>етапу</a:t>
            </a:r>
            <a:r>
              <a:rPr lang="ru-RU" dirty="0"/>
              <a:t>, а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клієнт</a:t>
            </a:r>
            <a:r>
              <a:rPr lang="ru-RU" dirty="0"/>
              <a:t> </a:t>
            </a:r>
            <a:r>
              <a:rPr lang="ru-RU" dirty="0" err="1"/>
              <a:t>відмовляється</a:t>
            </a:r>
            <a:r>
              <a:rPr lang="ru-RU" dirty="0"/>
              <a:t> </a:t>
            </a:r>
            <a:r>
              <a:rPr lang="ru-RU" dirty="0" err="1"/>
              <a:t>купувати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52907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632"/>
            <a:ext cx="90364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По </a:t>
            </a:r>
            <a:r>
              <a:rPr lang="ru-RU" b="1" dirty="0" err="1"/>
              <a:t>тривалості</a:t>
            </a:r>
            <a:r>
              <a:rPr lang="ru-RU" b="1" dirty="0"/>
              <a:t> циклу </a:t>
            </a:r>
            <a:r>
              <a:rPr lang="ru-RU" b="1" dirty="0" err="1"/>
              <a:t>продажів</a:t>
            </a:r>
            <a:endParaRPr lang="ru-RU" b="1" dirty="0"/>
          </a:p>
          <a:p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теж</a:t>
            </a:r>
            <a:r>
              <a:rPr lang="ru-RU" dirty="0"/>
              <a:t> </a:t>
            </a:r>
            <a:r>
              <a:rPr lang="ru-RU" dirty="0" err="1"/>
              <a:t>використовує</a:t>
            </a:r>
            <a:r>
              <a:rPr lang="ru-RU" dirty="0"/>
              <a:t> воронку </a:t>
            </a:r>
            <a:r>
              <a:rPr lang="ru-RU" dirty="0" err="1"/>
              <a:t>продажів</a:t>
            </a:r>
            <a:r>
              <a:rPr lang="ru-RU" dirty="0"/>
              <a:t>, </a:t>
            </a:r>
            <a:r>
              <a:rPr lang="ru-RU" dirty="0" err="1"/>
              <a:t>тільки</a:t>
            </a:r>
            <a:r>
              <a:rPr lang="ru-RU" dirty="0"/>
              <a:t> не </a:t>
            </a:r>
            <a:r>
              <a:rPr lang="ru-RU" dirty="0" err="1"/>
              <a:t>етапи</a:t>
            </a:r>
            <a:r>
              <a:rPr lang="ru-RU" dirty="0"/>
              <a:t>, а </a:t>
            </a:r>
            <a:r>
              <a:rPr lang="ru-RU" dirty="0" err="1"/>
              <a:t>загальну</a:t>
            </a:r>
            <a:r>
              <a:rPr lang="ru-RU" dirty="0"/>
              <a:t> </a:t>
            </a:r>
            <a:r>
              <a:rPr lang="ru-RU" dirty="0" err="1"/>
              <a:t>тривалість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коли </a:t>
            </a:r>
            <a:r>
              <a:rPr lang="ru-RU" dirty="0" err="1"/>
              <a:t>відомо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довжина</a:t>
            </a:r>
            <a:r>
              <a:rPr lang="ru-RU" dirty="0"/>
              <a:t> циклу </a:t>
            </a:r>
            <a:r>
              <a:rPr lang="ru-RU" dirty="0" err="1"/>
              <a:t>продажів</a:t>
            </a:r>
            <a:r>
              <a:rPr lang="ru-RU" dirty="0"/>
              <a:t> </a:t>
            </a:r>
            <a:r>
              <a:rPr lang="ru-RU" dirty="0" err="1"/>
              <a:t>складає</a:t>
            </a:r>
            <a:r>
              <a:rPr lang="ru-RU" dirty="0"/>
              <a:t> </a:t>
            </a:r>
            <a:r>
              <a:rPr lang="ru-RU" dirty="0" err="1"/>
              <a:t>півроку</a:t>
            </a:r>
            <a:r>
              <a:rPr lang="ru-RU" dirty="0"/>
              <a:t>, а менеджер </a:t>
            </a:r>
            <a:r>
              <a:rPr lang="ru-RU" dirty="0" err="1"/>
              <a:t>працює</a:t>
            </a:r>
            <a:r>
              <a:rPr lang="ru-RU" dirty="0"/>
              <a:t> з </a:t>
            </a:r>
            <a:r>
              <a:rPr lang="ru-RU" dirty="0" err="1"/>
              <a:t>потенційним</a:t>
            </a:r>
            <a:r>
              <a:rPr lang="ru-RU" dirty="0"/>
              <a:t> </a:t>
            </a:r>
            <a:r>
              <a:rPr lang="ru-RU" dirty="0" err="1"/>
              <a:t>покупцем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три </a:t>
            </a:r>
            <a:r>
              <a:rPr lang="ru-RU" dirty="0" err="1"/>
              <a:t>місяці</a:t>
            </a:r>
            <a:r>
              <a:rPr lang="ru-RU" dirty="0"/>
              <a:t>, то </a:t>
            </a:r>
            <a:r>
              <a:rPr lang="ru-RU" dirty="0" err="1"/>
              <a:t>вірогідність</a:t>
            </a:r>
            <a:r>
              <a:rPr lang="ru-RU" dirty="0"/>
              <a:t> </a:t>
            </a:r>
            <a:r>
              <a:rPr lang="ru-RU" dirty="0" err="1"/>
              <a:t>укладання</a:t>
            </a:r>
            <a:r>
              <a:rPr lang="ru-RU" dirty="0"/>
              <a:t> угоди — 50%.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точний</a:t>
            </a:r>
            <a:r>
              <a:rPr lang="ru-RU" dirty="0"/>
              <a:t> прогноз,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розділити</a:t>
            </a:r>
            <a:r>
              <a:rPr lang="ru-RU" dirty="0"/>
              <a:t> </a:t>
            </a:r>
            <a:r>
              <a:rPr lang="ru-RU" dirty="0" err="1"/>
              <a:t>ліди</a:t>
            </a:r>
            <a:r>
              <a:rPr lang="ru-RU" dirty="0"/>
              <a:t> на </a:t>
            </a:r>
            <a:r>
              <a:rPr lang="ru-RU" dirty="0" err="1"/>
              <a:t>групи</a:t>
            </a:r>
            <a:r>
              <a:rPr lang="ru-RU" dirty="0"/>
              <a:t> в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</a:t>
            </a:r>
            <a:r>
              <a:rPr lang="ru-RU" dirty="0" err="1"/>
              <a:t>звідки</a:t>
            </a:r>
            <a:r>
              <a:rPr lang="ru-RU" dirty="0"/>
              <a:t> вони </a:t>
            </a:r>
            <a:r>
              <a:rPr lang="ru-RU" dirty="0" err="1"/>
              <a:t>дізналися</a:t>
            </a:r>
            <a:r>
              <a:rPr lang="ru-RU" dirty="0"/>
              <a:t> про товар.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 err="1"/>
              <a:t>нерідко</a:t>
            </a:r>
            <a:r>
              <a:rPr lang="ru-RU" dirty="0"/>
              <a:t> </a:t>
            </a:r>
            <a:r>
              <a:rPr lang="ru-RU" dirty="0" err="1"/>
              <a:t>буває</a:t>
            </a:r>
            <a:r>
              <a:rPr lang="ru-RU" dirty="0"/>
              <a:t> так,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споживач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прийшов</a:t>
            </a:r>
            <a:r>
              <a:rPr lang="ru-RU" dirty="0"/>
              <a:t> по </a:t>
            </a:r>
            <a:r>
              <a:rPr lang="ru-RU" dirty="0" err="1"/>
              <a:t>рекомендації</a:t>
            </a:r>
            <a:r>
              <a:rPr lang="ru-RU" dirty="0"/>
              <a:t>, </a:t>
            </a:r>
            <a:r>
              <a:rPr lang="ru-RU" dirty="0" err="1"/>
              <a:t>купує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через два </a:t>
            </a:r>
            <a:r>
              <a:rPr lang="ru-RU" dirty="0" err="1"/>
              <a:t>тижні</a:t>
            </a:r>
            <a:r>
              <a:rPr lang="ru-RU" dirty="0"/>
              <a:t>. А холодному </a:t>
            </a:r>
            <a:r>
              <a:rPr lang="ru-RU" dirty="0" err="1"/>
              <a:t>ліду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ж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три </a:t>
            </a:r>
            <a:r>
              <a:rPr lang="ru-RU" dirty="0" err="1"/>
              <a:t>місяці</a:t>
            </a:r>
            <a:r>
              <a:rPr lang="ru-RU" dirty="0"/>
              <a:t>. </a:t>
            </a:r>
            <a:r>
              <a:rPr lang="ru-RU" dirty="0" err="1"/>
              <a:t>Звалювати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«докупи» </a:t>
            </a:r>
            <a:r>
              <a:rPr lang="ru-RU" dirty="0" err="1"/>
              <a:t>якось</a:t>
            </a:r>
            <a:r>
              <a:rPr lang="ru-RU" dirty="0"/>
              <a:t> неправильно.</a:t>
            </a:r>
          </a:p>
          <a:p>
            <a:r>
              <a:rPr lang="ru-RU" dirty="0"/>
              <a:t>Позитив </a:t>
            </a:r>
            <a:r>
              <a:rPr lang="ru-RU" dirty="0" err="1"/>
              <a:t>даної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до </a:t>
            </a:r>
            <a:r>
              <a:rPr lang="ru-RU" dirty="0" err="1"/>
              <a:t>клієнтів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приходять</a:t>
            </a:r>
            <a:r>
              <a:rPr lang="ru-RU" dirty="0"/>
              <a:t> з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, </a:t>
            </a:r>
            <a:r>
              <a:rPr lang="ru-RU" dirty="0" err="1"/>
              <a:t>поділ</a:t>
            </a:r>
            <a:r>
              <a:rPr lang="ru-RU" dirty="0"/>
              <a:t> на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точний</a:t>
            </a:r>
            <a:r>
              <a:rPr lang="ru-RU" dirty="0"/>
              <a:t> прогноз. Але </a:t>
            </a:r>
            <a:r>
              <a:rPr lang="ru-RU" dirty="0" err="1"/>
              <a:t>чекати</a:t>
            </a:r>
            <a:r>
              <a:rPr lang="ru-RU" dirty="0"/>
              <a:t>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надійності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не </a:t>
            </a:r>
            <a:r>
              <a:rPr lang="ru-RU" dirty="0" err="1"/>
              <a:t>слід</a:t>
            </a:r>
            <a:r>
              <a:rPr lang="ru-RU" dirty="0"/>
              <a:t>. До того ж треба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слідкувати</a:t>
            </a:r>
            <a:r>
              <a:rPr lang="ru-RU" dirty="0"/>
              <a:t> за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звідки</a:t>
            </a:r>
            <a:r>
              <a:rPr lang="ru-RU" dirty="0"/>
              <a:t> </a:t>
            </a:r>
            <a:r>
              <a:rPr lang="ru-RU" dirty="0" err="1"/>
              <a:t>приходять</a:t>
            </a:r>
            <a:r>
              <a:rPr lang="ru-RU" dirty="0"/>
              <a:t> </a:t>
            </a:r>
            <a:r>
              <a:rPr lang="ru-RU" dirty="0" err="1"/>
              <a:t>клієнти</a:t>
            </a:r>
            <a:r>
              <a:rPr lang="ru-RU" dirty="0"/>
              <a:t> та </a:t>
            </a:r>
            <a:r>
              <a:rPr lang="ru-RU" dirty="0" err="1"/>
              <a:t>скільки</a:t>
            </a:r>
            <a:r>
              <a:rPr lang="ru-RU" dirty="0"/>
              <a:t> часу </a:t>
            </a:r>
            <a:r>
              <a:rPr lang="ru-RU" dirty="0" err="1"/>
              <a:t>займає</a:t>
            </a:r>
            <a:r>
              <a:rPr lang="ru-RU" dirty="0"/>
              <a:t> </a:t>
            </a:r>
            <a:r>
              <a:rPr lang="ru-RU" dirty="0" err="1"/>
              <a:t>повний</a:t>
            </a:r>
            <a:r>
              <a:rPr lang="ru-RU" dirty="0"/>
              <a:t> цикл </a:t>
            </a:r>
            <a:r>
              <a:rPr lang="ru-RU" dirty="0" err="1"/>
              <a:t>продажів</a:t>
            </a:r>
            <a:r>
              <a:rPr lang="ru-RU" dirty="0"/>
              <a:t>. А </a:t>
            </a:r>
            <a:r>
              <a:rPr lang="ru-RU" dirty="0" err="1"/>
              <a:t>ще</a:t>
            </a:r>
            <a:r>
              <a:rPr lang="ru-RU" dirty="0"/>
              <a:t> по </a:t>
            </a:r>
            <a:r>
              <a:rPr lang="ru-RU" dirty="0" err="1"/>
              <a:t>цьому</a:t>
            </a:r>
            <a:r>
              <a:rPr lang="ru-RU" dirty="0"/>
              <a:t> способу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сказати</a:t>
            </a:r>
            <a:r>
              <a:rPr lang="ru-RU" dirty="0"/>
              <a:t> те ж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інертності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говорилося</a:t>
            </a:r>
            <a:r>
              <a:rPr lang="ru-RU" dirty="0"/>
              <a:t> </a:t>
            </a:r>
            <a:r>
              <a:rPr lang="ru-RU" dirty="0" err="1"/>
              <a:t>трохи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 smtClean="0"/>
              <a:t>.</a:t>
            </a:r>
          </a:p>
          <a:p>
            <a:r>
              <a:rPr lang="ru-RU" b="1" dirty="0"/>
              <a:t>По </a:t>
            </a:r>
            <a:r>
              <a:rPr lang="ru-RU" b="1" dirty="0" err="1"/>
              <a:t>джерелу</a:t>
            </a:r>
            <a:r>
              <a:rPr lang="ru-RU" b="1" dirty="0"/>
              <a:t> </a:t>
            </a:r>
            <a:r>
              <a:rPr lang="ru-RU" b="1" dirty="0" err="1"/>
              <a:t>лідів</a:t>
            </a:r>
            <a:endParaRPr lang="ru-RU" b="1" dirty="0"/>
          </a:p>
          <a:p>
            <a:r>
              <a:rPr lang="ru-RU" dirty="0"/>
              <a:t>Коли </a:t>
            </a:r>
            <a:r>
              <a:rPr lang="ru-RU" dirty="0" err="1"/>
              <a:t>уважно</a:t>
            </a:r>
            <a:r>
              <a:rPr lang="ru-RU" dirty="0"/>
              <a:t> </a:t>
            </a:r>
            <a:r>
              <a:rPr lang="ru-RU" dirty="0" err="1"/>
              <a:t>придивитися</a:t>
            </a:r>
            <a:r>
              <a:rPr lang="ru-RU" dirty="0"/>
              <a:t> до </a:t>
            </a:r>
            <a:r>
              <a:rPr lang="ru-RU" dirty="0" err="1"/>
              <a:t>історичних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по продажам, то </a:t>
            </a:r>
            <a:r>
              <a:rPr lang="ru-RU" dirty="0" err="1"/>
              <a:t>напрошується</a:t>
            </a:r>
            <a:r>
              <a:rPr lang="ru-RU" dirty="0"/>
              <a:t> </a:t>
            </a:r>
            <a:r>
              <a:rPr lang="ru-RU" dirty="0" err="1"/>
              <a:t>висновок</a:t>
            </a:r>
            <a:r>
              <a:rPr lang="ru-RU" dirty="0"/>
              <a:t> — початок шляху </a:t>
            </a:r>
            <a:r>
              <a:rPr lang="ru-RU" dirty="0" err="1"/>
              <a:t>клієнта</a:t>
            </a:r>
            <a:r>
              <a:rPr lang="ru-RU" dirty="0"/>
              <a:t> до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міри</a:t>
            </a:r>
            <a:r>
              <a:rPr lang="ru-RU" dirty="0"/>
              <a:t> </a:t>
            </a:r>
            <a:r>
              <a:rPr lang="ru-RU" dirty="0" err="1"/>
              <a:t>свідчить</a:t>
            </a:r>
            <a:r>
              <a:rPr lang="ru-RU" dirty="0"/>
              <a:t> про те, </a:t>
            </a:r>
            <a:r>
              <a:rPr lang="ru-RU" dirty="0" err="1"/>
              <a:t>чим</a:t>
            </a:r>
            <a:r>
              <a:rPr lang="ru-RU" dirty="0"/>
              <a:t> все </a:t>
            </a:r>
            <a:r>
              <a:rPr lang="ru-RU" dirty="0" err="1"/>
              <a:t>закінчиться</a:t>
            </a:r>
            <a:r>
              <a:rPr lang="ru-RU" dirty="0"/>
              <a:t>.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прогноз,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лідів</a:t>
            </a:r>
            <a:r>
              <a:rPr lang="ru-RU" dirty="0"/>
              <a:t> за </a:t>
            </a:r>
            <a:r>
              <a:rPr lang="ru-RU" dirty="0" err="1"/>
              <a:t>попередній</a:t>
            </a:r>
            <a:r>
              <a:rPr lang="ru-RU" dirty="0"/>
              <a:t> </a:t>
            </a:r>
            <a:r>
              <a:rPr lang="ru-RU" dirty="0" err="1"/>
              <a:t>місяць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щомісячну</a:t>
            </a:r>
            <a:r>
              <a:rPr lang="ru-RU" dirty="0"/>
              <a:t> для </a:t>
            </a:r>
            <a:r>
              <a:rPr lang="ru-RU" dirty="0" err="1"/>
              <a:t>довшого</a:t>
            </a:r>
            <a:r>
              <a:rPr lang="ru-RU" dirty="0"/>
              <a:t> </a:t>
            </a:r>
            <a:r>
              <a:rPr lang="ru-RU" dirty="0" err="1"/>
              <a:t>минулого</a:t>
            </a:r>
            <a:r>
              <a:rPr lang="ru-RU" dirty="0"/>
              <a:t> </a:t>
            </a:r>
            <a:r>
              <a:rPr lang="ru-RU" dirty="0" err="1"/>
              <a:t>періоду</a:t>
            </a:r>
            <a:r>
              <a:rPr lang="ru-RU" dirty="0"/>
              <a:t>), по </a:t>
            </a:r>
            <a:r>
              <a:rPr lang="ru-RU" dirty="0" err="1"/>
              <a:t>коефіцієнтам</a:t>
            </a:r>
            <a:r>
              <a:rPr lang="ru-RU" dirty="0"/>
              <a:t> </a:t>
            </a:r>
            <a:r>
              <a:rPr lang="ru-RU" dirty="0" err="1"/>
              <a:t>конверсії</a:t>
            </a:r>
            <a:r>
              <a:rPr lang="ru-RU" dirty="0"/>
              <a:t> по кожному </a:t>
            </a:r>
            <a:r>
              <a:rPr lang="ru-RU" dirty="0" err="1"/>
              <a:t>джерелу</a:t>
            </a:r>
            <a:r>
              <a:rPr lang="ru-RU" dirty="0"/>
              <a:t>, </a:t>
            </a:r>
            <a:r>
              <a:rPr lang="ru-RU" dirty="0" err="1"/>
              <a:t>звідки</a:t>
            </a:r>
            <a:r>
              <a:rPr lang="ru-RU" dirty="0"/>
              <a:t> вони </a:t>
            </a:r>
            <a:r>
              <a:rPr lang="ru-RU" dirty="0" err="1"/>
              <a:t>прийшли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по 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продажі</a:t>
            </a:r>
            <a:r>
              <a:rPr lang="ru-RU" dirty="0"/>
              <a:t> по </a:t>
            </a:r>
            <a:r>
              <a:rPr lang="ru-RU" dirty="0" err="1"/>
              <a:t>джерелам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54345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3" y="116632"/>
            <a:ext cx="878497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Ця</a:t>
            </a:r>
            <a:r>
              <a:rPr lang="ru-RU" dirty="0"/>
              <a:t> метода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точні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, з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починати</a:t>
            </a:r>
            <a:r>
              <a:rPr lang="ru-RU" dirty="0"/>
              <a:t> роботу (</a:t>
            </a:r>
            <a:r>
              <a:rPr lang="ru-RU" dirty="0" err="1"/>
              <a:t>мається</a:t>
            </a:r>
            <a:r>
              <a:rPr lang="ru-RU" dirty="0"/>
              <a:t> на </a:t>
            </a:r>
            <a:r>
              <a:rPr lang="ru-RU" dirty="0" err="1"/>
              <a:t>увазі</a:t>
            </a:r>
            <a:r>
              <a:rPr lang="ru-RU" dirty="0"/>
              <a:t> те, про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говорилося</a:t>
            </a:r>
            <a:r>
              <a:rPr lang="ru-RU" dirty="0"/>
              <a:t> в </a:t>
            </a:r>
            <a:r>
              <a:rPr lang="ru-RU" dirty="0" err="1"/>
              <a:t>першій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 — </a:t>
            </a:r>
            <a:r>
              <a:rPr lang="ru-RU" dirty="0" err="1"/>
              <a:t>бажано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способів</a:t>
            </a:r>
            <a:r>
              <a:rPr lang="ru-RU" dirty="0"/>
              <a:t> </a:t>
            </a:r>
            <a:r>
              <a:rPr lang="ru-RU" dirty="0" err="1"/>
              <a:t>прогнозування</a:t>
            </a:r>
            <a:r>
              <a:rPr lang="ru-RU" dirty="0"/>
              <a:t>). </a:t>
            </a:r>
            <a:r>
              <a:rPr lang="ru-RU" dirty="0" err="1"/>
              <a:t>Головний</a:t>
            </a:r>
            <a:r>
              <a:rPr lang="ru-RU" dirty="0"/>
              <a:t> </a:t>
            </a:r>
            <a:r>
              <a:rPr lang="ru-RU" dirty="0" err="1"/>
              <a:t>мінус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на </a:t>
            </a:r>
            <a:r>
              <a:rPr lang="ru-RU" dirty="0" err="1"/>
              <a:t>кінцевий</a:t>
            </a:r>
            <a:r>
              <a:rPr lang="ru-RU" dirty="0"/>
              <a:t> результат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впливати</a:t>
            </a:r>
            <a:r>
              <a:rPr lang="ru-RU" dirty="0"/>
              <a:t> </a:t>
            </a:r>
            <a:r>
              <a:rPr lang="ru-RU" dirty="0" err="1"/>
              <a:t>численні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, і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конче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враховувати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коли </a:t>
            </a:r>
            <a:r>
              <a:rPr lang="ru-RU" dirty="0" err="1"/>
              <a:t>відділ</a:t>
            </a:r>
            <a:r>
              <a:rPr lang="ru-RU" dirty="0"/>
              <a:t> маркетингу затвердить </a:t>
            </a:r>
            <a:r>
              <a:rPr lang="ru-RU" dirty="0" err="1"/>
              <a:t>іншу</a:t>
            </a:r>
            <a:r>
              <a:rPr lang="ru-RU" dirty="0"/>
              <a:t> </a:t>
            </a:r>
            <a:r>
              <a:rPr lang="ru-RU" dirty="0" err="1"/>
              <a:t>стратегію</a:t>
            </a:r>
            <a:r>
              <a:rPr lang="ru-RU" dirty="0"/>
              <a:t> </a:t>
            </a:r>
            <a:r>
              <a:rPr lang="ru-RU" dirty="0" err="1"/>
              <a:t>генерації</a:t>
            </a:r>
            <a:r>
              <a:rPr lang="ru-RU" dirty="0"/>
              <a:t> </a:t>
            </a:r>
            <a:r>
              <a:rPr lang="ru-RU" dirty="0" err="1"/>
              <a:t>лідів</a:t>
            </a:r>
            <a:r>
              <a:rPr lang="ru-RU" dirty="0"/>
              <a:t>, то </a:t>
            </a:r>
            <a:r>
              <a:rPr lang="ru-RU" dirty="0" err="1"/>
              <a:t>коефіцієнт</a:t>
            </a:r>
            <a:r>
              <a:rPr lang="ru-RU" dirty="0"/>
              <a:t> </a:t>
            </a:r>
            <a:r>
              <a:rPr lang="ru-RU" dirty="0" err="1"/>
              <a:t>конверсії</a:t>
            </a:r>
            <a:r>
              <a:rPr lang="ru-RU" dirty="0"/>
              <a:t> </a:t>
            </a:r>
            <a:r>
              <a:rPr lang="ru-RU" dirty="0" err="1"/>
              <a:t>швидше</a:t>
            </a:r>
            <a:r>
              <a:rPr lang="ru-RU" dirty="0"/>
              <a:t> за все </a:t>
            </a:r>
            <a:r>
              <a:rPr lang="ru-RU" dirty="0" err="1"/>
              <a:t>зміниться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найкраще</a:t>
            </a:r>
            <a:r>
              <a:rPr lang="ru-RU" dirty="0"/>
              <a:t> </a:t>
            </a:r>
            <a:r>
              <a:rPr lang="ru-RU" dirty="0" err="1"/>
              <a:t>працює</a:t>
            </a:r>
            <a:r>
              <a:rPr lang="ru-RU" dirty="0"/>
              <a:t> в тих </a:t>
            </a:r>
            <a:r>
              <a:rPr lang="ru-RU" dirty="0" err="1"/>
              <a:t>фірмах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відслідковують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лідів</a:t>
            </a:r>
            <a:r>
              <a:rPr lang="ru-RU" dirty="0"/>
              <a:t>. </a:t>
            </a:r>
            <a:r>
              <a:rPr lang="ru-RU" dirty="0" err="1"/>
              <a:t>Відділу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 </a:t>
            </a:r>
            <a:r>
              <a:rPr lang="ru-RU" dirty="0" err="1"/>
              <a:t>бажано</a:t>
            </a:r>
            <a:r>
              <a:rPr lang="ru-RU" dirty="0"/>
              <a:t> </a:t>
            </a:r>
            <a:r>
              <a:rPr lang="ru-RU" dirty="0" err="1"/>
              <a:t>взаємодіяти</a:t>
            </a:r>
            <a:r>
              <a:rPr lang="ru-RU" dirty="0"/>
              <a:t> з маркетингом, особливо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обміну</a:t>
            </a:r>
            <a:r>
              <a:rPr lang="ru-RU" dirty="0"/>
              <a:t> </a:t>
            </a:r>
            <a:r>
              <a:rPr lang="ru-RU" dirty="0" err="1"/>
              <a:t>інформацією</a:t>
            </a:r>
            <a:r>
              <a:rPr lang="ru-RU" dirty="0" smtClean="0"/>
              <a:t>.</a:t>
            </a:r>
          </a:p>
          <a:p>
            <a:r>
              <a:rPr lang="ru-RU" b="1" dirty="0" err="1"/>
              <a:t>Багатофакторне</a:t>
            </a:r>
            <a:r>
              <a:rPr lang="ru-RU" b="1" dirty="0"/>
              <a:t> </a:t>
            </a:r>
            <a:r>
              <a:rPr lang="ru-RU" b="1" dirty="0" err="1"/>
              <a:t>прогнозування</a:t>
            </a:r>
            <a:endParaRPr lang="ru-RU" b="1" dirty="0"/>
          </a:p>
          <a:p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трудомісткий</a:t>
            </a:r>
            <a:r>
              <a:rPr lang="ru-RU" dirty="0"/>
              <a:t>, але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найточніші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. </a:t>
            </a:r>
            <a:r>
              <a:rPr lang="ru-RU" dirty="0" err="1"/>
              <a:t>Спеціалісти</a:t>
            </a:r>
            <a:r>
              <a:rPr lang="ru-RU" dirty="0"/>
              <a:t> </a:t>
            </a:r>
            <a:r>
              <a:rPr lang="ru-RU" dirty="0" err="1"/>
              <a:t>аналізують</a:t>
            </a:r>
            <a:r>
              <a:rPr lang="ru-RU" dirty="0"/>
              <a:t> </a:t>
            </a:r>
            <a:r>
              <a:rPr lang="ru-RU" dirty="0" err="1"/>
              <a:t>загальну</a:t>
            </a:r>
            <a:r>
              <a:rPr lang="ru-RU" dirty="0"/>
              <a:t> </a:t>
            </a:r>
            <a:r>
              <a:rPr lang="ru-RU" dirty="0" err="1"/>
              <a:t>тривалість</a:t>
            </a:r>
            <a:r>
              <a:rPr lang="ru-RU" dirty="0"/>
              <a:t> циклу </a:t>
            </a:r>
            <a:r>
              <a:rPr lang="ru-RU" dirty="0" err="1"/>
              <a:t>продажів</a:t>
            </a:r>
            <a:r>
              <a:rPr lang="ru-RU" dirty="0"/>
              <a:t> та </a:t>
            </a:r>
            <a:r>
              <a:rPr lang="ru-RU" dirty="0" err="1"/>
              <a:t>кожну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стадію</a:t>
            </a:r>
            <a:r>
              <a:rPr lang="ru-RU" dirty="0"/>
              <a:t> і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угод</a:t>
            </a:r>
            <a:r>
              <a:rPr lang="ru-RU" dirty="0"/>
              <a:t>.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проценти</a:t>
            </a:r>
            <a:r>
              <a:rPr lang="ru-RU" dirty="0"/>
              <a:t> </a:t>
            </a:r>
            <a:r>
              <a:rPr lang="ru-RU" dirty="0" err="1"/>
              <a:t>успішності</a:t>
            </a:r>
            <a:r>
              <a:rPr lang="ru-RU" dirty="0"/>
              <a:t> по </a:t>
            </a:r>
            <a:r>
              <a:rPr lang="ru-RU" dirty="0" err="1"/>
              <a:t>угодам</a:t>
            </a:r>
            <a:r>
              <a:rPr lang="ru-RU" dirty="0"/>
              <a:t>, на кожному </a:t>
            </a:r>
            <a:r>
              <a:rPr lang="ru-RU" dirty="0" err="1"/>
              <a:t>етапі</a:t>
            </a:r>
            <a:r>
              <a:rPr lang="ru-RU" dirty="0"/>
              <a:t> циклу та кожного з </a:t>
            </a:r>
            <a:r>
              <a:rPr lang="ru-RU" dirty="0" err="1"/>
              <a:t>менеджерів</a:t>
            </a:r>
            <a:r>
              <a:rPr lang="ru-RU" dirty="0"/>
              <a:t>.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точний</a:t>
            </a:r>
            <a:r>
              <a:rPr lang="ru-RU" dirty="0"/>
              <a:t> прогноз, </a:t>
            </a:r>
            <a:r>
              <a:rPr lang="ru-RU" dirty="0" err="1"/>
              <a:t>менеджери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ретельно</a:t>
            </a:r>
            <a:r>
              <a:rPr lang="ru-RU" dirty="0"/>
              <a:t> </a:t>
            </a:r>
            <a:r>
              <a:rPr lang="ru-RU" dirty="0" err="1"/>
              <a:t>відслідковувати</a:t>
            </a:r>
            <a:r>
              <a:rPr lang="ru-RU" dirty="0"/>
              <a:t> </a:t>
            </a:r>
            <a:r>
              <a:rPr lang="ru-RU" dirty="0" err="1"/>
              <a:t>параметри</a:t>
            </a:r>
            <a:r>
              <a:rPr lang="ru-RU" dirty="0"/>
              <a:t> </a:t>
            </a:r>
            <a:r>
              <a:rPr lang="ru-RU" dirty="0" err="1"/>
              <a:t>угод</a:t>
            </a:r>
            <a:r>
              <a:rPr lang="ru-RU" dirty="0"/>
              <a:t>. </a:t>
            </a:r>
            <a:r>
              <a:rPr lang="ru-RU" dirty="0" err="1"/>
              <a:t>Розрахунки</a:t>
            </a:r>
            <a:r>
              <a:rPr lang="ru-RU" dirty="0"/>
              <a:t> </a:t>
            </a:r>
            <a:r>
              <a:rPr lang="ru-RU" dirty="0" err="1"/>
              <a:t>дещо</a:t>
            </a:r>
            <a:r>
              <a:rPr lang="ru-RU" dirty="0"/>
              <a:t> </a:t>
            </a:r>
            <a:r>
              <a:rPr lang="ru-RU" dirty="0" err="1"/>
              <a:t>складні</a:t>
            </a:r>
            <a:r>
              <a:rPr lang="ru-RU" dirty="0"/>
              <a:t>, але </a:t>
            </a:r>
            <a:r>
              <a:rPr lang="ru-RU" dirty="0" err="1"/>
              <a:t>воно</a:t>
            </a:r>
            <a:r>
              <a:rPr lang="ru-RU" dirty="0"/>
              <a:t> того </a:t>
            </a:r>
            <a:r>
              <a:rPr lang="ru-RU" dirty="0" err="1"/>
              <a:t>варте</a:t>
            </a:r>
            <a:r>
              <a:rPr lang="ru-RU" dirty="0"/>
              <a:t>. Для </a:t>
            </a:r>
            <a:r>
              <a:rPr lang="ru-RU" dirty="0" err="1"/>
              <a:t>полегшення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застосувати</a:t>
            </a:r>
            <a:r>
              <a:rPr lang="ru-RU" dirty="0"/>
              <a:t> </a:t>
            </a:r>
            <a:r>
              <a:rPr lang="ru-RU" dirty="0" err="1"/>
              <a:t>програмні</a:t>
            </a:r>
            <a:r>
              <a:rPr lang="ru-RU" dirty="0"/>
              <a:t> </a:t>
            </a:r>
            <a:r>
              <a:rPr lang="ru-RU" dirty="0" err="1"/>
              <a:t>аналітичні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/>
              <a:t>. </a:t>
            </a:r>
            <a:r>
              <a:rPr lang="ru-RU" dirty="0" err="1"/>
              <a:t>Головні</a:t>
            </a:r>
            <a:r>
              <a:rPr lang="ru-RU" dirty="0"/>
              <a:t> </a:t>
            </a:r>
            <a:r>
              <a:rPr lang="ru-RU" dirty="0" err="1"/>
              <a:t>мінуси</a:t>
            </a:r>
            <a:r>
              <a:rPr lang="ru-RU" dirty="0"/>
              <a:t> </a:t>
            </a:r>
            <a:r>
              <a:rPr lang="ru-RU" dirty="0" err="1"/>
              <a:t>полягають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згадувані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дорогі</a:t>
            </a:r>
            <a:r>
              <a:rPr lang="ru-RU" dirty="0"/>
              <a:t>, </a:t>
            </a:r>
            <a:r>
              <a:rPr lang="ru-RU" dirty="0" err="1"/>
              <a:t>керівництво</a:t>
            </a:r>
            <a:r>
              <a:rPr lang="ru-RU" dirty="0"/>
              <a:t> не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</a:t>
            </a:r>
            <a:r>
              <a:rPr lang="ru-RU" dirty="0" err="1"/>
              <a:t>гроші</a:t>
            </a:r>
            <a:r>
              <a:rPr lang="ru-RU" dirty="0"/>
              <a:t> на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придбання</a:t>
            </a:r>
            <a:r>
              <a:rPr lang="ru-RU" dirty="0"/>
              <a:t>. </a:t>
            </a:r>
            <a:r>
              <a:rPr lang="ru-RU" dirty="0" err="1"/>
              <a:t>Важливо</a:t>
            </a:r>
            <a:r>
              <a:rPr lang="ru-RU" dirty="0"/>
              <a:t> й те, </a:t>
            </a:r>
            <a:r>
              <a:rPr lang="ru-RU" dirty="0" err="1"/>
              <a:t>що</a:t>
            </a:r>
            <a:r>
              <a:rPr lang="ru-RU" dirty="0"/>
              <a:t> коли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неточні</a:t>
            </a:r>
            <a:r>
              <a:rPr lang="ru-RU" dirty="0"/>
              <a:t> </a:t>
            </a:r>
            <a:r>
              <a:rPr lang="ru-RU" dirty="0" err="1"/>
              <a:t>цифри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, то й прогноз </a:t>
            </a:r>
            <a:r>
              <a:rPr lang="ru-RU" dirty="0" err="1"/>
              <a:t>виявиться</a:t>
            </a:r>
            <a:r>
              <a:rPr lang="ru-RU" dirty="0"/>
              <a:t> </a:t>
            </a:r>
            <a:r>
              <a:rPr lang="ru-RU" dirty="0" err="1"/>
              <a:t>хибним</a:t>
            </a:r>
            <a:r>
              <a:rPr lang="ru-RU" dirty="0"/>
              <a:t>. Для малого </a:t>
            </a:r>
            <a:r>
              <a:rPr lang="ru-RU" dirty="0" err="1"/>
              <a:t>бізнесу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стартапів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метод </a:t>
            </a:r>
            <a:r>
              <a:rPr lang="ru-RU" dirty="0" err="1"/>
              <a:t>непрактичний</a:t>
            </a:r>
            <a:r>
              <a:rPr lang="ru-RU" dirty="0"/>
              <a:t>,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значних</a:t>
            </a:r>
            <a:r>
              <a:rPr lang="ru-RU" dirty="0"/>
              <a:t> </a:t>
            </a:r>
            <a:r>
              <a:rPr lang="ru-RU" dirty="0" err="1"/>
              <a:t>вкладень</a:t>
            </a:r>
            <a:r>
              <a:rPr lang="ru-RU" dirty="0"/>
              <a:t> і </a:t>
            </a:r>
            <a:r>
              <a:rPr lang="ru-RU" dirty="0" err="1"/>
              <a:t>тривалої</a:t>
            </a:r>
            <a:r>
              <a:rPr lang="ru-RU" dirty="0"/>
              <a:t> </a:t>
            </a:r>
            <a:r>
              <a:rPr lang="ru-RU" dirty="0" err="1"/>
              <a:t>сумлінної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по </a:t>
            </a:r>
            <a:r>
              <a:rPr lang="ru-RU" dirty="0" err="1"/>
              <a:t>збиранню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93806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0788" y="116632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приклад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/>
              <a:t>розглянути</a:t>
            </a:r>
            <a:r>
              <a:rPr lang="ru-RU" dirty="0"/>
              <a:t> </a:t>
            </a:r>
            <a:r>
              <a:rPr lang="ru-RU" dirty="0" err="1"/>
              <a:t>компанію</a:t>
            </a:r>
            <a:r>
              <a:rPr lang="ru-RU" dirty="0"/>
              <a:t>, в </a:t>
            </a:r>
            <a:r>
              <a:rPr lang="ru-RU" dirty="0" err="1"/>
              <a:t>якій</a:t>
            </a:r>
            <a:r>
              <a:rPr lang="ru-RU" dirty="0"/>
              <a:t> у </a:t>
            </a:r>
            <a:r>
              <a:rPr lang="ru-RU" dirty="0" err="1"/>
              <a:t>певний</a:t>
            </a:r>
            <a:r>
              <a:rPr lang="ru-RU" dirty="0"/>
              <a:t> момент часу робота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менеджерів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на таких </a:t>
            </a:r>
            <a:r>
              <a:rPr lang="ru-RU" dirty="0" err="1"/>
              <a:t>етапах</a:t>
            </a:r>
            <a:r>
              <a:rPr lang="ru-RU" dirty="0"/>
              <a:t>:</a:t>
            </a:r>
          </a:p>
          <a:p>
            <a:r>
              <a:rPr lang="ru-RU" dirty="0"/>
              <a:t>·        Перший </a:t>
            </a:r>
            <a:r>
              <a:rPr lang="ru-RU" dirty="0" err="1"/>
              <a:t>зробив</a:t>
            </a:r>
            <a:r>
              <a:rPr lang="ru-RU" dirty="0"/>
              <a:t> </a:t>
            </a:r>
            <a:r>
              <a:rPr lang="ru-RU" dirty="0" err="1"/>
              <a:t>демонстрацію</a:t>
            </a:r>
            <a:r>
              <a:rPr lang="ru-RU" dirty="0"/>
              <a:t> товару, </a:t>
            </a:r>
            <a:r>
              <a:rPr lang="ru-RU" dirty="0" err="1"/>
              <a:t>очікувана</a:t>
            </a:r>
            <a:r>
              <a:rPr lang="ru-RU" dirty="0"/>
              <a:t> угода </a:t>
            </a:r>
            <a:r>
              <a:rPr lang="ru-RU" dirty="0" err="1"/>
              <a:t>складає</a:t>
            </a:r>
            <a:r>
              <a:rPr lang="ru-RU" dirty="0"/>
              <a:t> 20 млн грн.</a:t>
            </a:r>
          </a:p>
          <a:p>
            <a:r>
              <a:rPr lang="ru-RU" dirty="0"/>
              <a:t>·        </a:t>
            </a:r>
            <a:r>
              <a:rPr lang="ru-RU" dirty="0" err="1"/>
              <a:t>Другий</a:t>
            </a:r>
            <a:r>
              <a:rPr lang="ru-RU" dirty="0"/>
              <a:t> </a:t>
            </a:r>
            <a:r>
              <a:rPr lang="ru-RU" dirty="0" err="1"/>
              <a:t>оголосив</a:t>
            </a:r>
            <a:r>
              <a:rPr lang="ru-RU" dirty="0"/>
              <a:t> </a:t>
            </a:r>
            <a:r>
              <a:rPr lang="ru-RU" dirty="0" err="1"/>
              <a:t>комерційну</a:t>
            </a:r>
            <a:r>
              <a:rPr lang="ru-RU" dirty="0"/>
              <a:t> </a:t>
            </a:r>
            <a:r>
              <a:rPr lang="ru-RU" dirty="0" err="1"/>
              <a:t>пропозицію</a:t>
            </a:r>
            <a:r>
              <a:rPr lang="ru-RU" dirty="0"/>
              <a:t>. Угода — на 8 млн. грн.</a:t>
            </a:r>
          </a:p>
          <a:p>
            <a:r>
              <a:rPr lang="ru-RU" dirty="0"/>
              <a:t>·        </a:t>
            </a:r>
            <a:r>
              <a:rPr lang="ru-RU" dirty="0" err="1"/>
              <a:t>Третій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на </a:t>
            </a:r>
            <a:r>
              <a:rPr lang="ru-RU" dirty="0" err="1"/>
              <a:t>фінальній</a:t>
            </a:r>
            <a:r>
              <a:rPr lang="ru-RU" dirty="0"/>
              <a:t> </a:t>
            </a:r>
            <a:r>
              <a:rPr lang="ru-RU" dirty="0" err="1"/>
              <a:t>стадії</a:t>
            </a:r>
            <a:r>
              <a:rPr lang="ru-RU" dirty="0"/>
              <a:t> </a:t>
            </a:r>
            <a:r>
              <a:rPr lang="ru-RU" dirty="0" err="1"/>
              <a:t>перемовин</a:t>
            </a:r>
            <a:r>
              <a:rPr lang="ru-RU" dirty="0"/>
              <a:t>. Угода — на 50 млн. грн.</a:t>
            </a:r>
          </a:p>
          <a:p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спрощений</a:t>
            </a:r>
            <a:r>
              <a:rPr lang="ru-RU" dirty="0"/>
              <a:t>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виглядає</a:t>
            </a:r>
            <a:r>
              <a:rPr lang="ru-RU" dirty="0"/>
              <a:t> </a:t>
            </a:r>
            <a:r>
              <a:rPr lang="ru-RU" dirty="0" err="1"/>
              <a:t>наступним</a:t>
            </a:r>
            <a:r>
              <a:rPr lang="ru-RU" dirty="0"/>
              <a:t> чином. По </a:t>
            </a:r>
            <a:r>
              <a:rPr lang="ru-RU" dirty="0" err="1"/>
              <a:t>першому</a:t>
            </a:r>
            <a:r>
              <a:rPr lang="ru-RU" dirty="0"/>
              <a:t> менеджеру: </a:t>
            </a:r>
            <a:r>
              <a:rPr lang="ru-RU" dirty="0" err="1"/>
              <a:t>вірогідність</a:t>
            </a:r>
            <a:r>
              <a:rPr lang="ru-RU" dirty="0"/>
              <a:t> </a:t>
            </a:r>
            <a:r>
              <a:rPr lang="ru-RU" dirty="0" err="1"/>
              <a:t>закриття</a:t>
            </a:r>
            <a:r>
              <a:rPr lang="ru-RU" dirty="0"/>
              <a:t> угоди 25%, </a:t>
            </a:r>
            <a:r>
              <a:rPr lang="ru-RU" dirty="0" err="1"/>
              <a:t>прогнозована</a:t>
            </a:r>
            <a:r>
              <a:rPr lang="ru-RU" dirty="0"/>
              <a:t> сума </a:t>
            </a:r>
            <a:r>
              <a:rPr lang="ru-RU" dirty="0" err="1"/>
              <a:t>складає</a:t>
            </a:r>
            <a:r>
              <a:rPr lang="ru-RU" dirty="0"/>
              <a:t> 5 млн. грн. По другому: </a:t>
            </a:r>
            <a:r>
              <a:rPr lang="ru-RU" dirty="0" err="1"/>
              <a:t>вірогідність</a:t>
            </a:r>
            <a:r>
              <a:rPr lang="ru-RU" dirty="0"/>
              <a:t> 65%, сума — 5,2 млн. грн. По </a:t>
            </a:r>
            <a:r>
              <a:rPr lang="ru-RU" dirty="0" err="1"/>
              <a:t>третьому</a:t>
            </a:r>
            <a:r>
              <a:rPr lang="ru-RU" dirty="0"/>
              <a:t>: </a:t>
            </a:r>
            <a:r>
              <a:rPr lang="ru-RU" dirty="0" err="1"/>
              <a:t>вірогідність</a:t>
            </a:r>
            <a:r>
              <a:rPr lang="ru-RU" dirty="0"/>
              <a:t> 80%, сума — 40 млн. грн. </a:t>
            </a:r>
            <a:r>
              <a:rPr lang="ru-RU" dirty="0" err="1"/>
              <a:t>Отже</a:t>
            </a:r>
            <a:r>
              <a:rPr lang="ru-RU" dirty="0"/>
              <a:t>, за </a:t>
            </a:r>
            <a:r>
              <a:rPr lang="ru-RU" dirty="0" err="1"/>
              <a:t>період</a:t>
            </a:r>
            <a:r>
              <a:rPr lang="ru-RU" dirty="0"/>
              <a:t>, на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прогноз (у </a:t>
            </a:r>
            <a:r>
              <a:rPr lang="ru-RU" dirty="0" err="1"/>
              <a:t>даному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квартал), </a:t>
            </a:r>
            <a:r>
              <a:rPr lang="ru-RU" dirty="0" err="1"/>
              <a:t>фірма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5 + 5,2 + 40 = 50, 2 млн. грн.</a:t>
            </a:r>
          </a:p>
        </p:txBody>
      </p:sp>
    </p:spTree>
    <p:extLst>
      <p:ext uri="{BB962C8B-B14F-4D97-AF65-F5344CB8AC3E}">
        <p14:creationId xmlns:p14="http://schemas.microsoft.com/office/powerpoint/2010/main" val="1749253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Завдання</a:t>
            </a:r>
            <a:r>
              <a:rPr lang="ru-RU" dirty="0" smtClean="0"/>
              <a:t>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u="sng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/>
              <a:t>такого </a:t>
            </a:r>
            <a:r>
              <a:rPr lang="ru-RU" b="1" i="1" u="sng" dirty="0"/>
              <a:t>товару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і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ними, </a:t>
            </a:r>
            <a:r>
              <a:rPr lang="ru-RU" b="1" i="1" u="sng" dirty="0" err="1"/>
              <a:t>щоб</a:t>
            </a:r>
            <a:r>
              <a:rPr lang="ru-RU" b="1" i="1" u="sng" dirty="0"/>
              <a:t> </a:t>
            </a:r>
            <a:r>
              <a:rPr lang="ru-RU" b="1" i="1" u="sng" dirty="0" err="1"/>
              <a:t>інші</a:t>
            </a:r>
            <a:r>
              <a:rPr lang="ru-RU" b="1" i="1" u="sng" dirty="0"/>
              <a:t> </a:t>
            </a:r>
            <a:r>
              <a:rPr lang="ru-RU" b="1" i="1" u="sng" dirty="0" err="1"/>
              <a:t>елементи</a:t>
            </a:r>
            <a:r>
              <a:rPr lang="ru-RU" b="1" i="1" u="sng" dirty="0"/>
              <a:t> </a:t>
            </a:r>
            <a:r>
              <a:rPr lang="ru-RU" b="1" i="1" u="sng" dirty="0" err="1"/>
              <a:t>маркетингової</a:t>
            </a:r>
            <a:r>
              <a:rPr lang="ru-RU" b="1" i="1" u="sng" dirty="0"/>
              <a:t> </a:t>
            </a:r>
            <a:r>
              <a:rPr lang="ru-RU" b="1" i="1" u="sng" dirty="0" err="1"/>
              <a:t>діяльності</a:t>
            </a:r>
            <a:r>
              <a:rPr lang="ru-RU" b="1" i="1" u="sng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використовувались</a:t>
            </a:r>
            <a:r>
              <a:rPr lang="ru-RU" dirty="0"/>
              <a:t> </a:t>
            </a:r>
            <a:r>
              <a:rPr lang="ru-RU" dirty="0" err="1"/>
              <a:t>мінімально</a:t>
            </a:r>
            <a:r>
              <a:rPr lang="ru-RU" dirty="0"/>
              <a:t>, як </a:t>
            </a:r>
            <a:r>
              <a:rPr lang="ru-RU" dirty="0" err="1"/>
              <a:t>допоміжні</a:t>
            </a:r>
            <a:r>
              <a:rPr lang="ru-RU" dirty="0"/>
              <a:t> 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поставлених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ж </a:t>
            </a:r>
            <a:r>
              <a:rPr lang="ru-RU" b="1" i="1" u="sng" dirty="0" err="1"/>
              <a:t>були</a:t>
            </a:r>
            <a:r>
              <a:rPr lang="ru-RU" b="1" i="1" u="sng" dirty="0"/>
              <a:t> </a:t>
            </a:r>
            <a:r>
              <a:rPr lang="ru-RU" b="1" i="1" u="sng" dirty="0" err="1"/>
              <a:t>непотрібні</a:t>
            </a:r>
            <a:r>
              <a:rPr lang="ru-RU" b="1" i="1" u="sng" dirty="0"/>
              <a:t> </a:t>
            </a:r>
            <a:r>
              <a:rPr lang="ru-RU" b="1" i="1" u="sng" dirty="0" err="1" smtClean="0"/>
              <a:t>взагалі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56732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16632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Окрім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перераховані</a:t>
            </a:r>
            <a:r>
              <a:rPr lang="ru-RU" dirty="0"/>
              <a:t> в </a:t>
            </a:r>
            <a:r>
              <a:rPr lang="ru-RU" dirty="0" err="1"/>
              <a:t>наведених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способах, на </a:t>
            </a:r>
            <a:r>
              <a:rPr lang="ru-RU" dirty="0" err="1"/>
              <a:t>підсумкову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.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розділити</a:t>
            </a:r>
            <a:r>
              <a:rPr lang="ru-RU" dirty="0"/>
              <a:t> на </a:t>
            </a:r>
            <a:r>
              <a:rPr lang="ru-RU" dirty="0" err="1"/>
              <a:t>внутрішні</a:t>
            </a:r>
            <a:r>
              <a:rPr lang="ru-RU" dirty="0"/>
              <a:t> та </a:t>
            </a:r>
            <a:r>
              <a:rPr lang="ru-RU" dirty="0" err="1"/>
              <a:t>зовнішні</a:t>
            </a:r>
            <a:r>
              <a:rPr lang="ru-RU" dirty="0"/>
              <a:t>. До перших належать </a:t>
            </a:r>
            <a:r>
              <a:rPr lang="ru-RU" dirty="0" err="1"/>
              <a:t>ті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керівництво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вплинути</a:t>
            </a:r>
            <a:r>
              <a:rPr lang="ru-RU" dirty="0"/>
              <a:t>: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виробничі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, </a:t>
            </a:r>
            <a:r>
              <a:rPr lang="ru-RU" dirty="0" err="1"/>
              <a:t>вартість</a:t>
            </a:r>
            <a:r>
              <a:rPr lang="ru-RU" dirty="0"/>
              <a:t>, </a:t>
            </a:r>
            <a:r>
              <a:rPr lang="ru-RU" dirty="0" err="1"/>
              <a:t>ресурси</a:t>
            </a:r>
            <a:r>
              <a:rPr lang="ru-RU" dirty="0"/>
              <a:t>,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рекламних</a:t>
            </a:r>
            <a:r>
              <a:rPr lang="ru-RU" dirty="0"/>
              <a:t> </a:t>
            </a:r>
            <a:r>
              <a:rPr lang="ru-RU" dirty="0" err="1"/>
              <a:t>кампаній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r>
              <a:rPr lang="ru-RU" dirty="0"/>
              <a:t>На </a:t>
            </a:r>
            <a:r>
              <a:rPr lang="ru-RU" dirty="0" err="1"/>
              <a:t>другі</a:t>
            </a:r>
            <a:r>
              <a:rPr lang="ru-RU" dirty="0"/>
              <a:t> </a:t>
            </a:r>
            <a:r>
              <a:rPr lang="ru-RU" dirty="0" err="1"/>
              <a:t>підприємство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вплинути</a:t>
            </a:r>
            <a:r>
              <a:rPr lang="ru-RU" dirty="0"/>
              <a:t> </a:t>
            </a:r>
            <a:r>
              <a:rPr lang="ru-RU" dirty="0" err="1"/>
              <a:t>жодним</a:t>
            </a:r>
            <a:r>
              <a:rPr lang="ru-RU" dirty="0"/>
              <a:t> чином.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діють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: </a:t>
            </a:r>
            <a:r>
              <a:rPr lang="ru-RU" dirty="0" err="1"/>
              <a:t>асортимент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різновиди</a:t>
            </a:r>
            <a:r>
              <a:rPr lang="ru-RU" dirty="0"/>
              <a:t> й характеристики,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конкуруючих</a:t>
            </a:r>
            <a:r>
              <a:rPr lang="ru-RU" dirty="0"/>
              <a:t> </a:t>
            </a:r>
            <a:r>
              <a:rPr lang="ru-RU" dirty="0" err="1"/>
              <a:t>фірм</a:t>
            </a:r>
            <a:r>
              <a:rPr lang="ru-RU" dirty="0"/>
              <a:t> та </a:t>
            </a:r>
            <a:r>
              <a:rPr lang="ru-RU" dirty="0" err="1"/>
              <a:t>обрана</a:t>
            </a:r>
            <a:r>
              <a:rPr lang="ru-RU" dirty="0"/>
              <a:t> ними </a:t>
            </a:r>
            <a:r>
              <a:rPr lang="ru-RU" dirty="0" err="1"/>
              <a:t>стратегія</a:t>
            </a:r>
            <a:r>
              <a:rPr lang="ru-RU" dirty="0"/>
              <a:t>, </a:t>
            </a:r>
            <a:r>
              <a:rPr lang="ru-RU" dirty="0" err="1"/>
              <a:t>політика</a:t>
            </a:r>
            <a:r>
              <a:rPr lang="ru-RU" dirty="0"/>
              <a:t> </a:t>
            </a:r>
            <a:r>
              <a:rPr lang="ru-RU" dirty="0" err="1"/>
              <a:t>ціноутворення</a:t>
            </a:r>
            <a:r>
              <a:rPr lang="ru-RU" dirty="0"/>
              <a:t> і т. </a:t>
            </a:r>
            <a:r>
              <a:rPr lang="ru-RU" dirty="0" err="1"/>
              <a:t>ін</a:t>
            </a:r>
            <a:r>
              <a:rPr lang="ru-RU" dirty="0"/>
              <a:t>.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ситуація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склалася</a:t>
            </a:r>
            <a:r>
              <a:rPr lang="ru-RU" dirty="0"/>
              <a:t> в </a:t>
            </a:r>
            <a:r>
              <a:rPr lang="ru-RU" dirty="0" err="1"/>
              <a:t>суспільстві</a:t>
            </a:r>
            <a:r>
              <a:rPr lang="ru-RU" dirty="0"/>
              <a:t>: </a:t>
            </a:r>
            <a:r>
              <a:rPr lang="ru-RU" dirty="0" err="1"/>
              <a:t>економічний</a:t>
            </a:r>
            <a:r>
              <a:rPr lang="ru-RU" dirty="0"/>
              <a:t> стан </a:t>
            </a:r>
            <a:r>
              <a:rPr lang="ru-RU" dirty="0" err="1"/>
              <a:t>країни</a:t>
            </a:r>
            <a:r>
              <a:rPr lang="ru-RU" dirty="0"/>
              <a:t>, </a:t>
            </a:r>
            <a:r>
              <a:rPr lang="ru-RU" dirty="0" err="1"/>
              <a:t>державна</a:t>
            </a:r>
            <a:r>
              <a:rPr lang="ru-RU" dirty="0"/>
              <a:t> </a:t>
            </a:r>
            <a:r>
              <a:rPr lang="ru-RU" dirty="0" err="1"/>
              <a:t>політика</a:t>
            </a:r>
            <a:r>
              <a:rPr lang="ru-RU" dirty="0"/>
              <a:t>, </a:t>
            </a:r>
            <a:r>
              <a:rPr lang="ru-RU" dirty="0" err="1"/>
              <a:t>відсотковий</a:t>
            </a:r>
            <a:r>
              <a:rPr lang="ru-RU" dirty="0"/>
              <a:t> </a:t>
            </a:r>
            <a:r>
              <a:rPr lang="ru-RU" dirty="0" err="1"/>
              <a:t>розподіл</a:t>
            </a:r>
            <a:r>
              <a:rPr lang="ru-RU" dirty="0"/>
              <a:t> «</a:t>
            </a:r>
            <a:r>
              <a:rPr lang="ru-RU" dirty="0" err="1"/>
              <a:t>багаті</a:t>
            </a:r>
            <a:r>
              <a:rPr lang="ru-RU" dirty="0"/>
              <a:t> – </a:t>
            </a:r>
            <a:r>
              <a:rPr lang="ru-RU" dirty="0" err="1"/>
              <a:t>бідні</a:t>
            </a:r>
            <a:r>
              <a:rPr lang="ru-RU" dirty="0"/>
              <a:t>», </a:t>
            </a:r>
            <a:r>
              <a:rPr lang="ru-RU" dirty="0" err="1"/>
              <a:t>прибуток</a:t>
            </a:r>
            <a:r>
              <a:rPr lang="ru-RU" dirty="0"/>
              <a:t> на душу </a:t>
            </a:r>
            <a:r>
              <a:rPr lang="ru-RU" dirty="0" err="1"/>
              <a:t>населення</a:t>
            </a:r>
            <a:r>
              <a:rPr lang="ru-RU" dirty="0"/>
              <a:t> та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останнього</a:t>
            </a:r>
            <a:r>
              <a:rPr lang="ru-RU" dirty="0"/>
              <a:t>, </a:t>
            </a:r>
            <a:r>
              <a:rPr lang="ru-RU" dirty="0" err="1"/>
              <a:t>звички</a:t>
            </a:r>
            <a:r>
              <a:rPr lang="ru-RU" dirty="0"/>
              <a:t> й </a:t>
            </a:r>
            <a:r>
              <a:rPr lang="ru-RU" dirty="0" err="1"/>
              <a:t>традиції</a:t>
            </a:r>
            <a:r>
              <a:rPr lang="ru-RU" dirty="0"/>
              <a:t>, </a:t>
            </a:r>
            <a:r>
              <a:rPr lang="ru-RU" dirty="0" err="1"/>
              <a:t>сезонні</a:t>
            </a:r>
            <a:r>
              <a:rPr lang="ru-RU" dirty="0"/>
              <a:t> </a:t>
            </a:r>
            <a:r>
              <a:rPr lang="ru-RU" dirty="0" err="1"/>
              <a:t>коливання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.</a:t>
            </a:r>
          </a:p>
          <a:p>
            <a:r>
              <a:rPr lang="ru-RU" dirty="0" err="1"/>
              <a:t>Якщо</a:t>
            </a:r>
            <a:r>
              <a:rPr lang="ru-RU" dirty="0"/>
              <a:t> на другу </a:t>
            </a:r>
            <a:r>
              <a:rPr lang="ru-RU" dirty="0" err="1"/>
              <a:t>групу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</a:t>
            </a:r>
            <a:r>
              <a:rPr lang="ru-RU" dirty="0" err="1"/>
              <a:t>підприємець</a:t>
            </a:r>
            <a:r>
              <a:rPr lang="ru-RU" dirty="0"/>
              <a:t> </a:t>
            </a:r>
            <a:r>
              <a:rPr lang="ru-RU" dirty="0" err="1"/>
              <a:t>вплинути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, то </a:t>
            </a:r>
            <a:r>
              <a:rPr lang="ru-RU" dirty="0" err="1"/>
              <a:t>це</a:t>
            </a:r>
            <a:r>
              <a:rPr lang="ru-RU" dirty="0"/>
              <a:t> не значить,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не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тримати</a:t>
            </a:r>
            <a:r>
              <a:rPr lang="ru-RU" dirty="0"/>
              <a:t> в </a:t>
            </a:r>
            <a:r>
              <a:rPr lang="ru-RU" dirty="0" err="1"/>
              <a:t>полі</a:t>
            </a:r>
            <a:r>
              <a:rPr lang="ru-RU" dirty="0"/>
              <a:t> </a:t>
            </a:r>
            <a:r>
              <a:rPr lang="ru-RU" dirty="0" err="1"/>
              <a:t>зору</a:t>
            </a:r>
            <a:r>
              <a:rPr lang="ru-RU" dirty="0"/>
              <a:t>. </a:t>
            </a:r>
            <a:r>
              <a:rPr lang="ru-RU" dirty="0" err="1"/>
              <a:t>Навпаки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треба </a:t>
            </a:r>
            <a:r>
              <a:rPr lang="ru-RU" dirty="0" err="1"/>
              <a:t>ретельно</a:t>
            </a:r>
            <a:r>
              <a:rPr lang="ru-RU" dirty="0"/>
              <a:t> </a:t>
            </a:r>
            <a:r>
              <a:rPr lang="ru-RU" dirty="0" err="1"/>
              <a:t>вивчати</a:t>
            </a:r>
            <a:r>
              <a:rPr lang="ru-RU" dirty="0"/>
              <a:t> і </a:t>
            </a:r>
            <a:r>
              <a:rPr lang="ru-RU" dirty="0" err="1"/>
              <a:t>враховувати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прогнозів</a:t>
            </a:r>
            <a:r>
              <a:rPr lang="ru-RU" dirty="0"/>
              <a:t>. А </a:t>
            </a:r>
            <a:r>
              <a:rPr lang="ru-RU" dirty="0" err="1"/>
              <a:t>також</a:t>
            </a:r>
            <a:r>
              <a:rPr lang="ru-RU" dirty="0"/>
              <a:t> добре </a:t>
            </a:r>
            <a:r>
              <a:rPr lang="ru-RU" dirty="0" err="1"/>
              <a:t>розуміти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вони </a:t>
            </a:r>
            <a:r>
              <a:rPr lang="ru-RU" dirty="0" err="1"/>
              <a:t>несуть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 та бути готовим до </a:t>
            </a:r>
            <a:r>
              <a:rPr lang="ru-RU" dirty="0" err="1"/>
              <a:t>можливого</a:t>
            </a:r>
            <a:r>
              <a:rPr lang="ru-RU" dirty="0"/>
              <a:t> </a:t>
            </a:r>
            <a:r>
              <a:rPr lang="ru-RU" dirty="0" err="1"/>
              <a:t>погіршення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74303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7875" y="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err="1" smtClean="0"/>
              <a:t>Принципи</a:t>
            </a:r>
            <a:r>
              <a:rPr lang="ru-RU" dirty="0" smtClean="0"/>
              <a:t> </a:t>
            </a:r>
            <a:r>
              <a:rPr lang="ru-RU" dirty="0" err="1" smtClean="0"/>
              <a:t>прогназування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err="1" smtClean="0"/>
              <a:t>Єдність</a:t>
            </a:r>
            <a:r>
              <a:rPr lang="ru-RU" b="1" dirty="0" smtClean="0"/>
              <a:t> </a:t>
            </a:r>
            <a:r>
              <a:rPr lang="ru-RU" b="1" dirty="0"/>
              <a:t>і </a:t>
            </a:r>
            <a:r>
              <a:rPr lang="ru-RU" b="1" dirty="0" err="1"/>
              <a:t>повнота</a:t>
            </a:r>
            <a:r>
              <a:rPr lang="ru-RU" b="1" dirty="0"/>
              <a:t> </a:t>
            </a:r>
            <a:r>
              <a:rPr lang="ru-RU" b="1" dirty="0" err="1"/>
              <a:t>показників</a:t>
            </a:r>
            <a:endParaRPr lang="ru-RU" b="1" dirty="0"/>
          </a:p>
          <a:p>
            <a:r>
              <a:rPr lang="ru-RU" dirty="0" err="1"/>
              <a:t>Цей</a:t>
            </a:r>
            <a:r>
              <a:rPr lang="ru-RU" dirty="0"/>
              <a:t> принцип </a:t>
            </a:r>
            <a:r>
              <a:rPr lang="ru-RU" dirty="0" err="1"/>
              <a:t>регламентує</a:t>
            </a:r>
            <a:r>
              <a:rPr lang="ru-RU" dirty="0"/>
              <a:t> роботу з </a:t>
            </a:r>
            <a:r>
              <a:rPr lang="ru-RU" dirty="0" err="1"/>
              <a:t>показниками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, </a:t>
            </a:r>
            <a:r>
              <a:rPr lang="ru-RU" dirty="0" err="1"/>
              <a:t>по-перше</a:t>
            </a:r>
            <a:r>
              <a:rPr lang="ru-RU" dirty="0"/>
              <a:t>, </a:t>
            </a:r>
            <a:r>
              <a:rPr lang="ru-RU" dirty="0" err="1"/>
              <a:t>цифри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бути </a:t>
            </a:r>
            <a:r>
              <a:rPr lang="ru-RU" dirty="0" err="1"/>
              <a:t>узгоджені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 і </a:t>
            </a:r>
            <a:r>
              <a:rPr lang="ru-RU" dirty="0" err="1"/>
              <a:t>належати</a:t>
            </a:r>
            <a:r>
              <a:rPr lang="ru-RU" dirty="0"/>
              <a:t> до одного </a:t>
            </a:r>
            <a:r>
              <a:rPr lang="ru-RU" dirty="0" err="1"/>
              <a:t>періоду</a:t>
            </a:r>
            <a:r>
              <a:rPr lang="ru-RU" dirty="0"/>
              <a:t>. </a:t>
            </a:r>
            <a:r>
              <a:rPr lang="ru-RU" dirty="0" err="1"/>
              <a:t>По-друге</a:t>
            </a:r>
            <a:r>
              <a:rPr lang="ru-RU" dirty="0"/>
              <a:t>, треба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стосуються</a:t>
            </a:r>
            <a:r>
              <a:rPr lang="ru-RU" dirty="0"/>
              <a:t> </a:t>
            </a:r>
            <a:r>
              <a:rPr lang="ru-RU" dirty="0" err="1"/>
              <a:t>обраної</a:t>
            </a:r>
            <a:r>
              <a:rPr lang="ru-RU" dirty="0"/>
              <a:t> теми, а не </a:t>
            </a:r>
            <a:r>
              <a:rPr lang="ru-RU" dirty="0" err="1"/>
              <a:t>користуватись</a:t>
            </a:r>
            <a:r>
              <a:rPr lang="ru-RU" dirty="0"/>
              <a:t>, </a:t>
            </a:r>
            <a:r>
              <a:rPr lang="ru-RU" dirty="0" err="1"/>
              <a:t>приміром</a:t>
            </a:r>
            <a:r>
              <a:rPr lang="ru-RU" dirty="0"/>
              <a:t>,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довільно</a:t>
            </a:r>
            <a:r>
              <a:rPr lang="ru-RU" dirty="0"/>
              <a:t> </a:t>
            </a:r>
            <a:r>
              <a:rPr lang="ru-RU" dirty="0" err="1"/>
              <a:t>взятим</a:t>
            </a:r>
            <a:r>
              <a:rPr lang="ru-RU" dirty="0"/>
              <a:t> </a:t>
            </a:r>
            <a:r>
              <a:rPr lang="ru-RU" dirty="0" err="1"/>
              <a:t>середнім</a:t>
            </a:r>
            <a:r>
              <a:rPr lang="ru-RU" dirty="0"/>
              <a:t> </a:t>
            </a:r>
            <a:r>
              <a:rPr lang="ru-RU" dirty="0" err="1"/>
              <a:t>значенням</a:t>
            </a:r>
            <a:r>
              <a:rPr lang="ru-RU" dirty="0"/>
              <a:t> і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розрахунки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менеджер онлайн-магазину,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продає</a:t>
            </a:r>
            <a:r>
              <a:rPr lang="ru-RU" dirty="0"/>
              <a:t> </a:t>
            </a:r>
            <a:r>
              <a:rPr lang="ru-RU" dirty="0" err="1"/>
              <a:t>басейни</a:t>
            </a:r>
            <a:r>
              <a:rPr lang="ru-RU" dirty="0"/>
              <a:t>, </a:t>
            </a:r>
            <a:r>
              <a:rPr lang="ru-RU" dirty="0" err="1"/>
              <a:t>прогнозує</a:t>
            </a:r>
            <a:r>
              <a:rPr lang="ru-RU" dirty="0"/>
              <a:t> </a:t>
            </a:r>
            <a:r>
              <a:rPr lang="ru-RU" dirty="0" err="1"/>
              <a:t>реалізацію</a:t>
            </a:r>
            <a:r>
              <a:rPr lang="ru-RU" dirty="0"/>
              <a:t> на </a:t>
            </a:r>
            <a:r>
              <a:rPr lang="ru-RU" dirty="0" err="1"/>
              <a:t>літні</a:t>
            </a:r>
            <a:r>
              <a:rPr lang="ru-RU" dirty="0"/>
              <a:t> </a:t>
            </a:r>
            <a:r>
              <a:rPr lang="ru-RU" dirty="0" err="1"/>
              <a:t>місяці</a:t>
            </a:r>
            <a:r>
              <a:rPr lang="ru-RU" dirty="0"/>
              <a:t>, то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звернути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на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на результат:</a:t>
            </a:r>
          </a:p>
          <a:p>
            <a:r>
              <a:rPr lang="ru-RU" dirty="0"/>
              <a:t>1.     </a:t>
            </a:r>
            <a:r>
              <a:rPr lang="ru-RU" dirty="0" err="1"/>
              <a:t>Асортимент</a:t>
            </a:r>
            <a:r>
              <a:rPr lang="ru-RU" dirty="0"/>
              <a:t> товару.</a:t>
            </a:r>
          </a:p>
          <a:p>
            <a:r>
              <a:rPr lang="ru-RU" dirty="0"/>
              <a:t>2.     </a:t>
            </a:r>
            <a:r>
              <a:rPr lang="ru-RU" dirty="0" err="1"/>
              <a:t>Вартість</a:t>
            </a:r>
            <a:r>
              <a:rPr lang="ru-RU" dirty="0"/>
              <a:t>.</a:t>
            </a:r>
          </a:p>
          <a:p>
            <a:r>
              <a:rPr lang="ru-RU" dirty="0"/>
              <a:t>3.     </a:t>
            </a:r>
            <a:r>
              <a:rPr lang="ru-RU" dirty="0" err="1"/>
              <a:t>Наявність</a:t>
            </a:r>
            <a:r>
              <a:rPr lang="ru-RU" dirty="0"/>
              <a:t> на </a:t>
            </a:r>
            <a:r>
              <a:rPr lang="ru-RU" dirty="0" err="1"/>
              <a:t>складі</a:t>
            </a:r>
            <a:r>
              <a:rPr lang="ru-RU" dirty="0"/>
              <a:t>.</a:t>
            </a:r>
          </a:p>
          <a:p>
            <a:r>
              <a:rPr lang="ru-RU" dirty="0"/>
              <a:t>4.    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 </a:t>
            </a:r>
            <a:r>
              <a:rPr lang="ru-RU" dirty="0" err="1"/>
              <a:t>літом</a:t>
            </a:r>
            <a:r>
              <a:rPr lang="ru-RU" dirty="0"/>
              <a:t> </a:t>
            </a:r>
            <a:r>
              <a:rPr lang="ru-RU" dirty="0" err="1"/>
              <a:t>минулого</a:t>
            </a:r>
            <a:r>
              <a:rPr lang="ru-RU" dirty="0"/>
              <a:t> року.</a:t>
            </a:r>
          </a:p>
          <a:p>
            <a:r>
              <a:rPr lang="ru-RU" dirty="0"/>
              <a:t>5.    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 сайту.</a:t>
            </a:r>
          </a:p>
          <a:p>
            <a:r>
              <a:rPr lang="ru-RU" dirty="0"/>
              <a:t>6.     Тренд.</a:t>
            </a:r>
          </a:p>
          <a:p>
            <a:r>
              <a:rPr lang="ru-RU" dirty="0"/>
              <a:t>7.     </a:t>
            </a:r>
            <a:r>
              <a:rPr lang="ru-RU" dirty="0" err="1"/>
              <a:t>Сезонне</a:t>
            </a:r>
            <a:r>
              <a:rPr lang="ru-RU" dirty="0"/>
              <a:t> </a:t>
            </a:r>
            <a:r>
              <a:rPr lang="ru-RU" dirty="0" err="1"/>
              <a:t>коливання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.</a:t>
            </a:r>
          </a:p>
          <a:p>
            <a:r>
              <a:rPr lang="ru-RU" dirty="0"/>
              <a:t>8.     Погода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r>
              <a:rPr lang="ru-RU" dirty="0"/>
              <a:t>Чим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буде </a:t>
            </a:r>
            <a:r>
              <a:rPr lang="ru-RU" dirty="0" err="1"/>
              <a:t>враховано</a:t>
            </a:r>
            <a:r>
              <a:rPr lang="ru-RU" dirty="0"/>
              <a:t>,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точнішим</a:t>
            </a:r>
            <a:r>
              <a:rPr lang="ru-RU" dirty="0"/>
              <a:t> </a:t>
            </a:r>
            <a:r>
              <a:rPr lang="ru-RU" dirty="0" err="1"/>
              <a:t>виявиться</a:t>
            </a:r>
            <a:r>
              <a:rPr lang="ru-RU" dirty="0"/>
              <a:t> прогноз.</a:t>
            </a:r>
          </a:p>
        </p:txBody>
      </p:sp>
    </p:spTree>
    <p:extLst>
      <p:ext uri="{BB962C8B-B14F-4D97-AF65-F5344CB8AC3E}">
        <p14:creationId xmlns:p14="http://schemas.microsoft.com/office/powerpoint/2010/main" val="9874757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2300" y="188640"/>
            <a:ext cx="903649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Принцип </a:t>
            </a:r>
            <a:r>
              <a:rPr lang="ru-RU" b="1" dirty="0" err="1"/>
              <a:t>безперервності</a:t>
            </a:r>
            <a:endParaRPr lang="ru-RU" b="1" dirty="0"/>
          </a:p>
          <a:p>
            <a:r>
              <a:rPr lang="ru-RU" dirty="0" err="1"/>
              <a:t>Прогнозувати</a:t>
            </a:r>
            <a:r>
              <a:rPr lang="ru-RU" dirty="0"/>
              <a:t> </a:t>
            </a:r>
            <a:r>
              <a:rPr lang="ru-RU" dirty="0" err="1"/>
              <a:t>продажі</a:t>
            </a:r>
            <a:r>
              <a:rPr lang="ru-RU" dirty="0"/>
              <a:t> треба </a:t>
            </a:r>
            <a:r>
              <a:rPr lang="ru-RU" dirty="0" err="1"/>
              <a:t>постійно</a:t>
            </a:r>
            <a:r>
              <a:rPr lang="ru-RU" dirty="0"/>
              <a:t>.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роблять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раз на </a:t>
            </a:r>
            <a:r>
              <a:rPr lang="ru-RU" dirty="0" err="1"/>
              <a:t>півроку-рік</a:t>
            </a:r>
            <a:r>
              <a:rPr lang="ru-RU" dirty="0"/>
              <a:t>, </a:t>
            </a:r>
            <a:r>
              <a:rPr lang="ru-RU" dirty="0" err="1"/>
              <a:t>малі</a:t>
            </a:r>
            <a:r>
              <a:rPr lang="ru-RU" dirty="0"/>
              <a:t> й </a:t>
            </a:r>
            <a:r>
              <a:rPr lang="ru-RU" dirty="0" err="1"/>
              <a:t>середні</a:t>
            </a:r>
            <a:r>
              <a:rPr lang="ru-RU" dirty="0"/>
              <a:t> — </a:t>
            </a:r>
            <a:r>
              <a:rPr lang="ru-RU" dirty="0" err="1"/>
              <a:t>щомісячно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на квартал. </a:t>
            </a:r>
            <a:r>
              <a:rPr lang="ru-RU" dirty="0" err="1"/>
              <a:t>Окрім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прогноз є основа для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ще</a:t>
            </a:r>
            <a:r>
              <a:rPr lang="ru-RU" dirty="0"/>
              <a:t> й </a:t>
            </a:r>
            <a:r>
              <a:rPr lang="ru-RU" dirty="0" err="1"/>
              <a:t>забезпечується</a:t>
            </a:r>
            <a:r>
              <a:rPr lang="ru-RU" dirty="0"/>
              <a:t> </a:t>
            </a:r>
            <a:r>
              <a:rPr lang="ru-RU" dirty="0" err="1"/>
              <a:t>послідовність</a:t>
            </a:r>
            <a:r>
              <a:rPr lang="ru-RU" dirty="0"/>
              <a:t> </a:t>
            </a:r>
            <a:r>
              <a:rPr lang="ru-RU" dirty="0" err="1"/>
              <a:t>накопичення</a:t>
            </a:r>
            <a:r>
              <a:rPr lang="ru-RU" dirty="0"/>
              <a:t> </a:t>
            </a:r>
            <a:r>
              <a:rPr lang="ru-RU" dirty="0" err="1"/>
              <a:t>статистичної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</a:t>
            </a:r>
          </a:p>
          <a:p>
            <a:r>
              <a:rPr lang="ru-RU" b="1" dirty="0"/>
              <a:t>Принцип </a:t>
            </a:r>
            <a:r>
              <a:rPr lang="ru-RU" b="1" dirty="0" err="1"/>
              <a:t>гнучкості</a:t>
            </a:r>
            <a:endParaRPr lang="ru-RU" b="1" dirty="0"/>
          </a:p>
          <a:p>
            <a:r>
              <a:rPr lang="ru-RU" dirty="0"/>
              <a:t>З </a:t>
            </a:r>
            <a:r>
              <a:rPr lang="ru-RU" dirty="0" err="1"/>
              <a:t>практичної</a:t>
            </a:r>
            <a:r>
              <a:rPr lang="ru-RU" dirty="0"/>
              <a:t>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бажано</a:t>
            </a:r>
            <a:r>
              <a:rPr lang="ru-RU" dirty="0"/>
              <a:t> </a:t>
            </a:r>
            <a:r>
              <a:rPr lang="ru-RU" dirty="0" err="1"/>
              <a:t>передбачити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версій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подій</a:t>
            </a:r>
            <a:r>
              <a:rPr lang="ru-RU" dirty="0"/>
              <a:t>.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оптимістичної</a:t>
            </a:r>
            <a:r>
              <a:rPr lang="ru-RU" dirty="0"/>
              <a:t>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 </a:t>
            </a:r>
            <a:r>
              <a:rPr lang="ru-RU" dirty="0" err="1"/>
              <a:t>виявиться</a:t>
            </a:r>
            <a:r>
              <a:rPr lang="ru-RU" dirty="0"/>
              <a:t> </a:t>
            </a:r>
            <a:r>
              <a:rPr lang="ru-RU" dirty="0" err="1"/>
              <a:t>вищим</a:t>
            </a:r>
            <a:r>
              <a:rPr lang="ru-RU" dirty="0"/>
              <a:t> </a:t>
            </a:r>
            <a:r>
              <a:rPr lang="ru-RU" dirty="0" err="1"/>
              <a:t>очікуваного</a:t>
            </a:r>
            <a:r>
              <a:rPr lang="ru-RU" dirty="0"/>
              <a:t>, </a:t>
            </a:r>
            <a:r>
              <a:rPr lang="ru-RU" dirty="0" err="1"/>
              <a:t>песимістичної</a:t>
            </a:r>
            <a:r>
              <a:rPr lang="ru-RU" dirty="0"/>
              <a:t> — </a:t>
            </a:r>
            <a:r>
              <a:rPr lang="ru-RU" dirty="0" err="1"/>
              <a:t>нижчим</a:t>
            </a:r>
            <a:r>
              <a:rPr lang="ru-RU" dirty="0"/>
              <a:t>, </a:t>
            </a:r>
            <a:r>
              <a:rPr lang="ru-RU" dirty="0" err="1"/>
              <a:t>реалістичної</a:t>
            </a:r>
            <a:r>
              <a:rPr lang="ru-RU" dirty="0"/>
              <a:t> — </a:t>
            </a:r>
            <a:r>
              <a:rPr lang="ru-RU" dirty="0" err="1"/>
              <a:t>десь</a:t>
            </a:r>
            <a:r>
              <a:rPr lang="ru-RU" dirty="0"/>
              <a:t> таким, як і </a:t>
            </a:r>
            <a:r>
              <a:rPr lang="ru-RU" dirty="0" err="1"/>
              <a:t>передбачалося</a:t>
            </a:r>
            <a:r>
              <a:rPr lang="ru-RU" dirty="0"/>
              <a:t>. На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err="1"/>
              <a:t>розробляють</a:t>
            </a:r>
            <a:r>
              <a:rPr lang="ru-RU" dirty="0"/>
              <a:t> три </a:t>
            </a:r>
            <a:r>
              <a:rPr lang="ru-RU" dirty="0" err="1"/>
              <a:t>плани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відреагувати</a:t>
            </a:r>
            <a:r>
              <a:rPr lang="ru-RU" dirty="0"/>
              <a:t> на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та обрати </a:t>
            </a:r>
            <a:r>
              <a:rPr lang="ru-RU" dirty="0" err="1"/>
              <a:t>нову</a:t>
            </a:r>
            <a:r>
              <a:rPr lang="ru-RU" dirty="0"/>
              <a:t> </a:t>
            </a:r>
            <a:r>
              <a:rPr lang="ru-RU" dirty="0" err="1"/>
              <a:t>ефективну</a:t>
            </a:r>
            <a:r>
              <a:rPr lang="ru-RU" dirty="0"/>
              <a:t> тактику. Коли </a:t>
            </a:r>
            <a:r>
              <a:rPr lang="ru-RU" dirty="0" err="1"/>
              <a:t>продажі</a:t>
            </a:r>
            <a:r>
              <a:rPr lang="ru-RU" dirty="0"/>
              <a:t> </a:t>
            </a:r>
            <a:r>
              <a:rPr lang="ru-RU" dirty="0" err="1"/>
              <a:t>зростуть</a:t>
            </a:r>
            <a:r>
              <a:rPr lang="ru-RU" dirty="0"/>
              <a:t>, то </a:t>
            </a:r>
            <a:r>
              <a:rPr lang="ru-RU" dirty="0" err="1"/>
              <a:t>збільшити</a:t>
            </a:r>
            <a:r>
              <a:rPr lang="ru-RU" dirty="0"/>
              <a:t> </a:t>
            </a:r>
            <a:r>
              <a:rPr lang="ru-RU" dirty="0" err="1"/>
              <a:t>закупівлю</a:t>
            </a:r>
            <a:r>
              <a:rPr lang="ru-RU" dirty="0"/>
              <a:t> тих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популярні</a:t>
            </a:r>
            <a:r>
              <a:rPr lang="ru-RU" dirty="0"/>
              <a:t> у </a:t>
            </a:r>
            <a:r>
              <a:rPr lang="ru-RU" dirty="0" err="1"/>
              <a:t>населення</a:t>
            </a:r>
            <a:r>
              <a:rPr lang="ru-RU" dirty="0"/>
              <a:t>, </a:t>
            </a:r>
            <a:r>
              <a:rPr lang="ru-RU" dirty="0" err="1"/>
              <a:t>вкласти</a:t>
            </a:r>
            <a:r>
              <a:rPr lang="ru-RU" dirty="0"/>
              <a:t> </a:t>
            </a:r>
            <a:r>
              <a:rPr lang="ru-RU" dirty="0" err="1"/>
              <a:t>гроші</a:t>
            </a:r>
            <a:r>
              <a:rPr lang="ru-RU" dirty="0"/>
              <a:t> в </a:t>
            </a:r>
            <a:r>
              <a:rPr lang="ru-RU" dirty="0" err="1"/>
              <a:t>перспективний</a:t>
            </a:r>
            <a:r>
              <a:rPr lang="ru-RU" dirty="0"/>
              <a:t> </a:t>
            </a:r>
            <a:r>
              <a:rPr lang="ru-RU" dirty="0" err="1"/>
              <a:t>напрямок</a:t>
            </a:r>
            <a:r>
              <a:rPr lang="ru-RU" dirty="0"/>
              <a:t>, </a:t>
            </a:r>
            <a:r>
              <a:rPr lang="ru-RU" dirty="0" err="1"/>
              <a:t>опанувати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ринки.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падатимуть</a:t>
            </a:r>
            <a:r>
              <a:rPr lang="ru-RU" dirty="0"/>
              <a:t> — провести </a:t>
            </a:r>
            <a:r>
              <a:rPr lang="ru-RU" dirty="0" err="1"/>
              <a:t>розпродаж</a:t>
            </a:r>
            <a:r>
              <a:rPr lang="ru-RU" dirty="0"/>
              <a:t>, </a:t>
            </a:r>
            <a:r>
              <a:rPr lang="ru-RU" dirty="0" err="1"/>
              <a:t>переглянути</a:t>
            </a:r>
            <a:r>
              <a:rPr lang="ru-RU" dirty="0"/>
              <a:t> </a:t>
            </a:r>
            <a:r>
              <a:rPr lang="ru-RU" dirty="0" err="1"/>
              <a:t>маркетингову</a:t>
            </a:r>
            <a:r>
              <a:rPr lang="ru-RU" dirty="0"/>
              <a:t> </a:t>
            </a:r>
            <a:r>
              <a:rPr lang="ru-RU" dirty="0" err="1"/>
              <a:t>стратегію</a:t>
            </a:r>
            <a:r>
              <a:rPr lang="ru-RU" dirty="0"/>
              <a:t>. А як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стабільними</a:t>
            </a:r>
            <a:r>
              <a:rPr lang="ru-RU" dirty="0"/>
              <a:t>, то </a:t>
            </a:r>
            <a:r>
              <a:rPr lang="ru-RU" dirty="0" err="1"/>
              <a:t>розвиватися</a:t>
            </a:r>
            <a:r>
              <a:rPr lang="ru-RU" dirty="0"/>
              <a:t> за </a:t>
            </a:r>
            <a:r>
              <a:rPr lang="ru-RU" dirty="0" err="1"/>
              <a:t>основним</a:t>
            </a:r>
            <a:r>
              <a:rPr lang="ru-RU" dirty="0"/>
              <a:t> планом.</a:t>
            </a:r>
          </a:p>
        </p:txBody>
      </p:sp>
    </p:spTree>
    <p:extLst>
      <p:ext uri="{BB962C8B-B14F-4D97-AF65-F5344CB8AC3E}">
        <p14:creationId xmlns:p14="http://schemas.microsoft.com/office/powerpoint/2010/main" val="10385045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Товарна</a:t>
            </a:r>
            <a:r>
              <a:rPr lang="ru-RU" dirty="0"/>
              <a:t> </a:t>
            </a:r>
            <a:r>
              <a:rPr lang="ru-RU" dirty="0" err="1"/>
              <a:t>інноваційна</a:t>
            </a:r>
            <a:r>
              <a:rPr lang="ru-RU" dirty="0"/>
              <a:t> </a:t>
            </a:r>
            <a:r>
              <a:rPr lang="ru-RU" dirty="0" err="1"/>
              <a:t>політика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Напрямки </a:t>
            </a:r>
            <a:r>
              <a:rPr lang="ru-RU" dirty="0" err="1"/>
              <a:t>опосередкування</a:t>
            </a:r>
            <a:r>
              <a:rPr lang="ru-RU" dirty="0"/>
              <a:t>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інноваційної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780927"/>
            <a:ext cx="6192688" cy="4008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48815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поняттям</a:t>
            </a:r>
            <a:r>
              <a:rPr lang="ru-RU" dirty="0"/>
              <a:t> </a:t>
            </a:r>
            <a:r>
              <a:rPr lang="ru-RU" dirty="0" err="1"/>
              <a:t>інновація</a:t>
            </a:r>
            <a:r>
              <a:rPr lang="ru-RU" dirty="0"/>
              <a:t> (</a:t>
            </a:r>
            <a:r>
              <a:rPr lang="ru-RU" dirty="0" err="1"/>
              <a:t>нововведення</a:t>
            </a:r>
            <a:r>
              <a:rPr lang="ru-RU" dirty="0"/>
              <a:t>) </a:t>
            </a:r>
            <a:r>
              <a:rPr lang="ru-RU" dirty="0" err="1"/>
              <a:t>розглядають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новаторське</a:t>
            </a:r>
            <a:r>
              <a:rPr lang="ru-RU" dirty="0" smtClean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розроблення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стилі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з метою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сприятливіших</a:t>
            </a:r>
            <a:r>
              <a:rPr lang="ru-RU" dirty="0"/>
              <a:t> умов для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(</a:t>
            </a:r>
            <a:r>
              <a:rPr lang="ru-RU" dirty="0" err="1"/>
              <a:t>управлінська</a:t>
            </a:r>
            <a:r>
              <a:rPr lang="ru-RU" dirty="0"/>
              <a:t> </a:t>
            </a:r>
            <a:r>
              <a:rPr lang="ru-RU" dirty="0" err="1"/>
              <a:t>інновація</a:t>
            </a:r>
            <a:r>
              <a:rPr lang="ru-RU" dirty="0"/>
              <a:t>); </a:t>
            </a:r>
            <a:endParaRPr lang="ru-RU" dirty="0" smtClean="0"/>
          </a:p>
          <a:p>
            <a:r>
              <a:rPr lang="ru-RU" dirty="0" err="1" smtClean="0"/>
              <a:t>розроблення</a:t>
            </a:r>
            <a:r>
              <a:rPr lang="ru-RU" dirty="0" smtClean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на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вигідніших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нині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59257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Етапи</a:t>
            </a:r>
            <a:r>
              <a:rPr lang="ru-RU" dirty="0"/>
              <a:t> </a:t>
            </a:r>
            <a:r>
              <a:rPr lang="ru-RU" dirty="0" err="1" smtClean="0"/>
              <a:t>інноваційного</a:t>
            </a:r>
            <a:r>
              <a:rPr lang="ru-RU" dirty="0" smtClean="0"/>
              <a:t> циклу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 </a:t>
            </a:r>
            <a:r>
              <a:rPr lang="ru-RU" dirty="0" err="1"/>
              <a:t>фундаментальні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 </a:t>
            </a:r>
            <a:r>
              <a:rPr lang="ru-RU" dirty="0" err="1"/>
              <a:t>прикладні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 </a:t>
            </a:r>
            <a:r>
              <a:rPr lang="ru-RU" dirty="0" err="1"/>
              <a:t>конструкторські</a:t>
            </a:r>
            <a:r>
              <a:rPr lang="ru-RU" dirty="0"/>
              <a:t> </a:t>
            </a:r>
            <a:r>
              <a:rPr lang="ru-RU" dirty="0" err="1"/>
              <a:t>розроблення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 </a:t>
            </a:r>
            <a:r>
              <a:rPr lang="ru-RU" dirty="0" err="1"/>
              <a:t>технологічне</a:t>
            </a:r>
            <a:r>
              <a:rPr lang="ru-RU" dirty="0"/>
              <a:t> </a:t>
            </a:r>
            <a:r>
              <a:rPr lang="ru-RU" dirty="0" err="1"/>
              <a:t>освоєння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 </a:t>
            </a:r>
            <a:r>
              <a:rPr lang="ru-RU" dirty="0" err="1"/>
              <a:t>виробництво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 </a:t>
            </a:r>
            <a:r>
              <a:rPr lang="ru-RU" dirty="0" err="1"/>
              <a:t>експлуатація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 </a:t>
            </a:r>
            <a:r>
              <a:rPr lang="ru-RU" dirty="0" err="1"/>
              <a:t>модернізація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 </a:t>
            </a:r>
            <a:r>
              <a:rPr lang="ru-RU" dirty="0" err="1"/>
              <a:t>утилізація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39514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ЗАВДАННЯ. ЗНАЙДІТЬ НЕДОЛІКИ ІННОВАЦІЙНОГО ТОВАРУ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інноваційних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харчування</a:t>
            </a:r>
            <a:r>
              <a:rPr lang="ru-RU" dirty="0"/>
              <a:t> на </a:t>
            </a:r>
            <a:r>
              <a:rPr lang="ru-RU" dirty="0" err="1"/>
              <a:t>сьогодні</a:t>
            </a:r>
            <a:r>
              <a:rPr lang="ru-RU" dirty="0"/>
              <a:t> є </a:t>
            </a:r>
            <a:r>
              <a:rPr lang="ru-RU" dirty="0" err="1"/>
              <a:t>вживання</a:t>
            </a:r>
            <a:r>
              <a:rPr lang="ru-RU" dirty="0"/>
              <a:t> </a:t>
            </a:r>
            <a:r>
              <a:rPr lang="ru-RU" dirty="0" err="1"/>
              <a:t>екологічно</a:t>
            </a:r>
            <a:r>
              <a:rPr lang="ru-RU" dirty="0"/>
              <a:t> </a:t>
            </a:r>
            <a:r>
              <a:rPr lang="ru-RU" dirty="0" err="1"/>
              <a:t>чистих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ряд </a:t>
            </a:r>
            <a:r>
              <a:rPr lang="ru-RU" dirty="0" err="1"/>
              <a:t>переваг</a:t>
            </a:r>
            <a:r>
              <a:rPr lang="ru-RU" dirty="0"/>
              <a:t> [42]: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виконують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насичувальну</a:t>
            </a:r>
            <a:r>
              <a:rPr lang="ru-RU" dirty="0"/>
              <a:t> </a:t>
            </a:r>
            <a:r>
              <a:rPr lang="ru-RU" dirty="0" err="1"/>
              <a:t>функцію</a:t>
            </a:r>
            <a:r>
              <a:rPr lang="ru-RU" dirty="0"/>
              <a:t>, а </a:t>
            </a:r>
            <a:r>
              <a:rPr lang="ru-RU" dirty="0" err="1"/>
              <a:t>ще</a:t>
            </a:r>
            <a:r>
              <a:rPr lang="ru-RU" dirty="0"/>
              <a:t> й </a:t>
            </a:r>
            <a:r>
              <a:rPr lang="ru-RU" dirty="0" err="1"/>
              <a:t>лікувальну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додаткові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/>
              <a:t>вони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унікальності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кращі</a:t>
            </a:r>
            <a:r>
              <a:rPr lang="ru-RU" dirty="0"/>
              <a:t> </a:t>
            </a:r>
            <a:r>
              <a:rPr lang="ru-RU" dirty="0" err="1"/>
              <a:t>якісні</a:t>
            </a:r>
            <a:r>
              <a:rPr lang="ru-RU" dirty="0"/>
              <a:t> характеристики;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принесе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в </a:t>
            </a:r>
            <a:r>
              <a:rPr lang="ru-RU" dirty="0" err="1"/>
              <a:t>майбутньому</a:t>
            </a:r>
            <a:r>
              <a:rPr lang="ru-RU" dirty="0"/>
              <a:t> (</a:t>
            </a:r>
            <a:r>
              <a:rPr lang="ru-RU" dirty="0" err="1"/>
              <a:t>збережеться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, не буде </a:t>
            </a:r>
            <a:r>
              <a:rPr lang="ru-RU" dirty="0" err="1"/>
              <a:t>погіршуватися</a:t>
            </a:r>
            <a:r>
              <a:rPr lang="ru-RU" dirty="0"/>
              <a:t> </a:t>
            </a:r>
            <a:r>
              <a:rPr lang="ru-RU" dirty="0" err="1"/>
              <a:t>екологія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споживання</a:t>
            </a:r>
            <a:r>
              <a:rPr lang="ru-RU" dirty="0"/>
              <a:t> такого товару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покращити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майбутніх</a:t>
            </a:r>
            <a:r>
              <a:rPr lang="ru-RU" dirty="0"/>
              <a:t> </a:t>
            </a:r>
            <a:r>
              <a:rPr lang="ru-RU" dirty="0" err="1"/>
              <a:t>поколінь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61502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Оцінювання</a:t>
            </a:r>
            <a:r>
              <a:rPr lang="ru-RU" dirty="0" smtClean="0"/>
              <a:t> </a:t>
            </a:r>
            <a:r>
              <a:rPr lang="ru-RU" dirty="0" err="1"/>
              <a:t>ефективності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1) </a:t>
            </a:r>
            <a:r>
              <a:rPr lang="ru-RU" dirty="0" err="1"/>
              <a:t>чисту</a:t>
            </a:r>
            <a:r>
              <a:rPr lang="ru-RU" dirty="0"/>
              <a:t> </a:t>
            </a:r>
            <a:r>
              <a:rPr lang="ru-RU" dirty="0" err="1"/>
              <a:t>теперішню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(</a:t>
            </a:r>
            <a:r>
              <a:rPr lang="ru-RU" dirty="0" err="1"/>
              <a:t>ефект</a:t>
            </a:r>
            <a:r>
              <a:rPr lang="ru-RU" dirty="0"/>
              <a:t>) – </a:t>
            </a:r>
            <a:r>
              <a:rPr lang="en-US" dirty="0"/>
              <a:t>Net Present Value (NPV); </a:t>
            </a:r>
            <a:endParaRPr lang="uk-UA" dirty="0" smtClean="0"/>
          </a:p>
          <a:p>
            <a:r>
              <a:rPr lang="en-US" dirty="0" smtClean="0"/>
              <a:t>2</a:t>
            </a:r>
            <a:r>
              <a:rPr lang="en-US" dirty="0"/>
              <a:t>) </a:t>
            </a:r>
            <a:r>
              <a:rPr lang="ru-RU" dirty="0" err="1"/>
              <a:t>індекс</a:t>
            </a:r>
            <a:r>
              <a:rPr lang="ru-RU" dirty="0"/>
              <a:t> </a:t>
            </a:r>
            <a:r>
              <a:rPr lang="ru-RU" dirty="0" err="1"/>
              <a:t>рентабельності</a:t>
            </a:r>
            <a:r>
              <a:rPr lang="ru-RU" dirty="0"/>
              <a:t> (</a:t>
            </a:r>
            <a:r>
              <a:rPr lang="ru-RU" dirty="0" err="1"/>
              <a:t>прибутковості</a:t>
            </a:r>
            <a:r>
              <a:rPr lang="ru-RU" dirty="0"/>
              <a:t>) </a:t>
            </a:r>
            <a:r>
              <a:rPr lang="ru-RU" dirty="0" err="1"/>
              <a:t>інвестицій</a:t>
            </a:r>
            <a:r>
              <a:rPr lang="ru-RU" dirty="0"/>
              <a:t> – </a:t>
            </a:r>
            <a:r>
              <a:rPr lang="en-US" dirty="0"/>
              <a:t>Profitability Index (PI); </a:t>
            </a:r>
            <a:endParaRPr lang="uk-UA" dirty="0" smtClean="0"/>
          </a:p>
          <a:p>
            <a:r>
              <a:rPr lang="en-US" dirty="0" smtClean="0"/>
              <a:t>3</a:t>
            </a:r>
            <a:r>
              <a:rPr lang="en-US" dirty="0"/>
              <a:t>)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окупності</a:t>
            </a:r>
            <a:r>
              <a:rPr lang="ru-RU" dirty="0"/>
              <a:t> проекту – </a:t>
            </a:r>
            <a:r>
              <a:rPr lang="en-US" dirty="0"/>
              <a:t>Payback Period (PP). </a:t>
            </a:r>
            <a:endParaRPr lang="uk-UA" dirty="0" smtClean="0"/>
          </a:p>
          <a:p>
            <a:r>
              <a:rPr lang="en-US" dirty="0" smtClean="0"/>
              <a:t>4</a:t>
            </a:r>
            <a:r>
              <a:rPr lang="en-US" dirty="0"/>
              <a:t>) </a:t>
            </a:r>
            <a:r>
              <a:rPr lang="ru-RU" dirty="0" err="1"/>
              <a:t>внутрішню</a:t>
            </a:r>
            <a:r>
              <a:rPr lang="ru-RU" dirty="0"/>
              <a:t> норму </a:t>
            </a:r>
            <a:r>
              <a:rPr lang="ru-RU" dirty="0" err="1"/>
              <a:t>рентабельності</a:t>
            </a:r>
            <a:r>
              <a:rPr lang="ru-RU" dirty="0"/>
              <a:t> – </a:t>
            </a:r>
            <a:r>
              <a:rPr lang="en-US" dirty="0"/>
              <a:t>Internal Rate of Return (IRR) [40].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26226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Чиста </a:t>
            </a:r>
            <a:r>
              <a:rPr lang="ru-RU" dirty="0" err="1"/>
              <a:t>поточна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(</a:t>
            </a:r>
            <a:r>
              <a:rPr lang="en-US" dirty="0"/>
              <a:t>NPV)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Ц</a:t>
            </a:r>
            <a:r>
              <a:rPr lang="ru-RU" dirty="0" smtClean="0"/>
              <a:t>е </a:t>
            </a:r>
            <a:r>
              <a:rPr lang="ru-RU" dirty="0" err="1"/>
              <a:t>економічний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будь-</a:t>
            </a:r>
            <a:r>
              <a:rPr lang="ru-RU" dirty="0" err="1"/>
              <a:t>якого</a:t>
            </a:r>
            <a:r>
              <a:rPr lang="ru-RU" dirty="0"/>
              <a:t> заходу,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дорівнює</a:t>
            </a:r>
            <a:r>
              <a:rPr lang="ru-RU" dirty="0"/>
              <a:t> </a:t>
            </a:r>
            <a:r>
              <a:rPr lang="ru-RU" dirty="0" err="1"/>
              <a:t>різниці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і </a:t>
            </a:r>
            <a:r>
              <a:rPr lang="ru-RU" dirty="0" err="1"/>
              <a:t>витрат</a:t>
            </a:r>
            <a:r>
              <a:rPr lang="ru-RU" dirty="0"/>
              <a:t> за </a:t>
            </a:r>
            <a:r>
              <a:rPr lang="ru-RU" dirty="0" err="1"/>
              <a:t>розрахунковий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, </a:t>
            </a:r>
            <a:r>
              <a:rPr lang="ru-RU" dirty="0" err="1"/>
              <a:t>приведених</a:t>
            </a:r>
            <a:r>
              <a:rPr lang="ru-RU" dirty="0"/>
              <a:t> до одного, </a:t>
            </a:r>
            <a:r>
              <a:rPr lang="ru-RU" dirty="0" err="1"/>
              <a:t>зазвичай</a:t>
            </a:r>
            <a:r>
              <a:rPr lang="ru-RU" dirty="0"/>
              <a:t> початкового, року, </a:t>
            </a:r>
            <a:r>
              <a:rPr lang="ru-RU" dirty="0" err="1"/>
              <a:t>тобто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дисконтування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і </a:t>
            </a:r>
            <a:r>
              <a:rPr lang="ru-RU" dirty="0" err="1"/>
              <a:t>витрат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933056"/>
            <a:ext cx="7590045" cy="2924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80505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err="1"/>
              <a:t>Індекс</a:t>
            </a:r>
            <a:r>
              <a:rPr lang="ru-RU" sz="2000" dirty="0"/>
              <a:t> </a:t>
            </a:r>
            <a:r>
              <a:rPr lang="ru-RU" sz="2000" dirty="0" err="1"/>
              <a:t>рентабельності</a:t>
            </a:r>
            <a:r>
              <a:rPr lang="ru-RU" sz="2000" dirty="0"/>
              <a:t> – </a:t>
            </a:r>
            <a:r>
              <a:rPr lang="ru-RU" sz="2000" dirty="0" err="1"/>
              <a:t>це</a:t>
            </a:r>
            <a:r>
              <a:rPr lang="ru-RU" sz="2000" dirty="0"/>
              <a:t> по </a:t>
            </a:r>
            <a:r>
              <a:rPr lang="ru-RU" sz="2000" dirty="0" err="1"/>
              <a:t>суті</a:t>
            </a:r>
            <a:r>
              <a:rPr lang="ru-RU" sz="2000" dirty="0"/>
              <a:t> </a:t>
            </a:r>
            <a:r>
              <a:rPr lang="ru-RU" sz="2000" dirty="0" err="1"/>
              <a:t>економічна</a:t>
            </a:r>
            <a:r>
              <a:rPr lang="ru-RU" sz="2000" dirty="0"/>
              <a:t> </a:t>
            </a:r>
            <a:r>
              <a:rPr lang="ru-RU" sz="2000" dirty="0" err="1"/>
              <a:t>ефективність</a:t>
            </a:r>
            <a:r>
              <a:rPr lang="ru-RU" sz="2000" dirty="0"/>
              <a:t> проекту (</a:t>
            </a:r>
            <a:r>
              <a:rPr lang="ru-RU" sz="2000" dirty="0" err="1"/>
              <a:t>відношення</a:t>
            </a:r>
            <a:r>
              <a:rPr lang="ru-RU" sz="2000" dirty="0"/>
              <a:t> </a:t>
            </a:r>
            <a:r>
              <a:rPr lang="ru-RU" sz="2000" dirty="0" err="1"/>
              <a:t>результатів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реалізації</a:t>
            </a:r>
            <a:r>
              <a:rPr lang="ru-RU" sz="2000" dirty="0"/>
              <a:t> до </a:t>
            </a:r>
            <a:r>
              <a:rPr lang="ru-RU" sz="2000" dirty="0" err="1"/>
              <a:t>витрат</a:t>
            </a:r>
            <a:r>
              <a:rPr lang="ru-RU" sz="2000" dirty="0"/>
              <a:t>), </a:t>
            </a:r>
            <a:r>
              <a:rPr lang="ru-RU" sz="2000" dirty="0" err="1"/>
              <a:t>він</a:t>
            </a:r>
            <a:r>
              <a:rPr lang="ru-RU" sz="2000" dirty="0"/>
              <a:t> </a:t>
            </a:r>
            <a:r>
              <a:rPr lang="ru-RU" sz="2000" dirty="0" err="1"/>
              <a:t>дозволяє</a:t>
            </a:r>
            <a:r>
              <a:rPr lang="ru-RU" sz="2000" dirty="0"/>
              <a:t> </a:t>
            </a:r>
            <a:r>
              <a:rPr lang="ru-RU" sz="2000" dirty="0" err="1"/>
              <a:t>проводити</a:t>
            </a:r>
            <a:r>
              <a:rPr lang="ru-RU" sz="2000" dirty="0"/>
              <a:t> </a:t>
            </a:r>
            <a:r>
              <a:rPr lang="ru-RU" sz="2000" dirty="0" err="1"/>
              <a:t>ранжирування</a:t>
            </a:r>
            <a:r>
              <a:rPr lang="ru-RU" sz="2000" dirty="0"/>
              <a:t> </a:t>
            </a:r>
            <a:r>
              <a:rPr lang="ru-RU" sz="2000" dirty="0" err="1"/>
              <a:t>різних</a:t>
            </a:r>
            <a:r>
              <a:rPr lang="ru-RU" sz="2000" dirty="0"/>
              <a:t> </a:t>
            </a:r>
            <a:r>
              <a:rPr lang="ru-RU" sz="2000" dirty="0" err="1"/>
              <a:t>проектів</a:t>
            </a:r>
            <a:r>
              <a:rPr lang="ru-RU" sz="2000" dirty="0"/>
              <a:t> у порядку </a:t>
            </a:r>
            <a:r>
              <a:rPr lang="ru-RU" sz="2000" dirty="0" err="1"/>
              <a:t>спадної</a:t>
            </a:r>
            <a:r>
              <a:rPr lang="ru-RU" sz="2000" dirty="0"/>
              <a:t> </a:t>
            </a:r>
            <a:r>
              <a:rPr lang="ru-RU" sz="2000" dirty="0" err="1" smtClean="0"/>
              <a:t>рентабельності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1988840"/>
            <a:ext cx="7067797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933056"/>
            <a:ext cx="7344816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308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Умови</a:t>
            </a:r>
            <a:r>
              <a:rPr lang="ru-RU" dirty="0"/>
              <a:t> для </a:t>
            </a:r>
            <a:r>
              <a:rPr lang="ru-RU" dirty="0" err="1" smtClean="0"/>
              <a:t>товарної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 smtClean="0"/>
              <a:t>чіткого</a:t>
            </a:r>
            <a:r>
              <a:rPr lang="ru-RU" dirty="0" smtClean="0"/>
              <a:t> </a:t>
            </a:r>
            <a:r>
              <a:rPr lang="ru-RU" dirty="0" err="1"/>
              <a:t>поняття</a:t>
            </a:r>
            <a:r>
              <a:rPr lang="ru-RU" dirty="0"/>
              <a:t> про </a:t>
            </a:r>
            <a:r>
              <a:rPr lang="ru-RU" dirty="0" err="1"/>
              <a:t>цілі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та </a:t>
            </a:r>
            <a:r>
              <a:rPr lang="ru-RU" dirty="0" err="1"/>
              <a:t>збуту</a:t>
            </a:r>
            <a:r>
              <a:rPr lang="ru-RU" dirty="0"/>
              <a:t> на </a:t>
            </a:r>
            <a:r>
              <a:rPr lang="ru-RU" dirty="0" err="1"/>
              <a:t>найближче</a:t>
            </a:r>
            <a:r>
              <a:rPr lang="ru-RU" dirty="0"/>
              <a:t> </a:t>
            </a:r>
            <a:r>
              <a:rPr lang="ru-RU" dirty="0" err="1"/>
              <a:t>майбутнє</a:t>
            </a:r>
            <a:r>
              <a:rPr lang="ru-RU" dirty="0"/>
              <a:t> та перспективу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виробничо-збутової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smtClean="0"/>
              <a:t>детального </a:t>
            </a:r>
            <a:r>
              <a:rPr lang="ru-RU" dirty="0" err="1"/>
              <a:t>аналізу</a:t>
            </a:r>
            <a:r>
              <a:rPr lang="ru-RU" dirty="0"/>
              <a:t> ринку й характеру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 smtClean="0"/>
              <a:t>чіткого</a:t>
            </a:r>
            <a:r>
              <a:rPr lang="ru-RU" dirty="0" smtClean="0"/>
              <a:t>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і </a:t>
            </a:r>
            <a:r>
              <a:rPr lang="ru-RU" dirty="0" err="1"/>
              <a:t>ресурсів</a:t>
            </a:r>
            <a:r>
              <a:rPr lang="ru-RU" dirty="0"/>
              <a:t> на </a:t>
            </a:r>
            <a:r>
              <a:rPr lang="ru-RU" dirty="0" err="1"/>
              <a:t>найближче</a:t>
            </a:r>
            <a:r>
              <a:rPr lang="ru-RU" dirty="0"/>
              <a:t> </a:t>
            </a:r>
            <a:r>
              <a:rPr lang="ru-RU" dirty="0" err="1"/>
              <a:t>майбутнє</a:t>
            </a:r>
            <a:r>
              <a:rPr lang="ru-RU" dirty="0"/>
              <a:t> та перспективу.</a:t>
            </a:r>
          </a:p>
        </p:txBody>
      </p:sp>
    </p:spTree>
    <p:extLst>
      <p:ext uri="{BB962C8B-B14F-4D97-AF65-F5344CB8AC3E}">
        <p14:creationId xmlns:p14="http://schemas.microsoft.com/office/powerpoint/2010/main" val="209567328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Зменьшення</a:t>
            </a:r>
            <a:r>
              <a:rPr lang="uk-UA" dirty="0" smtClean="0"/>
              <a:t> ризиків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i="1" u="sng" dirty="0" err="1"/>
              <a:t>Аналіз</a:t>
            </a:r>
            <a:r>
              <a:rPr lang="ru-RU" b="1" i="1" u="sng" dirty="0"/>
              <a:t> </a:t>
            </a:r>
            <a:r>
              <a:rPr lang="ru-RU" b="1" i="1" u="sng" dirty="0" err="1"/>
              <a:t>чутливості</a:t>
            </a:r>
            <a:r>
              <a:rPr lang="ru-RU" b="1" i="1" u="sng" dirty="0"/>
              <a:t>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показник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 </a:t>
            </a:r>
            <a:r>
              <a:rPr lang="ru-RU" dirty="0" err="1"/>
              <a:t>інновації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, на </a:t>
            </a:r>
            <a:r>
              <a:rPr lang="ru-RU" dirty="0" err="1"/>
              <a:t>скільки</a:t>
            </a:r>
            <a:r>
              <a:rPr lang="ru-RU" dirty="0"/>
              <a:t> </a:t>
            </a:r>
            <a:r>
              <a:rPr lang="ru-RU" dirty="0" err="1"/>
              <a:t>змінюється</a:t>
            </a:r>
            <a:r>
              <a:rPr lang="ru-RU" dirty="0"/>
              <a:t> величина </a:t>
            </a:r>
            <a:r>
              <a:rPr lang="ru-RU" dirty="0" err="1"/>
              <a:t>прибутку</a:t>
            </a:r>
            <a:r>
              <a:rPr lang="ru-RU" dirty="0"/>
              <a:t> при </a:t>
            </a:r>
            <a:r>
              <a:rPr lang="ru-RU" dirty="0" err="1"/>
              <a:t>зміні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на ринку.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розраховуються</a:t>
            </a:r>
            <a:r>
              <a:rPr lang="ru-RU" dirty="0"/>
              <a:t> </a:t>
            </a:r>
            <a:r>
              <a:rPr lang="ru-RU" dirty="0" err="1"/>
              <a:t>допустимі</a:t>
            </a:r>
            <a:r>
              <a:rPr lang="ru-RU" dirty="0"/>
              <a:t> </a:t>
            </a:r>
            <a:r>
              <a:rPr lang="ru-RU" dirty="0" err="1"/>
              <a:t>відмінності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заданих</a:t>
            </a:r>
            <a:r>
              <a:rPr lang="ru-RU" dirty="0"/>
              <a:t> </a:t>
            </a:r>
            <a:r>
              <a:rPr lang="ru-RU" dirty="0" err="1"/>
              <a:t>гіпотез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, </a:t>
            </a:r>
            <a:r>
              <a:rPr lang="ru-RU" dirty="0" err="1"/>
              <a:t>витрат</a:t>
            </a:r>
            <a:r>
              <a:rPr lang="ru-RU" dirty="0"/>
              <a:t> і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сприймання</a:t>
            </a:r>
            <a:r>
              <a:rPr lang="ru-RU" dirty="0"/>
              <a:t> товару </a:t>
            </a:r>
            <a:r>
              <a:rPr lang="ru-RU" dirty="0" err="1"/>
              <a:t>всіма</a:t>
            </a:r>
            <a:r>
              <a:rPr lang="ru-RU" dirty="0"/>
              <a:t> </a:t>
            </a:r>
            <a:r>
              <a:rPr lang="ru-RU" dirty="0" err="1"/>
              <a:t>групами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, </a:t>
            </a:r>
            <a:r>
              <a:rPr lang="ru-RU" dirty="0" err="1"/>
              <a:t>з'ясовують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остаточні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b="1" i="1" u="sng" dirty="0" err="1" smtClean="0"/>
              <a:t>Аналіз</a:t>
            </a:r>
            <a:r>
              <a:rPr lang="ru-RU" b="1" i="1" u="sng" dirty="0" smtClean="0"/>
              <a:t> </a:t>
            </a:r>
            <a:r>
              <a:rPr lang="ru-RU" b="1" i="1" u="sng" dirty="0" err="1"/>
              <a:t>сценаріїв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показник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власного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при </a:t>
            </a:r>
            <a:r>
              <a:rPr lang="ru-RU" dirty="0" err="1"/>
              <a:t>запровадженні</a:t>
            </a:r>
            <a:r>
              <a:rPr lang="ru-RU" dirty="0"/>
              <a:t> </a:t>
            </a:r>
            <a:r>
              <a:rPr lang="ru-RU" dirty="0" err="1"/>
              <a:t>інновації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як </a:t>
            </a:r>
            <a:r>
              <a:rPr lang="ru-RU" dirty="0" err="1"/>
              <a:t>ураховує</a:t>
            </a:r>
            <a:r>
              <a:rPr lang="ru-RU" dirty="0"/>
              <a:t> </a:t>
            </a:r>
            <a:r>
              <a:rPr lang="ru-RU" dirty="0" err="1"/>
              <a:t>чутливість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 до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вхідних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так і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проміжок</a:t>
            </a:r>
            <a:r>
              <a:rPr lang="ru-RU" dirty="0"/>
              <a:t>, у межах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</a:t>
            </a:r>
            <a:r>
              <a:rPr lang="ru-RU" dirty="0" err="1"/>
              <a:t>вірогідні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30051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Започатковуючи</a:t>
            </a:r>
            <a:r>
              <a:rPr lang="ru-RU" dirty="0" smtClean="0"/>
              <a:t>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нової</a:t>
            </a:r>
            <a:r>
              <a:rPr lang="ru-RU" dirty="0"/>
              <a:t> </a:t>
            </a:r>
            <a:r>
              <a:rPr lang="ru-RU" dirty="0" err="1" smtClean="0"/>
              <a:t>продукції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/>
              <a:t>спиратися</a:t>
            </a:r>
            <a:r>
              <a:rPr lang="ru-RU" dirty="0"/>
              <a:t> на </a:t>
            </a:r>
            <a:r>
              <a:rPr lang="ru-RU" dirty="0" err="1"/>
              <a:t>галузь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товару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спиратися</a:t>
            </a:r>
            <a:r>
              <a:rPr lang="ru-RU" dirty="0"/>
              <a:t> на </a:t>
            </a:r>
            <a:r>
              <a:rPr lang="ru-RU" dirty="0" err="1" smtClean="0"/>
              <a:t>вікові</a:t>
            </a:r>
            <a:r>
              <a:rPr lang="ru-RU" dirty="0" smtClean="0"/>
              <a:t> </a:t>
            </a:r>
            <a:r>
              <a:rPr lang="ru-RU" dirty="0"/>
              <a:t>та «</a:t>
            </a:r>
            <a:r>
              <a:rPr lang="ru-RU" dirty="0" err="1"/>
              <a:t>смакові</a:t>
            </a:r>
            <a:r>
              <a:rPr lang="ru-RU" dirty="0"/>
              <a:t>» потреби </a:t>
            </a:r>
            <a:r>
              <a:rPr lang="ru-RU" dirty="0" err="1"/>
              <a:t>споживачів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спиратися</a:t>
            </a:r>
            <a:r>
              <a:rPr lang="ru-RU" dirty="0"/>
              <a:t> на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/>
              <a:t>експорту</a:t>
            </a:r>
            <a:r>
              <a:rPr lang="ru-RU" dirty="0"/>
              <a:t> та </a:t>
            </a:r>
            <a:r>
              <a:rPr lang="ru-RU" dirty="0" err="1"/>
              <a:t>імпорту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спиратися</a:t>
            </a:r>
            <a:r>
              <a:rPr lang="ru-RU" dirty="0"/>
              <a:t> на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/>
              <a:t>товаріваналогів</a:t>
            </a:r>
            <a:r>
              <a:rPr lang="ru-RU" dirty="0" smtClean="0"/>
              <a:t>,</a:t>
            </a:r>
          </a:p>
          <a:p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спиратися</a:t>
            </a:r>
            <a:r>
              <a:rPr lang="ru-RU" dirty="0"/>
              <a:t> на</a:t>
            </a:r>
            <a:r>
              <a:rPr lang="ru-RU" dirty="0" smtClean="0"/>
              <a:t>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 та </a:t>
            </a:r>
            <a:r>
              <a:rPr lang="ru-RU" dirty="0" err="1"/>
              <a:t>комплектуючих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спиратися</a:t>
            </a:r>
            <a:r>
              <a:rPr lang="ru-RU" dirty="0"/>
              <a:t> на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/>
              <a:t>конкурентів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спиратися</a:t>
            </a:r>
            <a:r>
              <a:rPr lang="ru-RU" dirty="0"/>
              <a:t> на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спільного</a:t>
            </a:r>
            <a:r>
              <a:rPr lang="ru-RU" dirty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299079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Світовий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нової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 smtClean="0"/>
              <a:t>Базується</a:t>
            </a:r>
            <a:r>
              <a:rPr lang="ru-RU" dirty="0" smtClean="0"/>
              <a:t> на </a:t>
            </a:r>
            <a:r>
              <a:rPr lang="ru-RU" dirty="0"/>
              <a:t>потребах </a:t>
            </a:r>
            <a:r>
              <a:rPr lang="ru-RU" b="1" i="1" u="sng" dirty="0" err="1"/>
              <a:t>споживачів</a:t>
            </a:r>
            <a:r>
              <a:rPr lang="ru-RU" dirty="0"/>
              <a:t>, думку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записують</a:t>
            </a:r>
            <a:r>
              <a:rPr lang="ru-RU" dirty="0"/>
              <a:t> шляхом </a:t>
            </a:r>
            <a:r>
              <a:rPr lang="ru-RU" b="1" i="1" u="sng" dirty="0" err="1"/>
              <a:t>проведення</a:t>
            </a:r>
            <a:r>
              <a:rPr lang="ru-RU" b="1" i="1" u="sng" dirty="0"/>
              <a:t> </a:t>
            </a:r>
            <a:r>
              <a:rPr lang="ru-RU" b="1" i="1" u="sng" dirty="0" err="1"/>
              <a:t>опитувань</a:t>
            </a:r>
            <a:r>
              <a:rPr lang="ru-RU" b="1" i="1" u="sng" dirty="0"/>
              <a:t> </a:t>
            </a:r>
            <a:r>
              <a:rPr lang="ru-RU" dirty="0"/>
              <a:t>та </a:t>
            </a:r>
            <a:r>
              <a:rPr lang="ru-RU" dirty="0" err="1"/>
              <a:t>анкетувань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Створенні</a:t>
            </a:r>
            <a:r>
              <a:rPr lang="ru-RU" dirty="0" smtClean="0"/>
              <a:t>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b="1" i="1" u="sng" dirty="0" err="1"/>
              <a:t>концепції</a:t>
            </a:r>
            <a:r>
              <a:rPr lang="ru-RU" dirty="0"/>
              <a:t>, у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b="1" i="1" u="sng" dirty="0" err="1"/>
              <a:t>основні</a:t>
            </a:r>
            <a:r>
              <a:rPr lang="ru-RU" b="1" i="1" u="sng" dirty="0"/>
              <a:t> </a:t>
            </a:r>
            <a:r>
              <a:rPr lang="ru-RU" b="1" i="1" u="sng" dirty="0" err="1"/>
              <a:t>переваги</a:t>
            </a:r>
            <a:r>
              <a:rPr lang="ru-RU" b="1" i="1" u="sng" dirty="0"/>
              <a:t> та </a:t>
            </a:r>
            <a:r>
              <a:rPr lang="ru-RU" b="1" i="1" u="sng" dirty="0" err="1"/>
              <a:t>недоліки</a:t>
            </a:r>
            <a:r>
              <a:rPr lang="ru-RU" b="1" i="1" u="sng" dirty="0"/>
              <a:t> </a:t>
            </a:r>
            <a:r>
              <a:rPr lang="ru-RU" b="1" i="1" u="sng" dirty="0" err="1"/>
              <a:t>вже</a:t>
            </a:r>
            <a:r>
              <a:rPr lang="ru-RU" b="1" i="1" u="sng" dirty="0"/>
              <a:t> </a:t>
            </a:r>
            <a:r>
              <a:rPr lang="ru-RU" b="1" i="1" u="sng" dirty="0" err="1"/>
              <a:t>існуючих</a:t>
            </a:r>
            <a:r>
              <a:rPr lang="ru-RU" b="1" i="1" u="sng" dirty="0"/>
              <a:t> </a:t>
            </a:r>
            <a:r>
              <a:rPr lang="ru-RU" b="1" i="1" u="sng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конкурентів</a:t>
            </a:r>
            <a:r>
              <a:rPr lang="ru-RU" dirty="0"/>
              <a:t> і </a:t>
            </a:r>
            <a:r>
              <a:rPr lang="ru-RU" dirty="0" err="1"/>
              <a:t>вимоги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 до нового продукту. </a:t>
            </a:r>
            <a:endParaRPr lang="ru-RU" dirty="0" smtClean="0"/>
          </a:p>
          <a:p>
            <a:r>
              <a:rPr lang="ru-RU" dirty="0" err="1" smtClean="0"/>
              <a:t>Розробці</a:t>
            </a:r>
            <a:r>
              <a:rPr lang="ru-RU" dirty="0" smtClean="0"/>
              <a:t>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b="1" i="1" u="sng" dirty="0" err="1" smtClean="0"/>
              <a:t>технікоекономічних</a:t>
            </a:r>
            <a:r>
              <a:rPr lang="ru-RU" b="1" i="1" u="sng" dirty="0" smtClean="0"/>
              <a:t> характеристик </a:t>
            </a:r>
            <a:r>
              <a:rPr lang="ru-RU" dirty="0"/>
              <a:t>нового </a:t>
            </a:r>
            <a:r>
              <a:rPr lang="ru-RU" dirty="0" smtClean="0"/>
              <a:t>товару.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Складанні</a:t>
            </a:r>
            <a:r>
              <a:rPr lang="ru-RU" dirty="0" smtClean="0"/>
              <a:t> </a:t>
            </a:r>
            <a:r>
              <a:rPr lang="ru-RU" b="1" i="1" u="sng" dirty="0" err="1" smtClean="0"/>
              <a:t>кошторису</a:t>
            </a:r>
            <a:r>
              <a:rPr lang="ru-RU" b="1" i="1" u="sng" dirty="0" smtClean="0"/>
              <a:t> </a:t>
            </a:r>
            <a:r>
              <a:rPr lang="ru-RU" b="1" i="1" u="sng" dirty="0" err="1"/>
              <a:t>витрат</a:t>
            </a:r>
            <a:r>
              <a:rPr lang="ru-RU" dirty="0"/>
              <a:t>, у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включають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з </a:t>
            </a:r>
            <a:r>
              <a:rPr lang="ru-RU" dirty="0" err="1"/>
              <a:t>освоєння</a:t>
            </a:r>
            <a:r>
              <a:rPr lang="ru-RU" dirty="0"/>
              <a:t>,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реклами</a:t>
            </a:r>
            <a:r>
              <a:rPr lang="ru-RU" dirty="0"/>
              <a:t> та продажу нового товару.</a:t>
            </a:r>
          </a:p>
        </p:txBody>
      </p:sp>
    </p:spTree>
    <p:extLst>
      <p:ext uri="{BB962C8B-B14F-4D97-AF65-F5344CB8AC3E}">
        <p14:creationId xmlns:p14="http://schemas.microsoft.com/office/powerpoint/2010/main" val="187461017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за увагу!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40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Мета </a:t>
            </a:r>
            <a:r>
              <a:rPr lang="ru-RU" sz="3200" dirty="0" err="1"/>
              <a:t>товарної</a:t>
            </a:r>
            <a:r>
              <a:rPr lang="ru-RU" sz="3200" dirty="0"/>
              <a:t> </a:t>
            </a:r>
            <a:r>
              <a:rPr lang="ru-RU" sz="3200" dirty="0" err="1"/>
              <a:t>політики</a:t>
            </a:r>
            <a:r>
              <a:rPr lang="ru-RU" sz="3200" dirty="0"/>
              <a:t> </a:t>
            </a:r>
            <a:r>
              <a:rPr lang="ru-RU" sz="3200" dirty="0" err="1"/>
              <a:t>заздалегідь</a:t>
            </a:r>
            <a:r>
              <a:rPr lang="ru-RU" sz="3200" dirty="0"/>
              <a:t> </a:t>
            </a:r>
            <a:r>
              <a:rPr lang="ru-RU" sz="3200" dirty="0" err="1"/>
              <a:t>забезпечити</a:t>
            </a:r>
            <a:r>
              <a:rPr lang="ru-RU" sz="3200" dirty="0"/>
              <a:t> </a:t>
            </a:r>
            <a:r>
              <a:rPr lang="ru-RU" sz="3200" dirty="0" err="1"/>
              <a:t>узгодженість</a:t>
            </a:r>
            <a:r>
              <a:rPr lang="ru-RU" sz="3200" dirty="0"/>
              <a:t> таких </a:t>
            </a:r>
            <a:r>
              <a:rPr lang="ru-RU" sz="3200" dirty="0" err="1"/>
              <a:t>рішень</a:t>
            </a:r>
            <a:r>
              <a:rPr lang="ru-RU" sz="3200" dirty="0"/>
              <a:t> і </a:t>
            </a:r>
            <a:r>
              <a:rPr lang="ru-RU" sz="3200" dirty="0" err="1"/>
              <a:t>заходів</a:t>
            </a:r>
            <a:r>
              <a:rPr lang="ru-RU" sz="3200" dirty="0"/>
              <a:t>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/>
              <a:t>асортименту</a:t>
            </a:r>
            <a:r>
              <a:rPr lang="ru-RU" dirty="0"/>
              <a:t> та </a:t>
            </a:r>
            <a:r>
              <a:rPr lang="ru-RU" dirty="0" err="1"/>
              <a:t>управління</a:t>
            </a:r>
            <a:r>
              <a:rPr lang="ru-RU" dirty="0"/>
              <a:t> ним; </a:t>
            </a:r>
            <a:endParaRPr lang="ru-RU" dirty="0" smtClean="0"/>
          </a:p>
          <a:p>
            <a:r>
              <a:rPr lang="ru-RU" dirty="0" err="1" smtClean="0"/>
              <a:t>підтримка</a:t>
            </a:r>
            <a:r>
              <a:rPr lang="ru-RU" dirty="0" smtClean="0"/>
              <a:t> </a:t>
            </a:r>
            <a:r>
              <a:rPr lang="ru-RU" dirty="0" err="1"/>
              <a:t>конкурентоспроможності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</a:t>
            </a:r>
            <a:r>
              <a:rPr lang="ru-RU" dirty="0" err="1"/>
              <a:t>відповідному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знаходження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оптимальних</a:t>
            </a:r>
            <a:r>
              <a:rPr lang="ru-RU" dirty="0"/>
              <a:t> </a:t>
            </a:r>
            <a:r>
              <a:rPr lang="ru-RU" dirty="0" err="1"/>
              <a:t>товарних</a:t>
            </a:r>
            <a:r>
              <a:rPr lang="ru-RU" dirty="0"/>
              <a:t> </a:t>
            </a:r>
            <a:r>
              <a:rPr lang="ru-RU" dirty="0" err="1"/>
              <a:t>ніш</a:t>
            </a:r>
            <a:r>
              <a:rPr lang="ru-RU" dirty="0"/>
              <a:t> (</a:t>
            </a:r>
            <a:r>
              <a:rPr lang="ru-RU" dirty="0" err="1"/>
              <a:t>сегментів</a:t>
            </a:r>
            <a:r>
              <a:rPr lang="ru-RU" dirty="0"/>
              <a:t>); </a:t>
            </a:r>
            <a:endParaRPr lang="ru-RU" dirty="0" smtClean="0"/>
          </a:p>
          <a:p>
            <a:r>
              <a:rPr lang="ru-RU" dirty="0" err="1" smtClean="0"/>
              <a:t>розроблення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маркірування</a:t>
            </a:r>
            <a:r>
              <a:rPr lang="ru-RU" dirty="0"/>
              <a:t> й </a:t>
            </a:r>
            <a:r>
              <a:rPr lang="ru-RU" dirty="0" err="1"/>
              <a:t>обслуговування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5673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Завданя</a:t>
            </a:r>
            <a:r>
              <a:rPr lang="ru-RU" dirty="0" smtClean="0"/>
              <a:t>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комплексний</a:t>
            </a:r>
            <a:r>
              <a:rPr lang="ru-RU" dirty="0" smtClean="0"/>
              <a:t> </a:t>
            </a:r>
            <a:r>
              <a:rPr lang="ru-RU" dirty="0" err="1"/>
              <a:t>аналіз</a:t>
            </a:r>
            <a:r>
              <a:rPr lang="ru-RU" dirty="0"/>
              <a:t> перспектив </a:t>
            </a:r>
            <a:r>
              <a:rPr lang="ru-RU" dirty="0" err="1"/>
              <a:t>діючих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з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успішної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попередньої</a:t>
            </a:r>
            <a:r>
              <a:rPr lang="ru-RU" dirty="0"/>
              <a:t> </a:t>
            </a:r>
            <a:r>
              <a:rPr lang="ru-RU" dirty="0" err="1"/>
              <a:t>номенклатури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оцінювання</a:t>
            </a:r>
            <a:r>
              <a:rPr lang="ru-RU" dirty="0" smtClean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конкурентоспроможності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власного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аналогів</a:t>
            </a:r>
            <a:r>
              <a:rPr lang="ru-RU" dirty="0"/>
              <a:t> і </a:t>
            </a:r>
            <a:r>
              <a:rPr lang="ru-RU" dirty="0" err="1"/>
              <a:t>товарів</a:t>
            </a:r>
            <a:r>
              <a:rPr lang="ru-RU" dirty="0"/>
              <a:t> у </a:t>
            </a:r>
            <a:r>
              <a:rPr lang="ru-RU" dirty="0" err="1"/>
              <a:t>конкурентів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вибір</a:t>
            </a:r>
            <a:r>
              <a:rPr lang="ru-RU" dirty="0" smtClean="0"/>
              <a:t> </a:t>
            </a:r>
            <a:r>
              <a:rPr lang="ru-RU" dirty="0" err="1"/>
              <a:t>найсприятливіших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і </a:t>
            </a:r>
            <a:r>
              <a:rPr lang="ru-RU" dirty="0" err="1"/>
              <a:t>встановлення</a:t>
            </a:r>
            <a:r>
              <a:rPr lang="ru-RU" dirty="0"/>
              <a:t> для кожного з них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номенклатури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, </a:t>
            </a:r>
            <a:r>
              <a:rPr lang="ru-RU" dirty="0" err="1"/>
              <a:t>ціни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виручки</a:t>
            </a:r>
            <a:r>
              <a:rPr lang="ru-RU" dirty="0"/>
              <a:t>,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найкращих</a:t>
            </a:r>
            <a:r>
              <a:rPr lang="ru-RU" dirty="0"/>
              <a:t> </a:t>
            </a:r>
            <a:r>
              <a:rPr lang="ru-RU" dirty="0" err="1"/>
              <a:t>розмірів</a:t>
            </a:r>
            <a:r>
              <a:rPr lang="ru-RU" dirty="0"/>
              <a:t> і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розроблення</a:t>
            </a:r>
            <a:r>
              <a:rPr lang="ru-RU" dirty="0"/>
              <a:t> плану </a:t>
            </a:r>
            <a:r>
              <a:rPr lang="ru-RU" dirty="0" err="1"/>
              <a:t>перспективної</a:t>
            </a:r>
            <a:r>
              <a:rPr lang="ru-RU" dirty="0"/>
              <a:t> </a:t>
            </a:r>
            <a:r>
              <a:rPr lang="ru-RU" dirty="0" err="1"/>
              <a:t>номенклатури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конкурентоспроможності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5673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товарна</a:t>
            </a:r>
            <a:r>
              <a:rPr lang="ru-RU" dirty="0"/>
              <a:t> </a:t>
            </a:r>
            <a:r>
              <a:rPr lang="ru-RU" dirty="0" err="1"/>
              <a:t>політика</a:t>
            </a:r>
            <a:r>
              <a:rPr lang="ru-RU" dirty="0"/>
              <a:t>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 </a:t>
            </a:r>
            <a:r>
              <a:rPr lang="ru-RU" dirty="0" err="1"/>
              <a:t>це</a:t>
            </a:r>
            <a:r>
              <a:rPr lang="ru-RU" dirty="0"/>
              <a:t> комплекс </a:t>
            </a:r>
            <a:r>
              <a:rPr lang="ru-RU" dirty="0" err="1"/>
              <a:t>заходів</a:t>
            </a:r>
            <a:r>
              <a:rPr lang="ru-RU" dirty="0"/>
              <a:t>, у межах </a:t>
            </a:r>
            <a:r>
              <a:rPr lang="ru-RU" dirty="0" err="1"/>
              <a:t>яких</a:t>
            </a:r>
            <a:r>
              <a:rPr lang="ru-RU" dirty="0"/>
              <a:t> один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як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/>
              <a:t> </a:t>
            </a:r>
            <a:r>
              <a:rPr lang="ru-RU" dirty="0" err="1"/>
              <a:t>виробничо-збутової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передбачення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напрямку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товаровиробника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наявність</a:t>
            </a:r>
            <a:r>
              <a:rPr lang="ru-RU" dirty="0"/>
              <a:t> у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5673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Блоки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 smtClean="0"/>
              <a:t>політики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i="1" u="sng" dirty="0" err="1" smtClean="0"/>
              <a:t>розроблення</a:t>
            </a:r>
            <a:r>
              <a:rPr lang="ru-RU" b="1" i="1" u="sng" dirty="0" smtClean="0"/>
              <a:t> </a:t>
            </a:r>
            <a:r>
              <a:rPr lang="ru-RU" b="1" i="1" u="sng" dirty="0"/>
              <a:t>товару </a:t>
            </a:r>
            <a:r>
              <a:rPr lang="ru-RU" dirty="0"/>
              <a:t>(</a:t>
            </a:r>
            <a:r>
              <a:rPr lang="ru-RU" dirty="0" err="1"/>
              <a:t>створення</a:t>
            </a:r>
            <a:r>
              <a:rPr lang="ru-RU" dirty="0"/>
              <a:t> нового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модифікація</a:t>
            </a:r>
            <a:r>
              <a:rPr lang="ru-RU" dirty="0"/>
              <a:t> </a:t>
            </a:r>
            <a:r>
              <a:rPr lang="ru-RU" dirty="0" err="1"/>
              <a:t>існуючого</a:t>
            </a:r>
            <a:r>
              <a:rPr lang="ru-RU" dirty="0"/>
              <a:t>). </a:t>
            </a:r>
            <a:r>
              <a:rPr lang="ru-RU" dirty="0" err="1"/>
              <a:t>Модифікація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запровадження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у </a:t>
            </a:r>
            <a:r>
              <a:rPr lang="ru-RU" dirty="0" err="1"/>
              <a:t>технологічні</a:t>
            </a:r>
            <a:r>
              <a:rPr lang="ru-RU" dirty="0"/>
              <a:t>, </a:t>
            </a:r>
            <a:r>
              <a:rPr lang="ru-RU" dirty="0" err="1"/>
              <a:t>конструктивні</a:t>
            </a:r>
            <a:r>
              <a:rPr lang="ru-RU" dirty="0"/>
              <a:t>, </a:t>
            </a:r>
            <a:r>
              <a:rPr lang="ru-RU" dirty="0" err="1"/>
              <a:t>нормативні</a:t>
            </a:r>
            <a:r>
              <a:rPr lang="ru-RU" dirty="0"/>
              <a:t>, </a:t>
            </a:r>
            <a:r>
              <a:rPr lang="ru-RU" dirty="0" err="1"/>
              <a:t>екологічні</a:t>
            </a:r>
            <a:r>
              <a:rPr lang="ru-RU" dirty="0"/>
              <a:t> та </a:t>
            </a:r>
            <a:r>
              <a:rPr lang="ru-RU" dirty="0" err="1"/>
              <a:t>естетичні</a:t>
            </a:r>
            <a:r>
              <a:rPr lang="ru-RU" dirty="0"/>
              <a:t> характеристики товару; </a:t>
            </a:r>
            <a:endParaRPr lang="ru-RU" dirty="0" smtClean="0"/>
          </a:p>
          <a:p>
            <a:r>
              <a:rPr lang="ru-RU" b="1" i="1" u="sng" dirty="0" err="1" smtClean="0"/>
              <a:t>обслуговування</a:t>
            </a:r>
            <a:r>
              <a:rPr lang="ru-RU" b="1" i="1" u="sng" dirty="0" smtClean="0"/>
              <a:t> </a:t>
            </a:r>
            <a:r>
              <a:rPr lang="ru-RU" b="1" i="1" u="sng" dirty="0"/>
              <a:t>товару </a:t>
            </a:r>
            <a:r>
              <a:rPr lang="ru-RU" dirty="0"/>
              <a:t>(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характеристик товару,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попит, на </a:t>
            </a:r>
            <a:r>
              <a:rPr lang="ru-RU" dirty="0" err="1"/>
              <a:t>високому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). </a:t>
            </a:r>
            <a:r>
              <a:rPr lang="ru-RU" dirty="0" err="1"/>
              <a:t>Визначальним</a:t>
            </a:r>
            <a:r>
              <a:rPr lang="ru-RU" dirty="0"/>
              <a:t> є контроль за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на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етапах</a:t>
            </a:r>
            <a:r>
              <a:rPr lang="ru-RU" dirty="0"/>
              <a:t> —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розроблення</a:t>
            </a:r>
            <a:r>
              <a:rPr lang="ru-RU" dirty="0"/>
              <a:t> до продажу; </a:t>
            </a:r>
            <a:endParaRPr lang="ru-RU" dirty="0" smtClean="0"/>
          </a:p>
          <a:p>
            <a:r>
              <a:rPr lang="ru-RU" b="1" i="1" u="sng" dirty="0" err="1" smtClean="0"/>
              <a:t>елімінування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err="1"/>
              <a:t>зняття</a:t>
            </a:r>
            <a:r>
              <a:rPr lang="ru-RU" dirty="0"/>
              <a:t> товару з </a:t>
            </a:r>
            <a:r>
              <a:rPr lang="ru-RU" dirty="0" err="1" smtClean="0"/>
              <a:t>виробництва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5673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. Структура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1988840"/>
            <a:ext cx="8076277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56732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</TotalTime>
  <Words>4179</Words>
  <Application>Microsoft Office PowerPoint</Application>
  <PresentationFormat>Экран (4:3)</PresentationFormat>
  <Paragraphs>182</Paragraphs>
  <Slides>43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7" baseType="lpstr">
      <vt:lpstr>Calibri</vt:lpstr>
      <vt:lpstr>Constantia</vt:lpstr>
      <vt:lpstr>Wingdings 2</vt:lpstr>
      <vt:lpstr>Поток</vt:lpstr>
      <vt:lpstr>Товарна політика підприємства</vt:lpstr>
      <vt:lpstr>Поняття і структура товарної політики</vt:lpstr>
      <vt:lpstr>Завдання товарної політики</vt:lpstr>
      <vt:lpstr>Умови для товарної політики:</vt:lpstr>
      <vt:lpstr>Мета товарної політики заздалегідь забезпечити узгодженість таких рішень і заходів: </vt:lpstr>
      <vt:lpstr>Завданя товарної політики:</vt:lpstr>
      <vt:lpstr>Отже, товарна політика: </vt:lpstr>
      <vt:lpstr>Блоки товарної політики</vt:lpstr>
      <vt:lpstr>. Структура товарної політики</vt:lpstr>
      <vt:lpstr>Критерії вилучення товару з виробництва:</vt:lpstr>
      <vt:lpstr>Створення нових товарів, які дадуть змогу фірмі:</vt:lpstr>
      <vt:lpstr>Матриця Бостонської консультативної групи</vt:lpstr>
      <vt:lpstr>1. «Дикі кішки» </vt:lpstr>
      <vt:lpstr>2. «Зірки» </vt:lpstr>
      <vt:lpstr>3. «Дійні корови» </vt:lpstr>
      <vt:lpstr>4. «Собаки» </vt:lpstr>
      <vt:lpstr>Стратегічне ставлення до кожного з цих видів товарів таке: </vt:lpstr>
      <vt:lpstr>При налагодженні служби сервісу</vt:lpstr>
      <vt:lpstr>Прогнозування продажів</vt:lpstr>
      <vt:lpstr>Презентация PowerPoint</vt:lpstr>
      <vt:lpstr>Презентация PowerPoint</vt:lpstr>
      <vt:lpstr>Способи прогнозування продажів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приклад</vt:lpstr>
      <vt:lpstr>Презентация PowerPoint</vt:lpstr>
      <vt:lpstr>Принципи прогназування</vt:lpstr>
      <vt:lpstr>Презентация PowerPoint</vt:lpstr>
      <vt:lpstr>Товарна інноваційна політика</vt:lpstr>
      <vt:lpstr>Під поняттям інновація (нововведення) розглядають</vt:lpstr>
      <vt:lpstr>Етапи інноваційного циклу </vt:lpstr>
      <vt:lpstr>ЗАВДАННЯ. ЗНАЙДІТЬ НЕДОЛІКИ ІННОВАЦІЙНОГО ТОВАРУ</vt:lpstr>
      <vt:lpstr>Оцінювання ефективності</vt:lpstr>
      <vt:lpstr>Чиста поточна вартість (NPV) </vt:lpstr>
      <vt:lpstr>Індекс рентабельності – це по суті економічна ефективність проекту (відношення результатів від його реалізації до витрат), він дозволяє проводити ранжирування різних проектів у порядку спадної рентабельності.</vt:lpstr>
      <vt:lpstr>Зменьшення ризиків</vt:lpstr>
      <vt:lpstr>Започатковуючи виробництво нової продукції</vt:lpstr>
      <vt:lpstr>Світовий досвід створення нової продукції 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Товарна політика підприємства</dc:title>
  <dc:creator>Sky</dc:creator>
  <cp:lastModifiedBy>Valeria Tymoshyk</cp:lastModifiedBy>
  <cp:revision>10</cp:revision>
  <dcterms:created xsi:type="dcterms:W3CDTF">2023-05-19T08:27:55Z</dcterms:created>
  <dcterms:modified xsi:type="dcterms:W3CDTF">2025-03-28T07:07:35Z</dcterms:modified>
</cp:coreProperties>
</file>