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70" r:id="rId2"/>
    <p:sldId id="273" r:id="rId3"/>
    <p:sldId id="274" r:id="rId4"/>
    <p:sldId id="272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0288BD-C4AE-4AB2-B429-AE7DAEA194E7}" type="doc">
      <dgm:prSet loTypeId="urn:microsoft.com/office/officeart/2009/layout/ReverseList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040F1F6-3466-42C2-B39C-E0F0D56752C4}">
      <dgm:prSet phldrT="[Текст]"/>
      <dgm:spPr/>
      <dgm:t>
        <a:bodyPr/>
        <a:lstStyle/>
        <a:p>
          <a:r>
            <a:rPr lang="en-US" dirty="0"/>
            <a:t>Self-management</a:t>
          </a:r>
        </a:p>
        <a:p>
          <a:r>
            <a:rPr lang="en-US" dirty="0"/>
            <a:t>Communication and networking</a:t>
          </a:r>
        </a:p>
        <a:p>
          <a:r>
            <a:rPr lang="en-US" dirty="0"/>
            <a:t>Planning and research</a:t>
          </a:r>
        </a:p>
        <a:p>
          <a:r>
            <a:rPr lang="en-US" dirty="0"/>
            <a:t>Teamwork</a:t>
          </a:r>
        </a:p>
        <a:p>
          <a:r>
            <a:rPr lang="en-US" dirty="0"/>
            <a:t>Leadership and management</a:t>
          </a:r>
        </a:p>
      </dgm:t>
    </dgm:pt>
    <dgm:pt modelId="{B07BE9FF-D389-4F5C-BCC5-EFCAB37CBAC8}" type="parTrans" cxnId="{ED8AE2AA-E790-478D-A815-0BED96C6D0D0}">
      <dgm:prSet/>
      <dgm:spPr/>
      <dgm:t>
        <a:bodyPr/>
        <a:lstStyle/>
        <a:p>
          <a:endParaRPr lang="en-US"/>
        </a:p>
      </dgm:t>
    </dgm:pt>
    <dgm:pt modelId="{605329DD-3732-4EB4-B736-744D305B499A}" type="sibTrans" cxnId="{ED8AE2AA-E790-478D-A815-0BED96C6D0D0}">
      <dgm:prSet/>
      <dgm:spPr/>
      <dgm:t>
        <a:bodyPr/>
        <a:lstStyle/>
        <a:p>
          <a:endParaRPr lang="en-US"/>
        </a:p>
      </dgm:t>
    </dgm:pt>
    <dgm:pt modelId="{AF85F0BB-1138-40A9-93A0-CFF20CF38D55}">
      <dgm:prSet phldrT="[Текст]"/>
      <dgm:spPr/>
      <dgm:t>
        <a:bodyPr/>
        <a:lstStyle/>
        <a:p>
          <a:r>
            <a:rPr lang="en-US" dirty="0"/>
            <a:t>Competitive self-presentation</a:t>
          </a:r>
        </a:p>
        <a:p>
          <a:r>
            <a:rPr lang="en-US" dirty="0"/>
            <a:t>Project design and management</a:t>
          </a:r>
        </a:p>
        <a:p>
          <a:r>
            <a:rPr lang="en-US" dirty="0"/>
            <a:t>Up-to-date qualifications and training</a:t>
          </a:r>
        </a:p>
        <a:p>
          <a:r>
            <a:rPr lang="en-US" dirty="0"/>
            <a:t>Evaluation and expertise </a:t>
          </a:r>
        </a:p>
      </dgm:t>
    </dgm:pt>
    <dgm:pt modelId="{398208F0-4AE1-40D0-AD64-2937E25414C0}" type="parTrans" cxnId="{A37B2529-7213-4287-B795-4C6B9C3F5748}">
      <dgm:prSet/>
      <dgm:spPr/>
      <dgm:t>
        <a:bodyPr/>
        <a:lstStyle/>
        <a:p>
          <a:endParaRPr lang="en-US"/>
        </a:p>
      </dgm:t>
    </dgm:pt>
    <dgm:pt modelId="{6924F513-BB36-4C27-A316-5833834B1648}" type="sibTrans" cxnId="{A37B2529-7213-4287-B795-4C6B9C3F5748}">
      <dgm:prSet/>
      <dgm:spPr/>
      <dgm:t>
        <a:bodyPr/>
        <a:lstStyle/>
        <a:p>
          <a:endParaRPr lang="en-US"/>
        </a:p>
      </dgm:t>
    </dgm:pt>
    <dgm:pt modelId="{D476AF72-0635-4C87-ADC8-BA623CD71FA5}" type="pres">
      <dgm:prSet presAssocID="{990288BD-C4AE-4AB2-B429-AE7DAEA194E7}" presName="Name0" presStyleCnt="0">
        <dgm:presLayoutVars>
          <dgm:chMax val="2"/>
          <dgm:chPref val="2"/>
          <dgm:animLvl val="lvl"/>
        </dgm:presLayoutVars>
      </dgm:prSet>
      <dgm:spPr/>
    </dgm:pt>
    <dgm:pt modelId="{5F81F1F3-4D27-480E-96B2-552B89589A30}" type="pres">
      <dgm:prSet presAssocID="{990288BD-C4AE-4AB2-B429-AE7DAEA194E7}" presName="LeftText" presStyleLbl="revTx" presStyleIdx="0" presStyleCnt="0">
        <dgm:presLayoutVars>
          <dgm:bulletEnabled val="1"/>
        </dgm:presLayoutVars>
      </dgm:prSet>
      <dgm:spPr/>
    </dgm:pt>
    <dgm:pt modelId="{6CEFB5FE-8CAE-4419-AC03-021FD96B2AFF}" type="pres">
      <dgm:prSet presAssocID="{990288BD-C4AE-4AB2-B429-AE7DAEA194E7}" presName="LeftNode" presStyleLbl="bgImgPlace1" presStyleIdx="0" presStyleCnt="2">
        <dgm:presLayoutVars>
          <dgm:chMax val="2"/>
          <dgm:chPref val="2"/>
        </dgm:presLayoutVars>
      </dgm:prSet>
      <dgm:spPr/>
    </dgm:pt>
    <dgm:pt modelId="{B1554836-7BBC-4105-B1B4-AB0BBFACCCA3}" type="pres">
      <dgm:prSet presAssocID="{990288BD-C4AE-4AB2-B429-AE7DAEA194E7}" presName="RightText" presStyleLbl="revTx" presStyleIdx="0" presStyleCnt="0">
        <dgm:presLayoutVars>
          <dgm:bulletEnabled val="1"/>
        </dgm:presLayoutVars>
      </dgm:prSet>
      <dgm:spPr/>
    </dgm:pt>
    <dgm:pt modelId="{32540983-D850-4F98-A62E-BC1688C1AAEA}" type="pres">
      <dgm:prSet presAssocID="{990288BD-C4AE-4AB2-B429-AE7DAEA194E7}" presName="RightNode" presStyleLbl="bgImgPlace1" presStyleIdx="1" presStyleCnt="2">
        <dgm:presLayoutVars>
          <dgm:chMax val="0"/>
          <dgm:chPref val="0"/>
        </dgm:presLayoutVars>
      </dgm:prSet>
      <dgm:spPr/>
    </dgm:pt>
    <dgm:pt modelId="{1136FC2F-B4C3-4B79-A52B-36EF160A4C1D}" type="pres">
      <dgm:prSet presAssocID="{990288BD-C4AE-4AB2-B429-AE7DAEA194E7}" presName="TopArrow" presStyleLbl="node1" presStyleIdx="0" presStyleCnt="2"/>
      <dgm:spPr/>
    </dgm:pt>
    <dgm:pt modelId="{3BB670B6-5AD7-41E0-9E68-8512CD46728A}" type="pres">
      <dgm:prSet presAssocID="{990288BD-C4AE-4AB2-B429-AE7DAEA194E7}" presName="BottomArrow" presStyleLbl="node1" presStyleIdx="1" presStyleCnt="2"/>
      <dgm:spPr/>
    </dgm:pt>
  </dgm:ptLst>
  <dgm:cxnLst>
    <dgm:cxn modelId="{A37B2529-7213-4287-B795-4C6B9C3F5748}" srcId="{990288BD-C4AE-4AB2-B429-AE7DAEA194E7}" destId="{AF85F0BB-1138-40A9-93A0-CFF20CF38D55}" srcOrd="1" destOrd="0" parTransId="{398208F0-4AE1-40D0-AD64-2937E25414C0}" sibTransId="{6924F513-BB36-4C27-A316-5833834B1648}"/>
    <dgm:cxn modelId="{F0CFF32C-0C2D-4886-A84F-E5E1443DCDC8}" type="presOf" srcId="{6040F1F6-3466-42C2-B39C-E0F0D56752C4}" destId="{6CEFB5FE-8CAE-4419-AC03-021FD96B2AFF}" srcOrd="1" destOrd="0" presId="urn:microsoft.com/office/officeart/2009/layout/ReverseList"/>
    <dgm:cxn modelId="{ED8AE2AA-E790-478D-A815-0BED96C6D0D0}" srcId="{990288BD-C4AE-4AB2-B429-AE7DAEA194E7}" destId="{6040F1F6-3466-42C2-B39C-E0F0D56752C4}" srcOrd="0" destOrd="0" parTransId="{B07BE9FF-D389-4F5C-BCC5-EFCAB37CBAC8}" sibTransId="{605329DD-3732-4EB4-B736-744D305B499A}"/>
    <dgm:cxn modelId="{4F956BBB-0A77-4EA7-BDE1-3E765CA3074B}" type="presOf" srcId="{AF85F0BB-1138-40A9-93A0-CFF20CF38D55}" destId="{32540983-D850-4F98-A62E-BC1688C1AAEA}" srcOrd="1" destOrd="0" presId="urn:microsoft.com/office/officeart/2009/layout/ReverseList"/>
    <dgm:cxn modelId="{12CA11E0-E801-4F7A-9E87-A92EC95476E7}" type="presOf" srcId="{AF85F0BB-1138-40A9-93A0-CFF20CF38D55}" destId="{B1554836-7BBC-4105-B1B4-AB0BBFACCCA3}" srcOrd="0" destOrd="0" presId="urn:microsoft.com/office/officeart/2009/layout/ReverseList"/>
    <dgm:cxn modelId="{2A6110E8-F94E-48F7-B3B0-1070BA57A73D}" type="presOf" srcId="{990288BD-C4AE-4AB2-B429-AE7DAEA194E7}" destId="{D476AF72-0635-4C87-ADC8-BA623CD71FA5}" srcOrd="0" destOrd="0" presId="urn:microsoft.com/office/officeart/2009/layout/ReverseList"/>
    <dgm:cxn modelId="{96F567F3-B9B6-4698-A967-558992C9F8EB}" type="presOf" srcId="{6040F1F6-3466-42C2-B39C-E0F0D56752C4}" destId="{5F81F1F3-4D27-480E-96B2-552B89589A30}" srcOrd="0" destOrd="0" presId="urn:microsoft.com/office/officeart/2009/layout/ReverseList"/>
    <dgm:cxn modelId="{19E7B5F3-7FFD-42B3-B5B0-8402E6DD15B6}" type="presParOf" srcId="{D476AF72-0635-4C87-ADC8-BA623CD71FA5}" destId="{5F81F1F3-4D27-480E-96B2-552B89589A30}" srcOrd="0" destOrd="0" presId="urn:microsoft.com/office/officeart/2009/layout/ReverseList"/>
    <dgm:cxn modelId="{AFB648B0-001C-408E-8710-0A356813E008}" type="presParOf" srcId="{D476AF72-0635-4C87-ADC8-BA623CD71FA5}" destId="{6CEFB5FE-8CAE-4419-AC03-021FD96B2AFF}" srcOrd="1" destOrd="0" presId="urn:microsoft.com/office/officeart/2009/layout/ReverseList"/>
    <dgm:cxn modelId="{F3D7E187-A12C-477E-B4A5-07404143F700}" type="presParOf" srcId="{D476AF72-0635-4C87-ADC8-BA623CD71FA5}" destId="{B1554836-7BBC-4105-B1B4-AB0BBFACCCA3}" srcOrd="2" destOrd="0" presId="urn:microsoft.com/office/officeart/2009/layout/ReverseList"/>
    <dgm:cxn modelId="{0E9B2E64-02F3-48AE-B32E-C9998CA15404}" type="presParOf" srcId="{D476AF72-0635-4C87-ADC8-BA623CD71FA5}" destId="{32540983-D850-4F98-A62E-BC1688C1AAEA}" srcOrd="3" destOrd="0" presId="urn:microsoft.com/office/officeart/2009/layout/ReverseList"/>
    <dgm:cxn modelId="{910C0894-1019-4F74-AF8D-F61FEE748167}" type="presParOf" srcId="{D476AF72-0635-4C87-ADC8-BA623CD71FA5}" destId="{1136FC2F-B4C3-4B79-A52B-36EF160A4C1D}" srcOrd="4" destOrd="0" presId="urn:microsoft.com/office/officeart/2009/layout/ReverseList"/>
    <dgm:cxn modelId="{8024B657-EA6E-4158-B51E-1607BD169954}" type="presParOf" srcId="{D476AF72-0635-4C87-ADC8-BA623CD71FA5}" destId="{3BB670B6-5AD7-41E0-9E68-8512CD46728A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FB5FE-8CAE-4419-AC03-021FD96B2AFF}">
      <dsp:nvSpPr>
        <dsp:cNvPr id="0" name=""/>
        <dsp:cNvSpPr/>
      </dsp:nvSpPr>
      <dsp:spPr>
        <a:xfrm rot="16200000">
          <a:off x="1491967" y="1645161"/>
          <a:ext cx="3483661" cy="212888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120650" rIns="108585" bIns="12065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Self-management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Communication and networking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Planning and research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Teamwork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Leadership and management</a:t>
          </a:r>
        </a:p>
      </dsp:txBody>
      <dsp:txXfrm rot="5400000">
        <a:off x="2273296" y="1071716"/>
        <a:ext cx="2024944" cy="3275777"/>
      </dsp:txXfrm>
    </dsp:sp>
    <dsp:sp modelId="{32540983-D850-4F98-A62E-BC1688C1AAEA}">
      <dsp:nvSpPr>
        <dsp:cNvPr id="0" name=""/>
        <dsp:cNvSpPr/>
      </dsp:nvSpPr>
      <dsp:spPr>
        <a:xfrm rot="5400000">
          <a:off x="3717521" y="1645161"/>
          <a:ext cx="3483661" cy="212888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3596090"/>
            <a:satOff val="54571"/>
            <a:lumOff val="13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85" tIns="120650" rIns="72390" bIns="12065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Competitive self-presentation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Project design and management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Up-to-date qualifications and training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Evaluation and expertise </a:t>
          </a:r>
        </a:p>
      </dsp:txBody>
      <dsp:txXfrm rot="-5400000">
        <a:off x="4394908" y="1071716"/>
        <a:ext cx="2024944" cy="3275777"/>
      </dsp:txXfrm>
    </dsp:sp>
    <dsp:sp modelId="{1136FC2F-B4C3-4B79-A52B-36EF160A4C1D}">
      <dsp:nvSpPr>
        <dsp:cNvPr id="0" name=""/>
        <dsp:cNvSpPr/>
      </dsp:nvSpPr>
      <dsp:spPr>
        <a:xfrm>
          <a:off x="3233579" y="0"/>
          <a:ext cx="2225554" cy="222544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B670B6-5AD7-41E0-9E68-8512CD46728A}">
      <dsp:nvSpPr>
        <dsp:cNvPr id="0" name=""/>
        <dsp:cNvSpPr/>
      </dsp:nvSpPr>
      <dsp:spPr>
        <a:xfrm rot="10800000">
          <a:off x="3233579" y="3193220"/>
          <a:ext cx="2225554" cy="222544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342FE-E00B-4FAF-8F73-F722060EB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978408"/>
            <a:ext cx="10506991" cy="2531555"/>
          </a:xfrm>
          <a:prstGeom prst="rect">
            <a:avLst/>
          </a:prstGeom>
        </p:spPr>
        <p:txBody>
          <a:bodyPr anchor="b"/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1CCE2-4461-473E-B23C-34C8CCF04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0" y="3602038"/>
            <a:ext cx="10506991" cy="227755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A551A-CE2F-4E35-A714-B1F04D4B4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17-Oct-21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5C907-6594-4DFF-A32B-449C3BA9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76D75-E9DA-4660-AC52-51BA63FC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52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999A10-4355-4A13-B008-196B21ABE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2600" y="483576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36D448-AFEA-4483-B0E4-00284052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16234-4516-4303-8F60-A8127D89A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192" y="3103131"/>
            <a:ext cx="10506991" cy="30929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B5D50-A474-462B-A807-DF186B1C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17-Oct-21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F1DAF-2E2D-46ED-AA3E-3D2FE4039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FC771-EB13-4EB5-A0A2-3968C6AB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B596B8-8230-4695-8D76-F06AFA815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3EBF93-5FD9-4F4E-8485-7B937145C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527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6B4D06-C7C6-4949-8EB2-F03ED999A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041710" y="978408"/>
            <a:ext cx="2947881" cy="51247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21B9D-8C11-4176-AF22-89F972E21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632" y="978408"/>
            <a:ext cx="7256453" cy="51247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A9E1C-8E18-4A35-9BD8-427B1D14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17-Oct-21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16CDB-7BB6-4DD2-A626-6DA8E569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0403B-439E-449F-83B1-799EEC239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66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43735-A77F-440D-9448-6AE7C204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1579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6C6EE-D55E-454B-B28C-EC73D1DB4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A2905-6D2E-4319-9521-61452AB8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17-Oct-21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C7550-84E8-49D3-B419-6F5F327D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D2C6B-EA5D-4D97-BC84-6C860D53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6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B299E6-11CC-4181-86C3-528A13F1F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22232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03473-0A64-4F9F-833B-8D64E3901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9"/>
            <a:ext cx="10515600" cy="2716769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73736-B424-40F2-B562-6DC10E5E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4171445"/>
            <a:ext cx="10515600" cy="1918205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48851-37C0-478D-B722-D76C817D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17-Oct-21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E063E-66CE-4C18-91FA-D14AE052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66D3D-FD62-470C-BC3C-A03771A3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FF0049-0231-4557-A707-569556F0C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3922232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7A0DB1-87C8-4BF4-B2A2-F9CA6ED05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C29209-8A8F-48A7-8BA2-AFADA37CB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875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66BE9C-AE7C-4C39-9694-C32D6939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483577"/>
            <a:ext cx="11147071" cy="243482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ACC42C-303A-4BDF-990A-2B07967BC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978408"/>
            <a:ext cx="1114707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55CEF-353E-4E14-83AD-ACADDC08D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5ECEF-9654-4AC1-BF77-7BC602BBD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12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22FC8-BC06-407B-A82B-DA62B33A1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17-Oct-21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5B701-4E1F-48AA-8A3C-ED5DD915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BCA31-8AC7-46F5-BCAB-41D54DF8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BA86D8-2A29-4A0E-AEA0-39B41C418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85E13E-918A-4D04-9E84-94148D7C8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769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5E892-D975-4DD6-8583-A14DDBE85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1" y="978407"/>
            <a:ext cx="11145039" cy="1339584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F7700-CECC-4881-BE5C-A13CD825B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632" y="2500921"/>
            <a:ext cx="5346222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50766-520A-44C5-943E-569222B74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632" y="3428999"/>
            <a:ext cx="5346222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F7E42-976A-4239-8006-D68538D4B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120" y="2500921"/>
            <a:ext cx="5372551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CA329-951F-4391-ADC5-7EA320B77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120" y="3428999"/>
            <a:ext cx="5372551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BEC22A-DA46-460C-B865-D928C20AE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17-Oct-21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B2D647-42C5-4AB7-BB71-3A4406571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" y="641908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0B2B67-714C-46DA-85E5-598B4244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9591" y="-7190"/>
            <a:ext cx="640080" cy="365125"/>
          </a:xfrm>
        </p:spPr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4B6724-AB30-4E7C-BE2B-ECD94FF1B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33311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D4BAB-2678-4A19-A575-C47CAF14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591509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7C89E-0ABD-4FD2-924C-894345AD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17-Oct-21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026CE-9CC8-403B-88B1-184D1653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3D616-3C18-401B-A792-E75149FD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EC6F70-D800-4067-A36A-5BBFC8018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393331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B66CB6-8988-4FBA-8524-726765A5F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231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73F84-0C6B-4EF4-9405-C3898249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17-Oct-21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CEC807-744E-4C5C-8B15-09AED3E57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BCB19-9F4B-474C-85C1-4A645A971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32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A88B0-DD6B-449B-AE32-D3192081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8"/>
            <a:ext cx="4287393" cy="2450592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22ED6-5B69-4B3B-BF96-3A75F2107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5"/>
            <a:ext cx="644648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04043-D45F-440A-A15D-2718A913E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072DC-7326-43E7-806C-B690C439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17-Oct-21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89A0F-B8C6-4AA6-A9C4-4A454F42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7A616-A4F2-4FC5-88DE-B4E6BA54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6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B773D-D007-4687-BA9C-9F229829B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7"/>
            <a:ext cx="4287393" cy="2450593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A75FC-78D2-4EF5-884F-11B7BACF7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44648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CE0BB-D335-4391-A23F-194C575CA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701E1-B97B-4DA5-B9AD-07B7C124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17-Oct-21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D9CF8-F42F-4618-9F26-8BFE5648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A2023-1ECA-4A96-BDC7-F7FA4368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7A535-3CAC-46BC-B2B2-3AE83EC3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2153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EBDBD-59EC-46ED-BE79-6D37B531D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3306870"/>
            <a:ext cx="10506991" cy="2572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1F5C-FD3D-42C7-90F4-5ECE6FFCF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4632" y="1005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81B8F32D-D8B6-4B9E-9CBF-DCAC30B7B93D}" type="datetimeFigureOut">
              <a:rPr lang="en-US" smtClean="0"/>
              <a:pPr/>
              <a:t>17-Oct-21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63D50-6D0B-4963-97B9-A32AE6323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4190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B5E08-CAC3-4C87-B143-5F8956AE9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9591" y="1005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33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ehea.info/media.ehea.info/file/2018_Paris/77/8/EHEAParis2018_Communique_AppendixIII_952778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13489C-5403-4BFB-8DC3-D1D4A9879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675" y="978408"/>
            <a:ext cx="5546725" cy="993267"/>
          </a:xfrm>
        </p:spPr>
        <p:txBody>
          <a:bodyPr/>
          <a:lstStyle/>
          <a:p>
            <a:pPr algn="ctr"/>
            <a:r>
              <a:rPr lang="en-US" sz="4000" dirty="0"/>
              <a:t>Career</a:t>
            </a:r>
            <a:r>
              <a:rPr lang="en-US" dirty="0"/>
              <a:t> </a:t>
            </a:r>
            <a:r>
              <a:rPr lang="en-US" sz="4000" dirty="0"/>
              <a:t>building skills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18994-2FF0-4247-859E-C4E54748E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2638426"/>
            <a:ext cx="10506991" cy="371741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EC3BEC7A-1E3D-4EC0-9487-7E2F2F874C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0840084"/>
              </p:ext>
            </p:extLst>
          </p:nvPr>
        </p:nvGraphicFramePr>
        <p:xfrm>
          <a:off x="-996950" y="937175"/>
          <a:ext cx="869315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0469A0E-57BB-48EC-B3BF-9A3F7B9207D7}"/>
              </a:ext>
            </a:extLst>
          </p:cNvPr>
          <p:cNvSpPr txBox="1"/>
          <p:nvPr/>
        </p:nvSpPr>
        <p:spPr>
          <a:xfrm>
            <a:off x="6410325" y="2190750"/>
            <a:ext cx="512445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/>
              <a:t>Europass</a:t>
            </a:r>
            <a:r>
              <a:rPr lang="en-US" sz="2200" dirty="0"/>
              <a:t> CV design and updates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Motivation statements / research proposals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References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Basics of project writing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TEFL/TESOL resources for continuous education</a:t>
            </a:r>
          </a:p>
        </p:txBody>
      </p:sp>
    </p:spTree>
    <p:extLst>
      <p:ext uri="{BB962C8B-B14F-4D97-AF65-F5344CB8AC3E}">
        <p14:creationId xmlns:p14="http://schemas.microsoft.com/office/powerpoint/2010/main" val="1088827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D53FF5-A412-44CD-97C6-418480605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A940CA-A1BF-4C6B-AAFE-455E3CA9E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4" name="Picture 4" descr="Hard Skills vs Soft Skills Infographic | Infographic Template">
            <a:extLst>
              <a:ext uri="{FF2B5EF4-FFF2-40B4-BE49-F238E27FC236}">
                <a16:creationId xmlns:a16="http://schemas.microsoft.com/office/drawing/2014/main" id="{85F7211A-0C5E-4CEA-A033-DA9A5BB1B4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70"/>
          <a:stretch/>
        </p:blipFill>
        <p:spPr bwMode="auto">
          <a:xfrm>
            <a:off x="0" y="0"/>
            <a:ext cx="12211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189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033D6-E736-431B-B46D-5494FACF1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738632"/>
          </a:xfrm>
        </p:spPr>
        <p:txBody>
          <a:bodyPr/>
          <a:lstStyle/>
          <a:p>
            <a:r>
              <a:rPr lang="en-US" sz="4000" dirty="0"/>
              <a:t>CV: Skills Description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DBD2A7-DFE9-4703-9F95-12A8E6710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910080"/>
            <a:ext cx="10506991" cy="396951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Leave expected skills out (i.e., proficiency with word processors or spreadsheets)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Balance your hard and soft skills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Group your skills by categories (i.e., organizational, technical, job specific and personal)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keywords relevant to the position you are looking for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Show how you’ve demonstrated skills in your experience section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Integrate key skills into your achievements section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Don’t use cliches – refer to your experience section instead </a:t>
            </a:r>
          </a:p>
        </p:txBody>
      </p:sp>
      <p:pic>
        <p:nvPicPr>
          <p:cNvPr id="4" name="Picture 2" descr="Europass | Drupal.org">
            <a:extLst>
              <a:ext uri="{FF2B5EF4-FFF2-40B4-BE49-F238E27FC236}">
                <a16:creationId xmlns:a16="http://schemas.microsoft.com/office/drawing/2014/main" id="{8DAC71DC-D8EC-44C8-B8D3-A65897484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858" y="515239"/>
            <a:ext cx="2211182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305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630EB7-7D4D-4A59-B67F-B22F6425B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840867"/>
          </a:xfrm>
        </p:spPr>
        <p:txBody>
          <a:bodyPr/>
          <a:lstStyle/>
          <a:p>
            <a:pPr algn="ctr"/>
            <a:r>
              <a:rPr lang="en-US" sz="4000" dirty="0"/>
              <a:t>Most Overused Words on CV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30D01A-A66F-4659-9F5C-82BEFC900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2152650"/>
            <a:ext cx="10506991" cy="3726941"/>
          </a:xfrm>
        </p:spPr>
        <p:txBody>
          <a:bodyPr numCol="2"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Specialise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Experienced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Skilled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Leadership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Passionate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Motivated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Creative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Strategic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Focused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Results Driven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Successful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Leader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Extensive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Enthusiastic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Track Record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Driven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51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6914-89E9-47F9-B676-69D299583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9C0B18-D187-4158-B448-C85F6EB72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446EA9B1-9C19-4656-9090-9A4236882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" y="548640"/>
            <a:ext cx="11521440" cy="576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280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07EFA-F372-42CE-B8C2-6DE0ACFB8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5613400" cy="840867"/>
          </a:xfrm>
        </p:spPr>
        <p:txBody>
          <a:bodyPr/>
          <a:lstStyle/>
          <a:p>
            <a:r>
              <a:rPr lang="en-US" sz="4000" dirty="0"/>
              <a:t>What is a CV?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4A0BFA-3D21-45DF-AABA-8FA8B34B0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1" y="2009776"/>
            <a:ext cx="5613400" cy="386981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Curriculum Vitae = course of 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Structuralized experience: brief presentation of one’s career track and achievements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First document for HR or external evaluator to deal with = creates first impression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Required in any application package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CV </a:t>
            </a:r>
            <a:r>
              <a:rPr lang="en-US" dirty="0">
                <a:latin typeface="Corbel" panose="020B0503020204020204" pitchFamily="34" charset="0"/>
              </a:rPr>
              <a:t>≠ resume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170" name="Picture 2" descr="Как писать CV или резюме на английском языке: пример и инструкция ‹ Инглекс">
            <a:extLst>
              <a:ext uri="{FF2B5EF4-FFF2-40B4-BE49-F238E27FC236}">
                <a16:creationId xmlns:a16="http://schemas.microsoft.com/office/drawing/2014/main" id="{DCFD3444-50D1-4601-A465-6F2E81D60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04174"/>
            <a:ext cx="5715000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323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15BA5-7CDF-45F8-AD91-2A4759D82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9D76B5-F6D8-42BA-B969-7C7D6FDDC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B1EB5D2-480C-46A3-B633-5D36A78B51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33" t="11407" r="15000" b="11704"/>
          <a:stretch/>
        </p:blipFill>
        <p:spPr>
          <a:xfrm>
            <a:off x="0" y="-1"/>
            <a:ext cx="12192000" cy="685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71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6D7EB6-FFFE-4E8C-B65E-D8998266C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7198360" cy="2157984"/>
          </a:xfrm>
        </p:spPr>
        <p:txBody>
          <a:bodyPr/>
          <a:lstStyle/>
          <a:p>
            <a:r>
              <a:rPr lang="en-US" dirty="0" err="1"/>
              <a:t>Europass</a:t>
            </a:r>
            <a:r>
              <a:rPr lang="en-US" dirty="0"/>
              <a:t> CV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882892-2CE3-47AC-A844-2DD5CCCF2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1" y="3306870"/>
            <a:ext cx="6670040" cy="257272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Unified template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Ability to create CVs for multiple purposes based on your </a:t>
            </a:r>
            <a:r>
              <a:rPr lang="en-US" dirty="0" err="1"/>
              <a:t>Europass</a:t>
            </a:r>
            <a:r>
              <a:rPr lang="en-US" dirty="0"/>
              <a:t> profile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Sharing your CV on EURES and other job search platforms  </a:t>
            </a:r>
          </a:p>
        </p:txBody>
      </p:sp>
      <p:pic>
        <p:nvPicPr>
          <p:cNvPr id="4" name="Picture 2" descr="Картинки по запросу europass">
            <a:extLst>
              <a:ext uri="{FF2B5EF4-FFF2-40B4-BE49-F238E27FC236}">
                <a16:creationId xmlns:a16="http://schemas.microsoft.com/office/drawing/2014/main" id="{4CD2FE15-89A5-4D1E-A105-8F9CABF86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0960" y="581432"/>
            <a:ext cx="3919800" cy="56535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1313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8FA233-30DB-4D0A-BF51-78D03F79F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Background Fill">
            <a:extLst>
              <a:ext uri="{FF2B5EF4-FFF2-40B4-BE49-F238E27FC236}">
                <a16:creationId xmlns:a16="http://schemas.microsoft.com/office/drawing/2014/main" id="{B6D694DB-A3FC-4F14-A225-17BEBA44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Working space background">
            <a:extLst>
              <a:ext uri="{FF2B5EF4-FFF2-40B4-BE49-F238E27FC236}">
                <a16:creationId xmlns:a16="http://schemas.microsoft.com/office/drawing/2014/main" id="{A2A82192-212E-4CD1-B8F2-C825356588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5733" r="-1" b="9975"/>
          <a:stretch/>
        </p:blipFill>
        <p:spPr>
          <a:xfrm>
            <a:off x="1530" y="10"/>
            <a:ext cx="12188941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233B4D5-2565-4CC0-A9B1-C9EA9E9DE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7A2FCF-45F1-4C86-BF89-173A6BF70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122363"/>
            <a:ext cx="5638801" cy="7775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CV Writing Tips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D02D326-F829-4915-A540-3A4D5ADFC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528E080-CC35-4F6C-9D3C-949904DC4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6A65472-70D4-429C-9860-B810D86898E6}"/>
              </a:ext>
            </a:extLst>
          </p:cNvPr>
          <p:cNvSpPr txBox="1"/>
          <p:nvPr/>
        </p:nvSpPr>
        <p:spPr>
          <a:xfrm>
            <a:off x="482600" y="2532420"/>
            <a:ext cx="65801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  <a:latin typeface="Helvetica Neue"/>
              </a:rPr>
              <a:t>Include your contact information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  <a:latin typeface="Helvetica Neue"/>
              </a:rPr>
              <a:t>Detail your academic history in reverse-chronological order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  <a:latin typeface="Helvetica Neue"/>
              </a:rPr>
              <a:t>Record your professional experience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  <a:latin typeface="Helvetica Neue"/>
              </a:rPr>
              <a:t>Include relevant skills and qualifications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  <a:latin typeface="Helvetica Neue"/>
              </a:rPr>
              <a:t>List honors and awards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  <a:latin typeface="Helvetica Neue"/>
              </a:rPr>
              <a:t>Include relevant publications and presentations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  <a:latin typeface="Helvetica Neue"/>
              </a:rPr>
              <a:t>List your professional associations and affiliations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  <a:latin typeface="Helvetica Neue"/>
              </a:rPr>
              <a:t>Check your CV for errors</a:t>
            </a:r>
          </a:p>
          <a:p>
            <a:endParaRPr lang="en-US" i="0" dirty="0">
              <a:solidFill>
                <a:schemeClr val="bg1"/>
              </a:solidFill>
              <a:effectLst/>
              <a:latin typeface="Helvetica Neue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346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7184EA-BD2F-4B81-9761-DF7C8F5D1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831342"/>
          </a:xfrm>
        </p:spPr>
        <p:txBody>
          <a:bodyPr/>
          <a:lstStyle/>
          <a:p>
            <a:r>
              <a:rPr lang="en-US" sz="4000" dirty="0"/>
              <a:t>CV: academic history description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56D65E-1D58-4DCD-93CB-4B4FC45B9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2047876"/>
            <a:ext cx="10506991" cy="3831716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Reverse chronological order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School experience not included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List both degrees you’ve earned and those you’re pursuing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Include the title of your qualification paper (dissertation or thesis)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Include certified trainings, advanced training courses, study abroad experience etc.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Make sure your qualifications correspond to EHEA framework of qualifications (</a:t>
            </a:r>
            <a:r>
              <a:rPr lang="en-US" dirty="0">
                <a:hlinkClick r:id="rId2"/>
              </a:rPr>
              <a:t>http://www.ehea.info/media.ehea.info/file/2018_Paris/77/8/EHEAParis2018_Communique_AppendixIII_952778.pdf</a:t>
            </a:r>
            <a:r>
              <a:rPr lang="en-US" dirty="0"/>
              <a:t>) </a:t>
            </a:r>
          </a:p>
        </p:txBody>
      </p:sp>
      <p:pic>
        <p:nvPicPr>
          <p:cNvPr id="11266" name="Picture 2" descr="Europass | Drupal.org">
            <a:extLst>
              <a:ext uri="{FF2B5EF4-FFF2-40B4-BE49-F238E27FC236}">
                <a16:creationId xmlns:a16="http://schemas.microsoft.com/office/drawing/2014/main" id="{11554F43-61C2-4FC2-BF65-16287D159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618" y="574676"/>
            <a:ext cx="2211182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825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CBA31F-4CE6-43D9-BE58-2482A0C92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635508"/>
            <a:ext cx="10634472" cy="831342"/>
          </a:xfrm>
        </p:spPr>
        <p:txBody>
          <a:bodyPr/>
          <a:lstStyle/>
          <a:p>
            <a:pPr algn="ctr"/>
            <a:r>
              <a:rPr lang="en-US" sz="4000" dirty="0"/>
              <a:t>EHEA Qualification Framework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44C89D-B81E-4D95-A4CE-E2E593896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5F3021-B40D-485F-838C-A863CAAD2B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00" t="11852" r="5677" b="9267"/>
          <a:stretch/>
        </p:blipFill>
        <p:spPr>
          <a:xfrm>
            <a:off x="1529397" y="1543369"/>
            <a:ext cx="9133205" cy="483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41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D48D6-AAD6-44CD-87CB-12DEC4CE1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1E7F9E-FD10-40E7-8AB3-AF4AF3EF6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Форми документів про вищу освіту | Міністерство освіти і науки України">
            <a:extLst>
              <a:ext uri="{FF2B5EF4-FFF2-40B4-BE49-F238E27FC236}">
                <a16:creationId xmlns:a16="http://schemas.microsoft.com/office/drawing/2014/main" id="{C94C5D8D-1309-415A-A5F4-15884AE575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b="4889"/>
          <a:stretch/>
        </p:blipFill>
        <p:spPr bwMode="auto">
          <a:xfrm>
            <a:off x="757272" y="510391"/>
            <a:ext cx="10677455" cy="583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758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6126A-93EB-4135-ACCF-F0DED718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676275"/>
            <a:ext cx="10634472" cy="951992"/>
          </a:xfrm>
        </p:spPr>
        <p:txBody>
          <a:bodyPr/>
          <a:lstStyle/>
          <a:p>
            <a:r>
              <a:rPr lang="en-US" sz="4000" dirty="0"/>
              <a:t>CV: Professional experience description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779F71-1E41-4714-A5B6-E7E983E33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790700"/>
            <a:ext cx="10506991" cy="43910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Detail all your practical work experience, including: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Full-time and part-time employment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Internships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Research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Volunteer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Field experience</a:t>
            </a:r>
          </a:p>
          <a:p>
            <a:r>
              <a:rPr lang="en-US" dirty="0"/>
              <a:t>Describe your duties starting with active verb and adding quantifiable statements throughout: </a:t>
            </a:r>
          </a:p>
          <a:p>
            <a:r>
              <a:rPr lang="en-US" b="0" i="1" strike="sngStrike" dirty="0">
                <a:solidFill>
                  <a:srgbClr val="595959"/>
                </a:solidFill>
                <a:effectLst/>
                <a:latin typeface="Helvetica Neue"/>
              </a:rPr>
              <a:t>"I coordinated events while overseeing a team of event specialists" </a:t>
            </a:r>
            <a:endParaRPr lang="en-US" i="1" strike="sngStrike" dirty="0">
              <a:solidFill>
                <a:srgbClr val="595959"/>
              </a:solidFill>
              <a:latin typeface="Helvetica Neue"/>
            </a:endParaRPr>
          </a:p>
          <a:p>
            <a:r>
              <a:rPr lang="en-US" b="0" i="1" dirty="0">
                <a:solidFill>
                  <a:srgbClr val="595959"/>
                </a:solidFill>
                <a:effectLst/>
                <a:latin typeface="Helvetica Neue"/>
              </a:rPr>
              <a:t>"I coordinated over 200 events while overseeing a team of 15 event specialists“</a:t>
            </a:r>
          </a:p>
          <a:p>
            <a:r>
              <a:rPr lang="en-US" dirty="0"/>
              <a:t>More recent position = more details </a:t>
            </a:r>
          </a:p>
        </p:txBody>
      </p:sp>
      <p:pic>
        <p:nvPicPr>
          <p:cNvPr id="4" name="Picture 2" descr="Europass | Drupal.org">
            <a:extLst>
              <a:ext uri="{FF2B5EF4-FFF2-40B4-BE49-F238E27FC236}">
                <a16:creationId xmlns:a16="http://schemas.microsoft.com/office/drawing/2014/main" id="{91144754-35E8-4302-A90D-8DAF86044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058" y="525399"/>
            <a:ext cx="2211182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352838"/>
      </p:ext>
    </p:extLst>
  </p:cSld>
  <p:clrMapOvr>
    <a:masterClrMapping/>
  </p:clrMapOvr>
</p:sld>
</file>

<file path=ppt/theme/theme1.xml><?xml version="1.0" encoding="utf-8"?>
<a:theme xmlns:a="http://schemas.openxmlformats.org/drawingml/2006/main" name="LevelVTI">
  <a:themeElements>
    <a:clrScheme name="Custom 88">
      <a:dk1>
        <a:sysClr val="windowText" lastClr="000000"/>
      </a:dk1>
      <a:lt1>
        <a:sysClr val="window" lastClr="FFFFFF"/>
      </a:lt1>
      <a:dk2>
        <a:srgbClr val="182230"/>
      </a:dk2>
      <a:lt2>
        <a:srgbClr val="F2F2F2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939393"/>
      </a:accent6>
      <a:hlink>
        <a:srgbClr val="3E8FF1"/>
      </a:hlink>
      <a:folHlink>
        <a:srgbClr val="939393"/>
      </a:folHlink>
    </a:clrScheme>
    <a:fontScheme name="Seaford">
      <a:majorFont>
        <a:latin typeface="Seaford"/>
        <a:ea typeface=""/>
        <a:cs typeface=""/>
      </a:majorFont>
      <a:minorFont>
        <a:latin typeface="Seafo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velVTI" id="{64F43929-0387-4D33-907F-72B939BCAF99}" vid="{D804DF84-3298-4A39-BA0E-21F83D68BC2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2635</TotalTime>
  <Words>431</Words>
  <Application>Microsoft Office PowerPoint</Application>
  <PresentationFormat>Широкоэкранный</PresentationFormat>
  <Paragraphs>79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Corbel</vt:lpstr>
      <vt:lpstr>Helvetica Neue</vt:lpstr>
      <vt:lpstr>Seaford</vt:lpstr>
      <vt:lpstr>LevelVTI</vt:lpstr>
      <vt:lpstr>Career building skills</vt:lpstr>
      <vt:lpstr>What is a CV?</vt:lpstr>
      <vt:lpstr>Презентация PowerPoint</vt:lpstr>
      <vt:lpstr>Europass CV</vt:lpstr>
      <vt:lpstr>CV Writing Tips</vt:lpstr>
      <vt:lpstr>CV: academic history description</vt:lpstr>
      <vt:lpstr>EHEA Qualification Framework</vt:lpstr>
      <vt:lpstr>Презентация PowerPoint</vt:lpstr>
      <vt:lpstr>CV: Professional experience description</vt:lpstr>
      <vt:lpstr>Презентация PowerPoint</vt:lpstr>
      <vt:lpstr>CV: Skills Description</vt:lpstr>
      <vt:lpstr>Most Overused Words on CV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building skills</dc:title>
  <dc:creator>E. T.</dc:creator>
  <cp:lastModifiedBy>E. T.</cp:lastModifiedBy>
  <cp:revision>1</cp:revision>
  <dcterms:created xsi:type="dcterms:W3CDTF">2021-10-17T12:56:46Z</dcterms:created>
  <dcterms:modified xsi:type="dcterms:W3CDTF">2021-10-19T08:52:15Z</dcterms:modified>
</cp:coreProperties>
</file>