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1" r:id="rId12"/>
    <p:sldId id="265" r:id="rId13"/>
    <p:sldId id="266" r:id="rId14"/>
    <p:sldId id="267" r:id="rId15"/>
    <p:sldId id="270" r:id="rId16"/>
    <p:sldId id="268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EF094-BBAB-4CBC-BB10-D3215BB1018E}" type="datetimeFigureOut">
              <a:rPr lang="uk-UA" smtClean="0"/>
              <a:t>25.01.2021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167D0-280C-442A-B8FF-8C44BC98A2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821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20FAB8-DFD9-4C45-9C67-C3595017489D}" type="datetime1">
              <a:rPr lang="uk-UA" smtClean="0"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49C3-A714-4693-B2AF-0D1CF67E39B9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4E97904-DF01-40CF-9BD9-17B04C538887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CD1B9-B42F-4EAF-B4F0-B4DB12E8DCF6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81E8-E9C9-4E04-96C1-D25F862AAA75}" type="datetime1">
              <a:rPr lang="uk-UA" smtClean="0"/>
              <a:t>25.01.2021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F84884-6892-441B-B53F-2251A9AEF572}" type="datetime1">
              <a:rPr lang="uk-UA" smtClean="0"/>
              <a:t>25.01.2021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878AB1-6688-4992-8B68-4662BF7D219E}" type="datetime1">
              <a:rPr lang="uk-UA" smtClean="0"/>
              <a:t>25.01.2021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9D40D-D1CA-424A-973B-1A6F3980D153}" type="datetime1">
              <a:rPr lang="uk-UA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98B4-8E04-49B3-BF86-2BDA8E10A941}" type="datetime1">
              <a:rPr lang="uk-UA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E8F8-E615-4E5A-98AB-0DF7A52CA2CA}" type="datetime1">
              <a:rPr lang="uk-UA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F530C6-8C79-4EAD-8EE7-F0A4E47955EC}" type="datetime1">
              <a:rPr lang="uk-UA" smtClean="0"/>
              <a:t>25.01.2021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36C850-29C1-42FA-94B9-D47898611010}" type="datetime1">
              <a:rPr lang="uk-UA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(с) М. Савчин    Природа рішень ЄСПЛ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33400"/>
            <a:ext cx="7212636" cy="2868168"/>
          </a:xfrm>
        </p:spPr>
        <p:txBody>
          <a:bodyPr/>
          <a:lstStyle/>
          <a:p>
            <a:r>
              <a:rPr lang="uk-UA" sz="3600" cap="small" dirty="0" smtClean="0"/>
              <a:t>Юридична природа і </a:t>
            </a:r>
            <a:br>
              <a:rPr lang="uk-UA" sz="3600" cap="small" dirty="0" smtClean="0"/>
            </a:br>
            <a:r>
              <a:rPr lang="uk-UA" sz="3600" cap="small" dirty="0" smtClean="0"/>
              <a:t>порядок виконання рішень </a:t>
            </a:r>
            <a:br>
              <a:rPr lang="uk-UA" sz="3600" cap="small" dirty="0" smtClean="0"/>
            </a:br>
            <a:r>
              <a:rPr lang="uk-UA" sz="3600" cap="small" dirty="0" smtClean="0"/>
              <a:t>Європейського суду з прав людини</a:t>
            </a:r>
            <a:endParaRPr lang="uk-UA" sz="3600" cap="small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337408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Структура рішень ЄСПЛ (правило 74 Регламенту Суду)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uk-UA" dirty="0" smtClean="0"/>
              <a:t>Судове рішення, згідно зі статтями 42 і 44 Конвенції , має містити: </a:t>
            </a:r>
          </a:p>
          <a:p>
            <a:pPr marL="514350" indent="-514350">
              <a:buNone/>
            </a:pPr>
            <a:r>
              <a:rPr lang="uk-UA" dirty="0" smtClean="0"/>
              <a:t>a) імена голови та інших суддів, що входять до складу палати, </a:t>
            </a:r>
            <a:br>
              <a:rPr lang="uk-UA" dirty="0" smtClean="0"/>
            </a:br>
            <a:r>
              <a:rPr lang="uk-UA" dirty="0" smtClean="0"/>
              <a:t>яка постановила рішення, а також імена секретаря чи заступника </a:t>
            </a:r>
            <a:br>
              <a:rPr lang="uk-UA" dirty="0" smtClean="0"/>
            </a:br>
            <a:r>
              <a:rPr lang="uk-UA" dirty="0" smtClean="0"/>
              <a:t>секретаря; </a:t>
            </a:r>
          </a:p>
          <a:p>
            <a:pPr marL="514350" indent="-514350">
              <a:buNone/>
            </a:pPr>
            <a:r>
              <a:rPr lang="uk-UA" dirty="0" smtClean="0"/>
              <a:t>b) дату постановлення рішення та його проголошення; </a:t>
            </a:r>
          </a:p>
          <a:p>
            <a:pPr marL="514350" indent="-514350">
              <a:buNone/>
            </a:pPr>
            <a:r>
              <a:rPr lang="uk-UA" dirty="0" smtClean="0"/>
              <a:t>c) опис сторін; </a:t>
            </a:r>
          </a:p>
          <a:p>
            <a:pPr marL="514350" indent="-514350">
              <a:buNone/>
            </a:pPr>
            <a:r>
              <a:rPr lang="uk-UA" dirty="0" smtClean="0"/>
              <a:t>d) імена довірених осіб, адвокатів чи радників сторін; </a:t>
            </a:r>
          </a:p>
          <a:p>
            <a:pPr marL="514350" indent="-514350">
              <a:buNone/>
            </a:pPr>
            <a:r>
              <a:rPr lang="uk-UA" dirty="0" smtClean="0"/>
              <a:t>e) виклад перебігу процесу; </a:t>
            </a:r>
          </a:p>
          <a:p>
            <a:pPr marL="514350" indent="-514350">
              <a:buNone/>
            </a:pPr>
            <a:r>
              <a:rPr lang="uk-UA" dirty="0" smtClean="0"/>
              <a:t>f) факти у справі; </a:t>
            </a:r>
          </a:p>
          <a:p>
            <a:pPr marL="514350" indent="-514350">
              <a:buNone/>
            </a:pPr>
            <a:r>
              <a:rPr lang="uk-UA" dirty="0" smtClean="0"/>
              <a:t>g) стислий виклад подань сторін; </a:t>
            </a:r>
          </a:p>
          <a:p>
            <a:pPr marL="514350" indent="-514350">
              <a:buNone/>
            </a:pPr>
            <a:r>
              <a:rPr lang="uk-UA" dirty="0" smtClean="0"/>
              <a:t>h) умотивування з погляду права; </a:t>
            </a:r>
          </a:p>
          <a:p>
            <a:pPr marL="514350" indent="-514350">
              <a:buNone/>
            </a:pPr>
            <a:r>
              <a:rPr lang="uk-UA" dirty="0" smtClean="0"/>
              <a:t>i) резолютивні положення рішення; </a:t>
            </a:r>
          </a:p>
          <a:p>
            <a:pPr marL="514350" indent="-514350">
              <a:buNone/>
            </a:pPr>
            <a:r>
              <a:rPr lang="uk-UA" dirty="0" smtClean="0"/>
              <a:t>j) ухвалу щодо відшкодування витрат, якщо така є; </a:t>
            </a:r>
          </a:p>
          <a:p>
            <a:pPr marL="514350" indent="-514350">
              <a:buNone/>
            </a:pPr>
            <a:r>
              <a:rPr lang="uk-UA" dirty="0" smtClean="0"/>
              <a:t>k) зазначення кількості суддів, що складають більшість; </a:t>
            </a:r>
          </a:p>
          <a:p>
            <a:pPr marL="514350" indent="-514350">
              <a:buNone/>
            </a:pPr>
            <a:r>
              <a:rPr lang="uk-UA" dirty="0" smtClean="0"/>
              <a:t>l) коли це доцільно, зазначення того, який текст є </a:t>
            </a:r>
            <a:br>
              <a:rPr lang="uk-UA" dirty="0" smtClean="0"/>
            </a:br>
            <a:r>
              <a:rPr lang="uk-UA" dirty="0" smtClean="0"/>
              <a:t>автентичним.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ACD20-2611-4FF8-B99E-95D6CCB236C2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Природа і значення окремих думок суддів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>
                <a:solidFill>
                  <a:srgbClr val="FF0000"/>
                </a:solidFill>
              </a:rPr>
              <a:t>Види окремих думок суддів</a:t>
            </a:r>
            <a:r>
              <a:rPr lang="uk-UA" dirty="0" smtClean="0"/>
              <a:t>:</a:t>
            </a:r>
          </a:p>
          <a:p>
            <a:pPr marL="834390" lvl="1" indent="-514350"/>
            <a:r>
              <a:rPr lang="uk-UA" dirty="0" smtClean="0"/>
              <a:t>Думки, що не збігаються із позицією більшості;</a:t>
            </a:r>
          </a:p>
          <a:p>
            <a:pPr marL="834390" lvl="1" indent="-514350"/>
            <a:r>
              <a:rPr lang="uk-UA" dirty="0" smtClean="0"/>
              <a:t>Думки, що збігаються із позицією більшості, але не збігаються аргументацією;</a:t>
            </a:r>
          </a:p>
          <a:p>
            <a:pPr marL="834390" lvl="1" indent="-514350"/>
            <a:r>
              <a:rPr lang="uk-UA" dirty="0" smtClean="0"/>
              <a:t>Думки, що частково збігаються із позицією більшості, але не збігаються із суттю рішення</a:t>
            </a:r>
          </a:p>
          <a:p>
            <a:pPr marL="834390" lvl="1" indent="-514350"/>
            <a:r>
              <a:rPr lang="uk-UA" dirty="0" smtClean="0"/>
              <a:t>Змішані варіанти.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rgbClr val="FF0000"/>
                </a:solidFill>
              </a:rPr>
              <a:t>Значення окремих думок:</a:t>
            </a:r>
          </a:p>
          <a:p>
            <a:pPr marL="834390" lvl="1" indent="-514350"/>
            <a:r>
              <a:rPr lang="uk-UA" dirty="0" smtClean="0"/>
              <a:t>Вимога обґрунтованості рішень ЄСПЛ;</a:t>
            </a:r>
          </a:p>
          <a:p>
            <a:pPr marL="834390" lvl="1" indent="-514350"/>
            <a:r>
              <a:rPr lang="uk-UA" dirty="0" smtClean="0"/>
              <a:t>Значення у разі динамічного тлумачення Конвенції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4623-21A0-4BFF-AA82-EE638B95BD3E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3. Зобов’язальна сила 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вимога обґрунтованості та вмотивованості, </a:t>
            </a:r>
          </a:p>
          <a:p>
            <a:r>
              <a:rPr lang="uk-UA" dirty="0" smtClean="0"/>
              <a:t>правило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decisis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та незв’язаність ЄСПЛ своїми попередніми рішеннями, </a:t>
            </a:r>
          </a:p>
          <a:p>
            <a:r>
              <a:rPr lang="uk-UA" dirty="0" smtClean="0"/>
              <a:t>роль динамічного тлумачення (концепт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mutatis mutandis</a:t>
            </a:r>
            <a:r>
              <a:rPr lang="uk-UA" dirty="0" smtClean="0"/>
              <a:t>) у зміні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decisis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рішень ЄСПЛ, </a:t>
            </a:r>
          </a:p>
          <a:p>
            <a:r>
              <a:rPr lang="uk-UA" dirty="0" smtClean="0"/>
              <a:t>рівність і справедливість як вимога однакого застосування положень ЄКПЛ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CF75-D2AB-4787-A982-6C86CD1339B7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Техніка обходу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decisis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Роль динамічного тлумачення Конвенції як </a:t>
            </a:r>
            <a:r>
              <a:rPr lang="uk-UA" dirty="0" err="1" smtClean="0"/>
              <a:t>“живого</a:t>
            </a:r>
            <a:r>
              <a:rPr lang="uk-UA" dirty="0" smtClean="0"/>
              <a:t> </a:t>
            </a:r>
            <a:r>
              <a:rPr lang="uk-UA" dirty="0" err="1" smtClean="0"/>
              <a:t>інструменту”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Доктрина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mutatis mutandis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у світлі суспільних змін, що потребують певної реакції Суду;</a:t>
            </a:r>
          </a:p>
          <a:p>
            <a:r>
              <a:rPr lang="uk-UA" dirty="0" smtClean="0"/>
              <a:t>Правило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overruling</a:t>
            </a:r>
            <a:r>
              <a:rPr lang="en-US" dirty="0" smtClean="0"/>
              <a:t> </a:t>
            </a:r>
            <a:r>
              <a:rPr lang="uk-UA" dirty="0" smtClean="0"/>
              <a:t>у зміні юриспруденції Суду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4BF0-5A7C-48E2-896D-22526125F8A0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Особливості пілотних 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Природа пілотних рішень:</a:t>
            </a:r>
          </a:p>
          <a:p>
            <a:pPr lvl="1"/>
            <a:r>
              <a:rPr lang="uk-UA" dirty="0" smtClean="0"/>
              <a:t>Роль справи </a:t>
            </a:r>
            <a:r>
              <a:rPr lang="uk-UA" dirty="0" err="1" smtClean="0"/>
              <a:t>Броньовскі</a:t>
            </a:r>
            <a:r>
              <a:rPr lang="uk-UA" dirty="0" smtClean="0"/>
              <a:t> проти Польщі;</a:t>
            </a:r>
          </a:p>
          <a:p>
            <a:pPr lvl="1"/>
            <a:r>
              <a:rPr lang="uk-UA" dirty="0" smtClean="0"/>
              <a:t>Роль Резолюції Комітету Міністрів від 12.05.2004 р.;</a:t>
            </a:r>
          </a:p>
          <a:p>
            <a:pPr lvl="1"/>
            <a:r>
              <a:rPr lang="uk-UA" dirty="0" smtClean="0"/>
              <a:t>Наявність системної проблеми (неякісне законодавство, неналежна адміністративна чи судова практика);</a:t>
            </a:r>
          </a:p>
          <a:p>
            <a:r>
              <a:rPr lang="uk-UA" dirty="0" smtClean="0"/>
              <a:t>Приклади пілотних рішень щодо України:</a:t>
            </a:r>
          </a:p>
          <a:p>
            <a:pPr lvl="1"/>
            <a:r>
              <a:rPr lang="uk-UA" dirty="0" smtClean="0"/>
              <a:t>Юрій Миколайович Іванов проти України (статті 6, 13);</a:t>
            </a:r>
          </a:p>
          <a:p>
            <a:pPr lvl="1"/>
            <a:r>
              <a:rPr lang="uk-UA" dirty="0" smtClean="0"/>
              <a:t>Харченко проти України (статті 5, 6)</a:t>
            </a:r>
          </a:p>
          <a:p>
            <a:pPr lvl="1"/>
            <a:r>
              <a:rPr lang="uk-UA" dirty="0" smtClean="0"/>
              <a:t>Олександр Волков проти України (стаття 6)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5CB8-5588-4BD5-86E6-597C33B841A6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Природа пілотних 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lt-LT" dirty="0" smtClean="0">
                <a:solidFill>
                  <a:srgbClr val="FF0000"/>
                </a:solidFill>
              </a:rPr>
              <a:t>указувати у своїх рішеннях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lt-LT" dirty="0" smtClean="0">
                <a:solidFill>
                  <a:srgbClr val="FF0000"/>
                </a:solidFill>
              </a:rPr>
              <a:t> де встановлено факт порушення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lt-LT" dirty="0" smtClean="0">
                <a:solidFill>
                  <a:srgbClr val="FF0000"/>
                </a:solidFill>
              </a:rPr>
              <a:t> по можливості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lt-LT" dirty="0" smtClean="0">
                <a:solidFill>
                  <a:srgbClr val="FF0000"/>
                </a:solidFill>
              </a:rPr>
              <a:t> на системну проблему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lt-LT" dirty="0" smtClean="0">
                <a:solidFill>
                  <a:srgbClr val="FF0000"/>
                </a:solidFill>
              </a:rPr>
              <a:t> що лежить в основі порушення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lt-LT" dirty="0" smtClean="0">
                <a:solidFill>
                  <a:srgbClr val="FF0000"/>
                </a:solidFill>
              </a:rPr>
              <a:t> і джерело її виникнення</a:t>
            </a:r>
            <a:r>
              <a:rPr lang="uk-UA" dirty="0" smtClean="0">
                <a:solidFill>
                  <a:srgbClr val="FF0000"/>
                </a:solidFill>
              </a:rPr>
              <a:t>  </a:t>
            </a:r>
            <a:r>
              <a:rPr lang="lt-LT" dirty="0" smtClean="0">
                <a:solidFill>
                  <a:srgbClr val="FF0000"/>
                </a:solidFill>
              </a:rPr>
              <a:t> особливо коли вона випливає зі змісту багато чисельė них скарг</a:t>
            </a:r>
            <a:r>
              <a:rPr lang="uk-UA" dirty="0" smtClean="0">
                <a:solidFill>
                  <a:srgbClr val="FF0000"/>
                </a:solidFill>
              </a:rPr>
              <a:t>, </a:t>
            </a:r>
            <a:r>
              <a:rPr lang="lt-LT" dirty="0" smtClean="0">
                <a:solidFill>
                  <a:srgbClr val="FF0000"/>
                </a:solidFill>
              </a:rPr>
              <a:t>щоб допомогти державам віднайти прийнятне рішення і Комітету Міністрів контролювати його виконання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</a:p>
          <a:p>
            <a:pPr algn="r">
              <a:buNone/>
            </a:pPr>
            <a:r>
              <a:rPr lang="uk-UA" dirty="0" smtClean="0"/>
              <a:t>Резолюція Комітету Міністрів від 12.05.2004 р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FE7C-B770-4A76-916B-AD284C32899B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4. Виконання </a:t>
            </a:r>
            <a:r>
              <a:rPr lang="uk-UA" dirty="0" err="1" smtClean="0"/>
              <a:t>рішеннь</a:t>
            </a:r>
            <a:r>
              <a:rPr lang="uk-UA" dirty="0" smtClean="0"/>
              <a:t> ЄСПЛ в Україні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заходи індивідуального характеру, </a:t>
            </a:r>
          </a:p>
          <a:p>
            <a:r>
              <a:rPr lang="uk-UA" dirty="0" smtClean="0"/>
              <a:t>заходи загального характеру (справа Олександр Волков проти України)</a:t>
            </a:r>
          </a:p>
          <a:p>
            <a:r>
              <a:rPr lang="uk-UA" dirty="0" smtClean="0"/>
              <a:t>роль і значення пілотних рішень ЄСПЛ у розвитку правової системи України.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4321-AD75-4AFE-A1AE-B4A4F3D6A388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Заходи індивідуального характеру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Опублікування рішення українською мовою</a:t>
            </a:r>
          </a:p>
          <a:p>
            <a:r>
              <a:rPr lang="uk-UA" dirty="0" smtClean="0"/>
              <a:t>Виплата справедливої сатисфакції</a:t>
            </a:r>
          </a:p>
          <a:p>
            <a:r>
              <a:rPr lang="uk-UA" dirty="0" err="1" smtClean="0"/>
              <a:t>restitutio</a:t>
            </a:r>
            <a:r>
              <a:rPr lang="uk-UA" dirty="0" smtClean="0"/>
              <a:t> </a:t>
            </a:r>
            <a:r>
              <a:rPr lang="uk-UA" dirty="0" err="1" smtClean="0"/>
              <a:t>in</a:t>
            </a:r>
            <a:r>
              <a:rPr lang="uk-UA" dirty="0" smtClean="0"/>
              <a:t> </a:t>
            </a:r>
            <a:r>
              <a:rPr lang="uk-UA" dirty="0" err="1" smtClean="0"/>
              <a:t>integrum</a:t>
            </a:r>
            <a:r>
              <a:rPr lang="uk-UA" dirty="0" smtClean="0"/>
              <a:t> (справи </a:t>
            </a:r>
            <a:r>
              <a:rPr lang="uk-UA" dirty="0" err="1" smtClean="0"/>
              <a:t>Бочан</a:t>
            </a:r>
            <a:r>
              <a:rPr lang="uk-UA" dirty="0" smtClean="0"/>
              <a:t> проти України, Яременко проти України)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03D7-9D30-44DA-AF1B-9F59848DCE82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Заходи загального характеру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i="1" dirty="0" smtClean="0"/>
              <a:t>а) Внесення змін до чинного законодавства та практики його застосування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i="1" dirty="0" smtClean="0"/>
              <a:t>б) Внесення змін до адміністративної практики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i="1" dirty="0" smtClean="0"/>
              <a:t>в) Забезпечення юридичної експертизи законопроектів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i="1" dirty="0" smtClean="0"/>
              <a:t>г) Забезпечення професійної підготовки з питань вивчення Конвенції та практики Суду фахівців, професійна діяльність яких пов’язана із правозастосуванням, а також з триманням людей в умовах позбавлення свободи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i="1" dirty="0" smtClean="0"/>
              <a:t>д) Інші заходи, які визначаються Комітетом міністрів Ради Європи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757D-0D90-4556-B6F1-63CAD887280A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Роль і значення пілотних рішень ЄСПЛ у розвитку правової системи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Окрім названих рішень ЄСПЛ по Україні також ухвалені наступні рішення</a:t>
            </a:r>
          </a:p>
          <a:p>
            <a:r>
              <a:rPr lang="uk-UA" dirty="0" err="1" smtClean="0"/>
              <a:t>Балицький</a:t>
            </a:r>
            <a:r>
              <a:rPr lang="uk-UA" dirty="0" smtClean="0"/>
              <a:t> проти України (ст. 6 в аспекті використання </a:t>
            </a:r>
            <a:r>
              <a:rPr lang="uk-UA" dirty="0" err="1" smtClean="0"/>
              <a:t>адмінарешту</a:t>
            </a:r>
            <a:r>
              <a:rPr lang="uk-UA" dirty="0" smtClean="0"/>
              <a:t> як інструменту одержання доказів із кримінальної справи);</a:t>
            </a:r>
          </a:p>
          <a:p>
            <a:r>
              <a:rPr lang="uk-UA" dirty="0" err="1" smtClean="0"/>
              <a:t>Каверзін</a:t>
            </a:r>
            <a:r>
              <a:rPr lang="uk-UA" dirty="0" smtClean="0"/>
              <a:t> проти України (ст. 3 в аспекті жорстокого поводження із затриманим з метою одержання доказів і </a:t>
            </a:r>
            <a:r>
              <a:rPr lang="uk-UA" dirty="0" err="1" smtClean="0"/>
              <a:t>нереагування</a:t>
            </a:r>
            <a:r>
              <a:rPr lang="uk-UA" dirty="0" smtClean="0"/>
              <a:t> прокуратури на такі факти);</a:t>
            </a:r>
          </a:p>
          <a:p>
            <a:r>
              <a:rPr lang="uk-UA" dirty="0" smtClean="0"/>
              <a:t>Василь </a:t>
            </a:r>
            <a:r>
              <a:rPr lang="uk-UA" dirty="0" err="1" smtClean="0"/>
              <a:t>Іващенко</a:t>
            </a:r>
            <a:r>
              <a:rPr lang="uk-UA" dirty="0" smtClean="0"/>
              <a:t> проти України (ст. 34 у частині забезпечення осіб, що утримуються під вартою, до всіх необхідних документів, щоб гарантувати їм подання заяви до ЄСПЛ)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1E6-1ED7-4486-B18B-42C4A158B461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cap="none" dirty="0" smtClean="0"/>
              <a:t>Юридична природа і </a:t>
            </a:r>
            <a:br>
              <a:rPr lang="uk-UA" sz="2400" cap="none" dirty="0" smtClean="0"/>
            </a:br>
            <a:r>
              <a:rPr lang="uk-UA" sz="2400" cap="none" dirty="0" smtClean="0"/>
              <a:t>порядок виконання рішень </a:t>
            </a:r>
            <a:br>
              <a:rPr lang="uk-UA" sz="2400" cap="none" dirty="0" smtClean="0"/>
            </a:br>
            <a:r>
              <a:rPr lang="uk-UA" sz="2400" cap="none" dirty="0" smtClean="0"/>
              <a:t>Європейського суду з прав людини</a:t>
            </a:r>
            <a:endParaRPr lang="uk-UA" sz="2400" cap="none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Рішення ЄСПЛ як акти подвійної природи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Види рішень ЄСПЛ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Зобов’язальна сила рішень ЄСПЛ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Виконання рішень ЄСПЛ в Україні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Особливості застосування положень ЄКПЛ та рішень ЄСПЛ судами України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9036-1E2C-46D8-9F8A-60F5E6DA892C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5. Особливості застосування положень ЄКПЛ та рішень ЄСПЛ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Застосування положень Конвенції і рішень ЄСПЛ Конституційним Судом </a:t>
            </a:r>
          </a:p>
          <a:p>
            <a:r>
              <a:rPr lang="uk-UA" dirty="0" smtClean="0"/>
              <a:t>Застосування положень Конвенції і рішень ЄСПЛ судами загальної юрисдикції. </a:t>
            </a:r>
          </a:p>
          <a:p>
            <a:r>
              <a:rPr lang="uk-UA" dirty="0" smtClean="0"/>
              <a:t>Застосування Конвенції і рішень ЄСПЛ в адміністративній практиці. </a:t>
            </a:r>
          </a:p>
          <a:p>
            <a:r>
              <a:rPr lang="uk-UA" dirty="0" smtClean="0"/>
              <a:t>Пошук рішень ЄСПЛ у пошуковій системі </a:t>
            </a:r>
            <a:r>
              <a:rPr lang="en-US" dirty="0" err="1" smtClean="0"/>
              <a:t>Hudoc</a:t>
            </a:r>
            <a:r>
              <a:rPr lang="uk-UA" dirty="0" smtClean="0"/>
              <a:t>, на офіційному порталі Верховної Ради України, міжнародних організацій та правозахисних організацій. 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F953-8A4B-4093-8B3D-084DB0DFCEBE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Вплив рішень ЄСПЛ на судову практику в Україні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Вимога додержання логічного зв'язку мотивувальної частини із резолютивною рішення ЄСПЛ:</a:t>
            </a:r>
          </a:p>
          <a:p>
            <a:pPr lvl="1"/>
            <a:r>
              <a:rPr lang="uk-UA" u="sng" dirty="0" smtClean="0"/>
              <a:t>Рішення КСУ № 3-рп/2012 </a:t>
            </a:r>
            <a:r>
              <a:rPr lang="uk-UA" dirty="0" smtClean="0"/>
              <a:t>стосовно скорочення соціальних виплат постановою </a:t>
            </a:r>
            <a:r>
              <a:rPr lang="uk-UA" dirty="0" err="1" smtClean="0"/>
              <a:t>КабМіну</a:t>
            </a:r>
            <a:r>
              <a:rPr lang="uk-UA" dirty="0" smtClean="0"/>
              <a:t> всупереч юриспруденції ЄСПЛ, вираженої у справах </a:t>
            </a:r>
            <a:br>
              <a:rPr lang="uk-UA" dirty="0" smtClean="0"/>
            </a:br>
            <a:r>
              <a:rPr lang="uk-UA" i="1" dirty="0" err="1" smtClean="0"/>
              <a:t>Ейрі</a:t>
            </a:r>
            <a:r>
              <a:rPr lang="uk-UA" i="1" dirty="0" smtClean="0"/>
              <a:t> проти Ірландії</a:t>
            </a:r>
            <a:r>
              <a:rPr lang="uk-UA" dirty="0" smtClean="0"/>
              <a:t> та </a:t>
            </a:r>
            <a:r>
              <a:rPr lang="uk-UA" i="1" dirty="0" err="1" smtClean="0"/>
              <a:t>Кьяртарссон</a:t>
            </a:r>
            <a:r>
              <a:rPr lang="uk-UA" i="1" dirty="0" smtClean="0"/>
              <a:t> проти Ісландії</a:t>
            </a:r>
            <a:r>
              <a:rPr lang="uk-UA" dirty="0" smtClean="0"/>
              <a:t>, в яких Суд визначив принцип пропорційності як основоположну засаду допустимих обмежень позитивних обов'язків держави, встановивши відповідно порушення Конвенції Ірландією та Ісландії.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DD6F-7F28-49DC-AA43-8CD06339335D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cap="none" dirty="0" smtClean="0"/>
              <a:t>1. Рішення ЄСПЛ як акти подвійної природи</a:t>
            </a:r>
            <a:endParaRPr lang="uk-UA" sz="2800" cap="none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Міжнародно-правовий та </a:t>
            </a:r>
            <a:r>
              <a:rPr lang="uk-UA" dirty="0" err="1" smtClean="0"/>
              <a:t>судово-прецедентний</a:t>
            </a:r>
            <a:r>
              <a:rPr lang="uk-UA" dirty="0" smtClean="0"/>
              <a:t> аспекти. </a:t>
            </a:r>
          </a:p>
          <a:p>
            <a:r>
              <a:rPr lang="uk-UA" dirty="0" smtClean="0"/>
              <a:t>Природа судового прецедентного права ЄСПЛ і конвергенція права держав-членів Ради Європи. </a:t>
            </a:r>
          </a:p>
          <a:p>
            <a:r>
              <a:rPr lang="uk-UA" dirty="0" smtClean="0"/>
              <a:t>Вплив рішень ЄСПЛ на правову систему України.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D3F1-CD44-48C3-BB10-88E3EF99013D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Міжнародно-правовий та </a:t>
            </a:r>
            <a:r>
              <a:rPr lang="uk-UA" sz="2400" dirty="0" err="1" smtClean="0"/>
              <a:t>судово-прецедентний</a:t>
            </a:r>
            <a:r>
              <a:rPr lang="uk-UA" sz="2400" dirty="0" smtClean="0"/>
              <a:t> аспекти рішень </a:t>
            </a:r>
            <a:r>
              <a:rPr lang="uk-UA" sz="2400" dirty="0" err="1" smtClean="0"/>
              <a:t>Єспл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Міжнародно-правовий аспект:</a:t>
            </a:r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Рішення ЄСПЛ як акти конкретизації положень Конвенції;</a:t>
            </a:r>
          </a:p>
          <a:p>
            <a:pPr lvl="1"/>
            <a:r>
              <a:rPr lang="uk-UA" dirty="0" smtClean="0"/>
              <a:t>Обов'язки держави, що випливають із положень Конвенції, які є об'єктом тлумачення Суду;</a:t>
            </a:r>
          </a:p>
          <a:p>
            <a:pPr lvl="1"/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F37F-E6F3-441B-A77E-E87AD2643412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uk-UA" sz="2800" dirty="0" smtClean="0"/>
              <a:t>Природа правових актів ЄСПЛ та доктрина судового прецеденту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271E-E0AD-4C03-AA46-18386418E8BC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98EAFBD-0F7B-4ACB-A7A4-3748EA48CDE0}" type="slidenum">
              <a:rPr lang="ru-RU"/>
              <a:pPr/>
              <a:t>5</a:t>
            </a:fld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b="1" dirty="0"/>
              <a:t>Порівняльно-правовий аспект: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>
                <a:solidFill>
                  <a:srgbClr val="FF0000"/>
                </a:solidFill>
              </a:rPr>
              <a:t>Англо-американське право</a:t>
            </a:r>
            <a:r>
              <a:rPr lang="uk-UA" sz="2000" dirty="0"/>
              <a:t> – концепція судового прецеденту: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stare </a:t>
            </a:r>
            <a:r>
              <a:rPr lang="en-US" sz="2000" dirty="0" err="1"/>
              <a:t>decisis</a:t>
            </a:r>
            <a:r>
              <a:rPr lang="en-US" sz="2000" dirty="0"/>
              <a:t> = ratio </a:t>
            </a:r>
            <a:r>
              <a:rPr lang="en-US" sz="2000" dirty="0" err="1"/>
              <a:t>decidendi</a:t>
            </a:r>
            <a:r>
              <a:rPr lang="en-US" sz="2000" dirty="0"/>
              <a:t> + obiter dictum / dicta</a:t>
            </a:r>
            <a:endParaRPr lang="uk-UA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 err="1">
                <a:solidFill>
                  <a:srgbClr val="0000FF"/>
                </a:solidFill>
              </a:rPr>
              <a:t>Романо-германське</a:t>
            </a:r>
            <a:r>
              <a:rPr lang="uk-UA" sz="2000" dirty="0">
                <a:solidFill>
                  <a:srgbClr val="0000FF"/>
                </a:solidFill>
              </a:rPr>
              <a:t> право: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/>
              <a:t>Франція:</a:t>
            </a:r>
            <a:r>
              <a:rPr lang="en-US" sz="2000" dirty="0"/>
              <a:t> jurisprudence </a:t>
            </a:r>
            <a:r>
              <a:rPr lang="en-US" sz="2000" dirty="0" err="1"/>
              <a:t>constante</a:t>
            </a:r>
            <a:endParaRPr lang="uk-UA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/>
              <a:t>Німеччина:</a:t>
            </a:r>
            <a:r>
              <a:rPr lang="en-US" sz="2000" dirty="0"/>
              <a:t> constitutional jurisprudence</a:t>
            </a:r>
            <a:endParaRPr lang="uk-UA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/>
              <a:t>Італія</a:t>
            </a:r>
            <a:r>
              <a:rPr lang="en-US" sz="2000" dirty="0"/>
              <a:t>: </a:t>
            </a:r>
            <a:r>
              <a:rPr lang="en-US" sz="2000" dirty="0" err="1"/>
              <a:t>giurisprudentia</a:t>
            </a:r>
            <a:r>
              <a:rPr lang="en-US" sz="2000" dirty="0"/>
              <a:t> </a:t>
            </a:r>
            <a:r>
              <a:rPr lang="en-US" sz="2000" dirty="0" err="1"/>
              <a:t>constanta</a:t>
            </a:r>
            <a:endParaRPr lang="uk-UA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>
                <a:solidFill>
                  <a:srgbClr val="FF33CC"/>
                </a:solidFill>
              </a:rPr>
              <a:t>Право ЄС / Ради Європи: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 err="1"/>
              <a:t>Прецедентне</a:t>
            </a:r>
            <a:r>
              <a:rPr lang="uk-UA" sz="2000" dirty="0"/>
              <a:t> право Люксембурзького суду справедливості;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 err="1"/>
              <a:t>Прецедентне</a:t>
            </a:r>
            <a:r>
              <a:rPr lang="uk-UA" sz="2000" dirty="0"/>
              <a:t> право Європейського суду з прав людини (Страсбурзького суду)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err="1" smtClean="0"/>
              <a:t>Прецедентний</a:t>
            </a:r>
            <a:r>
              <a:rPr lang="uk-UA" sz="2800" dirty="0" smtClean="0"/>
              <a:t> характер рішень ЄСПЛ та конвергенція національних правових систем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Відсутність вимоги неухильному слідуванню попереднім рішення;</a:t>
            </a:r>
          </a:p>
          <a:p>
            <a:r>
              <a:rPr lang="uk-UA" dirty="0" smtClean="0"/>
              <a:t>Необхідність обґрунтування доречності використання </a:t>
            </a:r>
            <a:r>
              <a:rPr lang="uk-UA" dirty="0" err="1" smtClean="0"/>
              <a:t>правоположення</a:t>
            </a:r>
            <a:r>
              <a:rPr lang="uk-UA" dirty="0" smtClean="0"/>
              <a:t> в аналогічних справах;</a:t>
            </a:r>
          </a:p>
          <a:p>
            <a:r>
              <a:rPr lang="uk-UA" dirty="0" smtClean="0"/>
              <a:t>Запозичення переважно англійського </a:t>
            </a:r>
            <a:r>
              <a:rPr lang="uk-UA" dirty="0" err="1" smtClean="0"/>
              <a:t>“правового</a:t>
            </a:r>
            <a:r>
              <a:rPr lang="uk-UA" dirty="0" smtClean="0"/>
              <a:t> </a:t>
            </a:r>
            <a:r>
              <a:rPr lang="uk-UA" dirty="0" err="1" smtClean="0"/>
              <a:t>стилю”</a:t>
            </a:r>
            <a:r>
              <a:rPr lang="uk-UA" dirty="0" smtClean="0"/>
              <a:t> обґрунтування рішень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4C98-8FFF-4400-B35F-B6756FD2538D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Вплив рішень ЄСПЛ на правову систему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dirty="0" smtClean="0"/>
              <a:t>Рішення ЄСПЛ та стиль обґрунтування рішень українських судів;</a:t>
            </a:r>
          </a:p>
          <a:p>
            <a:r>
              <a:rPr lang="uk-UA" dirty="0" smtClean="0"/>
              <a:t>Рішення ЄСПЛ як основа перегляду у справах проти України та загальний вплив на судову практику;</a:t>
            </a:r>
          </a:p>
          <a:p>
            <a:r>
              <a:rPr lang="uk-UA" dirty="0" smtClean="0"/>
              <a:t>Вплив рішень ЄСПЛ на стан правового регулювання: справа </a:t>
            </a:r>
            <a:r>
              <a:rPr lang="uk-UA" dirty="0" err="1" smtClean="0"/>
              <a:t>Совтрансавто-Холдинг</a:t>
            </a:r>
            <a:r>
              <a:rPr lang="uk-UA" dirty="0" smtClean="0"/>
              <a:t> та ліквідація інституту перегляду судових рішень у порядку нагляду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1EB0-AEED-4AF0-B7D0-5D3EFAE1FDE5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Види 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рішення палат і Великої палати, </a:t>
            </a:r>
          </a:p>
          <a:p>
            <a:r>
              <a:rPr lang="uk-UA" dirty="0" smtClean="0"/>
              <a:t>ухвали, </a:t>
            </a:r>
          </a:p>
          <a:p>
            <a:r>
              <a:rPr lang="uk-UA" dirty="0" smtClean="0"/>
              <a:t>консультативні висновки щодо тлумачення Конвенції і протоколів до неї,</a:t>
            </a:r>
          </a:p>
          <a:p>
            <a:r>
              <a:rPr lang="uk-UA" dirty="0" smtClean="0"/>
              <a:t>окрема думка судді.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45CF-E1EE-472C-A4EC-B500330D0C1B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рішень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Процедура</a:t>
            </a:r>
          </a:p>
          <a:p>
            <a:r>
              <a:rPr lang="uk-UA" dirty="0" smtClean="0"/>
              <a:t>Факти</a:t>
            </a:r>
          </a:p>
          <a:p>
            <a:r>
              <a:rPr lang="uk-UA" dirty="0" smtClean="0"/>
              <a:t>Право</a:t>
            </a:r>
          </a:p>
          <a:p>
            <a:pPr lvl="1"/>
            <a:r>
              <a:rPr lang="uk-UA" dirty="0" smtClean="0"/>
              <a:t>Застосовуване право</a:t>
            </a:r>
          </a:p>
          <a:p>
            <a:pPr lvl="1"/>
            <a:r>
              <a:rPr lang="uk-UA" dirty="0" smtClean="0"/>
              <a:t>Позиції заявника та їх оцінка Судом</a:t>
            </a:r>
          </a:p>
          <a:p>
            <a:pPr lvl="1"/>
            <a:r>
              <a:rPr lang="uk-UA" dirty="0" smtClean="0"/>
              <a:t>Позиції уряду та їх оцінка Судом</a:t>
            </a:r>
          </a:p>
          <a:p>
            <a:pPr lvl="1"/>
            <a:r>
              <a:rPr lang="uk-UA" dirty="0" smtClean="0"/>
              <a:t>Аргументація Суду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09520-25CE-4726-BDC7-A76E790A3548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2938</TotalTime>
  <Words>966</Words>
  <Application>Microsoft Office PowerPoint</Application>
  <PresentationFormat>Экран (4:3)</PresentationFormat>
  <Paragraphs>173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Обычная</vt:lpstr>
      <vt:lpstr>Юридична природа і  порядок виконання рішень  Європейського суду з прав людини</vt:lpstr>
      <vt:lpstr>Юридична природа і  порядок виконання рішень  Європейського суду з прав людини</vt:lpstr>
      <vt:lpstr>1. Рішення ЄСПЛ як акти подвійної природи</vt:lpstr>
      <vt:lpstr>Міжнародно-правовий та судово-прецедентний аспекти рішень Єспл</vt:lpstr>
      <vt:lpstr>Природа правових актів ЄСПЛ та доктрина судового прецеденту</vt:lpstr>
      <vt:lpstr>Прецедентний характер рішень ЄСПЛ та конвергенція національних правових систем</vt:lpstr>
      <vt:lpstr>Вплив рішень ЄСПЛ на правову систему України</vt:lpstr>
      <vt:lpstr>2. Види рішень ЄСПЛ</vt:lpstr>
      <vt:lpstr>Структура рішень ЄСПЛ</vt:lpstr>
      <vt:lpstr>Структура рішень ЄСПЛ (правило 74 Регламенту Суду)</vt:lpstr>
      <vt:lpstr>Природа і значення окремих думок суддів</vt:lpstr>
      <vt:lpstr>3. Зобов’язальна сила рішень ЄСПЛ</vt:lpstr>
      <vt:lpstr>Техніка обходу stare decisis  рішень ЄСПЛ</vt:lpstr>
      <vt:lpstr>Особливості пілотних рішень ЄСПЛ</vt:lpstr>
      <vt:lpstr>Природа пілотних рішень ЄСПЛ</vt:lpstr>
      <vt:lpstr>4. Виконання рішеннь ЄСПЛ в Україні</vt:lpstr>
      <vt:lpstr>Заходи індивідуального характеру</vt:lpstr>
      <vt:lpstr>Заходи загального характеру</vt:lpstr>
      <vt:lpstr>Роль і значення пілотних рішень ЄСПЛ у розвитку правової системи України</vt:lpstr>
      <vt:lpstr>5. Особливості застосування положень ЄКПЛ та рішень ЄСПЛ </vt:lpstr>
      <vt:lpstr>Вплив рішень ЄСПЛ на судову практику в Україні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Юридична природа і порядок виконання рішень  Європейського суду з прав людини</dc:title>
  <dc:creator>Misha</dc:creator>
  <cp:lastModifiedBy>Пользователь</cp:lastModifiedBy>
  <cp:revision>108</cp:revision>
  <dcterms:created xsi:type="dcterms:W3CDTF">2015-04-03T18:01:59Z</dcterms:created>
  <dcterms:modified xsi:type="dcterms:W3CDTF">2021-01-25T09:50:39Z</dcterms:modified>
</cp:coreProperties>
</file>