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66" r:id="rId3"/>
    <p:sldId id="272" r:id="rId4"/>
    <p:sldId id="273" r:id="rId5"/>
    <p:sldId id="315" r:id="rId6"/>
    <p:sldId id="302" r:id="rId7"/>
    <p:sldId id="316" r:id="rId8"/>
    <p:sldId id="317" r:id="rId9"/>
    <p:sldId id="301" r:id="rId10"/>
    <p:sldId id="318" r:id="rId11"/>
    <p:sldId id="303" r:id="rId12"/>
    <p:sldId id="304" r:id="rId13"/>
    <p:sldId id="306" r:id="rId14"/>
    <p:sldId id="308" r:id="rId15"/>
    <p:sldId id="311" r:id="rId16"/>
    <p:sldId id="329" r:id="rId17"/>
    <p:sldId id="343" r:id="rId18"/>
    <p:sldId id="342" r:id="rId19"/>
    <p:sldId id="330" r:id="rId20"/>
    <p:sldId id="331" r:id="rId21"/>
    <p:sldId id="332" r:id="rId22"/>
    <p:sldId id="31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10" autoAdjust="0"/>
  </p:normalViewPr>
  <p:slideViewPr>
    <p:cSldViewPr snapToGrid="0" showGuides="1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4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4B65E-39EF-42E3-940D-9B337DE2F72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E078C51-A89B-400B-A02F-F1FE504521CE}">
      <dgm:prSet phldrT="[Текст]" custT="1"/>
      <dgm:spPr/>
      <dgm:t>
        <a:bodyPr/>
        <a:lstStyle/>
        <a:p>
          <a:r>
            <a:rPr lang="ru-RU" sz="1600" b="1" i="1" dirty="0" err="1" smtClean="0"/>
            <a:t>підтримує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цілеспрямований</a:t>
          </a:r>
          <a:r>
            <a:rPr lang="ru-RU" sz="1600" b="1" i="1" dirty="0" smtClean="0"/>
            <a:t>, </a:t>
          </a:r>
          <a:r>
            <a:rPr lang="ru-RU" sz="1600" b="1" i="1" dirty="0" err="1" smtClean="0"/>
            <a:t>скерований</a:t>
          </a:r>
          <a:r>
            <a:rPr lang="ru-RU" sz="1600" b="1" i="1" dirty="0" smtClean="0"/>
            <a:t> на </a:t>
          </a:r>
          <a:r>
            <a:rPr lang="ru-RU" sz="1600" b="1" i="1" dirty="0" err="1" smtClean="0"/>
            <a:t>майбутнє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рух</a:t>
          </a:r>
          <a:r>
            <a:rPr lang="ru-RU" sz="1600" b="1" i="1" dirty="0" smtClean="0"/>
            <a:t> маркетингового </a:t>
          </a:r>
          <a:r>
            <a:rPr lang="ru-RU" sz="1600" b="1" i="1" dirty="0" err="1" smtClean="0"/>
            <a:t>підрозділу</a:t>
          </a:r>
          <a:endParaRPr lang="x-none" sz="1600" b="1" i="1" dirty="0"/>
        </a:p>
      </dgm:t>
    </dgm:pt>
    <dgm:pt modelId="{0C65F4AB-6D05-4FDE-ABDE-6D8F441450A2}" type="parTrans" cxnId="{9A8D2E13-6132-4CA5-A798-14DA5CA0251B}">
      <dgm:prSet/>
      <dgm:spPr/>
      <dgm:t>
        <a:bodyPr/>
        <a:lstStyle/>
        <a:p>
          <a:endParaRPr lang="x-none"/>
        </a:p>
      </dgm:t>
    </dgm:pt>
    <dgm:pt modelId="{1D23EC1F-8A8B-4FE6-BD93-B3E167D17F6D}" type="sibTrans" cxnId="{9A8D2E13-6132-4CA5-A798-14DA5CA0251B}">
      <dgm:prSet/>
      <dgm:spPr/>
      <dgm:t>
        <a:bodyPr/>
        <a:lstStyle/>
        <a:p>
          <a:endParaRPr lang="x-none"/>
        </a:p>
      </dgm:t>
    </dgm:pt>
    <dgm:pt modelId="{AB9EF021-EC65-4713-BBCA-D22701A8FB58}">
      <dgm:prSet phldrT="[Текст]" custT="1"/>
      <dgm:spPr/>
      <dgm:t>
        <a:bodyPr/>
        <a:lstStyle/>
        <a:p>
          <a:r>
            <a:rPr lang="ru-RU" sz="1600" b="1" i="1" dirty="0" err="1" smtClean="0"/>
            <a:t>координує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дії</a:t>
          </a:r>
          <a:r>
            <a:rPr lang="ru-RU" sz="1600" b="1" i="1" dirty="0" smtClean="0"/>
            <a:t> та </a:t>
          </a:r>
          <a:r>
            <a:rPr lang="ru-RU" sz="1600" b="1" i="1" dirty="0" err="1" smtClean="0"/>
            <a:t>рішення</a:t>
          </a:r>
          <a:r>
            <a:rPr lang="ru-RU" sz="1600" b="1" i="1" dirty="0" smtClean="0"/>
            <a:t> в </a:t>
          </a:r>
          <a:r>
            <a:rPr lang="ru-RU" sz="1600" b="1" i="1" dirty="0" err="1" smtClean="0"/>
            <a:t>галузі</a:t>
          </a:r>
          <a:r>
            <a:rPr lang="ru-RU" sz="1600" b="1" i="1" dirty="0" smtClean="0"/>
            <a:t> маркетингу</a:t>
          </a:r>
          <a:endParaRPr lang="x-none" sz="1600" b="1" i="1" dirty="0"/>
        </a:p>
      </dgm:t>
    </dgm:pt>
    <dgm:pt modelId="{4F5D7F55-B45A-4255-B7BD-CF5BB6CC7303}" type="parTrans" cxnId="{91976D61-295A-4DE8-9C61-F73B6DC06769}">
      <dgm:prSet/>
      <dgm:spPr/>
      <dgm:t>
        <a:bodyPr/>
        <a:lstStyle/>
        <a:p>
          <a:endParaRPr lang="x-none"/>
        </a:p>
      </dgm:t>
    </dgm:pt>
    <dgm:pt modelId="{39A74F44-64C4-41C5-86D5-564B00377343}" type="sibTrans" cxnId="{91976D61-295A-4DE8-9C61-F73B6DC06769}">
      <dgm:prSet/>
      <dgm:spPr/>
      <dgm:t>
        <a:bodyPr/>
        <a:lstStyle/>
        <a:p>
          <a:endParaRPr lang="x-none"/>
        </a:p>
      </dgm:t>
    </dgm:pt>
    <dgm:pt modelId="{1ACA807D-E296-48B2-843A-DB844AE24D22}">
      <dgm:prSet phldrT="[Текст]" custT="1"/>
      <dgm:spPr/>
      <dgm:t>
        <a:bodyPr/>
        <a:lstStyle/>
        <a:p>
          <a:r>
            <a:rPr lang="ru-RU" sz="1600" b="1" i="1" dirty="0" err="1" smtClean="0"/>
            <a:t>стримує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ті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прагнення</a:t>
          </a:r>
          <a:r>
            <a:rPr lang="ru-RU" sz="1600" b="1" i="1" dirty="0" smtClean="0"/>
            <a:t> до </a:t>
          </a:r>
          <a:r>
            <a:rPr lang="ru-RU" sz="1600" b="1" i="1" dirty="0" err="1" smtClean="0"/>
            <a:t>максимізації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прибутку</a:t>
          </a:r>
          <a:r>
            <a:rPr lang="ru-RU" sz="1600" b="1" i="1" dirty="0" smtClean="0"/>
            <a:t>, </a:t>
          </a:r>
          <a:r>
            <a:rPr lang="ru-RU" sz="1600" b="1" i="1" dirty="0" err="1" smtClean="0"/>
            <a:t>що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зашкоджують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довгостроковим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цілям</a:t>
          </a:r>
          <a:endParaRPr lang="x-none" sz="1600" b="1" i="1" dirty="0"/>
        </a:p>
      </dgm:t>
    </dgm:pt>
    <dgm:pt modelId="{85CDD625-A096-430E-811F-8393606BEB75}" type="parTrans" cxnId="{33E9BF27-B7E8-47B1-B476-4DB327D57603}">
      <dgm:prSet/>
      <dgm:spPr/>
      <dgm:t>
        <a:bodyPr/>
        <a:lstStyle/>
        <a:p>
          <a:endParaRPr lang="x-none"/>
        </a:p>
      </dgm:t>
    </dgm:pt>
    <dgm:pt modelId="{E44B8FA4-0D0F-488E-9871-27E77053B886}" type="sibTrans" cxnId="{33E9BF27-B7E8-47B1-B476-4DB327D57603}">
      <dgm:prSet/>
      <dgm:spPr/>
      <dgm:t>
        <a:bodyPr/>
        <a:lstStyle/>
        <a:p>
          <a:endParaRPr lang="x-none"/>
        </a:p>
      </dgm:t>
    </dgm:pt>
    <dgm:pt modelId="{915E50D0-404A-49D2-8781-BF4658233EB4}">
      <dgm:prSet phldrT="[Текст]" custT="1"/>
      <dgm:spPr/>
      <dgm:t>
        <a:bodyPr/>
        <a:lstStyle/>
        <a:p>
          <a:r>
            <a:rPr lang="ru-RU" sz="1600" b="1" i="1" dirty="0" err="1" smtClean="0"/>
            <a:t>орієнтує</a:t>
          </a:r>
          <a:r>
            <a:rPr lang="ru-RU" sz="1600" b="1" i="1" dirty="0" smtClean="0"/>
            <a:t> на </a:t>
          </a:r>
          <a:r>
            <a:rPr lang="ru-RU" sz="1600" b="1" i="1" dirty="0" err="1" smtClean="0"/>
            <a:t>передбачення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змін</a:t>
          </a:r>
          <a:r>
            <a:rPr lang="ru-RU" sz="1600" b="1" i="1" dirty="0" smtClean="0"/>
            <a:t> у </a:t>
          </a:r>
          <a:r>
            <a:rPr lang="ru-RU" sz="1600" b="1" i="1" dirty="0" err="1" smtClean="0"/>
            <a:t>зовнішньому</a:t>
          </a:r>
          <a:r>
            <a:rPr lang="ru-RU" sz="1600" b="1" i="1" dirty="0" smtClean="0"/>
            <a:t> та </a:t>
          </a:r>
          <a:r>
            <a:rPr lang="ru-RU" sz="1600" b="1" i="1" dirty="0" err="1" smtClean="0"/>
            <a:t>внутрішньому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середовищі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туристичного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підприємства</a:t>
          </a:r>
          <a:endParaRPr lang="x-none" sz="1600" b="1" i="1" dirty="0"/>
        </a:p>
      </dgm:t>
    </dgm:pt>
    <dgm:pt modelId="{458EEE41-1F51-4FA2-B50B-2228433805B5}" type="parTrans" cxnId="{F58E6E20-A88D-45D1-8657-100AA0828303}">
      <dgm:prSet/>
      <dgm:spPr/>
      <dgm:t>
        <a:bodyPr/>
        <a:lstStyle/>
        <a:p>
          <a:endParaRPr lang="uk-UA"/>
        </a:p>
      </dgm:t>
    </dgm:pt>
    <dgm:pt modelId="{2A172778-18DE-455F-B99B-C9D287060419}" type="sibTrans" cxnId="{F58E6E20-A88D-45D1-8657-100AA0828303}">
      <dgm:prSet/>
      <dgm:spPr/>
      <dgm:t>
        <a:bodyPr/>
        <a:lstStyle/>
        <a:p>
          <a:endParaRPr lang="uk-UA"/>
        </a:p>
      </dgm:t>
    </dgm:pt>
    <dgm:pt modelId="{0E4573D9-4360-43B4-ADC5-7E1B332F40DE}">
      <dgm:prSet phldrT="[Текст]" custT="1"/>
      <dgm:spPr/>
      <dgm:t>
        <a:bodyPr/>
        <a:lstStyle/>
        <a:p>
          <a:r>
            <a:rPr lang="uk-UA" sz="1600" b="1" i="1" dirty="0" smtClean="0"/>
            <a:t>надає можливість керівництву встановлювати пріоритети під час розподілу ресурсів, визначати певні цілі та концентрувати свої зусилля на їх досягненні;</a:t>
          </a:r>
          <a:endParaRPr lang="x-none" sz="1600" b="1" i="1" dirty="0"/>
        </a:p>
      </dgm:t>
    </dgm:pt>
    <dgm:pt modelId="{5891F86E-7741-45F0-AAA2-637E492BE580}" type="parTrans" cxnId="{C52F2590-2519-420B-B415-1F0CF6E66987}">
      <dgm:prSet/>
      <dgm:spPr/>
      <dgm:t>
        <a:bodyPr/>
        <a:lstStyle/>
        <a:p>
          <a:endParaRPr lang="uk-UA"/>
        </a:p>
      </dgm:t>
    </dgm:pt>
    <dgm:pt modelId="{28CD8493-0346-49ED-ADEE-CBA3BD94D1BC}" type="sibTrans" cxnId="{C52F2590-2519-420B-B415-1F0CF6E66987}">
      <dgm:prSet/>
      <dgm:spPr/>
      <dgm:t>
        <a:bodyPr/>
        <a:lstStyle/>
        <a:p>
          <a:endParaRPr lang="uk-UA"/>
        </a:p>
      </dgm:t>
    </dgm:pt>
    <dgm:pt modelId="{B2B847F0-E6CD-49D2-9159-DFE3EBD57280}">
      <dgm:prSet phldrT="[Текст]" custT="1"/>
      <dgm:spPr/>
      <dgm:t>
        <a:bodyPr/>
        <a:lstStyle/>
        <a:p>
          <a:r>
            <a:rPr lang="ru-RU" sz="1600" b="1" i="1" dirty="0" err="1" smtClean="0"/>
            <a:t>мотивує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працівників</a:t>
          </a:r>
          <a:r>
            <a:rPr lang="ru-RU" sz="1600" b="1" i="1" dirty="0" smtClean="0"/>
            <a:t>, </a:t>
          </a:r>
          <a:r>
            <a:rPr lang="ru-RU" sz="1600" b="1" i="1" dirty="0" err="1" smtClean="0"/>
            <a:t>якщо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від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досягнень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підприємства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залежить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їх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особистий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добробут</a:t>
          </a:r>
          <a:r>
            <a:rPr lang="ru-RU" sz="1600" b="1" i="1" dirty="0" smtClean="0"/>
            <a:t>, </a:t>
          </a:r>
          <a:r>
            <a:rPr lang="ru-RU" sz="1600" b="1" i="1" dirty="0" err="1" smtClean="0"/>
            <a:t>кар’єра</a:t>
          </a:r>
          <a:r>
            <a:rPr lang="ru-RU" sz="1600" b="1" i="1" dirty="0" smtClean="0"/>
            <a:t>, престиж;</a:t>
          </a:r>
          <a:endParaRPr lang="x-none" sz="1600" b="1" i="1" dirty="0"/>
        </a:p>
      </dgm:t>
    </dgm:pt>
    <dgm:pt modelId="{785910D3-ABBE-4C4F-942C-A8DA337791E9}" type="parTrans" cxnId="{34DF67CF-C584-4C30-9C7E-87012AD772D3}">
      <dgm:prSet/>
      <dgm:spPr/>
      <dgm:t>
        <a:bodyPr/>
        <a:lstStyle/>
        <a:p>
          <a:endParaRPr lang="uk-UA"/>
        </a:p>
      </dgm:t>
    </dgm:pt>
    <dgm:pt modelId="{F2B5386F-266E-419B-9E2D-FF923FF6776B}" type="sibTrans" cxnId="{34DF67CF-C584-4C30-9C7E-87012AD772D3}">
      <dgm:prSet/>
      <dgm:spPr/>
      <dgm:t>
        <a:bodyPr/>
        <a:lstStyle/>
        <a:p>
          <a:endParaRPr lang="uk-UA"/>
        </a:p>
      </dgm:t>
    </dgm:pt>
    <dgm:pt modelId="{6D090411-4F86-4F55-9512-F07C2EAA10CD}">
      <dgm:prSet phldrT="[Текст]" custT="1"/>
      <dgm:spPr/>
      <dgm:t>
        <a:bodyPr/>
        <a:lstStyle/>
        <a:p>
          <a:r>
            <a:rPr lang="ru-RU" sz="1600" b="1" i="1" dirty="0" err="1" smtClean="0"/>
            <a:t>надає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можливість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обґрунтовано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розробляти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оперативні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плани</a:t>
          </a:r>
          <a:r>
            <a:rPr lang="ru-RU" sz="1600" b="1" i="1" dirty="0" smtClean="0"/>
            <a:t> маркетингу, </a:t>
          </a:r>
          <a:r>
            <a:rPr lang="ru-RU" sz="1600" b="1" i="1" dirty="0" err="1" smtClean="0"/>
            <a:t>орієнтовані</a:t>
          </a:r>
          <a:r>
            <a:rPr lang="ru-RU" sz="1600" b="1" i="1" dirty="0" smtClean="0"/>
            <a:t> на </a:t>
          </a:r>
          <a:r>
            <a:rPr lang="ru-RU" sz="1600" b="1" i="1" dirty="0" err="1" smtClean="0"/>
            <a:t>досягнення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визначених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цілей</a:t>
          </a:r>
          <a:endParaRPr lang="x-none" sz="1600" b="1" i="1" dirty="0"/>
        </a:p>
      </dgm:t>
    </dgm:pt>
    <dgm:pt modelId="{FE265A37-A45B-4A49-A4BC-376956AD6827}" type="parTrans" cxnId="{C0E51C36-6F90-4F69-8D67-77FBFBB0E68E}">
      <dgm:prSet/>
      <dgm:spPr/>
      <dgm:t>
        <a:bodyPr/>
        <a:lstStyle/>
        <a:p>
          <a:endParaRPr lang="uk-UA"/>
        </a:p>
      </dgm:t>
    </dgm:pt>
    <dgm:pt modelId="{18682C26-1390-41EA-92B9-71CDEB580103}" type="sibTrans" cxnId="{C0E51C36-6F90-4F69-8D67-77FBFBB0E68E}">
      <dgm:prSet/>
      <dgm:spPr/>
      <dgm:t>
        <a:bodyPr/>
        <a:lstStyle/>
        <a:p>
          <a:endParaRPr lang="uk-UA"/>
        </a:p>
      </dgm:t>
    </dgm:pt>
    <dgm:pt modelId="{ECB6BDA0-4379-4D28-9BBF-A3B9E1B91F33}">
      <dgm:prSet phldrT="[Текст]" custT="1"/>
      <dgm:spPr/>
      <dgm:t>
        <a:bodyPr/>
        <a:lstStyle/>
        <a:p>
          <a:r>
            <a:rPr lang="ru-RU" sz="1600" b="1" i="1" dirty="0" err="1" smtClean="0"/>
            <a:t>створює</a:t>
          </a:r>
          <a:r>
            <a:rPr lang="ru-RU" sz="1600" b="1" i="1" dirty="0" smtClean="0"/>
            <a:t> </a:t>
          </a:r>
          <a:r>
            <a:rPr lang="ru-RU" sz="1600" b="1" i="1" dirty="0" err="1" smtClean="0"/>
            <a:t>передумови</a:t>
          </a:r>
          <a:r>
            <a:rPr lang="ru-RU" sz="1600" b="1" i="1" dirty="0" smtClean="0"/>
            <a:t> для контролю </a:t>
          </a:r>
          <a:r>
            <a:rPr lang="ru-RU" sz="1600" b="1" i="1" dirty="0" err="1" smtClean="0"/>
            <a:t>результатів</a:t>
          </a:r>
          <a:endParaRPr lang="x-none" sz="1600" b="1" i="1" dirty="0"/>
        </a:p>
      </dgm:t>
    </dgm:pt>
    <dgm:pt modelId="{47F47E90-92D2-4D25-9A36-870F30E74421}" type="parTrans" cxnId="{112E697C-A808-46A2-92A0-4B0B70A513F7}">
      <dgm:prSet/>
      <dgm:spPr/>
      <dgm:t>
        <a:bodyPr/>
        <a:lstStyle/>
        <a:p>
          <a:endParaRPr lang="uk-UA"/>
        </a:p>
      </dgm:t>
    </dgm:pt>
    <dgm:pt modelId="{44A62605-2C10-411B-8827-FE3483780454}" type="sibTrans" cxnId="{112E697C-A808-46A2-92A0-4B0B70A513F7}">
      <dgm:prSet/>
      <dgm:spPr/>
      <dgm:t>
        <a:bodyPr/>
        <a:lstStyle/>
        <a:p>
          <a:endParaRPr lang="uk-UA"/>
        </a:p>
      </dgm:t>
    </dgm:pt>
    <dgm:pt modelId="{8CA204DC-E368-48C4-A968-8C8ECFD3FABD}" type="pres">
      <dgm:prSet presAssocID="{9C94B65E-39EF-42E3-940D-9B337DE2F729}" presName="compositeShape" presStyleCnt="0">
        <dgm:presLayoutVars>
          <dgm:dir/>
          <dgm:resizeHandles/>
        </dgm:presLayoutVars>
      </dgm:prSet>
      <dgm:spPr/>
    </dgm:pt>
    <dgm:pt modelId="{3F629645-431E-4266-912B-C9E6CDF08D64}" type="pres">
      <dgm:prSet presAssocID="{9C94B65E-39EF-42E3-940D-9B337DE2F729}" presName="pyramid" presStyleLbl="node1" presStyleIdx="0" presStyleCnt="1" custLinFactNeighborX="-55017" custLinFactNeighborY="-474"/>
      <dgm:spPr/>
    </dgm:pt>
    <dgm:pt modelId="{B2CE0FCF-8A67-45D6-8651-05985288C8F0}" type="pres">
      <dgm:prSet presAssocID="{9C94B65E-39EF-42E3-940D-9B337DE2F729}" presName="theList" presStyleCnt="0"/>
      <dgm:spPr/>
    </dgm:pt>
    <dgm:pt modelId="{EACAE0F4-FB45-46AC-A96F-AA89C35D3B02}" type="pres">
      <dgm:prSet presAssocID="{7E078C51-A89B-400B-A02F-F1FE504521CE}" presName="aNode" presStyleLbl="fgAcc1" presStyleIdx="0" presStyleCnt="8" custScaleX="2919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4221EA-7632-40DC-BE19-307F77D7D2FF}" type="pres">
      <dgm:prSet presAssocID="{7E078C51-A89B-400B-A02F-F1FE504521CE}" presName="aSpace" presStyleCnt="0"/>
      <dgm:spPr/>
    </dgm:pt>
    <dgm:pt modelId="{6BB95FD0-5755-43F8-85CE-43A11B69C291}" type="pres">
      <dgm:prSet presAssocID="{AB9EF021-EC65-4713-BBCA-D22701A8FB58}" presName="aNode" presStyleLbl="fgAcc1" presStyleIdx="1" presStyleCnt="8" custScaleX="2889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F429B2-83FF-4F86-9009-F006C2C32C26}" type="pres">
      <dgm:prSet presAssocID="{AB9EF021-EC65-4713-BBCA-D22701A8FB58}" presName="aSpace" presStyleCnt="0"/>
      <dgm:spPr/>
    </dgm:pt>
    <dgm:pt modelId="{90E11F5F-A486-42AF-A937-9BD4D19082F1}" type="pres">
      <dgm:prSet presAssocID="{1ACA807D-E296-48B2-843A-DB844AE24D22}" presName="aNode" presStyleLbl="fgAcc1" presStyleIdx="2" presStyleCnt="8" custScaleX="2859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BE6179-E9AF-4EDE-AF8A-65433C6CA70B}" type="pres">
      <dgm:prSet presAssocID="{1ACA807D-E296-48B2-843A-DB844AE24D22}" presName="aSpace" presStyleCnt="0"/>
      <dgm:spPr/>
    </dgm:pt>
    <dgm:pt modelId="{EED32765-E64C-481D-9CF5-1AA5AEAB2BD1}" type="pres">
      <dgm:prSet presAssocID="{915E50D0-404A-49D2-8781-BF4658233EB4}" presName="aNode" presStyleLbl="fgAcc1" presStyleIdx="3" presStyleCnt="8" custScaleX="287523" custLinFactNeighborX="1094" custLinFactNeighborY="426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0FCFFF-918A-4739-95EE-5FA017B8978A}" type="pres">
      <dgm:prSet presAssocID="{915E50D0-404A-49D2-8781-BF4658233EB4}" presName="aSpace" presStyleCnt="0"/>
      <dgm:spPr/>
    </dgm:pt>
    <dgm:pt modelId="{66DC72C4-FF54-4049-817B-1069E78E0FEA}" type="pres">
      <dgm:prSet presAssocID="{0E4573D9-4360-43B4-ADC5-7E1B332F40DE}" presName="aNode" presStyleLbl="fgAcc1" presStyleIdx="4" presStyleCnt="8" custScaleX="286064" custLinFactNeighborY="640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42A27F-3A09-4738-91DA-1BDD86BE19AE}" type="pres">
      <dgm:prSet presAssocID="{0E4573D9-4360-43B4-ADC5-7E1B332F40DE}" presName="aSpace" presStyleCnt="0"/>
      <dgm:spPr/>
    </dgm:pt>
    <dgm:pt modelId="{200852B2-F98E-4232-A856-2E3F3CF1F1E3}" type="pres">
      <dgm:prSet presAssocID="{B2B847F0-E6CD-49D2-9159-DFE3EBD57280}" presName="aNode" presStyleLbl="fgAcc1" presStyleIdx="5" presStyleCnt="8" custScaleX="2853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E77AD7-F693-41D7-965B-F894D329FE89}" type="pres">
      <dgm:prSet presAssocID="{B2B847F0-E6CD-49D2-9159-DFE3EBD57280}" presName="aSpace" presStyleCnt="0"/>
      <dgm:spPr/>
    </dgm:pt>
    <dgm:pt modelId="{CF9435B3-27AC-42AD-98D7-29A8076238DF}" type="pres">
      <dgm:prSet presAssocID="{6D090411-4F86-4F55-9512-F07C2EAA10CD}" presName="aNode" presStyleLbl="fgAcc1" presStyleIdx="6" presStyleCnt="8" custScaleX="2853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F2FF6F-5ABF-4BCD-966A-17B023291A7E}" type="pres">
      <dgm:prSet presAssocID="{6D090411-4F86-4F55-9512-F07C2EAA10CD}" presName="aSpace" presStyleCnt="0"/>
      <dgm:spPr/>
    </dgm:pt>
    <dgm:pt modelId="{4E0DA6B0-27A6-409C-9BA8-19DA4F339B1F}" type="pres">
      <dgm:prSet presAssocID="{ECB6BDA0-4379-4D28-9BBF-A3B9E1B91F33}" presName="aNode" presStyleLbl="fgAcc1" presStyleIdx="7" presStyleCnt="8" custScaleX="2889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68E419-8D3D-4736-96BC-242BF59523C1}" type="pres">
      <dgm:prSet presAssocID="{ECB6BDA0-4379-4D28-9BBF-A3B9E1B91F33}" presName="aSpace" presStyleCnt="0"/>
      <dgm:spPr/>
    </dgm:pt>
  </dgm:ptLst>
  <dgm:cxnLst>
    <dgm:cxn modelId="{88752E99-A49D-4513-A055-4B750D7BBA4C}" type="presOf" srcId="{915E50D0-404A-49D2-8781-BF4658233EB4}" destId="{EED32765-E64C-481D-9CF5-1AA5AEAB2BD1}" srcOrd="0" destOrd="0" presId="urn:microsoft.com/office/officeart/2005/8/layout/pyramid2"/>
    <dgm:cxn modelId="{74CE81EA-A3E2-4118-B75A-267CE197785C}" type="presOf" srcId="{6D090411-4F86-4F55-9512-F07C2EAA10CD}" destId="{CF9435B3-27AC-42AD-98D7-29A8076238DF}" srcOrd="0" destOrd="0" presId="urn:microsoft.com/office/officeart/2005/8/layout/pyramid2"/>
    <dgm:cxn modelId="{34DF67CF-C584-4C30-9C7E-87012AD772D3}" srcId="{9C94B65E-39EF-42E3-940D-9B337DE2F729}" destId="{B2B847F0-E6CD-49D2-9159-DFE3EBD57280}" srcOrd="5" destOrd="0" parTransId="{785910D3-ABBE-4C4F-942C-A8DA337791E9}" sibTransId="{F2B5386F-266E-419B-9E2D-FF923FF6776B}"/>
    <dgm:cxn modelId="{112E697C-A808-46A2-92A0-4B0B70A513F7}" srcId="{9C94B65E-39EF-42E3-940D-9B337DE2F729}" destId="{ECB6BDA0-4379-4D28-9BBF-A3B9E1B91F33}" srcOrd="7" destOrd="0" parTransId="{47F47E90-92D2-4D25-9A36-870F30E74421}" sibTransId="{44A62605-2C10-411B-8827-FE3483780454}"/>
    <dgm:cxn modelId="{79D59981-FADF-47C6-AF72-F8A34F95C155}" type="presOf" srcId="{B2B847F0-E6CD-49D2-9159-DFE3EBD57280}" destId="{200852B2-F98E-4232-A856-2E3F3CF1F1E3}" srcOrd="0" destOrd="0" presId="urn:microsoft.com/office/officeart/2005/8/layout/pyramid2"/>
    <dgm:cxn modelId="{33E9BF27-B7E8-47B1-B476-4DB327D57603}" srcId="{9C94B65E-39EF-42E3-940D-9B337DE2F729}" destId="{1ACA807D-E296-48B2-843A-DB844AE24D22}" srcOrd="2" destOrd="0" parTransId="{85CDD625-A096-430E-811F-8393606BEB75}" sibTransId="{E44B8FA4-0D0F-488E-9871-27E77053B886}"/>
    <dgm:cxn modelId="{DC89FFE3-2D12-4AB7-9C21-D05E5A11B6A7}" type="presOf" srcId="{9C94B65E-39EF-42E3-940D-9B337DE2F729}" destId="{8CA204DC-E368-48C4-A968-8C8ECFD3FABD}" srcOrd="0" destOrd="0" presId="urn:microsoft.com/office/officeart/2005/8/layout/pyramid2"/>
    <dgm:cxn modelId="{F58E6E20-A88D-45D1-8657-100AA0828303}" srcId="{9C94B65E-39EF-42E3-940D-9B337DE2F729}" destId="{915E50D0-404A-49D2-8781-BF4658233EB4}" srcOrd="3" destOrd="0" parTransId="{458EEE41-1F51-4FA2-B50B-2228433805B5}" sibTransId="{2A172778-18DE-455F-B99B-C9D287060419}"/>
    <dgm:cxn modelId="{91976D61-295A-4DE8-9C61-F73B6DC06769}" srcId="{9C94B65E-39EF-42E3-940D-9B337DE2F729}" destId="{AB9EF021-EC65-4713-BBCA-D22701A8FB58}" srcOrd="1" destOrd="0" parTransId="{4F5D7F55-B45A-4255-B7BD-CF5BB6CC7303}" sibTransId="{39A74F44-64C4-41C5-86D5-564B00377343}"/>
    <dgm:cxn modelId="{C52F2590-2519-420B-B415-1F0CF6E66987}" srcId="{9C94B65E-39EF-42E3-940D-9B337DE2F729}" destId="{0E4573D9-4360-43B4-ADC5-7E1B332F40DE}" srcOrd="4" destOrd="0" parTransId="{5891F86E-7741-45F0-AAA2-637E492BE580}" sibTransId="{28CD8493-0346-49ED-ADEE-CBA3BD94D1BC}"/>
    <dgm:cxn modelId="{05060EED-A6F8-4B21-8F16-5005ABDEBA15}" type="presOf" srcId="{AB9EF021-EC65-4713-BBCA-D22701A8FB58}" destId="{6BB95FD0-5755-43F8-85CE-43A11B69C291}" srcOrd="0" destOrd="0" presId="urn:microsoft.com/office/officeart/2005/8/layout/pyramid2"/>
    <dgm:cxn modelId="{C0E51C36-6F90-4F69-8D67-77FBFBB0E68E}" srcId="{9C94B65E-39EF-42E3-940D-9B337DE2F729}" destId="{6D090411-4F86-4F55-9512-F07C2EAA10CD}" srcOrd="6" destOrd="0" parTransId="{FE265A37-A45B-4A49-A4BC-376956AD6827}" sibTransId="{18682C26-1390-41EA-92B9-71CDEB580103}"/>
    <dgm:cxn modelId="{C6D91A1A-D6EA-47EA-B546-80BA40CB5D52}" type="presOf" srcId="{7E078C51-A89B-400B-A02F-F1FE504521CE}" destId="{EACAE0F4-FB45-46AC-A96F-AA89C35D3B02}" srcOrd="0" destOrd="0" presId="urn:microsoft.com/office/officeart/2005/8/layout/pyramid2"/>
    <dgm:cxn modelId="{BE870A2C-821C-4DA6-A630-0ADCC05DB4E8}" type="presOf" srcId="{1ACA807D-E296-48B2-843A-DB844AE24D22}" destId="{90E11F5F-A486-42AF-A937-9BD4D19082F1}" srcOrd="0" destOrd="0" presId="urn:microsoft.com/office/officeart/2005/8/layout/pyramid2"/>
    <dgm:cxn modelId="{9A8D2E13-6132-4CA5-A798-14DA5CA0251B}" srcId="{9C94B65E-39EF-42E3-940D-9B337DE2F729}" destId="{7E078C51-A89B-400B-A02F-F1FE504521CE}" srcOrd="0" destOrd="0" parTransId="{0C65F4AB-6D05-4FDE-ABDE-6D8F441450A2}" sibTransId="{1D23EC1F-8A8B-4FE6-BD93-B3E167D17F6D}"/>
    <dgm:cxn modelId="{4741A649-A40F-4791-9ECF-BD0368198892}" type="presOf" srcId="{0E4573D9-4360-43B4-ADC5-7E1B332F40DE}" destId="{66DC72C4-FF54-4049-817B-1069E78E0FEA}" srcOrd="0" destOrd="0" presId="urn:microsoft.com/office/officeart/2005/8/layout/pyramid2"/>
    <dgm:cxn modelId="{EB3BEA2F-DE33-47A0-9E79-9981F34F1D6E}" type="presOf" srcId="{ECB6BDA0-4379-4D28-9BBF-A3B9E1B91F33}" destId="{4E0DA6B0-27A6-409C-9BA8-19DA4F339B1F}" srcOrd="0" destOrd="0" presId="urn:microsoft.com/office/officeart/2005/8/layout/pyramid2"/>
    <dgm:cxn modelId="{B996E4B5-FF96-4E2F-ACC2-15DB5DA1C0BB}" type="presParOf" srcId="{8CA204DC-E368-48C4-A968-8C8ECFD3FABD}" destId="{3F629645-431E-4266-912B-C9E6CDF08D64}" srcOrd="0" destOrd="0" presId="urn:microsoft.com/office/officeart/2005/8/layout/pyramid2"/>
    <dgm:cxn modelId="{50ACD3B4-CD7D-4D71-BC01-B0F89EC574E3}" type="presParOf" srcId="{8CA204DC-E368-48C4-A968-8C8ECFD3FABD}" destId="{B2CE0FCF-8A67-45D6-8651-05985288C8F0}" srcOrd="1" destOrd="0" presId="urn:microsoft.com/office/officeart/2005/8/layout/pyramid2"/>
    <dgm:cxn modelId="{C98C3DA7-362E-45CB-B1D7-686DAC5FA9F4}" type="presParOf" srcId="{B2CE0FCF-8A67-45D6-8651-05985288C8F0}" destId="{EACAE0F4-FB45-46AC-A96F-AA89C35D3B02}" srcOrd="0" destOrd="0" presId="urn:microsoft.com/office/officeart/2005/8/layout/pyramid2"/>
    <dgm:cxn modelId="{C6425AAD-69CF-42CB-B3D3-587F2443B397}" type="presParOf" srcId="{B2CE0FCF-8A67-45D6-8651-05985288C8F0}" destId="{144221EA-7632-40DC-BE19-307F77D7D2FF}" srcOrd="1" destOrd="0" presId="urn:microsoft.com/office/officeart/2005/8/layout/pyramid2"/>
    <dgm:cxn modelId="{F6448503-46BA-457B-9971-E74461254BB8}" type="presParOf" srcId="{B2CE0FCF-8A67-45D6-8651-05985288C8F0}" destId="{6BB95FD0-5755-43F8-85CE-43A11B69C291}" srcOrd="2" destOrd="0" presId="urn:microsoft.com/office/officeart/2005/8/layout/pyramid2"/>
    <dgm:cxn modelId="{60C32E73-D551-4201-A83C-B4C710412EBD}" type="presParOf" srcId="{B2CE0FCF-8A67-45D6-8651-05985288C8F0}" destId="{0BF429B2-83FF-4F86-9009-F006C2C32C26}" srcOrd="3" destOrd="0" presId="urn:microsoft.com/office/officeart/2005/8/layout/pyramid2"/>
    <dgm:cxn modelId="{A6DC74CA-A0AA-425C-AAA7-D4BB676DDE48}" type="presParOf" srcId="{B2CE0FCF-8A67-45D6-8651-05985288C8F0}" destId="{90E11F5F-A486-42AF-A937-9BD4D19082F1}" srcOrd="4" destOrd="0" presId="urn:microsoft.com/office/officeart/2005/8/layout/pyramid2"/>
    <dgm:cxn modelId="{1364757D-4B14-45BE-AE7D-261526A2A3F4}" type="presParOf" srcId="{B2CE0FCF-8A67-45D6-8651-05985288C8F0}" destId="{34BE6179-E9AF-4EDE-AF8A-65433C6CA70B}" srcOrd="5" destOrd="0" presId="urn:microsoft.com/office/officeart/2005/8/layout/pyramid2"/>
    <dgm:cxn modelId="{70049987-DFD8-41F6-855D-9CE554A34BCD}" type="presParOf" srcId="{B2CE0FCF-8A67-45D6-8651-05985288C8F0}" destId="{EED32765-E64C-481D-9CF5-1AA5AEAB2BD1}" srcOrd="6" destOrd="0" presId="urn:microsoft.com/office/officeart/2005/8/layout/pyramid2"/>
    <dgm:cxn modelId="{CC6D1E8F-99AE-465B-9885-ACEDF474B5EE}" type="presParOf" srcId="{B2CE0FCF-8A67-45D6-8651-05985288C8F0}" destId="{E50FCFFF-918A-4739-95EE-5FA017B8978A}" srcOrd="7" destOrd="0" presId="urn:microsoft.com/office/officeart/2005/8/layout/pyramid2"/>
    <dgm:cxn modelId="{C98291C3-4F4D-428D-AD45-AEFE142C0347}" type="presParOf" srcId="{B2CE0FCF-8A67-45D6-8651-05985288C8F0}" destId="{66DC72C4-FF54-4049-817B-1069E78E0FEA}" srcOrd="8" destOrd="0" presId="urn:microsoft.com/office/officeart/2005/8/layout/pyramid2"/>
    <dgm:cxn modelId="{1EC92D7E-254A-4F06-B08E-F73768C3BEF0}" type="presParOf" srcId="{B2CE0FCF-8A67-45D6-8651-05985288C8F0}" destId="{1942A27F-3A09-4738-91DA-1BDD86BE19AE}" srcOrd="9" destOrd="0" presId="urn:microsoft.com/office/officeart/2005/8/layout/pyramid2"/>
    <dgm:cxn modelId="{4799CF23-9B89-420B-B88A-114DE156BDDB}" type="presParOf" srcId="{B2CE0FCF-8A67-45D6-8651-05985288C8F0}" destId="{200852B2-F98E-4232-A856-2E3F3CF1F1E3}" srcOrd="10" destOrd="0" presId="urn:microsoft.com/office/officeart/2005/8/layout/pyramid2"/>
    <dgm:cxn modelId="{51D490A9-3982-4B11-97CF-97E9BA685C8E}" type="presParOf" srcId="{B2CE0FCF-8A67-45D6-8651-05985288C8F0}" destId="{4EE77AD7-F693-41D7-965B-F894D329FE89}" srcOrd="11" destOrd="0" presId="urn:microsoft.com/office/officeart/2005/8/layout/pyramid2"/>
    <dgm:cxn modelId="{E8A3B2AB-4708-453E-98D8-56FAC517C34E}" type="presParOf" srcId="{B2CE0FCF-8A67-45D6-8651-05985288C8F0}" destId="{CF9435B3-27AC-42AD-98D7-29A8076238DF}" srcOrd="12" destOrd="0" presId="urn:microsoft.com/office/officeart/2005/8/layout/pyramid2"/>
    <dgm:cxn modelId="{909A48FD-C235-4AB8-B5CF-39D640EA78F6}" type="presParOf" srcId="{B2CE0FCF-8A67-45D6-8651-05985288C8F0}" destId="{91F2FF6F-5ABF-4BCD-966A-17B023291A7E}" srcOrd="13" destOrd="0" presId="urn:microsoft.com/office/officeart/2005/8/layout/pyramid2"/>
    <dgm:cxn modelId="{443B6B4D-00A0-4FE2-A2B6-CC6B079C087A}" type="presParOf" srcId="{B2CE0FCF-8A67-45D6-8651-05985288C8F0}" destId="{4E0DA6B0-27A6-409C-9BA8-19DA4F339B1F}" srcOrd="14" destOrd="0" presId="urn:microsoft.com/office/officeart/2005/8/layout/pyramid2"/>
    <dgm:cxn modelId="{2B9AC795-5D89-4B50-9306-C3547DF2B066}" type="presParOf" srcId="{B2CE0FCF-8A67-45D6-8651-05985288C8F0}" destId="{1E68E419-8D3D-4736-96BC-242BF59523C1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E138FD-B907-4DA7-80AF-486A3FE2A09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DE3DE32E-CE48-4126-B499-AA6C43EBFE7D}">
      <dgm:prSet phldrT="[Текст]"/>
      <dgm:spPr/>
      <dgm:t>
        <a:bodyPr/>
        <a:lstStyle/>
        <a:p>
          <a:endParaRPr lang="x-none" dirty="0"/>
        </a:p>
      </dgm:t>
    </dgm:pt>
    <dgm:pt modelId="{6222D705-535C-4840-BF6F-E2002D4726E9}" type="parTrans" cxnId="{9D250E63-3737-412D-A128-0825A1688A76}">
      <dgm:prSet/>
      <dgm:spPr/>
      <dgm:t>
        <a:bodyPr/>
        <a:lstStyle/>
        <a:p>
          <a:endParaRPr lang="x-none"/>
        </a:p>
      </dgm:t>
    </dgm:pt>
    <dgm:pt modelId="{F616E769-3A4A-4641-917E-0C779F83DBC5}" type="sibTrans" cxnId="{9D250E63-3737-412D-A128-0825A1688A76}">
      <dgm:prSet/>
      <dgm:spPr/>
      <dgm:t>
        <a:bodyPr/>
        <a:lstStyle/>
        <a:p>
          <a:endParaRPr lang="x-none"/>
        </a:p>
      </dgm:t>
    </dgm:pt>
    <dgm:pt modelId="{216B6118-728E-44D7-A0D7-C3B2F304EA8E}">
      <dgm:prSet phldrT="[Текст]"/>
      <dgm:spPr/>
      <dgm:t>
        <a:bodyPr/>
        <a:lstStyle/>
        <a:p>
          <a:endParaRPr lang="x-none" dirty="0"/>
        </a:p>
      </dgm:t>
    </dgm:pt>
    <dgm:pt modelId="{A8279E58-7061-4E84-8A86-7AE015D935D0}" type="parTrans" cxnId="{561AA9D3-78D3-4F68-8346-FC23CCE2C2A1}">
      <dgm:prSet/>
      <dgm:spPr/>
      <dgm:t>
        <a:bodyPr/>
        <a:lstStyle/>
        <a:p>
          <a:endParaRPr lang="x-none"/>
        </a:p>
      </dgm:t>
    </dgm:pt>
    <dgm:pt modelId="{D7C06226-CF4D-4A47-93C1-25B012EBD04F}" type="sibTrans" cxnId="{561AA9D3-78D3-4F68-8346-FC23CCE2C2A1}">
      <dgm:prSet/>
      <dgm:spPr/>
      <dgm:t>
        <a:bodyPr/>
        <a:lstStyle/>
        <a:p>
          <a:endParaRPr lang="x-none"/>
        </a:p>
      </dgm:t>
    </dgm:pt>
    <dgm:pt modelId="{62A442C6-4479-403B-B711-34F09956E588}">
      <dgm:prSet phldrT="[Текст]" custT="1"/>
      <dgm:spPr/>
      <dgm:t>
        <a:bodyPr/>
        <a:lstStyle/>
        <a:p>
          <a:r>
            <a:rPr lang="uk-UA" sz="3000" b="1" i="1" dirty="0" smtClean="0"/>
            <a:t>цінова</a:t>
          </a:r>
          <a:endParaRPr lang="x-none" sz="3000" b="1" i="1" dirty="0"/>
        </a:p>
      </dgm:t>
    </dgm:pt>
    <dgm:pt modelId="{7BFB7B57-C68A-44E1-913B-9BF261D3A368}" type="parTrans" cxnId="{4AFF791C-96DA-41B6-BEFC-72BA1EC32008}">
      <dgm:prSet/>
      <dgm:spPr/>
      <dgm:t>
        <a:bodyPr/>
        <a:lstStyle/>
        <a:p>
          <a:endParaRPr lang="x-none"/>
        </a:p>
      </dgm:t>
    </dgm:pt>
    <dgm:pt modelId="{0E7A31B3-52C7-4CEF-96D4-842739E3B841}" type="sibTrans" cxnId="{4AFF791C-96DA-41B6-BEFC-72BA1EC32008}">
      <dgm:prSet/>
      <dgm:spPr/>
      <dgm:t>
        <a:bodyPr/>
        <a:lstStyle/>
        <a:p>
          <a:endParaRPr lang="x-none"/>
        </a:p>
      </dgm:t>
    </dgm:pt>
    <dgm:pt modelId="{CA419F76-9C37-4CA7-82BA-5578668A5AC9}">
      <dgm:prSet phldrT="[Текст]" custT="1"/>
      <dgm:spPr/>
      <dgm:t>
        <a:bodyPr/>
        <a:lstStyle/>
        <a:p>
          <a:r>
            <a:rPr lang="uk-UA" sz="3000" b="1" i="1" dirty="0" smtClean="0"/>
            <a:t>продуктова</a:t>
          </a:r>
          <a:endParaRPr lang="x-none" sz="3000" b="1" i="1" dirty="0"/>
        </a:p>
      </dgm:t>
    </dgm:pt>
    <dgm:pt modelId="{3AE58544-26CC-4328-A071-9872ECB74A9A}" type="sibTrans" cxnId="{5E3EC6F7-A619-474F-AFD6-B273428518CB}">
      <dgm:prSet/>
      <dgm:spPr/>
      <dgm:t>
        <a:bodyPr/>
        <a:lstStyle/>
        <a:p>
          <a:endParaRPr lang="x-none"/>
        </a:p>
      </dgm:t>
    </dgm:pt>
    <dgm:pt modelId="{9735E175-D7D6-44E0-9008-792568AD58B0}" type="parTrans" cxnId="{5E3EC6F7-A619-474F-AFD6-B273428518CB}">
      <dgm:prSet/>
      <dgm:spPr/>
      <dgm:t>
        <a:bodyPr/>
        <a:lstStyle/>
        <a:p>
          <a:endParaRPr lang="x-none"/>
        </a:p>
      </dgm:t>
    </dgm:pt>
    <dgm:pt modelId="{021754A1-4D69-4320-9D09-9BF6A511C7A0}">
      <dgm:prSet phldrT="[Текст]" custT="1"/>
      <dgm:spPr/>
      <dgm:t>
        <a:bodyPr/>
        <a:lstStyle/>
        <a:p>
          <a:r>
            <a:rPr lang="uk-UA" sz="3000" b="1" i="1" dirty="0" smtClean="0"/>
            <a:t>комунікативна</a:t>
          </a:r>
          <a:endParaRPr lang="x-none" sz="3000" b="1" i="1" dirty="0"/>
        </a:p>
      </dgm:t>
    </dgm:pt>
    <dgm:pt modelId="{E886A86D-1705-42F6-B3DC-28D80F25BC14}" type="parTrans" cxnId="{24EB6453-162B-44DB-BF5F-63C37749C930}">
      <dgm:prSet/>
      <dgm:spPr/>
      <dgm:t>
        <a:bodyPr/>
        <a:lstStyle/>
        <a:p>
          <a:endParaRPr lang="uk-UA"/>
        </a:p>
      </dgm:t>
    </dgm:pt>
    <dgm:pt modelId="{08B35F77-B539-48FB-9DB1-973F0D9AEED7}" type="sibTrans" cxnId="{24EB6453-162B-44DB-BF5F-63C37749C930}">
      <dgm:prSet/>
      <dgm:spPr/>
      <dgm:t>
        <a:bodyPr/>
        <a:lstStyle/>
        <a:p>
          <a:endParaRPr lang="uk-UA"/>
        </a:p>
      </dgm:t>
    </dgm:pt>
    <dgm:pt modelId="{0ABB1D22-93DB-469B-92F8-961FDA89ABD4}">
      <dgm:prSet phldrT="[Текст]" custT="1"/>
      <dgm:spPr/>
      <dgm:t>
        <a:bodyPr/>
        <a:lstStyle/>
        <a:p>
          <a:r>
            <a:rPr lang="uk-UA" sz="3000" b="1" i="1" dirty="0" smtClean="0"/>
            <a:t>збутова</a:t>
          </a:r>
          <a:endParaRPr lang="x-none" sz="3000" b="1" i="1" dirty="0"/>
        </a:p>
      </dgm:t>
    </dgm:pt>
    <dgm:pt modelId="{759A479E-8126-4ADB-B7AA-70A64F2EFECC}" type="parTrans" cxnId="{96C9A9F1-DC57-4667-9353-DEB01437F64D}">
      <dgm:prSet/>
      <dgm:spPr/>
      <dgm:t>
        <a:bodyPr/>
        <a:lstStyle/>
        <a:p>
          <a:endParaRPr lang="uk-UA"/>
        </a:p>
      </dgm:t>
    </dgm:pt>
    <dgm:pt modelId="{BE3AE19C-2675-4F75-BE7F-36BA6AF9BC63}" type="sibTrans" cxnId="{96C9A9F1-DC57-4667-9353-DEB01437F64D}">
      <dgm:prSet/>
      <dgm:spPr/>
      <dgm:t>
        <a:bodyPr/>
        <a:lstStyle/>
        <a:p>
          <a:endParaRPr lang="uk-UA"/>
        </a:p>
      </dgm:t>
    </dgm:pt>
    <dgm:pt modelId="{0BC753CD-0C86-4FAA-A36A-C9B284D5DCF2}">
      <dgm:prSet phldrT="[Текст]" custT="1"/>
      <dgm:spPr/>
      <dgm:t>
        <a:bodyPr/>
        <a:lstStyle/>
        <a:p>
          <a:endParaRPr lang="x-none" sz="3000" b="1" i="1" dirty="0"/>
        </a:p>
      </dgm:t>
    </dgm:pt>
    <dgm:pt modelId="{752AB899-41FF-473C-86A2-57E1F2B9F116}" type="parTrans" cxnId="{6DE98E29-ABA9-4C32-97FD-ADA2F7801EEF}">
      <dgm:prSet/>
      <dgm:spPr/>
      <dgm:t>
        <a:bodyPr/>
        <a:lstStyle/>
        <a:p>
          <a:endParaRPr lang="uk-UA"/>
        </a:p>
      </dgm:t>
    </dgm:pt>
    <dgm:pt modelId="{8F87BBE5-AA21-44B4-9F48-E113CCF57A37}" type="sibTrans" cxnId="{6DE98E29-ABA9-4C32-97FD-ADA2F7801EEF}">
      <dgm:prSet/>
      <dgm:spPr/>
      <dgm:t>
        <a:bodyPr/>
        <a:lstStyle/>
        <a:p>
          <a:endParaRPr lang="uk-UA"/>
        </a:p>
      </dgm:t>
    </dgm:pt>
    <dgm:pt modelId="{8D8DCEFC-DAA3-4A38-A857-692A9492846B}">
      <dgm:prSet phldrT="[Текст]" custT="1"/>
      <dgm:spPr/>
      <dgm:t>
        <a:bodyPr/>
        <a:lstStyle/>
        <a:p>
          <a:endParaRPr lang="x-none" sz="3000" b="1" i="1" dirty="0"/>
        </a:p>
      </dgm:t>
    </dgm:pt>
    <dgm:pt modelId="{55DF5E7A-E9C2-4CF0-8AA1-F941538634B5}" type="parTrans" cxnId="{46BAE211-BA92-4D69-82F9-F0B21DB67687}">
      <dgm:prSet/>
      <dgm:spPr/>
      <dgm:t>
        <a:bodyPr/>
        <a:lstStyle/>
        <a:p>
          <a:endParaRPr lang="uk-UA"/>
        </a:p>
      </dgm:t>
    </dgm:pt>
    <dgm:pt modelId="{CD3F861E-1336-47A3-A7C9-C50CB1C3443D}" type="sibTrans" cxnId="{46BAE211-BA92-4D69-82F9-F0B21DB67687}">
      <dgm:prSet/>
      <dgm:spPr/>
      <dgm:t>
        <a:bodyPr/>
        <a:lstStyle/>
        <a:p>
          <a:endParaRPr lang="uk-UA"/>
        </a:p>
      </dgm:t>
    </dgm:pt>
    <dgm:pt modelId="{69C62605-0B70-45AC-B3D3-C8ECEFD63B88}" type="pres">
      <dgm:prSet presAssocID="{4EE138FD-B907-4DA7-80AF-486A3FE2A0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8F9D26A-4311-49AB-8B1A-84A3CE45A5E2}" type="pres">
      <dgm:prSet presAssocID="{DE3DE32E-CE48-4126-B499-AA6C43EBFE7D}" presName="composite" presStyleCnt="0"/>
      <dgm:spPr/>
    </dgm:pt>
    <dgm:pt modelId="{39C4F132-1E65-4738-8741-2E3269F3A5D0}" type="pres">
      <dgm:prSet presAssocID="{DE3DE32E-CE48-4126-B499-AA6C43EBFE7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F596E1-8B0A-4499-92E7-21FC75277FCE}" type="pres">
      <dgm:prSet presAssocID="{DE3DE32E-CE48-4126-B499-AA6C43EBFE7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124851-67C3-44D7-8020-F3FE44D2264E}" type="pres">
      <dgm:prSet presAssocID="{F616E769-3A4A-4641-917E-0C779F83DBC5}" presName="sp" presStyleCnt="0"/>
      <dgm:spPr/>
    </dgm:pt>
    <dgm:pt modelId="{5A9AB9E4-C63F-49C9-B86E-7CC0F5B1AD4B}" type="pres">
      <dgm:prSet presAssocID="{216B6118-728E-44D7-A0D7-C3B2F304EA8E}" presName="composite" presStyleCnt="0"/>
      <dgm:spPr/>
    </dgm:pt>
    <dgm:pt modelId="{1ADDBC3D-3E0C-47D9-AC8F-B60538E00114}" type="pres">
      <dgm:prSet presAssocID="{216B6118-728E-44D7-A0D7-C3B2F304EA8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37572B-E8F9-4872-A155-104A160CA204}" type="pres">
      <dgm:prSet presAssocID="{216B6118-728E-44D7-A0D7-C3B2F304EA8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E1ACC1-FE2E-4D06-A2F1-9DFC87607BF5}" type="pres">
      <dgm:prSet presAssocID="{D7C06226-CF4D-4A47-93C1-25B012EBD04F}" presName="sp" presStyleCnt="0"/>
      <dgm:spPr/>
    </dgm:pt>
    <dgm:pt modelId="{B6F26F59-D16A-47B1-B5B1-F661396555F1}" type="pres">
      <dgm:prSet presAssocID="{0BC753CD-0C86-4FAA-A36A-C9B284D5DCF2}" presName="composite" presStyleCnt="0"/>
      <dgm:spPr/>
    </dgm:pt>
    <dgm:pt modelId="{4228DBB7-5C1D-4032-A9EB-25EA86AC965E}" type="pres">
      <dgm:prSet presAssocID="{0BC753CD-0C86-4FAA-A36A-C9B284D5DCF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0738E1-F5AD-4A70-9E99-280FB5B351B6}" type="pres">
      <dgm:prSet presAssocID="{0BC753CD-0C86-4FAA-A36A-C9B284D5DCF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712CA9-130E-489C-8F51-53C87F0BFA6A}" type="pres">
      <dgm:prSet presAssocID="{8F87BBE5-AA21-44B4-9F48-E113CCF57A37}" presName="sp" presStyleCnt="0"/>
      <dgm:spPr/>
    </dgm:pt>
    <dgm:pt modelId="{AF61A728-C8E6-496C-AF44-FE389E19608B}" type="pres">
      <dgm:prSet presAssocID="{8D8DCEFC-DAA3-4A38-A857-692A9492846B}" presName="composite" presStyleCnt="0"/>
      <dgm:spPr/>
    </dgm:pt>
    <dgm:pt modelId="{6AA6C7B8-82F9-4522-AA38-CA6B17EA024E}" type="pres">
      <dgm:prSet presAssocID="{8D8DCEFC-DAA3-4A38-A857-692A9492846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A04B43-0634-44D7-830B-671E06422C85}" type="pres">
      <dgm:prSet presAssocID="{8D8DCEFC-DAA3-4A38-A857-692A9492846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74A0F13-5088-42E4-9C36-4B56BF924248}" type="presOf" srcId="{0ABB1D22-93DB-469B-92F8-961FDA89ABD4}" destId="{A60738E1-F5AD-4A70-9E99-280FB5B351B6}" srcOrd="0" destOrd="0" presId="urn:microsoft.com/office/officeart/2005/8/layout/chevron2"/>
    <dgm:cxn modelId="{561AA9D3-78D3-4F68-8346-FC23CCE2C2A1}" srcId="{4EE138FD-B907-4DA7-80AF-486A3FE2A093}" destId="{216B6118-728E-44D7-A0D7-C3B2F304EA8E}" srcOrd="1" destOrd="0" parTransId="{A8279E58-7061-4E84-8A86-7AE015D935D0}" sibTransId="{D7C06226-CF4D-4A47-93C1-25B012EBD04F}"/>
    <dgm:cxn modelId="{9CDDDBB1-0425-449A-A4B9-FA00E35EBD99}" type="presOf" srcId="{4EE138FD-B907-4DA7-80AF-486A3FE2A093}" destId="{69C62605-0B70-45AC-B3D3-C8ECEFD63B88}" srcOrd="0" destOrd="0" presId="urn:microsoft.com/office/officeart/2005/8/layout/chevron2"/>
    <dgm:cxn modelId="{9C1DDBCB-D247-44C8-A8A5-0A8B59E8BE5A}" type="presOf" srcId="{62A442C6-4479-403B-B711-34F09956E588}" destId="{2037572B-E8F9-4872-A155-104A160CA204}" srcOrd="0" destOrd="0" presId="urn:microsoft.com/office/officeart/2005/8/layout/chevron2"/>
    <dgm:cxn modelId="{46BAE211-BA92-4D69-82F9-F0B21DB67687}" srcId="{4EE138FD-B907-4DA7-80AF-486A3FE2A093}" destId="{8D8DCEFC-DAA3-4A38-A857-692A9492846B}" srcOrd="3" destOrd="0" parTransId="{55DF5E7A-E9C2-4CF0-8AA1-F941538634B5}" sibTransId="{CD3F861E-1336-47A3-A7C9-C50CB1C3443D}"/>
    <dgm:cxn modelId="{F6C819C2-5EF6-47AC-A236-1BC35FF66DAB}" type="presOf" srcId="{216B6118-728E-44D7-A0D7-C3B2F304EA8E}" destId="{1ADDBC3D-3E0C-47D9-AC8F-B60538E00114}" srcOrd="0" destOrd="0" presId="urn:microsoft.com/office/officeart/2005/8/layout/chevron2"/>
    <dgm:cxn modelId="{23E92BD8-8270-4A2A-9B0C-E645BDAAE9A7}" type="presOf" srcId="{8D8DCEFC-DAA3-4A38-A857-692A9492846B}" destId="{6AA6C7B8-82F9-4522-AA38-CA6B17EA024E}" srcOrd="0" destOrd="0" presId="urn:microsoft.com/office/officeart/2005/8/layout/chevron2"/>
    <dgm:cxn modelId="{6DE98E29-ABA9-4C32-97FD-ADA2F7801EEF}" srcId="{4EE138FD-B907-4DA7-80AF-486A3FE2A093}" destId="{0BC753CD-0C86-4FAA-A36A-C9B284D5DCF2}" srcOrd="2" destOrd="0" parTransId="{752AB899-41FF-473C-86A2-57E1F2B9F116}" sibTransId="{8F87BBE5-AA21-44B4-9F48-E113CCF57A37}"/>
    <dgm:cxn modelId="{9D250E63-3737-412D-A128-0825A1688A76}" srcId="{4EE138FD-B907-4DA7-80AF-486A3FE2A093}" destId="{DE3DE32E-CE48-4126-B499-AA6C43EBFE7D}" srcOrd="0" destOrd="0" parTransId="{6222D705-535C-4840-BF6F-E2002D4726E9}" sibTransId="{F616E769-3A4A-4641-917E-0C779F83DBC5}"/>
    <dgm:cxn modelId="{24EB6453-162B-44DB-BF5F-63C37749C930}" srcId="{8D8DCEFC-DAA3-4A38-A857-692A9492846B}" destId="{021754A1-4D69-4320-9D09-9BF6A511C7A0}" srcOrd="0" destOrd="0" parTransId="{E886A86D-1705-42F6-B3DC-28D80F25BC14}" sibTransId="{08B35F77-B539-48FB-9DB1-973F0D9AEED7}"/>
    <dgm:cxn modelId="{8A7C3CEB-ED38-472F-86F0-A4367DB2A8F6}" type="presOf" srcId="{CA419F76-9C37-4CA7-82BA-5578668A5AC9}" destId="{5AF596E1-8B0A-4499-92E7-21FC75277FCE}" srcOrd="0" destOrd="0" presId="urn:microsoft.com/office/officeart/2005/8/layout/chevron2"/>
    <dgm:cxn modelId="{3E55B1C2-2A6C-4795-A5A0-10F480142565}" type="presOf" srcId="{DE3DE32E-CE48-4126-B499-AA6C43EBFE7D}" destId="{39C4F132-1E65-4738-8741-2E3269F3A5D0}" srcOrd="0" destOrd="0" presId="urn:microsoft.com/office/officeart/2005/8/layout/chevron2"/>
    <dgm:cxn modelId="{47925DD3-612C-4FAA-8DD4-F73C49842F11}" type="presOf" srcId="{021754A1-4D69-4320-9D09-9BF6A511C7A0}" destId="{A7A04B43-0634-44D7-830B-671E06422C85}" srcOrd="0" destOrd="0" presId="urn:microsoft.com/office/officeart/2005/8/layout/chevron2"/>
    <dgm:cxn modelId="{96C9A9F1-DC57-4667-9353-DEB01437F64D}" srcId="{0BC753CD-0C86-4FAA-A36A-C9B284D5DCF2}" destId="{0ABB1D22-93DB-469B-92F8-961FDA89ABD4}" srcOrd="0" destOrd="0" parTransId="{759A479E-8126-4ADB-B7AA-70A64F2EFECC}" sibTransId="{BE3AE19C-2675-4F75-BE7F-36BA6AF9BC63}"/>
    <dgm:cxn modelId="{5E3EC6F7-A619-474F-AFD6-B273428518CB}" srcId="{DE3DE32E-CE48-4126-B499-AA6C43EBFE7D}" destId="{CA419F76-9C37-4CA7-82BA-5578668A5AC9}" srcOrd="0" destOrd="0" parTransId="{9735E175-D7D6-44E0-9008-792568AD58B0}" sibTransId="{3AE58544-26CC-4328-A071-9872ECB74A9A}"/>
    <dgm:cxn modelId="{4AFF791C-96DA-41B6-BEFC-72BA1EC32008}" srcId="{216B6118-728E-44D7-A0D7-C3B2F304EA8E}" destId="{62A442C6-4479-403B-B711-34F09956E588}" srcOrd="0" destOrd="0" parTransId="{7BFB7B57-C68A-44E1-913B-9BF261D3A368}" sibTransId="{0E7A31B3-52C7-4CEF-96D4-842739E3B841}"/>
    <dgm:cxn modelId="{14616AC8-EE22-4577-BB56-5B4384F7E3BB}" type="presOf" srcId="{0BC753CD-0C86-4FAA-A36A-C9B284D5DCF2}" destId="{4228DBB7-5C1D-4032-A9EB-25EA86AC965E}" srcOrd="0" destOrd="0" presId="urn:microsoft.com/office/officeart/2005/8/layout/chevron2"/>
    <dgm:cxn modelId="{4092932A-717E-4F9E-A1BB-ECB298D4F8CF}" type="presParOf" srcId="{69C62605-0B70-45AC-B3D3-C8ECEFD63B88}" destId="{B8F9D26A-4311-49AB-8B1A-84A3CE45A5E2}" srcOrd="0" destOrd="0" presId="urn:microsoft.com/office/officeart/2005/8/layout/chevron2"/>
    <dgm:cxn modelId="{4E0332CF-284A-4CF2-B28A-DDCD54950D5B}" type="presParOf" srcId="{B8F9D26A-4311-49AB-8B1A-84A3CE45A5E2}" destId="{39C4F132-1E65-4738-8741-2E3269F3A5D0}" srcOrd="0" destOrd="0" presId="urn:microsoft.com/office/officeart/2005/8/layout/chevron2"/>
    <dgm:cxn modelId="{B880C31A-3E70-4B45-B154-0E222EA2FCC5}" type="presParOf" srcId="{B8F9D26A-4311-49AB-8B1A-84A3CE45A5E2}" destId="{5AF596E1-8B0A-4499-92E7-21FC75277FCE}" srcOrd="1" destOrd="0" presId="urn:microsoft.com/office/officeart/2005/8/layout/chevron2"/>
    <dgm:cxn modelId="{62DE5D26-93C4-46EC-989D-83AA98CC0396}" type="presParOf" srcId="{69C62605-0B70-45AC-B3D3-C8ECEFD63B88}" destId="{20124851-67C3-44D7-8020-F3FE44D2264E}" srcOrd="1" destOrd="0" presId="urn:microsoft.com/office/officeart/2005/8/layout/chevron2"/>
    <dgm:cxn modelId="{D63F9F52-5FDF-4946-9E76-4644A22F28AA}" type="presParOf" srcId="{69C62605-0B70-45AC-B3D3-C8ECEFD63B88}" destId="{5A9AB9E4-C63F-49C9-B86E-7CC0F5B1AD4B}" srcOrd="2" destOrd="0" presId="urn:microsoft.com/office/officeart/2005/8/layout/chevron2"/>
    <dgm:cxn modelId="{A128B89F-46AC-42D2-BDFA-72FF7F49DB60}" type="presParOf" srcId="{5A9AB9E4-C63F-49C9-B86E-7CC0F5B1AD4B}" destId="{1ADDBC3D-3E0C-47D9-AC8F-B60538E00114}" srcOrd="0" destOrd="0" presId="urn:microsoft.com/office/officeart/2005/8/layout/chevron2"/>
    <dgm:cxn modelId="{F80B343D-2493-4045-B42F-63F2791D6507}" type="presParOf" srcId="{5A9AB9E4-C63F-49C9-B86E-7CC0F5B1AD4B}" destId="{2037572B-E8F9-4872-A155-104A160CA204}" srcOrd="1" destOrd="0" presId="urn:microsoft.com/office/officeart/2005/8/layout/chevron2"/>
    <dgm:cxn modelId="{E077D2A7-B467-471D-9D4D-A39D810C399E}" type="presParOf" srcId="{69C62605-0B70-45AC-B3D3-C8ECEFD63B88}" destId="{49E1ACC1-FE2E-4D06-A2F1-9DFC87607BF5}" srcOrd="3" destOrd="0" presId="urn:microsoft.com/office/officeart/2005/8/layout/chevron2"/>
    <dgm:cxn modelId="{B7FC8BFE-42C0-45B0-8CEB-A6DE140DBB47}" type="presParOf" srcId="{69C62605-0B70-45AC-B3D3-C8ECEFD63B88}" destId="{B6F26F59-D16A-47B1-B5B1-F661396555F1}" srcOrd="4" destOrd="0" presId="urn:microsoft.com/office/officeart/2005/8/layout/chevron2"/>
    <dgm:cxn modelId="{DC044557-7A5A-498B-96D5-2C070A3CB11E}" type="presParOf" srcId="{B6F26F59-D16A-47B1-B5B1-F661396555F1}" destId="{4228DBB7-5C1D-4032-A9EB-25EA86AC965E}" srcOrd="0" destOrd="0" presId="urn:microsoft.com/office/officeart/2005/8/layout/chevron2"/>
    <dgm:cxn modelId="{F7FFBD36-367E-4DC2-97A0-5555788E247B}" type="presParOf" srcId="{B6F26F59-D16A-47B1-B5B1-F661396555F1}" destId="{A60738E1-F5AD-4A70-9E99-280FB5B351B6}" srcOrd="1" destOrd="0" presId="urn:microsoft.com/office/officeart/2005/8/layout/chevron2"/>
    <dgm:cxn modelId="{266D9E97-175D-4893-8856-BF8E686B135C}" type="presParOf" srcId="{69C62605-0B70-45AC-B3D3-C8ECEFD63B88}" destId="{AB712CA9-130E-489C-8F51-53C87F0BFA6A}" srcOrd="5" destOrd="0" presId="urn:microsoft.com/office/officeart/2005/8/layout/chevron2"/>
    <dgm:cxn modelId="{A636CB35-6E3B-4B05-87E9-AE8CD29AC7D7}" type="presParOf" srcId="{69C62605-0B70-45AC-B3D3-C8ECEFD63B88}" destId="{AF61A728-C8E6-496C-AF44-FE389E19608B}" srcOrd="6" destOrd="0" presId="urn:microsoft.com/office/officeart/2005/8/layout/chevron2"/>
    <dgm:cxn modelId="{E8A014D2-885F-4D09-8326-D8A8636C5C17}" type="presParOf" srcId="{AF61A728-C8E6-496C-AF44-FE389E19608B}" destId="{6AA6C7B8-82F9-4522-AA38-CA6B17EA024E}" srcOrd="0" destOrd="0" presId="urn:microsoft.com/office/officeart/2005/8/layout/chevron2"/>
    <dgm:cxn modelId="{A02B4042-F653-4688-B833-8F5D93A28170}" type="presParOf" srcId="{AF61A728-C8E6-496C-AF44-FE389E19608B}" destId="{A7A04B43-0634-44D7-830B-671E06422C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D2B924-B1AE-4E2E-8D54-6BB025ABBB8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ED2E071B-0294-4EB7-9DA8-A9BA4FBBDA4B}">
      <dgm:prSet phldrT="[Текст]"/>
      <dgm:spPr/>
      <dgm:t>
        <a:bodyPr/>
        <a:lstStyle/>
        <a:p>
          <a:r>
            <a:rPr lang="uk-UA" dirty="0" smtClean="0"/>
            <a:t>стратегія сповзаючої ціни</a:t>
          </a:r>
          <a:endParaRPr lang="x-none" dirty="0"/>
        </a:p>
      </dgm:t>
    </dgm:pt>
    <dgm:pt modelId="{BBE7B7BB-8757-42B3-9566-DF1E9320333F}" type="parTrans" cxnId="{FF1B4494-7A6E-401E-8607-44CA046E9EAC}">
      <dgm:prSet/>
      <dgm:spPr/>
      <dgm:t>
        <a:bodyPr/>
        <a:lstStyle/>
        <a:p>
          <a:endParaRPr lang="x-none"/>
        </a:p>
      </dgm:t>
    </dgm:pt>
    <dgm:pt modelId="{3A0EEA2A-384B-447E-8A5F-5AB5EAC83D36}" type="sibTrans" cxnId="{FF1B4494-7A6E-401E-8607-44CA046E9EAC}">
      <dgm:prSet/>
      <dgm:spPr/>
      <dgm:t>
        <a:bodyPr/>
        <a:lstStyle/>
        <a:p>
          <a:endParaRPr lang="x-none"/>
        </a:p>
      </dgm:t>
    </dgm:pt>
    <dgm:pt modelId="{7A9FFE5A-CE7D-4FBF-B24F-9725C3A64DD4}">
      <dgm:prSet phldrT="[Текст]"/>
      <dgm:spPr/>
      <dgm:t>
        <a:bodyPr/>
        <a:lstStyle/>
        <a:p>
          <a:r>
            <a:rPr lang="uk-UA" dirty="0" smtClean="0"/>
            <a:t>стратегія переважаючої ціни</a:t>
          </a:r>
          <a:endParaRPr lang="x-none" dirty="0"/>
        </a:p>
      </dgm:t>
    </dgm:pt>
    <dgm:pt modelId="{7478691B-472D-4FC0-961F-9EAB174757D1}" type="parTrans" cxnId="{59180BA2-0704-41D7-B0A7-21631771CB09}">
      <dgm:prSet/>
      <dgm:spPr/>
      <dgm:t>
        <a:bodyPr/>
        <a:lstStyle/>
        <a:p>
          <a:endParaRPr lang="x-none"/>
        </a:p>
      </dgm:t>
    </dgm:pt>
    <dgm:pt modelId="{BF1A757D-F7CF-4AAF-AB52-AC9F3FC9FC05}" type="sibTrans" cxnId="{59180BA2-0704-41D7-B0A7-21631771CB09}">
      <dgm:prSet/>
      <dgm:spPr/>
      <dgm:t>
        <a:bodyPr/>
        <a:lstStyle/>
        <a:p>
          <a:endParaRPr lang="x-none"/>
        </a:p>
      </dgm:t>
    </dgm:pt>
    <dgm:pt modelId="{4C1C47BD-E6E9-4126-BD74-C42D40B20B65}">
      <dgm:prSet phldrT="[Текст]"/>
      <dgm:spPr/>
      <dgm:t>
        <a:bodyPr/>
        <a:lstStyle/>
        <a:p>
          <a:r>
            <a:rPr lang="uk-UA" dirty="0" smtClean="0"/>
            <a:t>стратегія ціни сегменту ринку</a:t>
          </a:r>
          <a:endParaRPr lang="x-none" dirty="0"/>
        </a:p>
      </dgm:t>
    </dgm:pt>
    <dgm:pt modelId="{1584DE12-E378-4B66-B817-EAC17A842F04}" type="parTrans" cxnId="{1092DE3B-7643-402A-BB09-C1BBDB8C0D8C}">
      <dgm:prSet/>
      <dgm:spPr/>
      <dgm:t>
        <a:bodyPr/>
        <a:lstStyle/>
        <a:p>
          <a:endParaRPr lang="x-none"/>
        </a:p>
      </dgm:t>
    </dgm:pt>
    <dgm:pt modelId="{15B1F685-8C5C-4D8E-8845-58BEBA9A9359}" type="sibTrans" cxnId="{1092DE3B-7643-402A-BB09-C1BBDB8C0D8C}">
      <dgm:prSet/>
      <dgm:spPr/>
      <dgm:t>
        <a:bodyPr/>
        <a:lstStyle/>
        <a:p>
          <a:endParaRPr lang="x-none"/>
        </a:p>
      </dgm:t>
    </dgm:pt>
    <dgm:pt modelId="{BDDAFF71-6B9A-4E9D-B694-1906982D6415}">
      <dgm:prSet phldrT="[Текст]"/>
      <dgm:spPr/>
      <dgm:t>
        <a:bodyPr/>
        <a:lstStyle/>
        <a:p>
          <a:r>
            <a:rPr lang="uk-UA" dirty="0" smtClean="0"/>
            <a:t>стратегія цінових маніпуляцій</a:t>
          </a:r>
          <a:endParaRPr lang="x-none" dirty="0"/>
        </a:p>
      </dgm:t>
    </dgm:pt>
    <dgm:pt modelId="{B12DE1DE-6E75-476C-B478-E67CC9F3257F}" type="parTrans" cxnId="{17E7A23C-A4AE-4F9B-8C7B-B11CEC91ABEE}">
      <dgm:prSet/>
      <dgm:spPr/>
    </dgm:pt>
    <dgm:pt modelId="{A16B897C-EC2E-4995-B1F2-6BA7F0EE42D8}" type="sibTrans" cxnId="{17E7A23C-A4AE-4F9B-8C7B-B11CEC91ABEE}">
      <dgm:prSet/>
      <dgm:spPr/>
    </dgm:pt>
    <dgm:pt modelId="{E28345A3-BB0F-48F6-BA67-E5B01F91418A}" type="pres">
      <dgm:prSet presAssocID="{8BD2B924-B1AE-4E2E-8D54-6BB025ABBB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322D89A-7D6E-4103-B218-731275B58F3D}" type="pres">
      <dgm:prSet presAssocID="{ED2E071B-0294-4EB7-9DA8-A9BA4FBBDA4B}" presName="parentLin" presStyleCnt="0"/>
      <dgm:spPr/>
    </dgm:pt>
    <dgm:pt modelId="{52D91AEC-868D-4793-9862-3DED7B22BFD8}" type="pres">
      <dgm:prSet presAssocID="{ED2E071B-0294-4EB7-9DA8-A9BA4FBBDA4B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4D2B7605-72D2-4176-A361-C8692714D539}" type="pres">
      <dgm:prSet presAssocID="{ED2E071B-0294-4EB7-9DA8-A9BA4FBBDA4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7D7B48-FACD-4354-AEC6-B950F92C1F7F}" type="pres">
      <dgm:prSet presAssocID="{ED2E071B-0294-4EB7-9DA8-A9BA4FBBDA4B}" presName="negativeSpace" presStyleCnt="0"/>
      <dgm:spPr/>
    </dgm:pt>
    <dgm:pt modelId="{0BF647FB-166E-4941-9A00-7B73613DAF5E}" type="pres">
      <dgm:prSet presAssocID="{ED2E071B-0294-4EB7-9DA8-A9BA4FBBDA4B}" presName="childText" presStyleLbl="conFgAcc1" presStyleIdx="0" presStyleCnt="4">
        <dgm:presLayoutVars>
          <dgm:bulletEnabled val="1"/>
        </dgm:presLayoutVars>
      </dgm:prSet>
      <dgm:spPr/>
    </dgm:pt>
    <dgm:pt modelId="{6D7503CC-CBAE-47EA-9190-666771DA02F7}" type="pres">
      <dgm:prSet presAssocID="{3A0EEA2A-384B-447E-8A5F-5AB5EAC83D36}" presName="spaceBetweenRectangles" presStyleCnt="0"/>
      <dgm:spPr/>
    </dgm:pt>
    <dgm:pt modelId="{7DC3A881-DDAD-4379-8DE1-67170A4A7D70}" type="pres">
      <dgm:prSet presAssocID="{7A9FFE5A-CE7D-4FBF-B24F-9725C3A64DD4}" presName="parentLin" presStyleCnt="0"/>
      <dgm:spPr/>
    </dgm:pt>
    <dgm:pt modelId="{7D6680FF-59D9-4F1D-B838-3ECA35808DB6}" type="pres">
      <dgm:prSet presAssocID="{7A9FFE5A-CE7D-4FBF-B24F-9725C3A64DD4}" presName="parentLeftMargin" presStyleLbl="node1" presStyleIdx="0" presStyleCnt="4"/>
      <dgm:spPr/>
      <dgm:t>
        <a:bodyPr/>
        <a:lstStyle/>
        <a:p>
          <a:endParaRPr lang="uk-UA"/>
        </a:p>
      </dgm:t>
    </dgm:pt>
    <dgm:pt modelId="{B9064184-7C6B-4936-84CC-C462216F8C5A}" type="pres">
      <dgm:prSet presAssocID="{7A9FFE5A-CE7D-4FBF-B24F-9725C3A64DD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256EEB-7006-476C-8056-735C9031840F}" type="pres">
      <dgm:prSet presAssocID="{7A9FFE5A-CE7D-4FBF-B24F-9725C3A64DD4}" presName="negativeSpace" presStyleCnt="0"/>
      <dgm:spPr/>
    </dgm:pt>
    <dgm:pt modelId="{F90C3BB2-EE6B-4D52-8D1C-B0E915BDC8B9}" type="pres">
      <dgm:prSet presAssocID="{7A9FFE5A-CE7D-4FBF-B24F-9725C3A64DD4}" presName="childText" presStyleLbl="conFgAcc1" presStyleIdx="1" presStyleCnt="4">
        <dgm:presLayoutVars>
          <dgm:bulletEnabled val="1"/>
        </dgm:presLayoutVars>
      </dgm:prSet>
      <dgm:spPr/>
    </dgm:pt>
    <dgm:pt modelId="{183135FF-9A72-4F5F-A3C9-442AB2F74A01}" type="pres">
      <dgm:prSet presAssocID="{BF1A757D-F7CF-4AAF-AB52-AC9F3FC9FC05}" presName="spaceBetweenRectangles" presStyleCnt="0"/>
      <dgm:spPr/>
    </dgm:pt>
    <dgm:pt modelId="{F2BDE19C-9B9E-4B9D-A0FA-99A38F258980}" type="pres">
      <dgm:prSet presAssocID="{4C1C47BD-E6E9-4126-BD74-C42D40B20B65}" presName="parentLin" presStyleCnt="0"/>
      <dgm:spPr/>
    </dgm:pt>
    <dgm:pt modelId="{B6281FCC-5A18-4F84-AD40-CCD3C63FCFBE}" type="pres">
      <dgm:prSet presAssocID="{4C1C47BD-E6E9-4126-BD74-C42D40B20B65}" presName="parentLeftMargin" presStyleLbl="node1" presStyleIdx="1" presStyleCnt="4"/>
      <dgm:spPr/>
      <dgm:t>
        <a:bodyPr/>
        <a:lstStyle/>
        <a:p>
          <a:endParaRPr lang="uk-UA"/>
        </a:p>
      </dgm:t>
    </dgm:pt>
    <dgm:pt modelId="{2268DA07-A4D5-4057-82DF-2ABF5E6B64B3}" type="pres">
      <dgm:prSet presAssocID="{4C1C47BD-E6E9-4126-BD74-C42D40B20B6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C4001A-4E46-41C1-96AD-B6ED25B0A8DF}" type="pres">
      <dgm:prSet presAssocID="{4C1C47BD-E6E9-4126-BD74-C42D40B20B65}" presName="negativeSpace" presStyleCnt="0"/>
      <dgm:spPr/>
    </dgm:pt>
    <dgm:pt modelId="{9DFF77AE-8116-4465-9A28-6A3ECA151944}" type="pres">
      <dgm:prSet presAssocID="{4C1C47BD-E6E9-4126-BD74-C42D40B20B65}" presName="childText" presStyleLbl="conFgAcc1" presStyleIdx="2" presStyleCnt="4">
        <dgm:presLayoutVars>
          <dgm:bulletEnabled val="1"/>
        </dgm:presLayoutVars>
      </dgm:prSet>
      <dgm:spPr/>
    </dgm:pt>
    <dgm:pt modelId="{E4F853DA-FFE7-409E-A687-47BCF2526568}" type="pres">
      <dgm:prSet presAssocID="{15B1F685-8C5C-4D8E-8845-58BEBA9A9359}" presName="spaceBetweenRectangles" presStyleCnt="0"/>
      <dgm:spPr/>
    </dgm:pt>
    <dgm:pt modelId="{E558C8FE-FDD2-4460-9150-BD2613A9D063}" type="pres">
      <dgm:prSet presAssocID="{BDDAFF71-6B9A-4E9D-B694-1906982D6415}" presName="parentLin" presStyleCnt="0"/>
      <dgm:spPr/>
    </dgm:pt>
    <dgm:pt modelId="{077A7ED9-36EC-4AA7-9FE6-BA0CF5746EF3}" type="pres">
      <dgm:prSet presAssocID="{BDDAFF71-6B9A-4E9D-B694-1906982D6415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E1C1B609-1939-4E41-8C01-C1F1C524BADD}" type="pres">
      <dgm:prSet presAssocID="{BDDAFF71-6B9A-4E9D-B694-1906982D641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4E7F4B-1819-4848-87CE-8C4C0FC29834}" type="pres">
      <dgm:prSet presAssocID="{BDDAFF71-6B9A-4E9D-B694-1906982D6415}" presName="negativeSpace" presStyleCnt="0"/>
      <dgm:spPr/>
    </dgm:pt>
    <dgm:pt modelId="{A9C5D352-BD80-4C7F-BC20-0CE5B6BF3E99}" type="pres">
      <dgm:prSet presAssocID="{BDDAFF71-6B9A-4E9D-B694-1906982D641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01BFB99-7EB7-4B3C-91CA-DAD161E8AE13}" type="presOf" srcId="{BDDAFF71-6B9A-4E9D-B694-1906982D6415}" destId="{077A7ED9-36EC-4AA7-9FE6-BA0CF5746EF3}" srcOrd="0" destOrd="0" presId="urn:microsoft.com/office/officeart/2005/8/layout/list1"/>
    <dgm:cxn modelId="{FF1B4494-7A6E-401E-8607-44CA046E9EAC}" srcId="{8BD2B924-B1AE-4E2E-8D54-6BB025ABBB80}" destId="{ED2E071B-0294-4EB7-9DA8-A9BA4FBBDA4B}" srcOrd="0" destOrd="0" parTransId="{BBE7B7BB-8757-42B3-9566-DF1E9320333F}" sibTransId="{3A0EEA2A-384B-447E-8A5F-5AB5EAC83D36}"/>
    <dgm:cxn modelId="{6899FC1C-AC13-46AE-B1D7-CF87D8AA20B7}" type="presOf" srcId="{7A9FFE5A-CE7D-4FBF-B24F-9725C3A64DD4}" destId="{B9064184-7C6B-4936-84CC-C462216F8C5A}" srcOrd="1" destOrd="0" presId="urn:microsoft.com/office/officeart/2005/8/layout/list1"/>
    <dgm:cxn modelId="{BF657D06-9063-4D04-8006-E8170B800B80}" type="presOf" srcId="{4C1C47BD-E6E9-4126-BD74-C42D40B20B65}" destId="{B6281FCC-5A18-4F84-AD40-CCD3C63FCFBE}" srcOrd="0" destOrd="0" presId="urn:microsoft.com/office/officeart/2005/8/layout/list1"/>
    <dgm:cxn modelId="{936A3E89-2B8E-4F4A-A97A-1F3589311D0B}" type="presOf" srcId="{7A9FFE5A-CE7D-4FBF-B24F-9725C3A64DD4}" destId="{7D6680FF-59D9-4F1D-B838-3ECA35808DB6}" srcOrd="0" destOrd="0" presId="urn:microsoft.com/office/officeart/2005/8/layout/list1"/>
    <dgm:cxn modelId="{17E7A23C-A4AE-4F9B-8C7B-B11CEC91ABEE}" srcId="{8BD2B924-B1AE-4E2E-8D54-6BB025ABBB80}" destId="{BDDAFF71-6B9A-4E9D-B694-1906982D6415}" srcOrd="3" destOrd="0" parTransId="{B12DE1DE-6E75-476C-B478-E67CC9F3257F}" sibTransId="{A16B897C-EC2E-4995-B1F2-6BA7F0EE42D8}"/>
    <dgm:cxn modelId="{00712390-076D-4BB4-AE21-CB324B326005}" type="presOf" srcId="{4C1C47BD-E6E9-4126-BD74-C42D40B20B65}" destId="{2268DA07-A4D5-4057-82DF-2ABF5E6B64B3}" srcOrd="1" destOrd="0" presId="urn:microsoft.com/office/officeart/2005/8/layout/list1"/>
    <dgm:cxn modelId="{1092DE3B-7643-402A-BB09-C1BBDB8C0D8C}" srcId="{8BD2B924-B1AE-4E2E-8D54-6BB025ABBB80}" destId="{4C1C47BD-E6E9-4126-BD74-C42D40B20B65}" srcOrd="2" destOrd="0" parTransId="{1584DE12-E378-4B66-B817-EAC17A842F04}" sibTransId="{15B1F685-8C5C-4D8E-8845-58BEBA9A9359}"/>
    <dgm:cxn modelId="{5BBC54DA-7D5E-4A62-B53B-51295D7CF344}" type="presOf" srcId="{ED2E071B-0294-4EB7-9DA8-A9BA4FBBDA4B}" destId="{52D91AEC-868D-4793-9862-3DED7B22BFD8}" srcOrd="0" destOrd="0" presId="urn:microsoft.com/office/officeart/2005/8/layout/list1"/>
    <dgm:cxn modelId="{ED4E661B-452A-427D-A954-BBE0AB91C897}" type="presOf" srcId="{8BD2B924-B1AE-4E2E-8D54-6BB025ABBB80}" destId="{E28345A3-BB0F-48F6-BA67-E5B01F91418A}" srcOrd="0" destOrd="0" presId="urn:microsoft.com/office/officeart/2005/8/layout/list1"/>
    <dgm:cxn modelId="{88D39CAE-0DE3-4C4F-BA8D-DAD7C7808DF2}" type="presOf" srcId="{ED2E071B-0294-4EB7-9DA8-A9BA4FBBDA4B}" destId="{4D2B7605-72D2-4176-A361-C8692714D539}" srcOrd="1" destOrd="0" presId="urn:microsoft.com/office/officeart/2005/8/layout/list1"/>
    <dgm:cxn modelId="{59180BA2-0704-41D7-B0A7-21631771CB09}" srcId="{8BD2B924-B1AE-4E2E-8D54-6BB025ABBB80}" destId="{7A9FFE5A-CE7D-4FBF-B24F-9725C3A64DD4}" srcOrd="1" destOrd="0" parTransId="{7478691B-472D-4FC0-961F-9EAB174757D1}" sibTransId="{BF1A757D-F7CF-4AAF-AB52-AC9F3FC9FC05}"/>
    <dgm:cxn modelId="{18D402EA-1F82-438F-9278-9221DBA1CDDC}" type="presOf" srcId="{BDDAFF71-6B9A-4E9D-B694-1906982D6415}" destId="{E1C1B609-1939-4E41-8C01-C1F1C524BADD}" srcOrd="1" destOrd="0" presId="urn:microsoft.com/office/officeart/2005/8/layout/list1"/>
    <dgm:cxn modelId="{F5BD0377-8DCF-4665-B97A-381F66B2C22A}" type="presParOf" srcId="{E28345A3-BB0F-48F6-BA67-E5B01F91418A}" destId="{4322D89A-7D6E-4103-B218-731275B58F3D}" srcOrd="0" destOrd="0" presId="urn:microsoft.com/office/officeart/2005/8/layout/list1"/>
    <dgm:cxn modelId="{E6476D97-2406-4990-A344-CE21EA5CF10C}" type="presParOf" srcId="{4322D89A-7D6E-4103-B218-731275B58F3D}" destId="{52D91AEC-868D-4793-9862-3DED7B22BFD8}" srcOrd="0" destOrd="0" presId="urn:microsoft.com/office/officeart/2005/8/layout/list1"/>
    <dgm:cxn modelId="{E49215AC-FAB1-427B-A0CB-51847648D194}" type="presParOf" srcId="{4322D89A-7D6E-4103-B218-731275B58F3D}" destId="{4D2B7605-72D2-4176-A361-C8692714D539}" srcOrd="1" destOrd="0" presId="urn:microsoft.com/office/officeart/2005/8/layout/list1"/>
    <dgm:cxn modelId="{AA44F692-6E39-4E36-987A-785AC01B933B}" type="presParOf" srcId="{E28345A3-BB0F-48F6-BA67-E5B01F91418A}" destId="{EF7D7B48-FACD-4354-AEC6-B950F92C1F7F}" srcOrd="1" destOrd="0" presId="urn:microsoft.com/office/officeart/2005/8/layout/list1"/>
    <dgm:cxn modelId="{6B3E2881-A47F-43F6-9961-08B0BF36EEF6}" type="presParOf" srcId="{E28345A3-BB0F-48F6-BA67-E5B01F91418A}" destId="{0BF647FB-166E-4941-9A00-7B73613DAF5E}" srcOrd="2" destOrd="0" presId="urn:microsoft.com/office/officeart/2005/8/layout/list1"/>
    <dgm:cxn modelId="{722AD45C-CFDA-442C-ABE6-97E9D1C9D80A}" type="presParOf" srcId="{E28345A3-BB0F-48F6-BA67-E5B01F91418A}" destId="{6D7503CC-CBAE-47EA-9190-666771DA02F7}" srcOrd="3" destOrd="0" presId="urn:microsoft.com/office/officeart/2005/8/layout/list1"/>
    <dgm:cxn modelId="{5CB2E939-B576-425E-AAC2-1BC3B351A490}" type="presParOf" srcId="{E28345A3-BB0F-48F6-BA67-E5B01F91418A}" destId="{7DC3A881-DDAD-4379-8DE1-67170A4A7D70}" srcOrd="4" destOrd="0" presId="urn:microsoft.com/office/officeart/2005/8/layout/list1"/>
    <dgm:cxn modelId="{74A35F23-F49D-4FF9-AD27-822A1C9EA4B8}" type="presParOf" srcId="{7DC3A881-DDAD-4379-8DE1-67170A4A7D70}" destId="{7D6680FF-59D9-4F1D-B838-3ECA35808DB6}" srcOrd="0" destOrd="0" presId="urn:microsoft.com/office/officeart/2005/8/layout/list1"/>
    <dgm:cxn modelId="{67176E52-A375-4194-AEBD-8E870E9CB638}" type="presParOf" srcId="{7DC3A881-DDAD-4379-8DE1-67170A4A7D70}" destId="{B9064184-7C6B-4936-84CC-C462216F8C5A}" srcOrd="1" destOrd="0" presId="urn:microsoft.com/office/officeart/2005/8/layout/list1"/>
    <dgm:cxn modelId="{13E461D9-EFB5-4105-9B55-318431E1CFB0}" type="presParOf" srcId="{E28345A3-BB0F-48F6-BA67-E5B01F91418A}" destId="{D5256EEB-7006-476C-8056-735C9031840F}" srcOrd="5" destOrd="0" presId="urn:microsoft.com/office/officeart/2005/8/layout/list1"/>
    <dgm:cxn modelId="{E290D45C-DCD4-4E47-B0F5-6A39F9AD921C}" type="presParOf" srcId="{E28345A3-BB0F-48F6-BA67-E5B01F91418A}" destId="{F90C3BB2-EE6B-4D52-8D1C-B0E915BDC8B9}" srcOrd="6" destOrd="0" presId="urn:microsoft.com/office/officeart/2005/8/layout/list1"/>
    <dgm:cxn modelId="{058CF6B6-2A58-4C8F-9D08-5A037CDA2EF8}" type="presParOf" srcId="{E28345A3-BB0F-48F6-BA67-E5B01F91418A}" destId="{183135FF-9A72-4F5F-A3C9-442AB2F74A01}" srcOrd="7" destOrd="0" presId="urn:microsoft.com/office/officeart/2005/8/layout/list1"/>
    <dgm:cxn modelId="{9F3D0DE0-DA77-4FAA-8496-DFD4736BCCC4}" type="presParOf" srcId="{E28345A3-BB0F-48F6-BA67-E5B01F91418A}" destId="{F2BDE19C-9B9E-4B9D-A0FA-99A38F258980}" srcOrd="8" destOrd="0" presId="urn:microsoft.com/office/officeart/2005/8/layout/list1"/>
    <dgm:cxn modelId="{0DBE291E-E416-4E08-869D-E8F27378378C}" type="presParOf" srcId="{F2BDE19C-9B9E-4B9D-A0FA-99A38F258980}" destId="{B6281FCC-5A18-4F84-AD40-CCD3C63FCFBE}" srcOrd="0" destOrd="0" presId="urn:microsoft.com/office/officeart/2005/8/layout/list1"/>
    <dgm:cxn modelId="{C4746093-F10A-471A-9871-1FA0CD51E933}" type="presParOf" srcId="{F2BDE19C-9B9E-4B9D-A0FA-99A38F258980}" destId="{2268DA07-A4D5-4057-82DF-2ABF5E6B64B3}" srcOrd="1" destOrd="0" presId="urn:microsoft.com/office/officeart/2005/8/layout/list1"/>
    <dgm:cxn modelId="{F0E0E9FB-DACB-4F64-8F4E-8EAA0E78731B}" type="presParOf" srcId="{E28345A3-BB0F-48F6-BA67-E5B01F91418A}" destId="{2DC4001A-4E46-41C1-96AD-B6ED25B0A8DF}" srcOrd="9" destOrd="0" presId="urn:microsoft.com/office/officeart/2005/8/layout/list1"/>
    <dgm:cxn modelId="{A35684DD-42ED-4724-B741-EB3039326E4F}" type="presParOf" srcId="{E28345A3-BB0F-48F6-BA67-E5B01F91418A}" destId="{9DFF77AE-8116-4465-9A28-6A3ECA151944}" srcOrd="10" destOrd="0" presId="urn:microsoft.com/office/officeart/2005/8/layout/list1"/>
    <dgm:cxn modelId="{09079160-6DCC-4D51-B781-0503EF4C1485}" type="presParOf" srcId="{E28345A3-BB0F-48F6-BA67-E5B01F91418A}" destId="{E4F853DA-FFE7-409E-A687-47BCF2526568}" srcOrd="11" destOrd="0" presId="urn:microsoft.com/office/officeart/2005/8/layout/list1"/>
    <dgm:cxn modelId="{3B028C09-3344-47F4-9F2A-3A564BC0AFA3}" type="presParOf" srcId="{E28345A3-BB0F-48F6-BA67-E5B01F91418A}" destId="{E558C8FE-FDD2-4460-9150-BD2613A9D063}" srcOrd="12" destOrd="0" presId="urn:microsoft.com/office/officeart/2005/8/layout/list1"/>
    <dgm:cxn modelId="{3D4DF697-5248-42A4-B18F-176378039DD9}" type="presParOf" srcId="{E558C8FE-FDD2-4460-9150-BD2613A9D063}" destId="{077A7ED9-36EC-4AA7-9FE6-BA0CF5746EF3}" srcOrd="0" destOrd="0" presId="urn:microsoft.com/office/officeart/2005/8/layout/list1"/>
    <dgm:cxn modelId="{DA3C848F-DF68-4E68-8651-FB5228D1D845}" type="presParOf" srcId="{E558C8FE-FDD2-4460-9150-BD2613A9D063}" destId="{E1C1B609-1939-4E41-8C01-C1F1C524BADD}" srcOrd="1" destOrd="0" presId="urn:microsoft.com/office/officeart/2005/8/layout/list1"/>
    <dgm:cxn modelId="{D3B1A3D5-C4D8-461C-A10E-79EC9576CDBD}" type="presParOf" srcId="{E28345A3-BB0F-48F6-BA67-E5B01F91418A}" destId="{0C4E7F4B-1819-4848-87CE-8C4C0FC29834}" srcOrd="13" destOrd="0" presId="urn:microsoft.com/office/officeart/2005/8/layout/list1"/>
    <dgm:cxn modelId="{FD85C048-A939-4441-AADB-3F99CCC98529}" type="presParOf" srcId="{E28345A3-BB0F-48F6-BA67-E5B01F91418A}" destId="{A9C5D352-BD80-4C7F-BC20-0CE5B6BF3E9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29645-431E-4266-912B-C9E6CDF08D64}">
      <dsp:nvSpPr>
        <dsp:cNvPr id="0" name=""/>
        <dsp:cNvSpPr/>
      </dsp:nvSpPr>
      <dsp:spPr>
        <a:xfrm>
          <a:off x="0" y="0"/>
          <a:ext cx="4943475" cy="49434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AE0F4-FB45-46AC-A96F-AA89C35D3B02}">
      <dsp:nvSpPr>
        <dsp:cNvPr id="0" name=""/>
        <dsp:cNvSpPr/>
      </dsp:nvSpPr>
      <dsp:spPr>
        <a:xfrm>
          <a:off x="1070267" y="494830"/>
          <a:ext cx="9379952" cy="439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/>
            <a:t>підтримує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цілеспрямований</a:t>
          </a:r>
          <a:r>
            <a:rPr lang="ru-RU" sz="1600" b="1" i="1" kern="1200" dirty="0" smtClean="0"/>
            <a:t>, </a:t>
          </a:r>
          <a:r>
            <a:rPr lang="ru-RU" sz="1600" b="1" i="1" kern="1200" dirty="0" err="1" smtClean="0"/>
            <a:t>скерований</a:t>
          </a:r>
          <a:r>
            <a:rPr lang="ru-RU" sz="1600" b="1" i="1" kern="1200" dirty="0" smtClean="0"/>
            <a:t> на </a:t>
          </a:r>
          <a:r>
            <a:rPr lang="ru-RU" sz="1600" b="1" i="1" kern="1200" dirty="0" err="1" smtClean="0"/>
            <a:t>майбутнє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рух</a:t>
          </a:r>
          <a:r>
            <a:rPr lang="ru-RU" sz="1600" b="1" i="1" kern="1200" dirty="0" smtClean="0"/>
            <a:t> маркетингового </a:t>
          </a:r>
          <a:r>
            <a:rPr lang="ru-RU" sz="1600" b="1" i="1" kern="1200" dirty="0" err="1" smtClean="0"/>
            <a:t>підрозділу</a:t>
          </a:r>
          <a:endParaRPr lang="x-none" sz="1600" b="1" i="1" kern="1200" dirty="0"/>
        </a:p>
      </dsp:txBody>
      <dsp:txXfrm>
        <a:off x="1091712" y="516275"/>
        <a:ext cx="9337062" cy="396422"/>
      </dsp:txXfrm>
    </dsp:sp>
    <dsp:sp modelId="{6BB95FD0-5755-43F8-85CE-43A11B69C291}">
      <dsp:nvSpPr>
        <dsp:cNvPr id="0" name=""/>
        <dsp:cNvSpPr/>
      </dsp:nvSpPr>
      <dsp:spPr>
        <a:xfrm>
          <a:off x="1118450" y="989057"/>
          <a:ext cx="9283586" cy="439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/>
            <a:t>координує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дії</a:t>
          </a:r>
          <a:r>
            <a:rPr lang="ru-RU" sz="1600" b="1" i="1" kern="1200" dirty="0" smtClean="0"/>
            <a:t> та </a:t>
          </a:r>
          <a:r>
            <a:rPr lang="ru-RU" sz="1600" b="1" i="1" kern="1200" dirty="0" err="1" smtClean="0"/>
            <a:t>рішення</a:t>
          </a:r>
          <a:r>
            <a:rPr lang="ru-RU" sz="1600" b="1" i="1" kern="1200" dirty="0" smtClean="0"/>
            <a:t> в </a:t>
          </a:r>
          <a:r>
            <a:rPr lang="ru-RU" sz="1600" b="1" i="1" kern="1200" dirty="0" err="1" smtClean="0"/>
            <a:t>галузі</a:t>
          </a:r>
          <a:r>
            <a:rPr lang="ru-RU" sz="1600" b="1" i="1" kern="1200" dirty="0" smtClean="0"/>
            <a:t> маркетингу</a:t>
          </a:r>
          <a:endParaRPr lang="x-none" sz="1600" b="1" i="1" kern="1200" dirty="0"/>
        </a:p>
      </dsp:txBody>
      <dsp:txXfrm>
        <a:off x="1139895" y="1010502"/>
        <a:ext cx="9240696" cy="396422"/>
      </dsp:txXfrm>
    </dsp:sp>
    <dsp:sp modelId="{90E11F5F-A486-42AF-A937-9BD4D19082F1}">
      <dsp:nvSpPr>
        <dsp:cNvPr id="0" name=""/>
        <dsp:cNvSpPr/>
      </dsp:nvSpPr>
      <dsp:spPr>
        <a:xfrm>
          <a:off x="1165347" y="1483283"/>
          <a:ext cx="9189791" cy="439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/>
            <a:t>стримує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ті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прагнення</a:t>
          </a:r>
          <a:r>
            <a:rPr lang="ru-RU" sz="1600" b="1" i="1" kern="1200" dirty="0" smtClean="0"/>
            <a:t> до </a:t>
          </a:r>
          <a:r>
            <a:rPr lang="ru-RU" sz="1600" b="1" i="1" kern="1200" dirty="0" err="1" smtClean="0"/>
            <a:t>максимізації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прибутку</a:t>
          </a:r>
          <a:r>
            <a:rPr lang="ru-RU" sz="1600" b="1" i="1" kern="1200" dirty="0" smtClean="0"/>
            <a:t>, </a:t>
          </a:r>
          <a:r>
            <a:rPr lang="ru-RU" sz="1600" b="1" i="1" kern="1200" dirty="0" err="1" smtClean="0"/>
            <a:t>що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зашкоджують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довгостроковим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цілям</a:t>
          </a:r>
          <a:endParaRPr lang="x-none" sz="1600" b="1" i="1" kern="1200" dirty="0"/>
        </a:p>
      </dsp:txBody>
      <dsp:txXfrm>
        <a:off x="1186792" y="1504728"/>
        <a:ext cx="9146901" cy="396422"/>
      </dsp:txXfrm>
    </dsp:sp>
    <dsp:sp modelId="{EED32765-E64C-481D-9CF5-1AA5AEAB2BD1}">
      <dsp:nvSpPr>
        <dsp:cNvPr id="0" name=""/>
        <dsp:cNvSpPr/>
      </dsp:nvSpPr>
      <dsp:spPr>
        <a:xfrm>
          <a:off x="1175967" y="2000956"/>
          <a:ext cx="9238857" cy="439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/>
            <a:t>орієнтує</a:t>
          </a:r>
          <a:r>
            <a:rPr lang="ru-RU" sz="1600" b="1" i="1" kern="1200" dirty="0" smtClean="0"/>
            <a:t> на </a:t>
          </a:r>
          <a:r>
            <a:rPr lang="ru-RU" sz="1600" b="1" i="1" kern="1200" dirty="0" err="1" smtClean="0"/>
            <a:t>передбачення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змін</a:t>
          </a:r>
          <a:r>
            <a:rPr lang="ru-RU" sz="1600" b="1" i="1" kern="1200" dirty="0" smtClean="0"/>
            <a:t> у </a:t>
          </a:r>
          <a:r>
            <a:rPr lang="ru-RU" sz="1600" b="1" i="1" kern="1200" dirty="0" err="1" smtClean="0"/>
            <a:t>зовнішньому</a:t>
          </a:r>
          <a:r>
            <a:rPr lang="ru-RU" sz="1600" b="1" i="1" kern="1200" dirty="0" smtClean="0"/>
            <a:t> та </a:t>
          </a:r>
          <a:r>
            <a:rPr lang="ru-RU" sz="1600" b="1" i="1" kern="1200" dirty="0" err="1" smtClean="0"/>
            <a:t>внутрішньому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середовищі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туристичного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підприємства</a:t>
          </a:r>
          <a:endParaRPr lang="x-none" sz="1600" b="1" i="1" kern="1200" dirty="0"/>
        </a:p>
      </dsp:txBody>
      <dsp:txXfrm>
        <a:off x="1197412" y="2022401"/>
        <a:ext cx="9195967" cy="396422"/>
      </dsp:txXfrm>
    </dsp:sp>
    <dsp:sp modelId="{66DC72C4-FF54-4049-817B-1069E78E0FEA}">
      <dsp:nvSpPr>
        <dsp:cNvPr id="0" name=""/>
        <dsp:cNvSpPr/>
      </dsp:nvSpPr>
      <dsp:spPr>
        <a:xfrm>
          <a:off x="1164255" y="2506906"/>
          <a:ext cx="9191976" cy="439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/>
            <a:t>надає можливість керівництву встановлювати пріоритети під час розподілу ресурсів, визначати певні цілі та концентрувати свої зусилля на їх досягненні;</a:t>
          </a:r>
          <a:endParaRPr lang="x-none" sz="1600" b="1" i="1" kern="1200" dirty="0"/>
        </a:p>
      </dsp:txBody>
      <dsp:txXfrm>
        <a:off x="1185700" y="2528351"/>
        <a:ext cx="9149086" cy="396422"/>
      </dsp:txXfrm>
    </dsp:sp>
    <dsp:sp modelId="{200852B2-F98E-4232-A856-2E3F3CF1F1E3}">
      <dsp:nvSpPr>
        <dsp:cNvPr id="0" name=""/>
        <dsp:cNvSpPr/>
      </dsp:nvSpPr>
      <dsp:spPr>
        <a:xfrm>
          <a:off x="1175967" y="2965964"/>
          <a:ext cx="9168551" cy="439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/>
            <a:t>мотивує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працівників</a:t>
          </a:r>
          <a:r>
            <a:rPr lang="ru-RU" sz="1600" b="1" i="1" kern="1200" dirty="0" smtClean="0"/>
            <a:t>, </a:t>
          </a:r>
          <a:r>
            <a:rPr lang="ru-RU" sz="1600" b="1" i="1" kern="1200" dirty="0" err="1" smtClean="0"/>
            <a:t>якщо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від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досягнень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підприємства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залежить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їх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особистий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добробут</a:t>
          </a:r>
          <a:r>
            <a:rPr lang="ru-RU" sz="1600" b="1" i="1" kern="1200" dirty="0" smtClean="0"/>
            <a:t>, </a:t>
          </a:r>
          <a:r>
            <a:rPr lang="ru-RU" sz="1600" b="1" i="1" kern="1200" dirty="0" err="1" smtClean="0"/>
            <a:t>кар’єра</a:t>
          </a:r>
          <a:r>
            <a:rPr lang="ru-RU" sz="1600" b="1" i="1" kern="1200" dirty="0" smtClean="0"/>
            <a:t>, престиж;</a:t>
          </a:r>
          <a:endParaRPr lang="x-none" sz="1600" b="1" i="1" kern="1200" dirty="0"/>
        </a:p>
      </dsp:txBody>
      <dsp:txXfrm>
        <a:off x="1197412" y="2987409"/>
        <a:ext cx="9125661" cy="396422"/>
      </dsp:txXfrm>
    </dsp:sp>
    <dsp:sp modelId="{CF9435B3-27AC-42AD-98D7-29A8076238DF}">
      <dsp:nvSpPr>
        <dsp:cNvPr id="0" name=""/>
        <dsp:cNvSpPr/>
      </dsp:nvSpPr>
      <dsp:spPr>
        <a:xfrm>
          <a:off x="1175967" y="3460191"/>
          <a:ext cx="9168551" cy="439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/>
            <a:t>надає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можливість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обґрунтовано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розробляти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оперативні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плани</a:t>
          </a:r>
          <a:r>
            <a:rPr lang="ru-RU" sz="1600" b="1" i="1" kern="1200" dirty="0" smtClean="0"/>
            <a:t> маркетингу, </a:t>
          </a:r>
          <a:r>
            <a:rPr lang="ru-RU" sz="1600" b="1" i="1" kern="1200" dirty="0" err="1" smtClean="0"/>
            <a:t>орієнтовані</a:t>
          </a:r>
          <a:r>
            <a:rPr lang="ru-RU" sz="1600" b="1" i="1" kern="1200" dirty="0" smtClean="0"/>
            <a:t> на </a:t>
          </a:r>
          <a:r>
            <a:rPr lang="ru-RU" sz="1600" b="1" i="1" kern="1200" dirty="0" err="1" smtClean="0"/>
            <a:t>досягнення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визначених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цілей</a:t>
          </a:r>
          <a:endParaRPr lang="x-none" sz="1600" b="1" i="1" kern="1200" dirty="0"/>
        </a:p>
      </dsp:txBody>
      <dsp:txXfrm>
        <a:off x="1197412" y="3481636"/>
        <a:ext cx="9125661" cy="396422"/>
      </dsp:txXfrm>
    </dsp:sp>
    <dsp:sp modelId="{4E0DA6B0-27A6-409C-9BA8-19DA4F339B1F}">
      <dsp:nvSpPr>
        <dsp:cNvPr id="0" name=""/>
        <dsp:cNvSpPr/>
      </dsp:nvSpPr>
      <dsp:spPr>
        <a:xfrm>
          <a:off x="1117357" y="3954417"/>
          <a:ext cx="9285771" cy="439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/>
            <a:t>створює</a:t>
          </a:r>
          <a:r>
            <a:rPr lang="ru-RU" sz="1600" b="1" i="1" kern="1200" dirty="0" smtClean="0"/>
            <a:t> </a:t>
          </a:r>
          <a:r>
            <a:rPr lang="ru-RU" sz="1600" b="1" i="1" kern="1200" dirty="0" err="1" smtClean="0"/>
            <a:t>передумови</a:t>
          </a:r>
          <a:r>
            <a:rPr lang="ru-RU" sz="1600" b="1" i="1" kern="1200" dirty="0" smtClean="0"/>
            <a:t> для контролю </a:t>
          </a:r>
          <a:r>
            <a:rPr lang="ru-RU" sz="1600" b="1" i="1" kern="1200" dirty="0" err="1" smtClean="0"/>
            <a:t>результатів</a:t>
          </a:r>
          <a:endParaRPr lang="x-none" sz="1600" b="1" i="1" kern="1200" dirty="0"/>
        </a:p>
      </dsp:txBody>
      <dsp:txXfrm>
        <a:off x="1138802" y="3975862"/>
        <a:ext cx="9242881" cy="396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4F132-1E65-4738-8741-2E3269F3A5D0}">
      <dsp:nvSpPr>
        <dsp:cNvPr id="0" name=""/>
        <dsp:cNvSpPr/>
      </dsp:nvSpPr>
      <dsp:spPr>
        <a:xfrm rot="5400000">
          <a:off x="-200343" y="203069"/>
          <a:ext cx="1335622" cy="934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600" kern="1200" dirty="0"/>
        </a:p>
      </dsp:txBody>
      <dsp:txXfrm rot="-5400000">
        <a:off x="0" y="470194"/>
        <a:ext cx="934936" cy="400686"/>
      </dsp:txXfrm>
    </dsp:sp>
    <dsp:sp modelId="{5AF596E1-8B0A-4499-92E7-21FC75277FCE}">
      <dsp:nvSpPr>
        <dsp:cNvPr id="0" name=""/>
        <dsp:cNvSpPr/>
      </dsp:nvSpPr>
      <dsp:spPr>
        <a:xfrm rot="5400000">
          <a:off x="3312371" y="-2374709"/>
          <a:ext cx="868154" cy="5623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b="1" i="1" kern="1200" dirty="0" smtClean="0"/>
            <a:t>продуктова</a:t>
          </a:r>
          <a:endParaRPr lang="x-none" sz="3000" b="1" i="1" kern="1200" dirty="0"/>
        </a:p>
      </dsp:txBody>
      <dsp:txXfrm rot="-5400000">
        <a:off x="934936" y="45106"/>
        <a:ext cx="5580645" cy="783394"/>
      </dsp:txXfrm>
    </dsp:sp>
    <dsp:sp modelId="{1ADDBC3D-3E0C-47D9-AC8F-B60538E00114}">
      <dsp:nvSpPr>
        <dsp:cNvPr id="0" name=""/>
        <dsp:cNvSpPr/>
      </dsp:nvSpPr>
      <dsp:spPr>
        <a:xfrm rot="5400000">
          <a:off x="-200343" y="1393001"/>
          <a:ext cx="1335622" cy="934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600" kern="1200" dirty="0"/>
        </a:p>
      </dsp:txBody>
      <dsp:txXfrm rot="-5400000">
        <a:off x="0" y="1660126"/>
        <a:ext cx="934936" cy="400686"/>
      </dsp:txXfrm>
    </dsp:sp>
    <dsp:sp modelId="{2037572B-E8F9-4872-A155-104A160CA204}">
      <dsp:nvSpPr>
        <dsp:cNvPr id="0" name=""/>
        <dsp:cNvSpPr/>
      </dsp:nvSpPr>
      <dsp:spPr>
        <a:xfrm rot="5400000">
          <a:off x="3312371" y="-1184777"/>
          <a:ext cx="868154" cy="5623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b="1" i="1" kern="1200" dirty="0" smtClean="0"/>
            <a:t>цінова</a:t>
          </a:r>
          <a:endParaRPr lang="x-none" sz="3000" b="1" i="1" kern="1200" dirty="0"/>
        </a:p>
      </dsp:txBody>
      <dsp:txXfrm rot="-5400000">
        <a:off x="934936" y="1235038"/>
        <a:ext cx="5580645" cy="783394"/>
      </dsp:txXfrm>
    </dsp:sp>
    <dsp:sp modelId="{4228DBB7-5C1D-4032-A9EB-25EA86AC965E}">
      <dsp:nvSpPr>
        <dsp:cNvPr id="0" name=""/>
        <dsp:cNvSpPr/>
      </dsp:nvSpPr>
      <dsp:spPr>
        <a:xfrm rot="5400000">
          <a:off x="-200343" y="2582934"/>
          <a:ext cx="1335622" cy="934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3000" b="1" i="1" kern="1200" dirty="0"/>
        </a:p>
      </dsp:txBody>
      <dsp:txXfrm rot="-5400000">
        <a:off x="0" y="2850059"/>
        <a:ext cx="934936" cy="400686"/>
      </dsp:txXfrm>
    </dsp:sp>
    <dsp:sp modelId="{A60738E1-F5AD-4A70-9E99-280FB5B351B6}">
      <dsp:nvSpPr>
        <dsp:cNvPr id="0" name=""/>
        <dsp:cNvSpPr/>
      </dsp:nvSpPr>
      <dsp:spPr>
        <a:xfrm rot="5400000">
          <a:off x="3312371" y="5155"/>
          <a:ext cx="868154" cy="5623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b="1" i="1" kern="1200" dirty="0" smtClean="0"/>
            <a:t>збутова</a:t>
          </a:r>
          <a:endParaRPr lang="x-none" sz="3000" b="1" i="1" kern="1200" dirty="0"/>
        </a:p>
      </dsp:txBody>
      <dsp:txXfrm rot="-5400000">
        <a:off x="934936" y="2424970"/>
        <a:ext cx="5580645" cy="783394"/>
      </dsp:txXfrm>
    </dsp:sp>
    <dsp:sp modelId="{6AA6C7B8-82F9-4522-AA38-CA6B17EA024E}">
      <dsp:nvSpPr>
        <dsp:cNvPr id="0" name=""/>
        <dsp:cNvSpPr/>
      </dsp:nvSpPr>
      <dsp:spPr>
        <a:xfrm rot="5400000">
          <a:off x="-200343" y="3772866"/>
          <a:ext cx="1335622" cy="934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3000" b="1" i="1" kern="1200" dirty="0"/>
        </a:p>
      </dsp:txBody>
      <dsp:txXfrm rot="-5400000">
        <a:off x="0" y="4039991"/>
        <a:ext cx="934936" cy="400686"/>
      </dsp:txXfrm>
    </dsp:sp>
    <dsp:sp modelId="{A7A04B43-0634-44D7-830B-671E06422C85}">
      <dsp:nvSpPr>
        <dsp:cNvPr id="0" name=""/>
        <dsp:cNvSpPr/>
      </dsp:nvSpPr>
      <dsp:spPr>
        <a:xfrm rot="5400000">
          <a:off x="3312371" y="1195087"/>
          <a:ext cx="868154" cy="5623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b="1" i="1" kern="1200" dirty="0" smtClean="0"/>
            <a:t>комунікативна</a:t>
          </a:r>
          <a:endParaRPr lang="x-none" sz="3000" b="1" i="1" kern="1200" dirty="0"/>
        </a:p>
      </dsp:txBody>
      <dsp:txXfrm rot="-5400000">
        <a:off x="934936" y="3614902"/>
        <a:ext cx="5580645" cy="783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647FB-166E-4941-9A00-7B73613DAF5E}">
      <dsp:nvSpPr>
        <dsp:cNvPr id="0" name=""/>
        <dsp:cNvSpPr/>
      </dsp:nvSpPr>
      <dsp:spPr>
        <a:xfrm>
          <a:off x="0" y="438338"/>
          <a:ext cx="1094616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B7605-72D2-4176-A361-C8692714D539}">
      <dsp:nvSpPr>
        <dsp:cNvPr id="0" name=""/>
        <dsp:cNvSpPr/>
      </dsp:nvSpPr>
      <dsp:spPr>
        <a:xfrm>
          <a:off x="547308" y="69338"/>
          <a:ext cx="7662316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17" tIns="0" rIns="289617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стратегія сповзаючої ціни</a:t>
          </a:r>
          <a:endParaRPr lang="x-none" sz="2500" kern="1200" dirty="0"/>
        </a:p>
      </dsp:txBody>
      <dsp:txXfrm>
        <a:off x="583334" y="105364"/>
        <a:ext cx="7590264" cy="665948"/>
      </dsp:txXfrm>
    </dsp:sp>
    <dsp:sp modelId="{F90C3BB2-EE6B-4D52-8D1C-B0E915BDC8B9}">
      <dsp:nvSpPr>
        <dsp:cNvPr id="0" name=""/>
        <dsp:cNvSpPr/>
      </dsp:nvSpPr>
      <dsp:spPr>
        <a:xfrm>
          <a:off x="0" y="1572338"/>
          <a:ext cx="1094616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64184-7C6B-4936-84CC-C462216F8C5A}">
      <dsp:nvSpPr>
        <dsp:cNvPr id="0" name=""/>
        <dsp:cNvSpPr/>
      </dsp:nvSpPr>
      <dsp:spPr>
        <a:xfrm>
          <a:off x="547308" y="1203338"/>
          <a:ext cx="7662316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17" tIns="0" rIns="289617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стратегія переважаючої ціни</a:t>
          </a:r>
          <a:endParaRPr lang="x-none" sz="2500" kern="1200" dirty="0"/>
        </a:p>
      </dsp:txBody>
      <dsp:txXfrm>
        <a:off x="583334" y="1239364"/>
        <a:ext cx="7590264" cy="665948"/>
      </dsp:txXfrm>
    </dsp:sp>
    <dsp:sp modelId="{9DFF77AE-8116-4465-9A28-6A3ECA151944}">
      <dsp:nvSpPr>
        <dsp:cNvPr id="0" name=""/>
        <dsp:cNvSpPr/>
      </dsp:nvSpPr>
      <dsp:spPr>
        <a:xfrm>
          <a:off x="0" y="2706338"/>
          <a:ext cx="1094616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8DA07-A4D5-4057-82DF-2ABF5E6B64B3}">
      <dsp:nvSpPr>
        <dsp:cNvPr id="0" name=""/>
        <dsp:cNvSpPr/>
      </dsp:nvSpPr>
      <dsp:spPr>
        <a:xfrm>
          <a:off x="547308" y="2337338"/>
          <a:ext cx="7662316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17" tIns="0" rIns="289617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стратегія ціни сегменту ринку</a:t>
          </a:r>
          <a:endParaRPr lang="x-none" sz="2500" kern="1200" dirty="0"/>
        </a:p>
      </dsp:txBody>
      <dsp:txXfrm>
        <a:off x="583334" y="2373364"/>
        <a:ext cx="7590264" cy="665948"/>
      </dsp:txXfrm>
    </dsp:sp>
    <dsp:sp modelId="{A9C5D352-BD80-4C7F-BC20-0CE5B6BF3E99}">
      <dsp:nvSpPr>
        <dsp:cNvPr id="0" name=""/>
        <dsp:cNvSpPr/>
      </dsp:nvSpPr>
      <dsp:spPr>
        <a:xfrm>
          <a:off x="0" y="3840338"/>
          <a:ext cx="1094616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1B609-1939-4E41-8C01-C1F1C524BADD}">
      <dsp:nvSpPr>
        <dsp:cNvPr id="0" name=""/>
        <dsp:cNvSpPr/>
      </dsp:nvSpPr>
      <dsp:spPr>
        <a:xfrm>
          <a:off x="547308" y="3471338"/>
          <a:ext cx="7662316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17" tIns="0" rIns="289617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стратегія цінових маніпуляцій</a:t>
          </a:r>
          <a:endParaRPr lang="x-none" sz="2500" kern="1200" dirty="0"/>
        </a:p>
      </dsp:txBody>
      <dsp:txXfrm>
        <a:off x="583334" y="3507364"/>
        <a:ext cx="7590264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79F4283-4F17-4994-8FE4-EF684116BE7F}" type="datetime1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D2DFAA7-D3C3-4D01-9299-453E25D16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F9B0BE-53F6-4AD2-81F8-326A6C7EB7CC}" type="datetime1">
              <a:rPr lang="ru-RU" noProof="0" smtClean="0"/>
              <a:t>26.04.2023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C51814-3B91-4036-94D2-3977634EE21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0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2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0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rtlCol="0"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rtlCol="0" anchor="ctr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476250"/>
            <a:ext cx="5795963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xmlns="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xmlns="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198" y="3073967"/>
            <a:ext cx="5272764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xmlns="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rtlCol="0" anchor="ctr">
            <a:no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89370" y="1783832"/>
            <a:ext cx="4402592" cy="3290338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xmlns="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rtlCol="0"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6F2E6F7-3BE5-4484-A73E-3EFDB7348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968071"/>
            <a:ext cx="10515600" cy="805542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xmlns="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Рисунок 6">
            <a:extLst>
              <a:ext uri="{FF2B5EF4-FFF2-40B4-BE49-F238E27FC236}">
                <a16:creationId xmlns:a16="http://schemas.microsoft.com/office/drawing/2014/main" xmlns="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rtlCol="0"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xmlns="" id="{2DB7CFEB-6952-4BC3-B9E0-0C382490F9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rtlCol="0"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rtlCol="0"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xmlns="" id="{B5D335A5-A601-4D8A-AEF5-F34792FF565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rtlCol="0"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xmlns="" id="{230D70C6-13FD-45D4-8FB6-26C56B8FF2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1026" y="1724025"/>
            <a:ext cx="3143250" cy="41910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451282" y="1712119"/>
            <a:ext cx="3142800" cy="41910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xmlns="" id="{4DC80855-A1B8-4B65-B6F6-2AA6239EC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83054" y="1357414"/>
            <a:ext cx="5255193" cy="240486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xmlns="" id="{4DC80855-A1B8-4B65-B6F6-2AA6239EC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Рисунок 6">
            <a:extLst>
              <a:ext uri="{FF2B5EF4-FFF2-40B4-BE49-F238E27FC236}">
                <a16:creationId xmlns:a16="http://schemas.microsoft.com/office/drawing/2014/main" xmlns="" id="{B9795E85-7B91-41BB-9DF4-A4893AA48F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06" y="3848474"/>
            <a:ext cx="5256000" cy="24048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rtlCol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xmlns="" id="{4DC80855-A1B8-4B65-B6F6-2AA6239EC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83054" y="3808206"/>
            <a:ext cx="5255193" cy="240486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2406" y="3808236"/>
            <a:ext cx="5256000" cy="24048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rtlCol="0" anchor="b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9563" y="3118775"/>
            <a:ext cx="2927311" cy="3081999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1475" y="3118776"/>
            <a:ext cx="2926800" cy="308192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84421AF3-217F-49BD-BF47-1140F3F445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xmlns="" id="{73E3AB81-FB3C-492F-8AB9-CFC37EECCE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rtlCol="0" anchor="ctr">
            <a:noAutofit/>
          </a:bodyPr>
          <a:lstStyle>
            <a:lvl1pPr algn="ctr"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3F1116B-C8B0-450D-83F6-49C4ABB22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28091" y="2424864"/>
            <a:ext cx="4132800" cy="28332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60534E-DE82-45F4-8E2E-DA97F169177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22820" y="2424864"/>
            <a:ext cx="4131850" cy="2832101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xmlns="" id="{DE438B2E-01A6-453B-928D-97D9843816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404FC023-3732-4036-B4DA-F34DC45303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xmlns="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5" name="Рисунок 6">
            <a:extLst>
              <a:ext uri="{FF2B5EF4-FFF2-40B4-BE49-F238E27FC236}">
                <a16:creationId xmlns:a16="http://schemas.microsoft.com/office/drawing/2014/main" xmlns="" id="{D9C7DFC2-3A77-4761-A9AF-98963C5CCA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xmlns="" id="{3F6FD22A-5FDA-45EC-BE49-3C0E30A397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B64BDA74-9644-41EB-984D-939D27B60F3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xmlns="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xmlns="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xmlns="" id="{39EF0319-0CF7-4AB8-BE69-FEE9B6C29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4445" y="1330963"/>
            <a:ext cx="2986019" cy="1076636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004445" y="2623930"/>
            <a:ext cx="2986019" cy="344888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Рисунок 6">
            <a:extLst>
              <a:ext uri="{FF2B5EF4-FFF2-40B4-BE49-F238E27FC236}">
                <a16:creationId xmlns:a16="http://schemas.microsoft.com/office/drawing/2014/main" xmlns="" id="{F36B08A9-4F2C-4D72-A755-CBF0DAD5A4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786099" y="13331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786099" y="2623930"/>
            <a:ext cx="2984400" cy="344888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xmlns="" id="{39EF0319-0CF7-4AB8-BE69-FEE9B6C29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636" y="1330963"/>
            <a:ext cx="2986019" cy="1076636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3636" y="2623930"/>
            <a:ext cx="2986019" cy="344888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830620" y="13331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830620" y="2623930"/>
            <a:ext cx="2984400" cy="344888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rtlCol="0"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xmlns="" id="{39EF0319-0CF7-4AB8-BE69-FEE9B6C298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61798" y="2910543"/>
            <a:ext cx="5058000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61798" y="3523420"/>
            <a:ext cx="5058000" cy="218164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95142" y="2910543"/>
            <a:ext cx="5058397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95142" y="3523420"/>
            <a:ext cx="5058397" cy="218164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61797" y="3634443"/>
            <a:ext cx="5630165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61797" y="4247320"/>
            <a:ext cx="5630165" cy="195345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6" y="3634443"/>
            <a:ext cx="5582064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1476" y="4247320"/>
            <a:ext cx="5582064" cy="195345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Рисунок 6">
            <a:extLst>
              <a:ext uri="{FF2B5EF4-FFF2-40B4-BE49-F238E27FC236}">
                <a16:creationId xmlns:a16="http://schemas.microsoft.com/office/drawing/2014/main" xmlns="" id="{16CD8AAD-701B-4F23-AB47-6FC6807871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xmlns="" id="{2B9551A7-E41A-4D0E-925B-71270CA0F3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A2A6524-3EAC-4E27-BF8E-8F87E480F9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10169" y="3956706"/>
            <a:ext cx="5109021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1FB94EC-1786-4ACB-B9A8-28216C7AB69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610169" y="4569583"/>
            <a:ext cx="5109021" cy="141211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A658D4-2F70-44A3-A7C3-BF6A1D7BE2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836" y="1462743"/>
            <a:ext cx="5108400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F57B0C-62A3-4053-936D-9841C7D76D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9836" y="2075621"/>
            <a:ext cx="5108400" cy="13914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Рисунок 6">
            <a:extLst>
              <a:ext uri="{FF2B5EF4-FFF2-40B4-BE49-F238E27FC236}">
                <a16:creationId xmlns:a16="http://schemas.microsoft.com/office/drawing/2014/main" xmlns="" id="{9DFBCB44-5019-402B-BEC3-12F7F5526F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6">
            <a:extLst>
              <a:ext uri="{FF2B5EF4-FFF2-40B4-BE49-F238E27FC236}">
                <a16:creationId xmlns:a16="http://schemas.microsoft.com/office/drawing/2014/main" xmlns="" id="{8CD826C9-080C-4638-B261-376BD8B316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xmlns="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xmlns="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xmlns="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xmlns="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xmlns="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xmlns="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xmlns="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9" name="Прямоугольник 18">
              <a:extLst>
                <a:ext uri="{FF2B5EF4-FFF2-40B4-BE49-F238E27FC236}">
                  <a16:creationId xmlns:a16="http://schemas.microsoft.com/office/drawing/2014/main" xmlns="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xmlns="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xmlns="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исунок 6">
            <a:extLst>
              <a:ext uri="{FF2B5EF4-FFF2-40B4-BE49-F238E27FC236}">
                <a16:creationId xmlns:a16="http://schemas.microsoft.com/office/drawing/2014/main" xmlns="" id="{7E138685-E3C5-48A4-8460-3BEDDDEDA6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Рисунок 6">
            <a:extLst>
              <a:ext uri="{FF2B5EF4-FFF2-40B4-BE49-F238E27FC236}">
                <a16:creationId xmlns:a16="http://schemas.microsoft.com/office/drawing/2014/main" xmlns="" id="{B6811C8C-D1DA-4EE5-888B-A30D6285BA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4" name="Прямоугольник 23">
            <a:extLst>
              <a:ext uri="{FF2B5EF4-FFF2-40B4-BE49-F238E27FC236}">
                <a16:creationId xmlns:a16="http://schemas.microsoft.com/office/drawing/2014/main" xmlns="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Рисунок 33">
            <a:extLst>
              <a:ext uri="{FF2B5EF4-FFF2-40B4-BE49-F238E27FC236}">
                <a16:creationId xmlns:a16="http://schemas.microsoft.com/office/drawing/2014/main" xmlns="" id="{D9056F2B-EAFD-4A57-BB92-D14816C84D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6300" y="1739900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Рисунок 33">
            <a:extLst>
              <a:ext uri="{FF2B5EF4-FFF2-40B4-BE49-F238E27FC236}">
                <a16:creationId xmlns:a16="http://schemas.microsoft.com/office/drawing/2014/main" xmlns="" id="{E65006DE-F797-4019-BB72-F484F9FE7E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9813" y="4263232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6" name="Рисунок 33">
            <a:extLst>
              <a:ext uri="{FF2B5EF4-FFF2-40B4-BE49-F238E27FC236}">
                <a16:creationId xmlns:a16="http://schemas.microsoft.com/office/drawing/2014/main" xmlns="" id="{0947D252-5545-4406-8764-B7712464DA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44524" y="1739900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8" name="Рисунок 33">
            <a:extLst>
              <a:ext uri="{FF2B5EF4-FFF2-40B4-BE49-F238E27FC236}">
                <a16:creationId xmlns:a16="http://schemas.microsoft.com/office/drawing/2014/main" xmlns="" id="{DD89F80C-C1D7-4F63-BAD2-F4EE1F9A162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59235" y="4263232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xmlns="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xmlns="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2" name="Текст 39">
            <a:extLst>
              <a:ext uri="{FF2B5EF4-FFF2-40B4-BE49-F238E27FC236}">
                <a16:creationId xmlns:a16="http://schemas.microsoft.com/office/drawing/2014/main" xmlns="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3" name="Текст 39">
            <a:extLst>
              <a:ext uri="{FF2B5EF4-FFF2-40B4-BE49-F238E27FC236}">
                <a16:creationId xmlns:a16="http://schemas.microsoft.com/office/drawing/2014/main" xmlns="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Равнобедренный треугольник 3">
            <a:extLst>
              <a:ext uri="{FF2B5EF4-FFF2-40B4-BE49-F238E27FC236}">
                <a16:creationId xmlns:a16="http://schemas.microsoft.com/office/drawing/2014/main" xmlns="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Равнобедренный треугольник 38">
            <a:extLst>
              <a:ext uri="{FF2B5EF4-FFF2-40B4-BE49-F238E27FC236}">
                <a16:creationId xmlns:a16="http://schemas.microsoft.com/office/drawing/2014/main" xmlns="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Равнобедренный треугольник 43">
            <a:extLst>
              <a:ext uri="{FF2B5EF4-FFF2-40B4-BE49-F238E27FC236}">
                <a16:creationId xmlns:a16="http://schemas.microsoft.com/office/drawing/2014/main" xmlns="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Рисунок 33">
            <a:extLst>
              <a:ext uri="{FF2B5EF4-FFF2-40B4-BE49-F238E27FC236}">
                <a16:creationId xmlns:a16="http://schemas.microsoft.com/office/drawing/2014/main" xmlns="" id="{2D0DCA06-9544-45C9-BE22-EBB853AE75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33588" y="561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33">
            <a:extLst>
              <a:ext uri="{FF2B5EF4-FFF2-40B4-BE49-F238E27FC236}">
                <a16:creationId xmlns:a16="http://schemas.microsoft.com/office/drawing/2014/main" xmlns="" id="{21403A13-F195-405D-B352-4B77969E35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21034" y="2847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7" name="Рисунок 33">
            <a:extLst>
              <a:ext uri="{FF2B5EF4-FFF2-40B4-BE49-F238E27FC236}">
                <a16:creationId xmlns:a16="http://schemas.microsoft.com/office/drawing/2014/main" xmlns="" id="{390C9BE2-4328-41D9-82FB-F6FEE7026C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33588" y="5133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8" name="Рисунок 6">
            <a:extLst>
              <a:ext uri="{FF2B5EF4-FFF2-40B4-BE49-F238E27FC236}">
                <a16:creationId xmlns:a16="http://schemas.microsoft.com/office/drawing/2014/main" xmlns="" id="{7E57D58E-479C-4409-8D5F-7CAC3178A7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xmlns="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xmlns="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19" name="Текст 39">
            <a:extLst>
              <a:ext uri="{FF2B5EF4-FFF2-40B4-BE49-F238E27FC236}">
                <a16:creationId xmlns:a16="http://schemas.microsoft.com/office/drawing/2014/main" xmlns="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8" name="Рисунок 6">
            <a:extLst>
              <a:ext uri="{FF2B5EF4-FFF2-40B4-BE49-F238E27FC236}">
                <a16:creationId xmlns:a16="http://schemas.microsoft.com/office/drawing/2014/main" xmlns="" id="{7E57D58E-479C-4409-8D5F-7CAC3178A7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xmlns="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Рисунок 33">
            <a:extLst>
              <a:ext uri="{FF2B5EF4-FFF2-40B4-BE49-F238E27FC236}">
                <a16:creationId xmlns:a16="http://schemas.microsoft.com/office/drawing/2014/main" xmlns="" id="{917F3183-F8DC-409E-BDAF-E3190E5CC1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6711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Рисунок 33">
            <a:extLst>
              <a:ext uri="{FF2B5EF4-FFF2-40B4-BE49-F238E27FC236}">
                <a16:creationId xmlns:a16="http://schemas.microsoft.com/office/drawing/2014/main" xmlns="" id="{8DCF90EE-8A0F-46BB-A8EC-27CB7826EB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08135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6" name="Рисунок 33">
            <a:extLst>
              <a:ext uri="{FF2B5EF4-FFF2-40B4-BE49-F238E27FC236}">
                <a16:creationId xmlns:a16="http://schemas.microsoft.com/office/drawing/2014/main" xmlns="" id="{4B6BCE84-A7A7-4701-966F-9F969C523C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4955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7" name="Рисунок 33">
            <a:extLst>
              <a:ext uri="{FF2B5EF4-FFF2-40B4-BE49-F238E27FC236}">
                <a16:creationId xmlns:a16="http://schemas.microsoft.com/office/drawing/2014/main" xmlns="" id="{2F810615-16AA-4D3F-93BB-1074BABE12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3508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 34">
            <a:extLst>
              <a:ext uri="{FF2B5EF4-FFF2-40B4-BE49-F238E27FC236}">
                <a16:creationId xmlns:a16="http://schemas.microsoft.com/office/drawing/2014/main" xmlns="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Текст 39">
            <a:extLst>
              <a:ext uri="{FF2B5EF4-FFF2-40B4-BE49-F238E27FC236}">
                <a16:creationId xmlns:a16="http://schemas.microsoft.com/office/drawing/2014/main" xmlns="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xmlns="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xmlns="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2" name="Текст 39">
            <a:extLst>
              <a:ext uri="{FF2B5EF4-FFF2-40B4-BE49-F238E27FC236}">
                <a16:creationId xmlns:a16="http://schemas.microsoft.com/office/drawing/2014/main" xmlns="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8" name="Рисунок 6">
            <a:extLst>
              <a:ext uri="{FF2B5EF4-FFF2-40B4-BE49-F238E27FC236}">
                <a16:creationId xmlns:a16="http://schemas.microsoft.com/office/drawing/2014/main" xmlns="" id="{7E57D58E-479C-4409-8D5F-7CAC3178A7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xmlns="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xmlns="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xmlns="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xmlns="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Текст 39">
            <a:extLst>
              <a:ext uri="{FF2B5EF4-FFF2-40B4-BE49-F238E27FC236}">
                <a16:creationId xmlns:a16="http://schemas.microsoft.com/office/drawing/2014/main" xmlns="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xmlns="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xmlns="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2" name="Текст 39">
            <a:extLst>
              <a:ext uri="{FF2B5EF4-FFF2-40B4-BE49-F238E27FC236}">
                <a16:creationId xmlns:a16="http://schemas.microsoft.com/office/drawing/2014/main" xmlns="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3" name="Рисунок 33">
            <a:extLst>
              <a:ext uri="{FF2B5EF4-FFF2-40B4-BE49-F238E27FC236}">
                <a16:creationId xmlns:a16="http://schemas.microsoft.com/office/drawing/2014/main" xmlns="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7571" y="1437538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4" name="Рисунок 33">
            <a:extLst>
              <a:ext uri="{FF2B5EF4-FFF2-40B4-BE49-F238E27FC236}">
                <a16:creationId xmlns:a16="http://schemas.microsoft.com/office/drawing/2014/main" xmlns="" id="{9A1BE0BE-1FFD-445C-B6BA-E4A602D2211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27571" y="2715650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5" name="Рисунок 33">
            <a:extLst>
              <a:ext uri="{FF2B5EF4-FFF2-40B4-BE49-F238E27FC236}">
                <a16:creationId xmlns:a16="http://schemas.microsoft.com/office/drawing/2014/main" xmlns="" id="{B577AF17-6C7E-48B9-B267-0874B232A71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27571" y="4043892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33">
            <a:extLst>
              <a:ext uri="{FF2B5EF4-FFF2-40B4-BE49-F238E27FC236}">
                <a16:creationId xmlns:a16="http://schemas.microsoft.com/office/drawing/2014/main" xmlns="" id="{98A01AB1-3434-46C7-B1B3-90AFD4B1799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27571" y="5368250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xmlns="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Рисунок 33">
            <a:extLst>
              <a:ext uri="{FF2B5EF4-FFF2-40B4-BE49-F238E27FC236}">
                <a16:creationId xmlns:a16="http://schemas.microsoft.com/office/drawing/2014/main" xmlns="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473" y="1713955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Текст 39">
            <a:extLst>
              <a:ext uri="{FF2B5EF4-FFF2-40B4-BE49-F238E27FC236}">
                <a16:creationId xmlns:a16="http://schemas.microsoft.com/office/drawing/2014/main" xmlns="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5" name="Текст 39">
            <a:extLst>
              <a:ext uri="{FF2B5EF4-FFF2-40B4-BE49-F238E27FC236}">
                <a16:creationId xmlns:a16="http://schemas.microsoft.com/office/drawing/2014/main" xmlns="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Текст 39">
            <a:extLst>
              <a:ext uri="{FF2B5EF4-FFF2-40B4-BE49-F238E27FC236}">
                <a16:creationId xmlns:a16="http://schemas.microsoft.com/office/drawing/2014/main" xmlns="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50" name="Текст 39">
            <a:extLst>
              <a:ext uri="{FF2B5EF4-FFF2-40B4-BE49-F238E27FC236}">
                <a16:creationId xmlns:a16="http://schemas.microsoft.com/office/drawing/2014/main" xmlns="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51" name="Рисунок 33">
            <a:extLst>
              <a:ext uri="{FF2B5EF4-FFF2-40B4-BE49-F238E27FC236}">
                <a16:creationId xmlns:a16="http://schemas.microsoft.com/office/drawing/2014/main" xmlns="" id="{F196EA03-E36C-4E2A-A82F-8FA76EC2DBF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5473" y="4253638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2" name="Рисунок 33">
            <a:extLst>
              <a:ext uri="{FF2B5EF4-FFF2-40B4-BE49-F238E27FC236}">
                <a16:creationId xmlns:a16="http://schemas.microsoft.com/office/drawing/2014/main" xmlns="" id="{9A754FAD-4B3A-4A76-9F0D-84DA72FD822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15151" y="4253638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3" name="Рисунок 33">
            <a:extLst>
              <a:ext uri="{FF2B5EF4-FFF2-40B4-BE49-F238E27FC236}">
                <a16:creationId xmlns:a16="http://schemas.microsoft.com/office/drawing/2014/main" xmlns="" id="{7A45718F-1012-47C4-BF29-7462E5C6CB9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415151" y="1713954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xmlns="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Рисунок 33">
            <a:extLst>
              <a:ext uri="{FF2B5EF4-FFF2-40B4-BE49-F238E27FC236}">
                <a16:creationId xmlns:a16="http://schemas.microsoft.com/office/drawing/2014/main" xmlns="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420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8" name="Рисунок 33">
            <a:extLst>
              <a:ext uri="{FF2B5EF4-FFF2-40B4-BE49-F238E27FC236}">
                <a16:creationId xmlns:a16="http://schemas.microsoft.com/office/drawing/2014/main" xmlns="" id="{85BB27A3-DB87-46F4-8CA4-3C04A088E78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12045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9" name="Рисунок 33">
            <a:extLst>
              <a:ext uri="{FF2B5EF4-FFF2-40B4-BE49-F238E27FC236}">
                <a16:creationId xmlns:a16="http://schemas.microsoft.com/office/drawing/2014/main" xmlns="" id="{F356E399-83ED-4937-A1CC-F591866C0E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56669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0" name="Рисунок 33">
            <a:extLst>
              <a:ext uri="{FF2B5EF4-FFF2-40B4-BE49-F238E27FC236}">
                <a16:creationId xmlns:a16="http://schemas.microsoft.com/office/drawing/2014/main" xmlns="" id="{0967254B-CF1D-4F0D-A7F6-EC4E117B750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301294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1" name="Текст 39">
            <a:extLst>
              <a:ext uri="{FF2B5EF4-FFF2-40B4-BE49-F238E27FC236}">
                <a16:creationId xmlns:a16="http://schemas.microsoft.com/office/drawing/2014/main" xmlns="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3" name="Текст 39">
            <a:extLst>
              <a:ext uri="{FF2B5EF4-FFF2-40B4-BE49-F238E27FC236}">
                <a16:creationId xmlns:a16="http://schemas.microsoft.com/office/drawing/2014/main" xmlns="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7" name="Текст 39">
            <a:extLst>
              <a:ext uri="{FF2B5EF4-FFF2-40B4-BE49-F238E27FC236}">
                <a16:creationId xmlns:a16="http://schemas.microsoft.com/office/drawing/2014/main" xmlns="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8" name="Текст 39">
            <a:extLst>
              <a:ext uri="{FF2B5EF4-FFF2-40B4-BE49-F238E27FC236}">
                <a16:creationId xmlns:a16="http://schemas.microsoft.com/office/drawing/2014/main" xmlns="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xmlns="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xmlns="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2" name="Текст 39">
            <a:extLst>
              <a:ext uri="{FF2B5EF4-FFF2-40B4-BE49-F238E27FC236}">
                <a16:creationId xmlns:a16="http://schemas.microsoft.com/office/drawing/2014/main" xmlns="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4" name="Текст 39">
            <a:extLst>
              <a:ext uri="{FF2B5EF4-FFF2-40B4-BE49-F238E27FC236}">
                <a16:creationId xmlns:a16="http://schemas.microsoft.com/office/drawing/2014/main" xmlns="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xmlns="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Рисунок 33">
            <a:extLst>
              <a:ext uri="{FF2B5EF4-FFF2-40B4-BE49-F238E27FC236}">
                <a16:creationId xmlns:a16="http://schemas.microsoft.com/office/drawing/2014/main" xmlns="" id="{1644FD94-AD03-4C4F-A1A5-085DD8F566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420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8" name="Рисунок 33">
            <a:extLst>
              <a:ext uri="{FF2B5EF4-FFF2-40B4-BE49-F238E27FC236}">
                <a16:creationId xmlns:a16="http://schemas.microsoft.com/office/drawing/2014/main" xmlns="" id="{85BB27A3-DB87-46F4-8CA4-3C04A088E78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12045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9" name="Рисунок 33">
            <a:extLst>
              <a:ext uri="{FF2B5EF4-FFF2-40B4-BE49-F238E27FC236}">
                <a16:creationId xmlns:a16="http://schemas.microsoft.com/office/drawing/2014/main" xmlns="" id="{F356E399-83ED-4937-A1CC-F591866C0E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56669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0" name="Рисунок 33">
            <a:extLst>
              <a:ext uri="{FF2B5EF4-FFF2-40B4-BE49-F238E27FC236}">
                <a16:creationId xmlns:a16="http://schemas.microsoft.com/office/drawing/2014/main" xmlns="" id="{0967254B-CF1D-4F0D-A7F6-EC4E117B750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301294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1" name="Текст 39">
            <a:extLst>
              <a:ext uri="{FF2B5EF4-FFF2-40B4-BE49-F238E27FC236}">
                <a16:creationId xmlns:a16="http://schemas.microsoft.com/office/drawing/2014/main" xmlns="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3" name="Текст 39">
            <a:extLst>
              <a:ext uri="{FF2B5EF4-FFF2-40B4-BE49-F238E27FC236}">
                <a16:creationId xmlns:a16="http://schemas.microsoft.com/office/drawing/2014/main" xmlns="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7" name="Текст 39">
            <a:extLst>
              <a:ext uri="{FF2B5EF4-FFF2-40B4-BE49-F238E27FC236}">
                <a16:creationId xmlns:a16="http://schemas.microsoft.com/office/drawing/2014/main" xmlns="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38" name="Текст 39">
            <a:extLst>
              <a:ext uri="{FF2B5EF4-FFF2-40B4-BE49-F238E27FC236}">
                <a16:creationId xmlns:a16="http://schemas.microsoft.com/office/drawing/2014/main" xmlns="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xmlns="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xmlns="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2" name="Текст 39">
            <a:extLst>
              <a:ext uri="{FF2B5EF4-FFF2-40B4-BE49-F238E27FC236}">
                <a16:creationId xmlns:a16="http://schemas.microsoft.com/office/drawing/2014/main" xmlns="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  <p:sp>
        <p:nvSpPr>
          <p:cNvPr id="44" name="Текст 39">
            <a:extLst>
              <a:ext uri="{FF2B5EF4-FFF2-40B4-BE49-F238E27FC236}">
                <a16:creationId xmlns:a16="http://schemas.microsoft.com/office/drawing/2014/main" xmlns="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свой текст здесь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xmlns="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полнитель диаграммы 3">
            <a:extLst>
              <a:ext uri="{FF2B5EF4-FFF2-40B4-BE49-F238E27FC236}">
                <a16:creationId xmlns:a16="http://schemas.microsoft.com/office/drawing/2014/main" xmlns="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900613" y="1233488"/>
            <a:ext cx="699135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9867FAC3-5109-4D5D-8105-FC4831339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100" y="1450975"/>
            <a:ext cx="4065588" cy="4552950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xmlns="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полнитель диаграммы 3">
            <a:extLst>
              <a:ext uri="{FF2B5EF4-FFF2-40B4-BE49-F238E27FC236}">
                <a16:creationId xmlns:a16="http://schemas.microsoft.com/office/drawing/2014/main" xmlns="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71475" y="1233488"/>
            <a:ext cx="11520488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xmlns="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полнитель диаграммы 3">
            <a:extLst>
              <a:ext uri="{FF2B5EF4-FFF2-40B4-BE49-F238E27FC236}">
                <a16:creationId xmlns:a16="http://schemas.microsoft.com/office/drawing/2014/main" xmlns="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71475" y="1233488"/>
            <a:ext cx="7450621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F1D1D3DC-359F-47D3-A498-6E5DEF615B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40675" y="1233488"/>
            <a:ext cx="3951288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xmlns="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полнитель диаграммы 3">
            <a:extLst>
              <a:ext uri="{FF2B5EF4-FFF2-40B4-BE49-F238E27FC236}">
                <a16:creationId xmlns:a16="http://schemas.microsoft.com/office/drawing/2014/main" xmlns="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81415" y="1233488"/>
            <a:ext cx="551249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7" name="Заполнитель диаграммы 3">
            <a:extLst>
              <a:ext uri="{FF2B5EF4-FFF2-40B4-BE49-F238E27FC236}">
                <a16:creationId xmlns:a16="http://schemas.microsoft.com/office/drawing/2014/main" xmlns="" id="{6750280A-6976-42F9-B984-8601DD1972D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379473" y="1233488"/>
            <a:ext cx="551249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xmlns="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полнитель диаграммы 3">
            <a:extLst>
              <a:ext uri="{FF2B5EF4-FFF2-40B4-BE49-F238E27FC236}">
                <a16:creationId xmlns:a16="http://schemas.microsoft.com/office/drawing/2014/main" xmlns="" id="{56084AEC-DB39-4367-A213-BB2FE4AD38B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0622" y="1362696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9" name="Заполнитель диаграммы 3">
            <a:extLst>
              <a:ext uri="{FF2B5EF4-FFF2-40B4-BE49-F238E27FC236}">
                <a16:creationId xmlns:a16="http://schemas.microsoft.com/office/drawing/2014/main" xmlns="" id="{3CC4F2FB-E360-40E2-BDA5-455EB243C21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00682" y="3781218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0" name="Заполнитель диаграммы 3">
            <a:extLst>
              <a:ext uri="{FF2B5EF4-FFF2-40B4-BE49-F238E27FC236}">
                <a16:creationId xmlns:a16="http://schemas.microsoft.com/office/drawing/2014/main" xmlns="" id="{6373EAFD-6648-4861-97FB-A3961B86C814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208643" y="1367561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1" name="Заполнитель диаграммы 3">
            <a:extLst>
              <a:ext uri="{FF2B5EF4-FFF2-40B4-BE49-F238E27FC236}">
                <a16:creationId xmlns:a16="http://schemas.microsoft.com/office/drawing/2014/main" xmlns="" id="{CF0E102C-57E1-46ED-BE41-21C356F42BAD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198703" y="3786083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D02598E-521E-41CD-B068-134834CFF4FF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rtlCol="0"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2D02598E-521E-41CD-B068-134834CFF4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rtlCol="0"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302458-F7EC-4A75-A897-E73CF8028E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FD31584-D229-4F6C-BA8E-36782FDA8D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xmlns="" id="{8A594C5E-E06C-488C-AC82-331C53B94F1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4EC8C27-FA57-408C-8D6B-844D81BC831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n>
                <a:noFill/>
              </a:ln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 rtlCol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100" y="1638299"/>
            <a:ext cx="5346700" cy="438150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6D4AFEBD-46AA-4A09-AD19-CDD123811A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5" y="2603500"/>
            <a:ext cx="5495926" cy="3573463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Рисунок 1">
            <a:extLst>
              <a:ext uri="{FF2B5EF4-FFF2-40B4-BE49-F238E27FC236}">
                <a16:creationId xmlns:a16="http://schemas.microsoft.com/office/drawing/2014/main" xmlns="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 rtl="0">
              <a:buNone/>
            </a:pPr>
            <a:r>
              <a:rPr lang="ru-RU" noProof="0"/>
              <a:t>Добавление изображения здесь</a:t>
            </a:r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xmlns="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 rtl="0">
              <a:buNone/>
            </a:pPr>
            <a:r>
              <a:rPr lang="ru-RU" noProof="0"/>
              <a:t>Добавление изображения здесь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rtlCol="0" anchor="b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5" y="3619500"/>
            <a:ext cx="3997325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xmlns="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4" name="Рисунок 6">
            <a:extLst>
              <a:ext uri="{FF2B5EF4-FFF2-40B4-BE49-F238E27FC236}">
                <a16:creationId xmlns:a16="http://schemas.microsoft.com/office/drawing/2014/main" xmlns="" id="{F6824EBC-CC6E-4D5A-B85A-DAC55ACE85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03DC2DEF-D2FE-4B45-ABA4-9F153FD1C98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51CEBEB-5088-4E63-81A4-0DCEB5B45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algn="ctr"/>
            <a:r>
              <a:rPr lang="ru-RU" sz="5000" dirty="0" err="1" smtClean="0"/>
              <a:t>Маркетинговий</a:t>
            </a:r>
            <a:r>
              <a:rPr lang="ru-RU" sz="5000" dirty="0" smtClean="0"/>
              <a:t> комплекс для </a:t>
            </a:r>
            <a:r>
              <a:rPr lang="ru-RU" sz="5000" dirty="0" err="1" smtClean="0"/>
              <a:t>туристичних</a:t>
            </a:r>
            <a:r>
              <a:rPr lang="ru-RU" sz="5000" dirty="0" smtClean="0"/>
              <a:t> </a:t>
            </a:r>
            <a:r>
              <a:rPr lang="ru-RU" sz="5000" dirty="0" err="1" smtClean="0"/>
              <a:t>підприємств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0A08BD-55B8-4E58-BE53-03F8CDC0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/>
              <a:t>Комплекс маркетингу </a:t>
            </a:r>
            <a:r>
              <a:rPr lang="ru-RU" i="1" dirty="0" err="1" smtClean="0"/>
              <a:t>туристичного</a:t>
            </a:r>
            <a:r>
              <a:rPr lang="ru-RU" i="1" dirty="0" smtClean="0"/>
              <a:t> </a:t>
            </a:r>
            <a:r>
              <a:rPr lang="ru-RU" i="1" dirty="0" err="1" smtClean="0"/>
              <a:t>підприємства</a:t>
            </a:r>
            <a:endParaRPr lang="x-none" i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2675859-AA7B-46E1-8252-B31C912F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10</a:t>
            </a:fld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3D3B59E4-2B74-428B-B788-83429E242D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uk-UA" i="1" dirty="0"/>
              <a:t>Оточення</a:t>
            </a:r>
            <a:r>
              <a:rPr lang="uk-UA" dirty="0"/>
              <a:t>.</a:t>
            </a:r>
            <a:endParaRPr lang="x-none" i="1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1993D151-C823-4C4C-B1BE-876D605F24F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uk-UA" i="1" dirty="0"/>
              <a:t>Процес</a:t>
            </a:r>
            <a:r>
              <a:rPr lang="uk-UA" dirty="0"/>
              <a:t> надання послуги </a:t>
            </a:r>
            <a:r>
              <a:rPr lang="uk-UA" dirty="0" smtClean="0"/>
              <a:t>.</a:t>
            </a:r>
            <a:endParaRPr lang="x-none" i="1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5C5971F4-5D1D-4158-AA1A-95FEB1CE02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60723" y="4302782"/>
            <a:ext cx="2941892" cy="666781"/>
          </a:xfrm>
        </p:spPr>
        <p:txBody>
          <a:bodyPr/>
          <a:lstStyle/>
          <a:p>
            <a:r>
              <a:rPr lang="uk-UA" i="1" dirty="0"/>
              <a:t>Персонал</a:t>
            </a:r>
            <a:r>
              <a:rPr lang="uk-UA" dirty="0"/>
              <a:t> </a:t>
            </a:r>
            <a:r>
              <a:rPr lang="uk-UA" dirty="0" smtClean="0"/>
              <a:t> підприємства</a:t>
            </a:r>
            <a:r>
              <a:rPr lang="uk-UA" dirty="0"/>
              <a:t>, тобто його кваліфікація, навчання, мотивація, винагорода. </a:t>
            </a:r>
            <a:endParaRPr lang="x-none" i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B47558B-246F-424D-9572-15B47A33C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3" y="1935040"/>
            <a:ext cx="2368062" cy="2015107"/>
          </a:xfrm>
          <a:prstGeom prst="rect">
            <a:avLst/>
          </a:prstGeom>
        </p:spPr>
      </p:pic>
      <p:sp>
        <p:nvSpPr>
          <p:cNvPr id="4" name="AutoShape 4" descr="Основні методи просування товару на ринок - AboutMark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9120554" y="1535723"/>
            <a:ext cx="2930769" cy="268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AutoShape 2" descr="Триэс-Персона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41" y="1958852"/>
            <a:ext cx="2486025" cy="199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 descr="Яке приміщення у Львові зняти під офіс або магази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35040"/>
            <a:ext cx="24193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9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D0E604F-9844-4C54-9517-A0BA81555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938" y="3886201"/>
            <a:ext cx="10937631" cy="1104900"/>
          </a:xfrm>
        </p:spPr>
        <p:txBody>
          <a:bodyPr>
            <a:normAutofit fontScale="90000"/>
          </a:bodyPr>
          <a:lstStyle/>
          <a:p>
            <a:r>
              <a:rPr lang="ru-RU" dirty="0"/>
              <a:t>2. </a:t>
            </a:r>
            <a:r>
              <a:rPr lang="uk-UA" dirty="0" smtClean="0"/>
              <a:t>Маркетингові </a:t>
            </a:r>
            <a:r>
              <a:rPr lang="uk-UA" dirty="0"/>
              <a:t>стратегії в туризмі </a:t>
            </a:r>
            <a:br>
              <a:rPr lang="uk-UA" dirty="0"/>
            </a:br>
            <a:endParaRPr lang="x-none" dirty="0"/>
          </a:p>
        </p:txBody>
      </p:sp>
      <p:pic>
        <p:nvPicPr>
          <p:cNvPr id="5130" name="Picture 10" descr="Як конкуренція допомагає бізнесу розвиватися">
            <a:extLst>
              <a:ext uri="{FF2B5EF4-FFF2-40B4-BE49-F238E27FC236}">
                <a16:creationId xmlns:a16="http://schemas.microsoft.com/office/drawing/2014/main" xmlns="" id="{4B7805A3-C4BD-4DB3-BA7D-4F41BD808F7C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6" b="2194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0A32A32-F581-46FC-B858-AA53F4CD8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646" y="443158"/>
            <a:ext cx="4416424" cy="2182811"/>
          </a:xfrm>
        </p:spPr>
        <p:txBody>
          <a:bodyPr>
            <a:normAutofit/>
          </a:bodyPr>
          <a:lstStyle/>
          <a:p>
            <a:pPr algn="ctr"/>
            <a:r>
              <a:rPr lang="uk-UA" sz="4000" b="0" dirty="0" smtClean="0"/>
              <a:t>Стратегічне </a:t>
            </a:r>
            <a:r>
              <a:rPr lang="uk-UA" sz="4000" b="0" dirty="0"/>
              <a:t>маркетингове планування </a:t>
            </a:r>
            <a:r>
              <a:rPr lang="uk-UA" sz="4000" b="0" dirty="0" smtClean="0"/>
              <a:t> </a:t>
            </a:r>
            <a:endParaRPr lang="x-none" sz="4000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3456A05-2E0F-417A-A845-01BE8EBDCC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8783" b="8783"/>
          <a:stretch>
            <a:fillRect/>
          </a:stretch>
        </p:blipFill>
        <p:spPr>
          <a:xfrm>
            <a:off x="421055" y="2790091"/>
            <a:ext cx="5616331" cy="30329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64215" y="1002213"/>
            <a:ext cx="46775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це</a:t>
            </a:r>
            <a:r>
              <a:rPr lang="ru-RU" sz="2800" dirty="0"/>
              <a:t> процес </a:t>
            </a:r>
            <a:r>
              <a:rPr lang="ru-RU" sz="2800" dirty="0" err="1"/>
              <a:t>розробки</a:t>
            </a:r>
            <a:r>
              <a:rPr lang="ru-RU" sz="2800" dirty="0"/>
              <a:t> </a:t>
            </a:r>
            <a:r>
              <a:rPr lang="ru-RU" sz="2800" dirty="0" err="1"/>
              <a:t>специфічних</a:t>
            </a:r>
            <a:r>
              <a:rPr lang="ru-RU" sz="2800" dirty="0"/>
              <a:t> </a:t>
            </a:r>
            <a:r>
              <a:rPr lang="ru-RU" sz="2800" dirty="0" err="1"/>
              <a:t>стратегій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сприятимуть</a:t>
            </a:r>
            <a:r>
              <a:rPr lang="ru-RU" sz="2800" dirty="0"/>
              <a:t> </a:t>
            </a:r>
            <a:r>
              <a:rPr lang="ru-RU" sz="2800" dirty="0" err="1"/>
              <a:t>досягненню</a:t>
            </a:r>
            <a:r>
              <a:rPr lang="ru-RU" sz="2800" dirty="0"/>
              <a:t> </a:t>
            </a:r>
            <a:r>
              <a:rPr lang="ru-RU" sz="2800" dirty="0" err="1"/>
              <a:t>цілей</a:t>
            </a:r>
            <a:r>
              <a:rPr lang="ru-RU" sz="2800" dirty="0"/>
              <a:t> </a:t>
            </a:r>
            <a:r>
              <a:rPr lang="ru-RU" sz="2800" dirty="0" err="1"/>
              <a:t>туристичного</a:t>
            </a:r>
            <a:r>
              <a:rPr lang="ru-RU" sz="2800" dirty="0"/>
              <a:t> </a:t>
            </a:r>
            <a:r>
              <a:rPr lang="ru-RU" sz="2800" dirty="0" err="1"/>
              <a:t>підприємства</a:t>
            </a:r>
            <a:r>
              <a:rPr lang="ru-RU" sz="2800" dirty="0"/>
              <a:t> на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підтримання</a:t>
            </a:r>
            <a:r>
              <a:rPr lang="ru-RU" sz="2800" dirty="0"/>
              <a:t> </a:t>
            </a:r>
            <a:r>
              <a:rPr lang="ru-RU" sz="2800" dirty="0" err="1"/>
              <a:t>стратегічної</a:t>
            </a:r>
            <a:r>
              <a:rPr lang="ru-RU" sz="2800" dirty="0"/>
              <a:t> </a:t>
            </a:r>
            <a:r>
              <a:rPr lang="ru-RU" sz="2800" dirty="0" err="1"/>
              <a:t>відповідності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ними, </a:t>
            </a:r>
            <a:r>
              <a:rPr lang="ru-RU" sz="2800" dirty="0" err="1"/>
              <a:t>потенційними</a:t>
            </a:r>
            <a:r>
              <a:rPr lang="ru-RU" sz="2800" dirty="0"/>
              <a:t> </a:t>
            </a:r>
            <a:r>
              <a:rPr lang="ru-RU" sz="2800" dirty="0" err="1"/>
              <a:t>можливостями</a:t>
            </a:r>
            <a:r>
              <a:rPr lang="ru-RU" sz="2800" dirty="0"/>
              <a:t> та </a:t>
            </a:r>
            <a:r>
              <a:rPr lang="ru-RU" sz="2800" dirty="0" err="1"/>
              <a:t>загрозами</a:t>
            </a:r>
            <a:r>
              <a:rPr lang="ru-RU" sz="2800" dirty="0"/>
              <a:t> в </a:t>
            </a:r>
            <a:r>
              <a:rPr lang="ru-RU" sz="2800" dirty="0" err="1"/>
              <a:t>діяльності</a:t>
            </a:r>
            <a:r>
              <a:rPr lang="ru-RU" sz="2800" dirty="0"/>
              <a:t> маркетингу.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8273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D305FF-BC7D-43B7-9791-4240C5B4A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err="1"/>
              <a:t>Зміст</a:t>
            </a:r>
            <a:r>
              <a:rPr lang="ru-RU" b="0" dirty="0"/>
              <a:t> та </a:t>
            </a:r>
            <a:r>
              <a:rPr lang="ru-RU" b="0" dirty="0" err="1"/>
              <a:t>особливості</a:t>
            </a:r>
            <a:r>
              <a:rPr lang="ru-RU" b="0" dirty="0"/>
              <a:t> </a:t>
            </a:r>
            <a:r>
              <a:rPr lang="ru-RU" b="0" dirty="0" err="1"/>
              <a:t>стратегічного</a:t>
            </a:r>
            <a:r>
              <a:rPr lang="ru-RU" b="0" dirty="0"/>
              <a:t> </a:t>
            </a:r>
            <a:r>
              <a:rPr lang="ru-RU" b="0" dirty="0" err="1"/>
              <a:t>планування</a:t>
            </a:r>
            <a:r>
              <a:rPr lang="ru-RU" b="0" dirty="0"/>
              <a:t> маркетингу туризму </a:t>
            </a:r>
            <a:r>
              <a:rPr lang="ru-RU" b="0" dirty="0" err="1"/>
              <a:t>полягають</a:t>
            </a:r>
            <a:r>
              <a:rPr lang="ru-RU" b="0" dirty="0"/>
              <a:t> у тому, </a:t>
            </a:r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таке</a:t>
            </a:r>
            <a:r>
              <a:rPr lang="ru-RU" b="0" dirty="0"/>
              <a:t> </a:t>
            </a:r>
            <a:r>
              <a:rPr lang="ru-RU" b="0" dirty="0" err="1"/>
              <a:t>планування</a:t>
            </a:r>
            <a:r>
              <a:rPr lang="ru-RU" b="0" dirty="0"/>
              <a:t>:</a:t>
            </a:r>
            <a:endParaRPr lang="x-none" i="1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DDEB6DC5-1720-457D-BDE4-29611FB495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804167"/>
              </p:ext>
            </p:extLst>
          </p:nvPr>
        </p:nvGraphicFramePr>
        <p:xfrm>
          <a:off x="371474" y="1233488"/>
          <a:ext cx="11520487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1B64087-F9C2-4373-9FFF-F5091F44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066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E6D0FB-2D67-497D-964D-21AF651C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/>
              <a:t>У межах </a:t>
            </a:r>
            <a:r>
              <a:rPr lang="ru-RU" b="0" dirty="0" err="1"/>
              <a:t>стратегічного</a:t>
            </a:r>
            <a:r>
              <a:rPr lang="ru-RU" b="0" dirty="0"/>
              <a:t> </a:t>
            </a:r>
            <a:r>
              <a:rPr lang="ru-RU" b="0" dirty="0" err="1"/>
              <a:t>планування</a:t>
            </a:r>
            <a:r>
              <a:rPr lang="ru-RU" b="0" dirty="0"/>
              <a:t> </a:t>
            </a:r>
            <a:r>
              <a:rPr lang="ru-RU" b="0" dirty="0" err="1"/>
              <a:t>виокремлюють</a:t>
            </a:r>
            <a:r>
              <a:rPr lang="ru-RU" b="0" dirty="0"/>
              <a:t> </a:t>
            </a:r>
            <a:r>
              <a:rPr lang="ru-RU" b="0" dirty="0" err="1"/>
              <a:t>п’ять</a:t>
            </a:r>
            <a:r>
              <a:rPr lang="ru-RU" b="0" dirty="0"/>
              <a:t> </a:t>
            </a:r>
            <a:r>
              <a:rPr lang="ru-RU" b="0" dirty="0" err="1"/>
              <a:t>рівнів</a:t>
            </a:r>
            <a:endParaRPr lang="x-none" i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4250B87-6564-4A2D-BCAC-8776B3A6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14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C9AD913-1230-407F-8467-9FEB2C056D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1676" y="1219200"/>
            <a:ext cx="4725455" cy="1014988"/>
          </a:xfrm>
        </p:spPr>
        <p:txBody>
          <a:bodyPr/>
          <a:lstStyle/>
          <a:p>
            <a:endParaRPr lang="uk-UA" dirty="0"/>
          </a:p>
          <a:p>
            <a:r>
              <a:rPr lang="uk-UA" sz="2800" dirty="0">
                <a:solidFill>
                  <a:schemeClr val="tx1">
                    <a:lumMod val="50000"/>
                  </a:schemeClr>
                </a:solidFill>
              </a:rPr>
              <a:t>Ситуаційний аналіз. </a:t>
            </a:r>
            <a:endParaRPr lang="uk-UA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uk-UA" sz="2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Планування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цілей туристичного підприємства</a:t>
            </a:r>
            <a:r>
              <a:rPr lang="uk-UA" dirty="0"/>
              <a:t>.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0E62644-13A0-4934-88F6-3FA3E25EA7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43061" y="3112920"/>
            <a:ext cx="4725455" cy="758822"/>
          </a:xfrm>
        </p:spPr>
        <p:txBody>
          <a:bodyPr/>
          <a:lstStyle/>
          <a:p>
            <a:endParaRPr lang="uk-UA" dirty="0"/>
          </a:p>
          <a:p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Розробка альтернативних стратегій </a:t>
            </a:r>
          </a:p>
          <a:p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00BBB84-070C-43E9-A832-7D1ECDA7FF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Вибір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та оцінка стратегії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6B0152A9-0F0C-4004-AEFE-2047D4FAF7C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Розробка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</a:rPr>
              <a:t>оперативних маркетингових планів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8429183-AF8E-4111-8731-9A2151725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2" y="2368062"/>
            <a:ext cx="3763107" cy="224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8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CDC143D0-40BE-441B-A189-FAA3F7DBA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У </a:t>
            </a:r>
            <a:r>
              <a:rPr lang="ru-RU" dirty="0" err="1"/>
              <a:t>маркетинговій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: </a:t>
            </a:r>
            <a:endParaRPr lang="x-none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D0E88295-CEE5-4625-A9A7-FC11153996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267205"/>
              </p:ext>
            </p:extLst>
          </p:nvPr>
        </p:nvGraphicFramePr>
        <p:xfrm>
          <a:off x="2543908" y="1277815"/>
          <a:ext cx="6557962" cy="491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E369255-A648-4B6B-AE77-A36728FC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ru-RU" noProof="0" smtClean="0"/>
              <a:pPr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48173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0" dirty="0"/>
              <a:t/>
            </a:r>
            <a:br>
              <a:rPr lang="uk-UA" b="0" dirty="0"/>
            </a:br>
            <a:r>
              <a:rPr lang="uk-UA" dirty="0"/>
              <a:t>Продуктова стратегія туристичного підприємства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061" y="1301262"/>
            <a:ext cx="3610708" cy="3305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Життєвий</a:t>
            </a:r>
            <a:r>
              <a:rPr lang="ru-RU" dirty="0"/>
              <a:t> цикл </a:t>
            </a:r>
            <a:r>
              <a:rPr lang="ru-RU" dirty="0" err="1"/>
              <a:t>туристичного</a:t>
            </a:r>
            <a:r>
              <a:rPr lang="ru-RU" dirty="0"/>
              <a:t> продукту і </a:t>
            </a:r>
            <a:r>
              <a:rPr lang="ru-RU" dirty="0" err="1"/>
              <a:t>пов’язані</a:t>
            </a:r>
            <a:r>
              <a:rPr lang="ru-RU" dirty="0"/>
              <a:t> з ним </a:t>
            </a:r>
            <a:r>
              <a:rPr lang="ru-RU" dirty="0" err="1"/>
              <a:t>фази</a:t>
            </a:r>
            <a:r>
              <a:rPr lang="ru-RU" dirty="0"/>
              <a:t> </a:t>
            </a:r>
            <a:r>
              <a:rPr lang="ru-RU" dirty="0" err="1"/>
              <a:t>продуктової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не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продуктової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на ринку </a:t>
            </a:r>
            <a:r>
              <a:rPr lang="ru-RU" dirty="0" err="1"/>
              <a:t>товарів</a:t>
            </a:r>
            <a:r>
              <a:rPr lang="ru-RU" dirty="0"/>
              <a:t>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16</a:t>
            </a:fld>
            <a:endParaRPr lang="ru-RU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36" y="2339487"/>
            <a:ext cx="6632129" cy="320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16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0" dirty="0"/>
              <a:t/>
            </a:r>
            <a:br>
              <a:rPr lang="uk-UA" b="0" dirty="0"/>
            </a:br>
            <a:r>
              <a:rPr lang="uk-UA" dirty="0"/>
              <a:t>Продуктова стратегія туристичного підприємства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061" y="1301262"/>
            <a:ext cx="6049108" cy="33059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Продуктова стратегія </a:t>
            </a:r>
            <a:r>
              <a:rPr lang="uk-UA" sz="2400" dirty="0"/>
              <a:t>– це розробка напрямів щодо оптимізації продуктової низки і визначення такого асортименту продуктів, що найбільше підходитиме для успішної роботи на туристичному ринку і забезпечить ефективність діяльності туристичного підприємства в цілому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17</a:t>
            </a:fld>
            <a:endParaRPr lang="ru-RU" noProof="0"/>
          </a:p>
        </p:txBody>
      </p:sp>
      <p:sp>
        <p:nvSpPr>
          <p:cNvPr id="5" name="Прямоугольник 4"/>
          <p:cNvSpPr/>
          <p:nvPr/>
        </p:nvSpPr>
        <p:spPr>
          <a:xfrm>
            <a:off x="5099539" y="3811012"/>
            <a:ext cx="68462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Продуктова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стратегія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розробляється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задля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перспективи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передбачає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вирішення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принципових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завдань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пов’язаних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algn="just"/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оптимізацією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структури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пропонованих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продуктів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різних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стадіях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їх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життєвого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циклу; </a:t>
            </a:r>
          </a:p>
          <a:p>
            <a:pPr algn="just"/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розробкою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та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впровадженням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ринок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продуктів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-новинок.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700953" y="5149840"/>
            <a:ext cx="328247" cy="231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>
            <a:off x="4759567" y="5782886"/>
            <a:ext cx="328247" cy="231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54" y="1295398"/>
            <a:ext cx="4466491" cy="23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 descr="страховий маркети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1"/>
          <a:stretch/>
        </p:blipFill>
        <p:spPr bwMode="auto">
          <a:xfrm>
            <a:off x="726831" y="4829908"/>
            <a:ext cx="3048000" cy="118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365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Цінова</a:t>
            </a:r>
            <a:r>
              <a:rPr lang="ru-RU" dirty="0" smtClean="0"/>
              <a:t> </a:t>
            </a:r>
            <a:r>
              <a:rPr lang="ru-RU" dirty="0" err="1" smtClean="0"/>
              <a:t>стратегія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7138" y="1547445"/>
            <a:ext cx="9816976" cy="42778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Актуальність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проблеми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розробки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цінової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стратегії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діяльності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туристичних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підприємств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пов’язана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з такими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чинниками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ціноутворення є одним із головних напрямів маркетингової діяльності, важливим засобом управління, що надає можливість формувати обсяг прибутку;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вільне ціноутворення в умовах ринкової економіки пов’язане з вирішенням таких питань, як вибір критеріїв та методики формування, захист від державного регулювання цін; 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більшість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дрібних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середніх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туристичних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підприємств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обмежені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 ресурсах,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щоб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приймати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участь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ціновій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конкуренції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ринок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туристичних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послуг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є ринком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покупця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7859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D305FF-BC7D-43B7-9791-4240C5B4A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45" y="459643"/>
            <a:ext cx="11520487" cy="7588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err="1"/>
              <a:t>Під</a:t>
            </a:r>
            <a:r>
              <a:rPr lang="ru-RU" b="0" dirty="0"/>
              <a:t> час формування </a:t>
            </a:r>
            <a:r>
              <a:rPr lang="ru-RU" b="0" dirty="0" err="1"/>
              <a:t>цінової</a:t>
            </a:r>
            <a:r>
              <a:rPr lang="ru-RU" b="0" dirty="0"/>
              <a:t> </a:t>
            </a:r>
            <a:r>
              <a:rPr lang="ru-RU" b="0" dirty="0" err="1"/>
              <a:t>стратегії</a:t>
            </a:r>
            <a:r>
              <a:rPr lang="ru-RU" b="0" dirty="0"/>
              <a:t> </a:t>
            </a:r>
            <a:r>
              <a:rPr lang="ru-RU" b="0" dirty="0" err="1"/>
              <a:t>туристичному</a:t>
            </a:r>
            <a:r>
              <a:rPr lang="ru-RU" b="0" dirty="0"/>
              <a:t> </a:t>
            </a:r>
            <a:r>
              <a:rPr lang="ru-RU" b="0" dirty="0" err="1"/>
              <a:t>підприємству</a:t>
            </a:r>
            <a:r>
              <a:rPr lang="ru-RU" b="0" dirty="0"/>
              <a:t> </a:t>
            </a:r>
            <a:r>
              <a:rPr lang="ru-RU" b="0" dirty="0" err="1"/>
              <a:t>слід</a:t>
            </a:r>
            <a:r>
              <a:rPr lang="ru-RU" b="0" dirty="0"/>
              <a:t> </a:t>
            </a:r>
            <a:r>
              <a:rPr lang="ru-RU" b="0" dirty="0" err="1"/>
              <a:t>враховувати</a:t>
            </a:r>
            <a:r>
              <a:rPr lang="ru-RU" b="0" dirty="0"/>
              <a:t> </a:t>
            </a:r>
            <a:r>
              <a:rPr lang="ru-RU" b="0" dirty="0" err="1"/>
              <a:t>характерні</a:t>
            </a:r>
            <a:r>
              <a:rPr lang="ru-RU" b="0" dirty="0"/>
              <a:t> </a:t>
            </a:r>
            <a:r>
              <a:rPr lang="ru-RU" b="0" dirty="0" err="1"/>
              <a:t>особливості</a:t>
            </a:r>
            <a:r>
              <a:rPr lang="ru-RU" b="0" dirty="0"/>
              <a:t>, </a:t>
            </a:r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впливають</a:t>
            </a:r>
            <a:r>
              <a:rPr lang="ru-RU" b="0" dirty="0"/>
              <a:t> на процес </a:t>
            </a:r>
            <a:r>
              <a:rPr lang="ru-RU" b="0" dirty="0" err="1"/>
              <a:t>ціноутворення</a:t>
            </a:r>
            <a:r>
              <a:rPr lang="ru-RU" b="0" dirty="0"/>
              <a:t> в </a:t>
            </a:r>
            <a:r>
              <a:rPr lang="ru-RU" b="0" dirty="0" err="1"/>
              <a:t>туризмі</a:t>
            </a:r>
            <a:r>
              <a:rPr lang="ru-RU" b="0" dirty="0"/>
              <a:t>: </a:t>
            </a:r>
            <a:endParaRPr lang="x-none" i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1B64087-F9C2-4373-9FFF-F5091F44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19</a:t>
            </a:fld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5846" y="1899138"/>
            <a:ext cx="7795847" cy="3738563"/>
          </a:xfrm>
        </p:spPr>
        <p:txBody>
          <a:bodyPr>
            <a:normAutofit fontScale="70000" lnSpcReduction="20000"/>
          </a:bodyPr>
          <a:lstStyle/>
          <a:p>
            <a:endParaRPr lang="uk-UA" dirty="0"/>
          </a:p>
          <a:p>
            <a:r>
              <a:rPr lang="uk-UA" dirty="0"/>
              <a:t>висока цінова еластичність попиту; </a:t>
            </a:r>
          </a:p>
          <a:p>
            <a:r>
              <a:rPr lang="ru-RU" dirty="0" smtClean="0"/>
              <a:t>великий </a:t>
            </a:r>
            <a:r>
              <a:rPr lang="ru-RU" dirty="0" err="1"/>
              <a:t>розрив</a:t>
            </a:r>
            <a:r>
              <a:rPr lang="ru-RU" dirty="0"/>
              <a:t> у </a:t>
            </a:r>
            <a:r>
              <a:rPr lang="ru-RU" dirty="0" err="1"/>
              <a:t>часі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встановленням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та </a:t>
            </a:r>
            <a:r>
              <a:rPr lang="ru-RU" dirty="0" err="1"/>
              <a:t>купівлею</a:t>
            </a:r>
            <a:r>
              <a:rPr lang="ru-RU" dirty="0"/>
              <a:t>-продажами; </a:t>
            </a:r>
          </a:p>
          <a:p>
            <a:r>
              <a:rPr lang="ru-RU" dirty="0" err="1" smtClean="0"/>
              <a:t>неможливість</a:t>
            </a:r>
            <a:r>
              <a:rPr lang="ru-RU" dirty="0" smtClean="0"/>
              <a:t>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туристичний</a:t>
            </a:r>
            <a:r>
              <a:rPr lang="ru-RU" dirty="0"/>
              <a:t> продукту,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невчасно</a:t>
            </a:r>
            <a:r>
              <a:rPr lang="ru-RU" dirty="0"/>
              <a:t> </a:t>
            </a:r>
            <a:r>
              <a:rPr lang="ru-RU" dirty="0" err="1"/>
              <a:t>реалізовані</a:t>
            </a:r>
            <a:r>
              <a:rPr lang="ru-RU" dirty="0"/>
              <a:t> </a:t>
            </a:r>
            <a:r>
              <a:rPr lang="ru-RU" dirty="0" err="1"/>
              <a:t>туристичні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збитків</a:t>
            </a:r>
            <a:r>
              <a:rPr lang="ru-RU" dirty="0"/>
              <a:t>; </a:t>
            </a:r>
          </a:p>
          <a:p>
            <a:r>
              <a:rPr lang="ru-RU" dirty="0" err="1" smtClean="0"/>
              <a:t>потужний</a:t>
            </a:r>
            <a:r>
              <a:rPr lang="ru-RU" dirty="0" smtClean="0"/>
              <a:t> </a:t>
            </a:r>
            <a:r>
              <a:rPr lang="ru-RU" dirty="0"/>
              <a:t>вплив </a:t>
            </a:r>
            <a:r>
              <a:rPr lang="ru-RU" dirty="0" err="1"/>
              <a:t>конкурентів</a:t>
            </a:r>
            <a:r>
              <a:rPr lang="ru-RU" dirty="0"/>
              <a:t> на процес </a:t>
            </a:r>
            <a:r>
              <a:rPr lang="ru-RU" dirty="0" err="1"/>
              <a:t>ціноутворення</a:t>
            </a:r>
            <a:r>
              <a:rPr lang="ru-RU" dirty="0"/>
              <a:t>; </a:t>
            </a:r>
          </a:p>
          <a:p>
            <a:r>
              <a:rPr lang="ru-RU" dirty="0" err="1" smtClean="0"/>
              <a:t>державне</a:t>
            </a:r>
            <a:r>
              <a:rPr lang="ru-RU" dirty="0" smtClean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транспорту; </a:t>
            </a:r>
          </a:p>
          <a:p>
            <a:r>
              <a:rPr lang="uk-UA" dirty="0" smtClean="0"/>
              <a:t>необхідність </a:t>
            </a:r>
            <a:r>
              <a:rPr lang="uk-UA" dirty="0"/>
              <a:t>сезонної диференціації цін; </a:t>
            </a:r>
          </a:p>
          <a:p>
            <a:r>
              <a:rPr lang="uk-UA" dirty="0"/>
              <a:t>в</a:t>
            </a:r>
            <a:r>
              <a:rPr lang="uk-UA" dirty="0" smtClean="0"/>
              <a:t>исокий </a:t>
            </a:r>
            <a:r>
              <a:rPr lang="uk-UA" dirty="0"/>
              <a:t>рівень орієнтації на психологічні особливості споживача, оскільки ціна пов’язана з соціальним статусом клієнта; </a:t>
            </a:r>
          </a:p>
          <a:p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туристичні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 </a:t>
            </a:r>
          </a:p>
        </p:txBody>
      </p:sp>
      <p:pic>
        <p:nvPicPr>
          <p:cNvPr id="17410" name="Picture 2" descr="Стратегії ціноутворення: 7 найкращих прикладів цінових стратегі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1" y="2149474"/>
            <a:ext cx="3560641" cy="36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34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8" y="252557"/>
            <a:ext cx="5272764" cy="763443"/>
          </a:xfrm>
        </p:spPr>
        <p:txBody>
          <a:bodyPr rtlCol="0"/>
          <a:lstStyle/>
          <a:p>
            <a:pPr rtl="0"/>
            <a:r>
              <a:rPr lang="ru-RU" dirty="0" smtClean="0"/>
              <a:t>План 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969" y="1241525"/>
            <a:ext cx="6031462" cy="3858013"/>
          </a:xfrm>
        </p:spPr>
        <p:txBody>
          <a:bodyPr rtlCol="0"/>
          <a:lstStyle/>
          <a:p>
            <a:pPr marL="0" indent="0">
              <a:buNone/>
            </a:pPr>
            <a:r>
              <a:rPr lang="ru-RU" b="1" i="1" dirty="0"/>
              <a:t>1. </a:t>
            </a:r>
            <a:r>
              <a:rPr lang="ru-RU" b="1" i="1" dirty="0" err="1" smtClean="0"/>
              <a:t>Особливості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застосування</a:t>
            </a:r>
            <a:r>
              <a:rPr lang="ru-RU" b="1" i="1" dirty="0" smtClean="0"/>
              <a:t> комплексу маркетингу на </a:t>
            </a:r>
            <a:r>
              <a:rPr lang="ru-RU" b="1" i="1" dirty="0" err="1" smtClean="0"/>
              <a:t>туристичному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підприємстві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r>
              <a:rPr lang="ru-RU" b="1" i="1" dirty="0" smtClean="0"/>
              <a:t>2</a:t>
            </a:r>
            <a:r>
              <a:rPr lang="ru-RU" b="1" i="1" dirty="0"/>
              <a:t>. </a:t>
            </a:r>
            <a:r>
              <a:rPr lang="uk-UA" b="1" i="1" dirty="0" smtClean="0"/>
              <a:t>Маркетингові </a:t>
            </a:r>
            <a:r>
              <a:rPr lang="uk-UA" b="1" i="1" dirty="0"/>
              <a:t>стратегії в туризмі </a:t>
            </a:r>
          </a:p>
          <a:p>
            <a:pPr marL="0" indent="0">
              <a:buNone/>
            </a:pPr>
            <a:endParaRPr lang="ru-RU" b="1" i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smtClean="0"/>
              <a:t>2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27" y="1032363"/>
            <a:ext cx="4737100" cy="317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311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0A08BD-55B8-4E58-BE53-03F8CDC0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ціноутворення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цілі</a:t>
            </a:r>
            <a:endParaRPr lang="x-none" i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2675859-AA7B-46E1-8252-B31C912F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20</a:t>
            </a:fld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3D3B59E4-2B74-428B-B788-83429E242D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uk-UA" b="0" dirty="0" smtClean="0"/>
              <a:t>Максимізація </a:t>
            </a:r>
            <a:r>
              <a:rPr lang="uk-UA" b="0" dirty="0"/>
              <a:t>прибутку 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1993D151-C823-4C4C-B1BE-876D605F24F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uk-UA" b="0" dirty="0" smtClean="0"/>
              <a:t>Утримання </a:t>
            </a:r>
            <a:r>
              <a:rPr lang="uk-UA" b="0" dirty="0"/>
              <a:t>позицій на ринку </a:t>
            </a:r>
          </a:p>
          <a:p>
            <a:r>
              <a:rPr lang="uk-UA" dirty="0" smtClean="0"/>
              <a:t>.</a:t>
            </a:r>
            <a:endParaRPr lang="x-none" i="1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5C5971F4-5D1D-4158-AA1A-95FEB1CE02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uk-UA" b="0" dirty="0" smtClean="0"/>
              <a:t>Лідерство </a:t>
            </a:r>
            <a:r>
              <a:rPr lang="uk-UA" b="0" dirty="0"/>
              <a:t>на туристичному ринку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F5F38649-0FDC-4443-9D78-27B66955D7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05350" y="4302782"/>
            <a:ext cx="2869419" cy="666781"/>
          </a:xfrm>
        </p:spPr>
        <p:txBody>
          <a:bodyPr/>
          <a:lstStyle/>
          <a:p>
            <a:r>
              <a:rPr lang="uk-UA" b="0" dirty="0" smtClean="0"/>
              <a:t>Лідерство </a:t>
            </a:r>
            <a:r>
              <a:rPr lang="uk-UA" b="0" dirty="0"/>
              <a:t>в якості продуктів </a:t>
            </a:r>
          </a:p>
        </p:txBody>
      </p:sp>
      <p:sp>
        <p:nvSpPr>
          <p:cNvPr id="4" name="AutoShape 4" descr="Основні методи просування товару на ринок - AboutMark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2" y="2002284"/>
            <a:ext cx="236476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65" y="2002284"/>
            <a:ext cx="244169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39" y="2111252"/>
            <a:ext cx="2579076" cy="164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15" y="2002284"/>
            <a:ext cx="246184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8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E6D0FB-2D67-497D-964D-21AF651C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err="1"/>
              <a:t>Цінова</a:t>
            </a:r>
            <a:r>
              <a:rPr lang="ru-RU" b="0" dirty="0"/>
              <a:t> </a:t>
            </a:r>
            <a:r>
              <a:rPr lang="ru-RU" b="0" dirty="0" err="1"/>
              <a:t>стратегія</a:t>
            </a:r>
            <a:r>
              <a:rPr lang="ru-RU" b="0" dirty="0"/>
              <a:t> – </a:t>
            </a:r>
            <a:r>
              <a:rPr lang="ru-RU" b="0" dirty="0" err="1"/>
              <a:t>це</a:t>
            </a:r>
            <a:r>
              <a:rPr lang="ru-RU" b="0" dirty="0"/>
              <a:t> </a:t>
            </a:r>
            <a:r>
              <a:rPr lang="ru-RU" b="0" dirty="0" err="1"/>
              <a:t>планування</a:t>
            </a:r>
            <a:r>
              <a:rPr lang="ru-RU" b="0" dirty="0"/>
              <a:t> </a:t>
            </a:r>
            <a:r>
              <a:rPr lang="ru-RU" b="0" dirty="0" err="1"/>
              <a:t>можливої</a:t>
            </a:r>
            <a:r>
              <a:rPr lang="ru-RU" b="0" dirty="0"/>
              <a:t> </a:t>
            </a:r>
            <a:r>
              <a:rPr lang="ru-RU" b="0" dirty="0" err="1"/>
              <a:t>динаміки</a:t>
            </a:r>
            <a:r>
              <a:rPr lang="ru-RU" b="0" dirty="0"/>
              <a:t> </a:t>
            </a:r>
            <a:r>
              <a:rPr lang="ru-RU" b="0" dirty="0" err="1"/>
              <a:t>зміни</a:t>
            </a:r>
            <a:r>
              <a:rPr lang="ru-RU" b="0" dirty="0"/>
              <a:t> </a:t>
            </a:r>
            <a:r>
              <a:rPr lang="ru-RU" b="0" dirty="0" err="1"/>
              <a:t>початкової</a:t>
            </a:r>
            <a:r>
              <a:rPr lang="ru-RU" b="0" dirty="0"/>
              <a:t> </a:t>
            </a:r>
            <a:r>
              <a:rPr lang="ru-RU" b="0" dirty="0" err="1"/>
              <a:t>ціни</a:t>
            </a:r>
            <a:r>
              <a:rPr lang="ru-RU" b="0" dirty="0"/>
              <a:t> </a:t>
            </a:r>
            <a:r>
              <a:rPr lang="ru-RU" b="0" dirty="0" err="1"/>
              <a:t>туристичного</a:t>
            </a:r>
            <a:r>
              <a:rPr lang="ru-RU" b="0" dirty="0"/>
              <a:t> продукту в </a:t>
            </a:r>
            <a:r>
              <a:rPr lang="ru-RU" b="0" dirty="0" err="1"/>
              <a:t>умовах</a:t>
            </a:r>
            <a:r>
              <a:rPr lang="ru-RU" b="0" dirty="0"/>
              <a:t> ринку.</a:t>
            </a:r>
            <a:endParaRPr lang="x-none" i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4250B87-6564-4A2D-BCAC-8776B3A6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21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C9AD913-1230-407F-8467-9FEB2C056D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1676" y="1219200"/>
            <a:ext cx="4725455" cy="1014988"/>
          </a:xfrm>
        </p:spPr>
        <p:txBody>
          <a:bodyPr/>
          <a:lstStyle/>
          <a:p>
            <a:endParaRPr lang="uk-UA" dirty="0"/>
          </a:p>
          <a:p>
            <a:endParaRPr lang="uk-UA" sz="2800" dirty="0"/>
          </a:p>
          <a:p>
            <a:r>
              <a:rPr lang="uk-UA" sz="2800" dirty="0"/>
              <a:t>стратегія зняття вершків </a:t>
            </a:r>
          </a:p>
          <a:p>
            <a:endParaRPr lang="uk-UA" sz="2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uk-UA" dirty="0" smtClean="0"/>
              <a:t>. </a:t>
            </a:r>
            <a:endParaRPr lang="uk-UA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0E62644-13A0-4934-88F6-3FA3E25EA7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43061" y="3112920"/>
            <a:ext cx="4725455" cy="758822"/>
          </a:xfrm>
        </p:spPr>
        <p:txBody>
          <a:bodyPr/>
          <a:lstStyle/>
          <a:p>
            <a:r>
              <a:rPr lang="uk-UA" sz="2800" dirty="0" smtClean="0"/>
              <a:t>стратегія </a:t>
            </a:r>
            <a:r>
              <a:rPr lang="uk-UA" sz="2800" dirty="0"/>
              <a:t>проникнення на ринок </a:t>
            </a:r>
          </a:p>
          <a:p>
            <a:endParaRPr lang="x-non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00BBB84-070C-43E9-A832-7D1ECDA7FF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uk-UA" sz="2800" dirty="0"/>
              <a:t>стратегія престижних цін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6B0152A9-0F0C-4004-AEFE-2047D4FAF7C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uk-UA" sz="2800" dirty="0"/>
          </a:p>
          <a:p>
            <a:r>
              <a:rPr lang="uk-UA" sz="2800" dirty="0"/>
              <a:t>стратегія слідування за лідером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8429183-AF8E-4111-8731-9A2151725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2" y="2368062"/>
            <a:ext cx="3763107" cy="2248538"/>
          </a:xfrm>
          <a:prstGeom prst="rect">
            <a:avLst/>
          </a:prstGeom>
        </p:spPr>
      </p:pic>
      <p:pic>
        <p:nvPicPr>
          <p:cNvPr id="9" name="Picture 2" descr="Стратегії ціноутворення: 7 найкращих прикладів цінових стратегі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4" y="2368061"/>
            <a:ext cx="3560641" cy="31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23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8C9717-9549-4EA6-A589-59F9B468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83" y="225182"/>
            <a:ext cx="11520487" cy="7588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закріпилися</a:t>
            </a:r>
            <a:r>
              <a:rPr lang="ru-RU" dirty="0"/>
              <a:t> на ринку </a:t>
            </a:r>
            <a:r>
              <a:rPr lang="ru-RU" dirty="0" err="1"/>
              <a:t>збуту</a:t>
            </a:r>
            <a:r>
              <a:rPr lang="ru-RU" dirty="0"/>
              <a:t>,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smtClean="0"/>
              <a:t>:</a:t>
            </a:r>
            <a:endParaRPr lang="x-none" i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D8F7F3-A755-4FC2-BA82-D605F4BF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22</a:t>
            </a:fld>
            <a:endParaRPr lang="ru-RU" noProof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ED56F676-DA51-4D15-BFCD-89D88ED753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646544"/>
              </p:ext>
            </p:extLst>
          </p:nvPr>
        </p:nvGraphicFramePr>
        <p:xfrm>
          <a:off x="1012055" y="1852246"/>
          <a:ext cx="10946166" cy="4539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312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ЗБУТОВА СТРАТЕГІЯ ТУРИСТИЧНИХ ПІДПРИЄМСТВ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2459" y="1280380"/>
            <a:ext cx="6744433" cy="4943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Роль </a:t>
            </a:r>
            <a:r>
              <a:rPr lang="ru-RU" dirty="0" err="1"/>
              <a:t>збуту</a:t>
            </a:r>
            <a:r>
              <a:rPr lang="ru-RU" dirty="0"/>
              <a:t> в </a:t>
            </a:r>
            <a:r>
              <a:rPr lang="ru-RU" dirty="0" err="1"/>
              <a:t>маркетинговій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обумовлена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: </a:t>
            </a:r>
          </a:p>
          <a:p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 остаточно </a:t>
            </a:r>
            <a:r>
              <a:rPr lang="ru-RU" dirty="0" err="1"/>
              <a:t>визначається</a:t>
            </a:r>
            <a:r>
              <a:rPr lang="ru-RU" dirty="0"/>
              <a:t> результат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; </a:t>
            </a:r>
          </a:p>
          <a:p>
            <a:r>
              <a:rPr lang="ru-RU" dirty="0" err="1" smtClean="0"/>
              <a:t>пристосовуючи</a:t>
            </a:r>
            <a:r>
              <a:rPr lang="ru-RU" dirty="0" smtClean="0"/>
              <a:t> </a:t>
            </a:r>
            <a:r>
              <a:rPr lang="ru-RU" dirty="0" err="1"/>
              <a:t>збутову</a:t>
            </a:r>
            <a:r>
              <a:rPr lang="ru-RU" dirty="0"/>
              <a:t> мережу до </a:t>
            </a:r>
            <a:r>
              <a:rPr lang="ru-RU" dirty="0" err="1"/>
              <a:t>запитів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, </a:t>
            </a:r>
            <a:r>
              <a:rPr lang="ru-RU" dirty="0" err="1"/>
              <a:t>створюючи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максимальні</a:t>
            </a:r>
            <a:r>
              <a:rPr lang="ru-RU" dirty="0"/>
              <a:t> </a:t>
            </a:r>
            <a:r>
              <a:rPr lang="ru-RU" dirty="0" err="1"/>
              <a:t>зручності</a:t>
            </a:r>
            <a:r>
              <a:rPr lang="ru-RU" dirty="0"/>
              <a:t> до, </a:t>
            </a:r>
            <a:r>
              <a:rPr lang="ru-RU" dirty="0" err="1"/>
              <a:t>під</a:t>
            </a:r>
            <a:r>
              <a:rPr lang="ru-RU" dirty="0"/>
              <a:t> час і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придбання</a:t>
            </a:r>
            <a:r>
              <a:rPr lang="ru-RU" dirty="0"/>
              <a:t> продукту,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шансів</a:t>
            </a:r>
            <a:r>
              <a:rPr lang="ru-RU" dirty="0"/>
              <a:t> для </a:t>
            </a:r>
            <a:r>
              <a:rPr lang="ru-RU" dirty="0" err="1"/>
              <a:t>виграшу</a:t>
            </a:r>
            <a:r>
              <a:rPr lang="ru-RU" dirty="0"/>
              <a:t> в </a:t>
            </a:r>
            <a:r>
              <a:rPr lang="ru-RU" dirty="0" err="1"/>
              <a:t>конкурентній</a:t>
            </a:r>
            <a:r>
              <a:rPr lang="ru-RU" dirty="0"/>
              <a:t> </a:t>
            </a:r>
            <a:r>
              <a:rPr lang="ru-RU" dirty="0" err="1"/>
              <a:t>боротьбі</a:t>
            </a:r>
            <a:r>
              <a:rPr lang="ru-RU" dirty="0"/>
              <a:t>; </a:t>
            </a:r>
          </a:p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збуту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смаків</a:t>
            </a:r>
            <a:r>
              <a:rPr lang="ru-RU" dirty="0"/>
              <a:t> і </a:t>
            </a:r>
            <a:r>
              <a:rPr lang="ru-RU" dirty="0" err="1"/>
              <a:t>переваг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. 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23</a:t>
            </a:fld>
            <a:endParaRPr lang="ru-RU" noProof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8" y="1527746"/>
            <a:ext cx="3856893" cy="47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032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21" y="318966"/>
            <a:ext cx="11520487" cy="758824"/>
          </a:xfrm>
        </p:spPr>
        <p:txBody>
          <a:bodyPr/>
          <a:lstStyle/>
          <a:p>
            <a:pPr algn="ctr"/>
            <a:r>
              <a:rPr lang="uk-UA" dirty="0"/>
              <a:t>ЗБУТОВА СТРАТЕГІЯ ТУРИСТИЧНИХ ПІДПРИЄМСТВ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5905" y="1805354"/>
            <a:ext cx="6744433" cy="4943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Розробка і реалізація збутової стратегії вимагає вирішення таких принципових питань: </a:t>
            </a:r>
          </a:p>
          <a:p>
            <a:r>
              <a:rPr lang="uk-UA" dirty="0" smtClean="0"/>
              <a:t>вибір </a:t>
            </a:r>
            <a:r>
              <a:rPr lang="uk-UA" dirty="0"/>
              <a:t>каналів збуту; </a:t>
            </a:r>
          </a:p>
          <a:p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/>
              <a:t>посередників</a:t>
            </a:r>
            <a:r>
              <a:rPr lang="ru-RU" dirty="0"/>
              <a:t> і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прийнятної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ними. 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24</a:t>
            </a:fld>
            <a:endParaRPr lang="ru-RU" noProof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74" y="1805354"/>
            <a:ext cx="3748087" cy="301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531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21" y="318966"/>
            <a:ext cx="11520487" cy="758824"/>
          </a:xfrm>
        </p:spPr>
        <p:txBody>
          <a:bodyPr/>
          <a:lstStyle/>
          <a:p>
            <a:pPr algn="ctr"/>
            <a:r>
              <a:rPr lang="uk-UA" dirty="0"/>
              <a:t>ЗБУТОВА СТРАТЕГІЯ ТУРИСТИЧНИХ ПІДПРИЄМСТВ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5905" y="1805354"/>
            <a:ext cx="6744433" cy="4943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Процес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збутової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проходить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: </a:t>
            </a:r>
          </a:p>
          <a:p>
            <a:r>
              <a:rPr lang="uk-UA" dirty="0" smtClean="0"/>
              <a:t>визначення </a:t>
            </a:r>
            <a:r>
              <a:rPr lang="uk-UA" dirty="0"/>
              <a:t>зовнішніх і внутрішніх факторів, що впливають на організацію збутової мережі; </a:t>
            </a:r>
          </a:p>
          <a:p>
            <a:r>
              <a:rPr lang="uk-UA" dirty="0" smtClean="0"/>
              <a:t>постановка </a:t>
            </a:r>
            <a:r>
              <a:rPr lang="uk-UA" dirty="0"/>
              <a:t>цілей збутової стратегії; </a:t>
            </a:r>
          </a:p>
          <a:p>
            <a:r>
              <a:rPr lang="uk-UA" dirty="0" smtClean="0"/>
              <a:t>вибір </a:t>
            </a:r>
            <a:r>
              <a:rPr lang="uk-UA" dirty="0"/>
              <a:t>каналів збуту (розподілу) і методів управління ними; </a:t>
            </a:r>
          </a:p>
          <a:p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/>
              <a:t>та контроль за </a:t>
            </a:r>
            <a:r>
              <a:rPr lang="ru-RU" dirty="0" err="1"/>
              <a:t>функціонуванням</a:t>
            </a:r>
            <a:r>
              <a:rPr lang="ru-RU" dirty="0"/>
              <a:t> </a:t>
            </a:r>
            <a:r>
              <a:rPr lang="ru-RU" dirty="0" err="1"/>
              <a:t>збутової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25</a:t>
            </a:fld>
            <a:endParaRPr lang="ru-RU" noProof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78" y="1500554"/>
            <a:ext cx="3704492" cy="379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396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21" y="318966"/>
            <a:ext cx="11520487" cy="758824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/>
              <a:t/>
            </a:r>
            <a:br>
              <a:rPr lang="uk-UA" b="0" dirty="0"/>
            </a:br>
            <a:r>
              <a:rPr lang="uk-UA" sz="4900" dirty="0"/>
              <a:t>Канали збуту туристичного </a:t>
            </a:r>
            <a:r>
              <a:rPr lang="uk-UA" sz="4900" dirty="0" smtClean="0"/>
              <a:t>продукту</a:t>
            </a:r>
            <a:r>
              <a:rPr lang="uk-UA" b="0" dirty="0" smtClean="0"/>
              <a:t> </a:t>
            </a:r>
            <a:endParaRPr lang="uk-UA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139" y="1383325"/>
            <a:ext cx="5251938" cy="30128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Канали </a:t>
            </a:r>
            <a:r>
              <a:rPr lang="ru-RU" dirty="0" err="1"/>
              <a:t>збуту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якими </a:t>
            </a:r>
            <a:r>
              <a:rPr lang="ru-RU" dirty="0" err="1"/>
              <a:t>розуміють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посередника</a:t>
            </a:r>
            <a:r>
              <a:rPr lang="ru-RU" dirty="0"/>
              <a:t> на шляху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туристичного</a:t>
            </a:r>
            <a:r>
              <a:rPr lang="ru-RU" dirty="0"/>
              <a:t> продукту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до </a:t>
            </a:r>
            <a:r>
              <a:rPr lang="ru-RU" dirty="0" err="1"/>
              <a:t>кінцевого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</a:t>
            </a:r>
          </a:p>
          <a:p>
            <a:pPr algn="ctr"/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26</a:t>
            </a:fld>
            <a:endParaRPr lang="ru-RU" noProof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096"/>
            <a:ext cx="6731610" cy="43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790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21" y="318966"/>
            <a:ext cx="11520487" cy="758824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/>
              <a:t/>
            </a:r>
            <a:br>
              <a:rPr lang="uk-UA" b="0" dirty="0"/>
            </a:br>
            <a:r>
              <a:rPr lang="uk-UA" sz="4900" dirty="0"/>
              <a:t>Канали збуту туристичного </a:t>
            </a:r>
            <a:r>
              <a:rPr lang="uk-UA" sz="4900" dirty="0" smtClean="0"/>
              <a:t>продукту</a:t>
            </a:r>
            <a:r>
              <a:rPr lang="uk-UA" b="0" dirty="0" smtClean="0"/>
              <a:t> </a:t>
            </a:r>
            <a:endParaRPr lang="uk-UA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1385" y="1383324"/>
            <a:ext cx="4161692" cy="45837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err="1"/>
              <a:t>Туристичне</a:t>
            </a:r>
            <a:r>
              <a:rPr lang="ru-RU" sz="2400" dirty="0"/>
              <a:t> </a:t>
            </a:r>
            <a:r>
              <a:rPr lang="ru-RU" sz="2400" dirty="0" err="1"/>
              <a:t>підприємство</a:t>
            </a:r>
            <a:r>
              <a:rPr lang="ru-RU" sz="2400" dirty="0"/>
              <a:t> </a:t>
            </a:r>
            <a:r>
              <a:rPr lang="ru-RU" sz="2400" dirty="0" err="1"/>
              <a:t>організовує</a:t>
            </a:r>
            <a:r>
              <a:rPr lang="ru-RU" sz="2400" dirty="0"/>
              <a:t> </a:t>
            </a:r>
            <a:r>
              <a:rPr lang="ru-RU" sz="2400" dirty="0" err="1"/>
              <a:t>прямий</a:t>
            </a:r>
            <a:r>
              <a:rPr lang="ru-RU" sz="2400" dirty="0"/>
              <a:t> продаж </a:t>
            </a:r>
            <a:r>
              <a:rPr lang="ru-RU" sz="2400" dirty="0" err="1"/>
              <a:t>власного</a:t>
            </a:r>
            <a:r>
              <a:rPr lang="ru-RU" sz="2400" dirty="0"/>
              <a:t> </a:t>
            </a:r>
            <a:r>
              <a:rPr lang="ru-RU" sz="2400" dirty="0" err="1"/>
              <a:t>туристичного</a:t>
            </a:r>
            <a:r>
              <a:rPr lang="ru-RU" sz="2400" dirty="0"/>
              <a:t> продукту </a:t>
            </a:r>
            <a:r>
              <a:rPr lang="ru-RU" sz="2400" dirty="0" err="1"/>
              <a:t>споживачам</a:t>
            </a:r>
            <a:r>
              <a:rPr lang="ru-RU" sz="2400" dirty="0"/>
              <a:t>, через </a:t>
            </a:r>
            <a:r>
              <a:rPr lang="ru-RU" sz="2400" dirty="0" err="1"/>
              <a:t>туристичні</a:t>
            </a:r>
            <a:r>
              <a:rPr lang="ru-RU" sz="2400" dirty="0"/>
              <a:t> агентства або </a:t>
            </a:r>
            <a:r>
              <a:rPr lang="ru-RU" sz="2400" dirty="0" err="1"/>
              <a:t>використовує</a:t>
            </a:r>
            <a:r>
              <a:rPr lang="ru-RU" sz="2400" dirty="0"/>
              <a:t> </a:t>
            </a:r>
            <a:r>
              <a:rPr lang="ru-RU" sz="2400" dirty="0" err="1"/>
              <a:t>декілька</a:t>
            </a:r>
            <a:r>
              <a:rPr lang="ru-RU" sz="2400" dirty="0"/>
              <a:t> </a:t>
            </a:r>
            <a:r>
              <a:rPr lang="ru-RU" sz="2400" dirty="0" err="1"/>
              <a:t>каналів</a:t>
            </a:r>
            <a:r>
              <a:rPr lang="ru-RU" sz="2400" dirty="0"/>
              <a:t> </a:t>
            </a:r>
            <a:r>
              <a:rPr lang="ru-RU" sz="2400" dirty="0" err="1"/>
              <a:t>збуту</a:t>
            </a:r>
            <a:r>
              <a:rPr lang="ru-RU" sz="2400" dirty="0"/>
              <a:t>. </a:t>
            </a:r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каналів</a:t>
            </a:r>
            <a:r>
              <a:rPr lang="ru-RU" sz="2400" dirty="0"/>
              <a:t> </a:t>
            </a:r>
            <a:r>
              <a:rPr lang="ru-RU" sz="2400" dirty="0" err="1"/>
              <a:t>збуту</a:t>
            </a:r>
            <a:r>
              <a:rPr lang="ru-RU" sz="2400" dirty="0"/>
              <a:t> в </a:t>
            </a:r>
            <a:r>
              <a:rPr lang="ru-RU" sz="2400" dirty="0" err="1"/>
              <a:t>туризмі</a:t>
            </a:r>
            <a:r>
              <a:rPr lang="ru-RU" sz="2400" dirty="0"/>
              <a:t> </a:t>
            </a:r>
            <a:r>
              <a:rPr lang="ru-RU" sz="2400" dirty="0" err="1"/>
              <a:t>будується</a:t>
            </a:r>
            <a:r>
              <a:rPr lang="ru-RU" sz="2400" dirty="0"/>
              <a:t> за принципом </a:t>
            </a:r>
            <a:r>
              <a:rPr lang="ru-RU" sz="2400" dirty="0" err="1"/>
              <a:t>вертикальних</a:t>
            </a:r>
            <a:r>
              <a:rPr lang="ru-RU" sz="2400" dirty="0"/>
              <a:t> </a:t>
            </a:r>
            <a:r>
              <a:rPr lang="ru-RU" sz="2400" dirty="0" err="1"/>
              <a:t>маркетингових</a:t>
            </a:r>
            <a:r>
              <a:rPr lang="ru-RU" sz="2400" dirty="0"/>
              <a:t> систем, яких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декілька</a:t>
            </a:r>
            <a:r>
              <a:rPr lang="ru-RU" sz="2400" dirty="0"/>
              <a:t> </a:t>
            </a:r>
            <a:r>
              <a:rPr lang="ru-RU" sz="2400" dirty="0" err="1"/>
              <a:t>типів</a:t>
            </a:r>
            <a:r>
              <a:rPr lang="ru-RU" sz="2400" dirty="0"/>
              <a:t> 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27</a:t>
            </a:fld>
            <a:endParaRPr lang="ru-RU" noProof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82" y="1537554"/>
            <a:ext cx="6930903" cy="385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934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21" y="318966"/>
            <a:ext cx="11520487" cy="758824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/>
              <a:t/>
            </a:r>
            <a:br>
              <a:rPr lang="uk-UA" b="0" dirty="0"/>
            </a:br>
            <a:r>
              <a:rPr lang="uk-UA" sz="4800" b="0" dirty="0"/>
              <a:t/>
            </a:r>
            <a:br>
              <a:rPr lang="uk-UA" sz="4800" b="0" dirty="0"/>
            </a:br>
            <a:r>
              <a:rPr lang="ru-RU" sz="4800" dirty="0" err="1"/>
              <a:t>Вибір</a:t>
            </a:r>
            <a:r>
              <a:rPr lang="ru-RU" sz="4800" dirty="0"/>
              <a:t> </a:t>
            </a:r>
            <a:r>
              <a:rPr lang="ru-RU" sz="4800" dirty="0" err="1"/>
              <a:t>посередників</a:t>
            </a:r>
            <a:r>
              <a:rPr lang="ru-RU" sz="4800" dirty="0"/>
              <a:t> та напрямки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співпраці</a:t>
            </a:r>
            <a:r>
              <a:rPr lang="ru-RU" sz="4800" dirty="0" smtClean="0"/>
              <a:t> </a:t>
            </a:r>
            <a:r>
              <a:rPr lang="ru-RU" sz="4800" dirty="0"/>
              <a:t>з ними </a:t>
            </a:r>
            <a:r>
              <a:rPr lang="ru-RU" sz="4800" b="0" dirty="0"/>
              <a:t/>
            </a:r>
            <a:br>
              <a:rPr lang="ru-RU" sz="4800" b="0" dirty="0"/>
            </a:br>
            <a:endParaRPr lang="uk-UA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664678"/>
            <a:ext cx="6494585" cy="4583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err="1" smtClean="0"/>
              <a:t>Критерії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вибору</a:t>
            </a:r>
            <a:r>
              <a:rPr lang="ru-RU" sz="2400" b="1" dirty="0" smtClean="0"/>
              <a:t> </a:t>
            </a:r>
            <a:r>
              <a:rPr lang="ru-RU" sz="2400" b="1" dirty="0" err="1"/>
              <a:t>посередників</a:t>
            </a:r>
            <a:r>
              <a:rPr lang="ru-RU" sz="2400" b="1" dirty="0"/>
              <a:t> для каналу </a:t>
            </a:r>
            <a:r>
              <a:rPr lang="ru-RU" sz="2400" b="1" dirty="0" err="1"/>
              <a:t>збуту</a:t>
            </a:r>
            <a:r>
              <a:rPr lang="ru-RU" sz="2400" b="1" dirty="0"/>
              <a:t> </a:t>
            </a:r>
            <a:r>
              <a:rPr lang="ru-RU" sz="2400" dirty="0" smtClean="0"/>
              <a:t>: </a:t>
            </a:r>
            <a:endParaRPr lang="ru-RU" sz="2400" dirty="0"/>
          </a:p>
          <a:p>
            <a:r>
              <a:rPr lang="ru-RU" sz="2400" dirty="0" err="1" smtClean="0"/>
              <a:t>професіоналізм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досвіду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; </a:t>
            </a:r>
          </a:p>
          <a:p>
            <a:r>
              <a:rPr lang="uk-UA" sz="2400" dirty="0" smtClean="0"/>
              <a:t>територія</a:t>
            </a:r>
            <a:r>
              <a:rPr lang="uk-UA" sz="2400" dirty="0"/>
              <a:t>, охоплювана посередником; </a:t>
            </a:r>
          </a:p>
          <a:p>
            <a:r>
              <a:rPr lang="uk-UA" sz="2400" dirty="0" smtClean="0"/>
              <a:t>охоплення </a:t>
            </a:r>
            <a:r>
              <a:rPr lang="uk-UA" sz="2400" dirty="0"/>
              <a:t>цільового ринку; </a:t>
            </a:r>
          </a:p>
          <a:p>
            <a:r>
              <a:rPr lang="uk-UA" sz="2400" dirty="0" smtClean="0"/>
              <a:t>обсяг </a:t>
            </a:r>
            <a:r>
              <a:rPr lang="uk-UA" sz="2400" dirty="0"/>
              <a:t>реалізації послуг; </a:t>
            </a:r>
          </a:p>
          <a:p>
            <a:r>
              <a:rPr lang="uk-UA" sz="2400" dirty="0" smtClean="0"/>
              <a:t>організаційно-правовий </a:t>
            </a:r>
            <a:r>
              <a:rPr lang="uk-UA" sz="2400" dirty="0"/>
              <a:t>статус посередника; </a:t>
            </a:r>
          </a:p>
          <a:p>
            <a:r>
              <a:rPr lang="ru-RU" sz="2400" dirty="0" err="1" smtClean="0"/>
              <a:t>використовувані</a:t>
            </a:r>
            <a:r>
              <a:rPr lang="ru-RU" sz="2400" dirty="0" smtClean="0"/>
              <a:t> </a:t>
            </a:r>
            <a:r>
              <a:rPr lang="ru-RU" sz="2400" dirty="0" err="1"/>
              <a:t>технології</a:t>
            </a:r>
            <a:r>
              <a:rPr lang="ru-RU" sz="2400" dirty="0"/>
              <a:t> і </a:t>
            </a:r>
            <a:r>
              <a:rPr lang="ru-RU" sz="2400" dirty="0" err="1"/>
              <a:t>методи</a:t>
            </a:r>
            <a:r>
              <a:rPr lang="ru-RU" sz="2400" dirty="0"/>
              <a:t> </a:t>
            </a:r>
            <a:r>
              <a:rPr lang="ru-RU" sz="2400" dirty="0" err="1"/>
              <a:t>продажів</a:t>
            </a:r>
            <a:r>
              <a:rPr lang="ru-RU" sz="2400" dirty="0"/>
              <a:t>; </a:t>
            </a:r>
          </a:p>
          <a:p>
            <a:r>
              <a:rPr lang="ru-RU" sz="2400" dirty="0" smtClean="0"/>
              <a:t>простота </a:t>
            </a:r>
            <a:r>
              <a:rPr lang="ru-RU" sz="2400" dirty="0"/>
              <a:t>і </a:t>
            </a:r>
            <a:r>
              <a:rPr lang="ru-RU" sz="2400" dirty="0" err="1"/>
              <a:t>надійність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взаєморозрахунків</a:t>
            </a:r>
            <a:r>
              <a:rPr lang="ru-RU" sz="2400" dirty="0"/>
              <a:t>; </a:t>
            </a:r>
          </a:p>
          <a:p>
            <a:r>
              <a:rPr lang="uk-UA" sz="2400" dirty="0" smtClean="0"/>
              <a:t>ділова </a:t>
            </a:r>
            <a:r>
              <a:rPr lang="uk-UA" sz="2400" dirty="0"/>
              <a:t>репутація.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28</a:t>
            </a:fld>
            <a:endParaRPr lang="ru-RU" noProof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09" y="2051906"/>
            <a:ext cx="3787573" cy="343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045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21" y="318966"/>
            <a:ext cx="11520487" cy="758824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/>
              <a:t/>
            </a:r>
            <a:br>
              <a:rPr lang="uk-UA" b="0" dirty="0"/>
            </a:br>
            <a:r>
              <a:rPr lang="uk-UA" sz="4800" b="0" dirty="0"/>
              <a:t/>
            </a:r>
            <a:br>
              <a:rPr lang="uk-UA" sz="4800" b="0" dirty="0"/>
            </a:br>
            <a:r>
              <a:rPr lang="ru-RU" sz="4800" dirty="0" err="1"/>
              <a:t>Вибір</a:t>
            </a:r>
            <a:r>
              <a:rPr lang="ru-RU" sz="4800" dirty="0"/>
              <a:t> </a:t>
            </a:r>
            <a:r>
              <a:rPr lang="ru-RU" sz="4800" dirty="0" err="1"/>
              <a:t>посередників</a:t>
            </a:r>
            <a:r>
              <a:rPr lang="ru-RU" sz="4800" dirty="0"/>
              <a:t> та напрямки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співпраці</a:t>
            </a:r>
            <a:r>
              <a:rPr lang="ru-RU" sz="4800" dirty="0" smtClean="0"/>
              <a:t> </a:t>
            </a:r>
            <a:r>
              <a:rPr lang="ru-RU" sz="4800" dirty="0"/>
              <a:t>з ними </a:t>
            </a:r>
            <a:r>
              <a:rPr lang="ru-RU" sz="4800" b="0" dirty="0"/>
              <a:t/>
            </a:r>
            <a:br>
              <a:rPr lang="ru-RU" sz="4800" b="0" dirty="0"/>
            </a:br>
            <a:endParaRPr lang="uk-UA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664678"/>
            <a:ext cx="6494585" cy="2104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 err="1" smtClean="0"/>
              <a:t>Підходи</a:t>
            </a:r>
            <a:r>
              <a:rPr lang="ru-RU" sz="2400" b="1" u="sng" dirty="0" smtClean="0"/>
              <a:t> </a:t>
            </a:r>
            <a:r>
              <a:rPr lang="ru-RU" sz="2400" b="1" u="sng" dirty="0"/>
              <a:t>до </a:t>
            </a:r>
            <a:r>
              <a:rPr lang="ru-RU" sz="2400" b="1" u="sng" dirty="0" err="1"/>
              <a:t>вирішення</a:t>
            </a:r>
            <a:r>
              <a:rPr lang="ru-RU" sz="2400" b="1" u="sng" dirty="0"/>
              <a:t> </a:t>
            </a:r>
            <a:r>
              <a:rPr lang="ru-RU" sz="2400" b="1" u="sng" dirty="0" err="1"/>
              <a:t>питань</a:t>
            </a:r>
            <a:r>
              <a:rPr lang="ru-RU" sz="2400" b="1" u="sng" dirty="0"/>
              <a:t> каналу </a:t>
            </a:r>
            <a:r>
              <a:rPr lang="ru-RU" sz="2400" b="1" u="sng" dirty="0" err="1"/>
              <a:t>збуту</a:t>
            </a:r>
            <a:r>
              <a:rPr lang="ru-RU" sz="2400" dirty="0"/>
              <a:t>: </a:t>
            </a:r>
          </a:p>
          <a:p>
            <a:r>
              <a:rPr lang="uk-UA" sz="2400" dirty="0" smtClean="0"/>
              <a:t>інтенсивний </a:t>
            </a:r>
            <a:r>
              <a:rPr lang="uk-UA" sz="2400" dirty="0"/>
              <a:t>розподіл; </a:t>
            </a:r>
          </a:p>
          <a:p>
            <a:r>
              <a:rPr lang="uk-UA" sz="2400" dirty="0" smtClean="0"/>
              <a:t>ексклюзивний </a:t>
            </a:r>
            <a:r>
              <a:rPr lang="uk-UA" sz="2400" dirty="0"/>
              <a:t>розподіл; </a:t>
            </a:r>
          </a:p>
          <a:p>
            <a:r>
              <a:rPr lang="uk-UA" sz="2400" dirty="0" smtClean="0"/>
              <a:t>селективний </a:t>
            </a:r>
            <a:r>
              <a:rPr lang="uk-UA" sz="2400" dirty="0"/>
              <a:t>розподіл.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29</a:t>
            </a:fld>
            <a:endParaRPr lang="ru-RU" noProof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09" y="2051906"/>
            <a:ext cx="3787573" cy="343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31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F3494C0-ABDD-4C4D-8C46-49B8F20C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400" i="1" dirty="0"/>
              <a:t>1. </a:t>
            </a:r>
            <a:r>
              <a:rPr lang="ru-RU" sz="3600" cap="all" dirty="0"/>
              <a:t>ОСОБЛИВОСТІ ЗАСТОСУВАННЯ КОМПЛЕКСУ МАРКЕТИНГУ НА ТУРИСТИЧНОМУ </a:t>
            </a:r>
            <a:r>
              <a:rPr lang="ru-RU" sz="3600" cap="all" dirty="0" smtClean="0"/>
              <a:t>ПІДПРИЄМСТВІ</a:t>
            </a:r>
            <a:endParaRPr lang="ru-RU" sz="34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D622C3-EE4F-4FB9-94FB-55056352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smtClean="0"/>
              <a:t>3</a:t>
            </a:fld>
            <a:endParaRPr lang="ru-RU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" name="Picture 2" descr="C:\Users\Наташа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5" y="277351"/>
            <a:ext cx="11488615" cy="36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21" y="318966"/>
            <a:ext cx="11520487" cy="758824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dirty="0"/>
              <a:t/>
            </a:r>
            <a:br>
              <a:rPr lang="uk-UA" b="0" dirty="0"/>
            </a:br>
            <a:r>
              <a:rPr lang="uk-UA" sz="4800" b="0" dirty="0"/>
              <a:t/>
            </a:r>
            <a:br>
              <a:rPr lang="uk-UA" sz="4800" b="0" dirty="0"/>
            </a:br>
            <a:r>
              <a:rPr lang="ru-RU" sz="4800" dirty="0" err="1"/>
              <a:t>Вибір</a:t>
            </a:r>
            <a:r>
              <a:rPr lang="ru-RU" sz="4800" dirty="0"/>
              <a:t> </a:t>
            </a:r>
            <a:r>
              <a:rPr lang="ru-RU" sz="4800" dirty="0" err="1"/>
              <a:t>посередників</a:t>
            </a:r>
            <a:r>
              <a:rPr lang="ru-RU" sz="4800" dirty="0"/>
              <a:t> та напрямки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err="1" smtClean="0"/>
              <a:t>співпраці</a:t>
            </a:r>
            <a:r>
              <a:rPr lang="ru-RU" sz="4800" dirty="0" smtClean="0"/>
              <a:t> </a:t>
            </a:r>
            <a:r>
              <a:rPr lang="ru-RU" sz="4800" dirty="0"/>
              <a:t>з ними </a:t>
            </a:r>
            <a:r>
              <a:rPr lang="ru-RU" sz="4800" b="0" dirty="0"/>
              <a:t/>
            </a:r>
            <a:br>
              <a:rPr lang="ru-RU" sz="4800" b="0" dirty="0"/>
            </a:br>
            <a:endParaRPr lang="uk-UA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1" y="1664678"/>
            <a:ext cx="11347939" cy="26494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u="sng" dirty="0" err="1"/>
              <a:t>Ф</a:t>
            </a:r>
            <a:r>
              <a:rPr lang="ru-RU" sz="2400" b="1" u="sng" dirty="0" err="1" smtClean="0"/>
              <a:t>орми</a:t>
            </a:r>
            <a:r>
              <a:rPr lang="ru-RU" sz="2400" b="1" u="sng" dirty="0" smtClean="0"/>
              <a:t> </a:t>
            </a:r>
            <a:r>
              <a:rPr lang="ru-RU" sz="2400" b="1" u="sng" dirty="0" err="1"/>
              <a:t>співробітництва</a:t>
            </a:r>
            <a:r>
              <a:rPr lang="ru-RU" sz="2400" b="1" u="sng" dirty="0"/>
              <a:t> туроператора і принципала − </a:t>
            </a:r>
            <a:r>
              <a:rPr lang="ru-RU" sz="2400" b="1" u="sng" dirty="0" err="1"/>
              <a:t>туристичного</a:t>
            </a:r>
            <a:r>
              <a:rPr lang="ru-RU" sz="2400" b="1" u="sng" dirty="0"/>
              <a:t> агента</a:t>
            </a:r>
            <a:r>
              <a:rPr lang="ru-RU" sz="2400" dirty="0"/>
              <a:t>: </a:t>
            </a:r>
          </a:p>
          <a:p>
            <a:r>
              <a:rPr lang="ru-RU" sz="2400" dirty="0" smtClean="0"/>
              <a:t>агент </a:t>
            </a:r>
            <a:r>
              <a:rPr lang="ru-RU" sz="2400" dirty="0" err="1"/>
              <a:t>продає</a:t>
            </a:r>
            <a:r>
              <a:rPr lang="ru-RU" sz="2400" dirty="0"/>
              <a:t> </a:t>
            </a:r>
            <a:r>
              <a:rPr lang="ru-RU" sz="2400" dirty="0" err="1"/>
              <a:t>туристичний</a:t>
            </a:r>
            <a:r>
              <a:rPr lang="ru-RU" sz="2400" dirty="0"/>
              <a:t> продукт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імені</a:t>
            </a:r>
            <a:r>
              <a:rPr lang="ru-RU" sz="2400" dirty="0"/>
              <a:t> і за </a:t>
            </a:r>
            <a:r>
              <a:rPr lang="ru-RU" sz="2400" dirty="0" err="1"/>
              <a:t>дорученням</a:t>
            </a:r>
            <a:r>
              <a:rPr lang="ru-RU" sz="2400" dirty="0"/>
              <a:t> принципала − названий принципал; </a:t>
            </a:r>
            <a:r>
              <a:rPr lang="ru-RU" sz="2400" dirty="0" err="1"/>
              <a:t>документація</a:t>
            </a:r>
            <a:r>
              <a:rPr lang="ru-RU" sz="2400" dirty="0"/>
              <a:t> </a:t>
            </a:r>
            <a:r>
              <a:rPr lang="ru-RU" sz="2400" dirty="0" err="1"/>
              <a:t>заповнюється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імені</a:t>
            </a:r>
            <a:r>
              <a:rPr lang="ru-RU" sz="2400" dirty="0"/>
              <a:t> принципала; </a:t>
            </a:r>
            <a:r>
              <a:rPr lang="ru-RU" sz="2400" dirty="0" err="1"/>
              <a:t>відповідальність</a:t>
            </a:r>
            <a:r>
              <a:rPr lang="ru-RU" sz="2400" dirty="0"/>
              <a:t> за </a:t>
            </a:r>
            <a:r>
              <a:rPr lang="ru-RU" sz="2400" dirty="0" err="1"/>
              <a:t>туристичний</a:t>
            </a:r>
            <a:r>
              <a:rPr lang="ru-RU" sz="2400" dirty="0"/>
              <a:t> продукт </a:t>
            </a:r>
            <a:r>
              <a:rPr lang="ru-RU" sz="2400" dirty="0" err="1"/>
              <a:t>лежить</a:t>
            </a:r>
            <a:r>
              <a:rPr lang="ru-RU" sz="2400" dirty="0"/>
              <a:t> на </a:t>
            </a:r>
            <a:r>
              <a:rPr lang="ru-RU" sz="2400" dirty="0" err="1"/>
              <a:t>принципалі</a:t>
            </a:r>
            <a:r>
              <a:rPr lang="ru-RU" sz="2400" dirty="0"/>
              <a:t>, агент не </a:t>
            </a:r>
            <a:r>
              <a:rPr lang="ru-RU" sz="2400" dirty="0" err="1"/>
              <a:t>несе</a:t>
            </a:r>
            <a:r>
              <a:rPr lang="ru-RU" sz="2400" dirty="0"/>
              <a:t> </a:t>
            </a:r>
            <a:r>
              <a:rPr lang="ru-RU" sz="2400" dirty="0" err="1"/>
              <a:t>відповідальності</a:t>
            </a:r>
            <a:r>
              <a:rPr lang="ru-RU" sz="2400" dirty="0"/>
              <a:t> перед </a:t>
            </a:r>
            <a:r>
              <a:rPr lang="ru-RU" sz="2400" dirty="0" err="1"/>
              <a:t>клієнтом</a:t>
            </a:r>
            <a:r>
              <a:rPr lang="ru-RU" sz="2400" dirty="0"/>
              <a:t>; </a:t>
            </a:r>
          </a:p>
          <a:p>
            <a:r>
              <a:rPr lang="ru-RU" sz="2400" dirty="0" smtClean="0"/>
              <a:t>агент </a:t>
            </a:r>
            <a:r>
              <a:rPr lang="ru-RU" sz="2400" dirty="0" err="1"/>
              <a:t>продає</a:t>
            </a:r>
            <a:r>
              <a:rPr lang="ru-RU" sz="2400" dirty="0"/>
              <a:t> </a:t>
            </a:r>
            <a:r>
              <a:rPr lang="ru-RU" sz="2400" dirty="0" err="1"/>
              <a:t>туристичний</a:t>
            </a:r>
            <a:r>
              <a:rPr lang="ru-RU" sz="2400" dirty="0"/>
              <a:t> продукт за </a:t>
            </a:r>
            <a:r>
              <a:rPr lang="ru-RU" sz="2400" dirty="0" err="1"/>
              <a:t>дорученням</a:t>
            </a:r>
            <a:r>
              <a:rPr lang="ru-RU" sz="2400" dirty="0"/>
              <a:t> принципала, але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імені</a:t>
            </a:r>
            <a:r>
              <a:rPr lang="ru-RU" sz="2400" dirty="0"/>
              <a:t> – </a:t>
            </a:r>
            <a:r>
              <a:rPr lang="ru-RU" sz="2400" dirty="0" err="1"/>
              <a:t>неназваний</a:t>
            </a:r>
            <a:r>
              <a:rPr lang="ru-RU" sz="2400" dirty="0"/>
              <a:t> принципал</a:t>
            </a:r>
            <a:r>
              <a:rPr lang="ru-RU" sz="2400" i="1" dirty="0"/>
              <a:t>; </a:t>
            </a:r>
            <a:r>
              <a:rPr lang="ru-RU" sz="2400" dirty="0" err="1"/>
              <a:t>усі</a:t>
            </a:r>
            <a:r>
              <a:rPr lang="ru-RU" sz="2400" dirty="0"/>
              <a:t> </a:t>
            </a:r>
            <a:r>
              <a:rPr lang="ru-RU" sz="2400" dirty="0" err="1"/>
              <a:t>претензії</a:t>
            </a:r>
            <a:r>
              <a:rPr lang="ru-RU" sz="2400" dirty="0"/>
              <a:t> з </a:t>
            </a:r>
            <a:r>
              <a:rPr lang="ru-RU" sz="2400" dirty="0" err="1"/>
              <a:t>туристичного</a:t>
            </a:r>
            <a:r>
              <a:rPr lang="ru-RU" sz="2400" dirty="0"/>
              <a:t> продукту турист </a:t>
            </a:r>
            <a:r>
              <a:rPr lang="ru-RU" sz="2400" dirty="0" err="1"/>
              <a:t>пред’являє</a:t>
            </a:r>
            <a:r>
              <a:rPr lang="ru-RU" sz="2400" dirty="0"/>
              <a:t> </a:t>
            </a:r>
            <a:r>
              <a:rPr lang="ru-RU" sz="2400" dirty="0" err="1"/>
              <a:t>туристичному</a:t>
            </a:r>
            <a:r>
              <a:rPr lang="ru-RU" sz="2400" dirty="0"/>
              <a:t> </a:t>
            </a:r>
            <a:r>
              <a:rPr lang="ru-RU" sz="2400" dirty="0" err="1"/>
              <a:t>агентові</a:t>
            </a:r>
            <a:r>
              <a:rPr lang="ru-RU" sz="2400" dirty="0"/>
              <a:t>; </a:t>
            </a:r>
          </a:p>
          <a:p>
            <a:r>
              <a:rPr lang="ru-RU" sz="2400" dirty="0" smtClean="0"/>
              <a:t>агент </a:t>
            </a:r>
            <a:r>
              <a:rPr lang="ru-RU" sz="2400" dirty="0"/>
              <a:t>в </a:t>
            </a:r>
            <a:r>
              <a:rPr lang="ru-RU" sz="2400" dirty="0" err="1"/>
              <a:t>іншому</a:t>
            </a:r>
            <a:r>
              <a:rPr lang="ru-RU" sz="2400" dirty="0"/>
              <a:t> </a:t>
            </a:r>
            <a:r>
              <a:rPr lang="ru-RU" sz="2400" dirty="0" err="1"/>
              <a:t>регіоні</a:t>
            </a:r>
            <a:r>
              <a:rPr lang="ru-RU" sz="2400" dirty="0"/>
              <a:t> </a:t>
            </a:r>
            <a:r>
              <a:rPr lang="ru-RU" sz="2400" dirty="0" err="1"/>
              <a:t>бере</a:t>
            </a:r>
            <a:r>
              <a:rPr lang="ru-RU" sz="2400" dirty="0"/>
              <a:t> на себе низку </a:t>
            </a:r>
            <a:r>
              <a:rPr lang="ru-RU" sz="2400" dirty="0" err="1"/>
              <a:t>туроператорських</a:t>
            </a:r>
            <a:r>
              <a:rPr lang="ru-RU" sz="2400" dirty="0"/>
              <a:t> </a:t>
            </a:r>
            <a:r>
              <a:rPr lang="ru-RU" sz="2400" dirty="0" err="1"/>
              <a:t>функцій</a:t>
            </a:r>
            <a:r>
              <a:rPr lang="ru-RU" sz="2400" dirty="0"/>
              <a:t> і </a:t>
            </a:r>
            <a:r>
              <a:rPr lang="ru-RU" sz="2400" dirty="0" err="1"/>
              <a:t>продає</a:t>
            </a:r>
            <a:r>
              <a:rPr lang="ru-RU" sz="2400" dirty="0"/>
              <a:t> </a:t>
            </a:r>
            <a:r>
              <a:rPr lang="ru-RU" sz="2400" dirty="0" err="1"/>
              <a:t>власний</a:t>
            </a:r>
            <a:r>
              <a:rPr lang="ru-RU" sz="2400" dirty="0"/>
              <a:t> </a:t>
            </a:r>
            <a:r>
              <a:rPr lang="ru-RU" sz="2400" dirty="0" err="1"/>
              <a:t>туристичний</a:t>
            </a:r>
            <a:r>
              <a:rPr lang="ru-RU" sz="2400" dirty="0"/>
              <a:t> продукт,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поглинає</a:t>
            </a:r>
            <a:r>
              <a:rPr lang="ru-RU" sz="2400" dirty="0"/>
              <a:t> продукт принципала – </a:t>
            </a:r>
            <a:r>
              <a:rPr lang="ru-RU" sz="2400" dirty="0" err="1"/>
              <a:t>нерозкритий</a:t>
            </a:r>
            <a:r>
              <a:rPr lang="ru-RU" sz="2400" dirty="0"/>
              <a:t> принципал (</a:t>
            </a:r>
            <a:r>
              <a:rPr lang="ru-RU" sz="2400" dirty="0" err="1"/>
              <a:t>наприклад</a:t>
            </a:r>
            <a:r>
              <a:rPr lang="ru-RU" sz="2400" dirty="0"/>
              <a:t>, агент </a:t>
            </a:r>
            <a:r>
              <a:rPr lang="ru-RU" sz="2400" dirty="0" err="1"/>
              <a:t>додає</a:t>
            </a:r>
            <a:r>
              <a:rPr lang="ru-RU" sz="2400" dirty="0"/>
              <a:t> до </a:t>
            </a:r>
            <a:r>
              <a:rPr lang="ru-RU" sz="2400" dirty="0" err="1"/>
              <a:t>туристичного</a:t>
            </a:r>
            <a:r>
              <a:rPr lang="ru-RU" sz="2400" dirty="0"/>
              <a:t> продукту принципала </a:t>
            </a:r>
            <a:r>
              <a:rPr lang="ru-RU" sz="2400" dirty="0" err="1"/>
              <a:t>проїзд</a:t>
            </a:r>
            <a:r>
              <a:rPr lang="ru-RU" sz="2400" dirty="0"/>
              <a:t> до </a:t>
            </a:r>
            <a:r>
              <a:rPr lang="ru-RU" sz="2400" dirty="0" err="1"/>
              <a:t>місця</a:t>
            </a:r>
            <a:r>
              <a:rPr lang="ru-RU" sz="2400" dirty="0"/>
              <a:t> </a:t>
            </a:r>
            <a:r>
              <a:rPr lang="ru-RU" sz="2400" dirty="0" err="1"/>
              <a:t>відправлення</a:t>
            </a:r>
            <a:r>
              <a:rPr lang="ru-RU" sz="2400" dirty="0"/>
              <a:t> в </a:t>
            </a:r>
            <a:r>
              <a:rPr lang="ru-RU" sz="2400" dirty="0" err="1"/>
              <a:t>закордонний</a:t>
            </a:r>
            <a:r>
              <a:rPr lang="ru-RU" sz="2400" dirty="0"/>
              <a:t> тур, </a:t>
            </a:r>
            <a:r>
              <a:rPr lang="ru-RU" sz="2400" dirty="0" err="1"/>
              <a:t>надаючи</a:t>
            </a:r>
            <a:r>
              <a:rPr lang="ru-RU" sz="2400" dirty="0"/>
              <a:t> </a:t>
            </a:r>
            <a:r>
              <a:rPr lang="ru-RU" sz="2400" dirty="0" err="1"/>
              <a:t>готельні</a:t>
            </a:r>
            <a:r>
              <a:rPr lang="ru-RU" sz="2400" dirty="0"/>
              <a:t> </a:t>
            </a:r>
            <a:r>
              <a:rPr lang="ru-RU" sz="2400" dirty="0" err="1"/>
              <a:t>послуги</a:t>
            </a:r>
            <a:r>
              <a:rPr lang="ru-RU" sz="2400" dirty="0"/>
              <a:t>, </a:t>
            </a:r>
            <a:r>
              <a:rPr lang="ru-RU" sz="2400" dirty="0" err="1"/>
              <a:t>продає</a:t>
            </a:r>
            <a:r>
              <a:rPr lang="ru-RU" sz="2400" dirty="0"/>
              <a:t> </a:t>
            </a:r>
            <a:r>
              <a:rPr lang="ru-RU" sz="2400" dirty="0" err="1"/>
              <a:t>складний</a:t>
            </a:r>
            <a:r>
              <a:rPr lang="ru-RU" sz="2400" dirty="0"/>
              <a:t> </a:t>
            </a:r>
            <a:r>
              <a:rPr lang="ru-RU" sz="2400" dirty="0" err="1"/>
              <a:t>багатоланковий</a:t>
            </a:r>
            <a:r>
              <a:rPr lang="ru-RU" sz="2400" dirty="0"/>
              <a:t> тур, в </a:t>
            </a:r>
            <a:r>
              <a:rPr lang="ru-RU" sz="2400" dirty="0" err="1"/>
              <a:t>якому</a:t>
            </a:r>
            <a:r>
              <a:rPr lang="ru-RU" sz="2400" dirty="0"/>
              <a:t> продукт </a:t>
            </a:r>
            <a:r>
              <a:rPr lang="ru-RU" sz="2400" dirty="0" err="1"/>
              <a:t>принципово</a:t>
            </a:r>
            <a:r>
              <a:rPr lang="ru-RU" sz="2400" dirty="0"/>
              <a:t> є одним </a:t>
            </a:r>
            <a:r>
              <a:rPr lang="ru-RU" sz="2400" dirty="0" err="1"/>
              <a:t>із</a:t>
            </a:r>
            <a:r>
              <a:rPr lang="ru-RU" sz="2400" dirty="0"/>
              <a:t> ланок. У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</a:t>
            </a:r>
            <a:r>
              <a:rPr lang="ru-RU" sz="2400" dirty="0" err="1"/>
              <a:t>відповідальність</a:t>
            </a:r>
            <a:r>
              <a:rPr lang="ru-RU" sz="2400" dirty="0"/>
              <a:t> за весь </a:t>
            </a:r>
            <a:r>
              <a:rPr lang="ru-RU" sz="2400" dirty="0" err="1"/>
              <a:t>сукупний</a:t>
            </a:r>
            <a:r>
              <a:rPr lang="ru-RU" sz="2400" dirty="0"/>
              <a:t> тур </a:t>
            </a:r>
            <a:r>
              <a:rPr lang="ru-RU" sz="2400" dirty="0" err="1"/>
              <a:t>лежить</a:t>
            </a:r>
            <a:r>
              <a:rPr lang="ru-RU" sz="2400" dirty="0"/>
              <a:t> на </a:t>
            </a:r>
            <a:r>
              <a:rPr lang="ru-RU" sz="2400" dirty="0" err="1"/>
              <a:t>агенті</a:t>
            </a:r>
            <a:r>
              <a:rPr lang="ru-RU" sz="2400" dirty="0"/>
              <a:t>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30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784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3DA7B46-E592-40C7-91D7-A26B47A30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349" y="1742687"/>
            <a:ext cx="3143250" cy="4191000"/>
          </a:xfrm>
        </p:spPr>
        <p:txBody>
          <a:bodyPr rtlCol="0"/>
          <a:lstStyle/>
          <a:p>
            <a:pPr algn="ctr"/>
            <a:r>
              <a:rPr lang="uk-UA" sz="2000" b="1" u="sng" dirty="0">
                <a:solidFill>
                  <a:schemeClr val="bg2"/>
                </a:solidFill>
              </a:rPr>
              <a:t>м</a:t>
            </a:r>
            <a:r>
              <a:rPr lang="uk-UA" b="1" u="sng" dirty="0">
                <a:solidFill>
                  <a:schemeClr val="bg2"/>
                </a:solidFill>
              </a:rPr>
              <a:t>аркетинг в сфері </a:t>
            </a:r>
            <a:r>
              <a:rPr lang="uk-UA" b="1" u="sng" dirty="0" smtClean="0">
                <a:solidFill>
                  <a:schemeClr val="bg2"/>
                </a:solidFill>
              </a:rPr>
              <a:t>туризму </a:t>
            </a:r>
            <a:r>
              <a:rPr lang="uk-UA" dirty="0" smtClean="0"/>
              <a:t>– </a:t>
            </a:r>
            <a:r>
              <a:rPr lang="uk-UA" dirty="0"/>
              <a:t>це система управління торгово-виробничою діяльністю туристичної фірми в умовах ринкової економіки </a:t>
            </a:r>
            <a:r>
              <a:rPr lang="uk-UA" dirty="0" smtClean="0"/>
              <a:t>;</a:t>
            </a:r>
          </a:p>
          <a:p>
            <a:pPr algn="ctr"/>
            <a:r>
              <a:rPr lang="uk-UA" dirty="0" smtClean="0"/>
              <a:t> </a:t>
            </a:r>
            <a:r>
              <a:rPr lang="uk-UA" dirty="0"/>
              <a:t>це система взаємопов'язаних прийомів та заходів, що дозволяють </a:t>
            </a:r>
            <a:r>
              <a:rPr lang="uk-UA" dirty="0" err="1"/>
              <a:t>турфірмі</a:t>
            </a:r>
            <a:r>
              <a:rPr lang="uk-UA" dirty="0"/>
              <a:t> домагатися позитивних результатів на ринку </a:t>
            </a:r>
            <a:r>
              <a:rPr lang="uk-UA" dirty="0" err="1"/>
              <a:t>турпослуг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A7F42263-DE86-44BB-AC19-CD7982D365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algn="ctr"/>
            <a:r>
              <a:rPr lang="uk-UA" b="1" dirty="0" smtClean="0"/>
              <a:t>Головна </a:t>
            </a:r>
            <a:r>
              <a:rPr lang="uk-UA" b="1" dirty="0"/>
              <a:t>мета </a:t>
            </a:r>
            <a:r>
              <a:rPr lang="uk-UA" dirty="0"/>
              <a:t>– розпізнати, ідентифікувати і оцінити існуючий або прихований попит на туристські послуги, які фірма може запропонувати споживачу, і спрямувати свої зусилля на розробку, виробництво, просування і продаж цих послуг з метою отримання оптимального прибутку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74AF259-0EA0-486A-A345-68549DF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2847975"/>
            <a:ext cx="27527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7" name="Picture 3" descr="C:\Users\Наташа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57300"/>
            <a:ext cx="4295775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3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E6D0FB-2D67-497D-964D-21AF651C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Специфіка туризму</a:t>
            </a:r>
            <a:r>
              <a:rPr lang="ru-RU" i="1" dirty="0" smtClean="0"/>
              <a:t>:</a:t>
            </a:r>
            <a:endParaRPr lang="x-none" i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4250B87-6564-4A2D-BCAC-8776B3A6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5</a:t>
            </a:fld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C9AD913-1230-407F-8467-9FEB2C056D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uk-UA" b="1" i="1" dirty="0" smtClean="0"/>
              <a:t>попит </a:t>
            </a:r>
            <a:r>
              <a:rPr lang="uk-UA" b="1" i="1" dirty="0"/>
              <a:t>на туристичні послуги надзвичайно еластичний по відношенню до рівня доходу і цін</a:t>
            </a:r>
            <a:r>
              <a:rPr lang="ru-RU" b="1" i="1" dirty="0" smtClean="0"/>
              <a:t>;</a:t>
            </a:r>
            <a:endParaRPr lang="ru-RU" b="1" i="1" dirty="0"/>
          </a:p>
          <a:p>
            <a:pPr marL="285750" indent="-285750">
              <a:buFontTx/>
              <a:buChar char="-"/>
            </a:pPr>
            <a:r>
              <a:rPr lang="uk-UA" b="1" i="1" dirty="0"/>
              <a:t>с</a:t>
            </a:r>
            <a:r>
              <a:rPr lang="uk-UA" b="1" i="1" dirty="0" smtClean="0"/>
              <a:t>поживач</a:t>
            </a:r>
            <a:r>
              <a:rPr lang="uk-UA" b="1" i="1" dirty="0"/>
              <a:t>, як правило, не може побачити туристичний продукт до його споживання</a:t>
            </a:r>
            <a:r>
              <a:rPr lang="ru-RU" b="1" i="1" dirty="0" smtClean="0"/>
              <a:t>;</a:t>
            </a:r>
            <a:endParaRPr lang="x-none" b="1" i="1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0E62644-13A0-4934-88F6-3FA3E25EA7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44154" y="2741755"/>
            <a:ext cx="4447808" cy="758822"/>
          </a:xfrm>
        </p:spPr>
        <p:txBody>
          <a:bodyPr/>
          <a:lstStyle/>
          <a:p>
            <a:r>
              <a:rPr lang="ru-RU" b="1" i="1" dirty="0" smtClean="0"/>
              <a:t>- </a:t>
            </a:r>
            <a:r>
              <a:rPr lang="uk-UA" b="1" i="1" dirty="0" smtClean="0"/>
              <a:t>споживач </a:t>
            </a:r>
            <a:r>
              <a:rPr lang="uk-UA" b="1" i="1" dirty="0"/>
              <a:t>долає відстань, що відділяє його від продукту та місця споживання, а не навпаки</a:t>
            </a:r>
            <a:r>
              <a:rPr lang="ru-RU" b="1" i="1" dirty="0" smtClean="0"/>
              <a:t>;</a:t>
            </a:r>
            <a:endParaRPr lang="x-none" b="1" i="1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00BBB84-070C-43E9-A832-7D1ECDA7FF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09692" y="3812089"/>
            <a:ext cx="4682270" cy="75882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uk-UA" b="1" i="1" dirty="0" smtClean="0"/>
              <a:t>туристський </a:t>
            </a:r>
            <a:r>
              <a:rPr lang="uk-UA" b="1" i="1" dirty="0"/>
              <a:t>продукт створюється зусиллями багатьох підприємств</a:t>
            </a:r>
            <a:r>
              <a:rPr lang="ru-RU" b="1" i="1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uk-UA" b="1" i="1" dirty="0" smtClean="0"/>
              <a:t>не </a:t>
            </a:r>
            <a:r>
              <a:rPr lang="uk-UA" b="1" i="1" dirty="0"/>
              <a:t>може бути досягнута висока якість туристських послуг при наявності навіть незначних недоліків</a:t>
            </a:r>
            <a:endParaRPr lang="x-none" b="1" i="1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6B0152A9-0F0C-4004-AEFE-2047D4FAF7C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50369" y="5394355"/>
            <a:ext cx="4541593" cy="758822"/>
          </a:xfrm>
        </p:spPr>
        <p:txBody>
          <a:bodyPr/>
          <a:lstStyle/>
          <a:p>
            <a:r>
              <a:rPr lang="ru-RU" i="1" dirty="0"/>
              <a:t>- </a:t>
            </a:r>
            <a:r>
              <a:rPr lang="uk-UA" b="1" i="1" dirty="0"/>
              <a:t>н</a:t>
            </a:r>
            <a:r>
              <a:rPr lang="uk-UA" b="1" i="1" dirty="0" smtClean="0"/>
              <a:t>а </a:t>
            </a:r>
            <a:r>
              <a:rPr lang="uk-UA" b="1" i="1" dirty="0"/>
              <a:t>якість туристських послуг також надають вплив зовнішні фактори, що мають форс-мажорний характер </a:t>
            </a:r>
            <a:endParaRPr lang="x-none" b="1" i="1" dirty="0"/>
          </a:p>
        </p:txBody>
      </p:sp>
      <p:pic>
        <p:nvPicPr>
          <p:cNvPr id="3074" name="Picture 2" descr="C:\Users\Наташ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7" y="1828799"/>
            <a:ext cx="4232030" cy="34465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9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2A996B-8B2B-46C3-A330-870EF7178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500326"/>
            <a:ext cx="5495926" cy="4702037"/>
          </a:xfrm>
        </p:spPr>
        <p:txBody>
          <a:bodyPr>
            <a:normAutofit/>
          </a:bodyPr>
          <a:lstStyle/>
          <a:p>
            <a:pPr algn="just"/>
            <a:r>
              <a:rPr lang="uk-UA" sz="2400" dirty="0"/>
              <a:t>Маркетинг туристичних послуг можна визначити як комплекс заходів, пов’язаних із визначенням і розроблення туристичного продукту, а також його просуванням відповідно до психологічних та соціальних факторів, які необхідно враховувати для задоволення потреб індивідуумів і груп людей у відпочинку, розвагах за допомогою надання їм житла, транспортних засобів, харчування, організації дозвілля тощо</a:t>
            </a:r>
            <a:endParaRPr lang="x-none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5637B2-A517-455D-95C1-3888E381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6</a:t>
            </a:fld>
            <a:endParaRPr lang="ru-RU" noProof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25BF783-A176-4A72-BF8B-9270622B228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0842" r="2084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030" y="691844"/>
            <a:ext cx="3387969" cy="246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7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8" y="252557"/>
            <a:ext cx="5272764" cy="763443"/>
          </a:xfrm>
        </p:spPr>
        <p:txBody>
          <a:bodyPr rtlCol="0"/>
          <a:lstStyle/>
          <a:p>
            <a:r>
              <a:rPr lang="uk-UA" i="1" dirty="0"/>
              <a:t>Комплекс </a:t>
            </a:r>
            <a:r>
              <a:rPr lang="uk-UA" i="1" dirty="0" smtClean="0"/>
              <a:t>маркетингу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667" y="1241525"/>
            <a:ext cx="5272764" cy="4076199"/>
          </a:xfrm>
        </p:spPr>
        <p:txBody>
          <a:bodyPr rtlCol="0"/>
          <a:lstStyle/>
          <a:p>
            <a:pPr marL="0" indent="0">
              <a:buNone/>
            </a:pPr>
            <a:r>
              <a:rPr lang="uk-UA" dirty="0"/>
              <a:t> </a:t>
            </a:r>
            <a:r>
              <a:rPr lang="uk-UA" dirty="0">
                <a:solidFill>
                  <a:schemeClr val="tx2"/>
                </a:solidFill>
              </a:rPr>
              <a:t>- сукупність практичних заходів впливу на ринок (маркетингових засобів), структура яких забезпечує досягнення поставленої мети та вирішення маркетингових завдань</a:t>
            </a:r>
            <a:r>
              <a:rPr lang="uk-UA" dirty="0" smtClean="0">
                <a:solidFill>
                  <a:schemeClr val="tx2"/>
                </a:solidFill>
              </a:rPr>
              <a:t>.</a:t>
            </a:r>
          </a:p>
          <a:p>
            <a:r>
              <a:rPr lang="uk-UA" dirty="0">
                <a:solidFill>
                  <a:schemeClr val="tx2"/>
                </a:solidFill>
              </a:rPr>
              <a:t>Комплекс маркетингу складається з чотирьох основних елементів, так званих "4Р" (в англійській мові їх назви починаються з літери "Р"):</a:t>
            </a:r>
          </a:p>
          <a:p>
            <a:pPr lvl="0"/>
            <a:r>
              <a:rPr lang="uk-UA" dirty="0">
                <a:solidFill>
                  <a:schemeClr val="tx2"/>
                </a:solidFill>
              </a:rPr>
              <a:t>1. Продукт (</a:t>
            </a:r>
            <a:r>
              <a:rPr lang="uk-UA" dirty="0" err="1">
                <a:solidFill>
                  <a:schemeClr val="tx2"/>
                </a:solidFill>
              </a:rPr>
              <a:t>Product</a:t>
            </a:r>
            <a:r>
              <a:rPr lang="uk-UA" dirty="0">
                <a:solidFill>
                  <a:schemeClr val="tx2"/>
                </a:solidFill>
              </a:rPr>
              <a:t>).</a:t>
            </a:r>
          </a:p>
          <a:p>
            <a:pPr lvl="0"/>
            <a:r>
              <a:rPr lang="uk-UA" dirty="0">
                <a:solidFill>
                  <a:schemeClr val="tx2"/>
                </a:solidFill>
              </a:rPr>
              <a:t>2. Ціна (</a:t>
            </a:r>
            <a:r>
              <a:rPr lang="uk-UA" dirty="0" err="1">
                <a:solidFill>
                  <a:schemeClr val="tx2"/>
                </a:solidFill>
              </a:rPr>
              <a:t>Price</a:t>
            </a:r>
            <a:r>
              <a:rPr lang="uk-UA" dirty="0">
                <a:solidFill>
                  <a:schemeClr val="tx2"/>
                </a:solidFill>
              </a:rPr>
              <a:t>).</a:t>
            </a:r>
          </a:p>
          <a:p>
            <a:pPr lvl="0"/>
            <a:r>
              <a:rPr lang="uk-UA" dirty="0">
                <a:solidFill>
                  <a:schemeClr val="tx2"/>
                </a:solidFill>
              </a:rPr>
              <a:t>3. Розподіл (</a:t>
            </a:r>
            <a:r>
              <a:rPr lang="uk-UA" dirty="0" err="1">
                <a:solidFill>
                  <a:schemeClr val="tx2"/>
                </a:solidFill>
              </a:rPr>
              <a:t>Place</a:t>
            </a:r>
            <a:r>
              <a:rPr lang="uk-UA" dirty="0">
                <a:solidFill>
                  <a:schemeClr val="tx2"/>
                </a:solidFill>
              </a:rPr>
              <a:t>).</a:t>
            </a:r>
          </a:p>
          <a:p>
            <a:pPr lvl="0"/>
            <a:r>
              <a:rPr lang="uk-UA" dirty="0">
                <a:solidFill>
                  <a:schemeClr val="tx2"/>
                </a:solidFill>
              </a:rPr>
              <a:t>4. Просування (</a:t>
            </a:r>
            <a:r>
              <a:rPr lang="uk-UA" dirty="0" err="1">
                <a:solidFill>
                  <a:schemeClr val="tx2"/>
                </a:solidFill>
              </a:rPr>
              <a:t>Promotion</a:t>
            </a:r>
            <a:r>
              <a:rPr lang="uk-UA" dirty="0">
                <a:solidFill>
                  <a:schemeClr val="tx2"/>
                </a:solidFill>
              </a:rPr>
              <a:t>).</a:t>
            </a:r>
          </a:p>
          <a:p>
            <a:pPr marL="0" indent="0">
              <a:buNone/>
            </a:pPr>
            <a:endParaRPr lang="ru-RU" b="1" i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ru-RU" smtClean="0"/>
              <a:t>7</a:t>
            </a:fld>
            <a:endParaRPr lang="ru-RU"/>
          </a:p>
        </p:txBody>
      </p:sp>
      <p:pic>
        <p:nvPicPr>
          <p:cNvPr id="8" name="Picture 16" descr="Get Marketing Mix or 4 Ps Marketing Assignment help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3449" y="1025842"/>
            <a:ext cx="3495675" cy="3219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104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2A996B-8B2B-46C3-A330-870EF7178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22" y="1875692"/>
            <a:ext cx="4540494" cy="4007902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туристичних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 комплекс маркетингу </a:t>
            </a:r>
            <a:r>
              <a:rPr lang="ru-RU" sz="2400" dirty="0" err="1"/>
              <a:t>доповнюють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три </a:t>
            </a:r>
            <a:r>
              <a:rPr lang="ru-RU" sz="2400" dirty="0" err="1"/>
              <a:t>елементи</a:t>
            </a:r>
            <a:r>
              <a:rPr lang="ru-RU" sz="2400" dirty="0"/>
              <a:t>: </a:t>
            </a:r>
            <a:r>
              <a:rPr lang="ru-RU" sz="2400" dirty="0" err="1"/>
              <a:t>оточення</a:t>
            </a:r>
            <a:r>
              <a:rPr lang="ru-RU" sz="2400" dirty="0"/>
              <a:t> (</a:t>
            </a:r>
            <a:r>
              <a:rPr lang="ru-RU" sz="2400" dirty="0" err="1"/>
              <a:t>physical</a:t>
            </a:r>
            <a:r>
              <a:rPr lang="ru-RU" sz="2400" dirty="0"/>
              <a:t> </a:t>
            </a:r>
            <a:r>
              <a:rPr lang="ru-RU" sz="2400" dirty="0" err="1"/>
              <a:t>evidence</a:t>
            </a:r>
            <a:r>
              <a:rPr lang="ru-RU" sz="2400" dirty="0"/>
              <a:t>); процес (</a:t>
            </a:r>
            <a:r>
              <a:rPr lang="ru-RU" sz="2400" dirty="0" err="1"/>
              <a:t>process</a:t>
            </a:r>
            <a:r>
              <a:rPr lang="ru-RU" sz="2400" dirty="0"/>
              <a:t>); персонал (</a:t>
            </a:r>
            <a:r>
              <a:rPr lang="ru-RU" sz="2400" dirty="0" err="1"/>
              <a:t>personnel</a:t>
            </a:r>
            <a:r>
              <a:rPr lang="ru-RU" sz="2400" dirty="0"/>
              <a:t>); </a:t>
            </a:r>
            <a:r>
              <a:rPr lang="ru-RU" sz="2400" dirty="0" err="1"/>
              <a:t>утворюючи</a:t>
            </a:r>
            <a:r>
              <a:rPr lang="ru-RU" sz="2400" dirty="0"/>
              <a:t> таким чином так </a:t>
            </a:r>
            <a:r>
              <a:rPr lang="ru-RU" sz="2400" dirty="0" err="1"/>
              <a:t>звану</a:t>
            </a:r>
            <a:r>
              <a:rPr lang="ru-RU" sz="2400" dirty="0"/>
              <a:t> модель "7Р</a:t>
            </a:r>
            <a:r>
              <a:rPr lang="ru-RU" sz="2400" dirty="0" smtClean="0"/>
              <a:t>"</a:t>
            </a:r>
            <a:endParaRPr lang="x-none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5637B2-A517-455D-95C1-3888E3819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8</a:t>
            </a:fld>
            <a:endParaRPr lang="ru-RU" noProof="0"/>
          </a:p>
        </p:txBody>
      </p:sp>
      <p:pic>
        <p:nvPicPr>
          <p:cNvPr id="5122" name="Picture 2" descr="https://pidru4niki.com/imag/market/mal_omt/imag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7" y="625744"/>
            <a:ext cx="5269767" cy="581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0A08BD-55B8-4E58-BE53-03F8CDC0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/>
              <a:t>Комплекс маркетингу </a:t>
            </a:r>
            <a:r>
              <a:rPr lang="ru-RU" i="1" dirty="0" err="1" smtClean="0"/>
              <a:t>туристичного</a:t>
            </a:r>
            <a:r>
              <a:rPr lang="ru-RU" i="1" dirty="0" smtClean="0"/>
              <a:t> </a:t>
            </a:r>
            <a:r>
              <a:rPr lang="ru-RU" i="1" dirty="0" err="1" smtClean="0"/>
              <a:t>підприємства</a:t>
            </a:r>
            <a:endParaRPr lang="x-none" i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2675859-AA7B-46E1-8252-B31C912F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3DC2DEF-D2FE-4B45-ABA4-9F153FD1C98A}" type="slidenum">
              <a:rPr lang="ru-RU" noProof="0" smtClean="0"/>
              <a:t>9</a:t>
            </a:fld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3D3B59E4-2B74-428B-B788-83429E242D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uk-UA" i="1" dirty="0"/>
              <a:t>Продукт</a:t>
            </a:r>
            <a:r>
              <a:rPr lang="uk-UA" dirty="0"/>
              <a:t> (товар чи послуга) - це пропозиція підприємства ринку</a:t>
            </a:r>
            <a:endParaRPr lang="x-none" i="1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1993D151-C823-4C4C-B1BE-876D605F24F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ru-RU" i="1" dirty="0" err="1" smtClean="0"/>
              <a:t>Ціна</a:t>
            </a:r>
            <a:r>
              <a:rPr lang="ru-RU" i="1" dirty="0" smtClean="0"/>
              <a:t> - </a:t>
            </a:r>
            <a:r>
              <a:rPr lang="uk-UA" dirty="0"/>
              <a:t>сума грошей, яку покупець платить за туристичний продукт чи послугу.</a:t>
            </a:r>
            <a:endParaRPr lang="x-none" i="1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5C5971F4-5D1D-4158-AA1A-95FEB1CE02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uk-UA" i="1" dirty="0"/>
              <a:t>Розподіл</a:t>
            </a:r>
            <a:r>
              <a:rPr lang="uk-UA" dirty="0"/>
              <a:t> - діяльність з доведення туристичного продукту чи послуги до кінцевого споживача</a:t>
            </a:r>
            <a:endParaRPr lang="x-none" i="1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F5F38649-0FDC-4443-9D78-27B66955D7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05350" y="4302782"/>
            <a:ext cx="2869419" cy="666781"/>
          </a:xfrm>
        </p:spPr>
        <p:txBody>
          <a:bodyPr/>
          <a:lstStyle/>
          <a:p>
            <a:r>
              <a:rPr lang="uk-UA" i="1" dirty="0" err="1"/>
              <a:t>Просування</a:t>
            </a:r>
            <a:r>
              <a:rPr lang="uk-UA" dirty="0" err="1"/>
              <a:t> </a:t>
            </a:r>
            <a:r>
              <a:rPr lang="uk-UA" i="1" dirty="0" err="1"/>
              <a:t>—</a:t>
            </a:r>
            <a:r>
              <a:rPr lang="uk-UA" dirty="0"/>
              <a:t> сукупність різних видів діяльності із надання інформації про переваги туристичного продукту чи послуги потенційним споживачам </a:t>
            </a:r>
            <a:endParaRPr lang="x-none" i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6832583-EB0C-4AE0-9533-2DB1EA209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540" y="1816547"/>
            <a:ext cx="2573821" cy="20168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332A6D3-9659-4EAD-BA80-760DDA28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842" y="1807022"/>
            <a:ext cx="2143125" cy="2143125"/>
          </a:xfrm>
          <a:prstGeom prst="rect">
            <a:avLst/>
          </a:prstGeom>
        </p:spPr>
      </p:pic>
      <p:pic>
        <p:nvPicPr>
          <p:cNvPr id="6146" name="Picture 2" descr="C:\Users\Наташа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816547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Основні методи просування товару на ринок - AboutMark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953" y="1899139"/>
            <a:ext cx="2537057" cy="193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0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570618_TF34126823.potx" id="{2A2B90EE-F7B7-4AA0-886C-21693E76F675}" vid="{B23C314D-BB01-4560-816A-26FDC505E1B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Классическая яркая блочная презентация</Template>
  <TotalTime>0</TotalTime>
  <Words>1277</Words>
  <Application>Microsoft Office PowerPoint</Application>
  <PresentationFormat>Произвольный</PresentationFormat>
  <Paragraphs>174</Paragraphs>
  <Slides>30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Маркетинговий комплекс для туристичних підприємств</vt:lpstr>
      <vt:lpstr>План </vt:lpstr>
      <vt:lpstr>1. ОСОБЛИВОСТІ ЗАСТОСУВАННЯ КОМПЛЕКСУ МАРКЕТИНГУ НА ТУРИСТИЧНОМУ ПІДПРИЄМСТВІ</vt:lpstr>
      <vt:lpstr>Презентация PowerPoint</vt:lpstr>
      <vt:lpstr>Специфіка туризму:</vt:lpstr>
      <vt:lpstr>Презентация PowerPoint</vt:lpstr>
      <vt:lpstr>Комплекс маркетингу</vt:lpstr>
      <vt:lpstr>Презентация PowerPoint</vt:lpstr>
      <vt:lpstr>Комплекс маркетингу туристичного підприємства</vt:lpstr>
      <vt:lpstr>Комплекс маркетингу туристичного підприємства</vt:lpstr>
      <vt:lpstr>2. Маркетингові стратегії в туризмі  </vt:lpstr>
      <vt:lpstr>Стратегічне маркетингове планування  </vt:lpstr>
      <vt:lpstr>Зміст та особливості стратегічного планування маркетингу туризму полягають у тому, що таке планування:</vt:lpstr>
      <vt:lpstr>У межах стратегічного планування виокремлюють п’ять рівнів</vt:lpstr>
      <vt:lpstr>У маркетинговій діяльності туристичних підприємств розрізняють такі види стратегій: </vt:lpstr>
      <vt:lpstr> Продуктова стратегія туристичного підприємства </vt:lpstr>
      <vt:lpstr> Продуктова стратегія туристичного підприємства </vt:lpstr>
      <vt:lpstr>Цінова стратегія в діяльності туристичних підприємств</vt:lpstr>
      <vt:lpstr>Під час формування цінової стратегії туристичному підприємству слід враховувати характерні особливості, що впливають на процес ціноутворення в туризмі: </vt:lpstr>
      <vt:lpstr>Стратегія ціноутворення передбачає такі цілі</vt:lpstr>
      <vt:lpstr>Цінова стратегія – це планування можливої динаміки зміни початкової ціни туристичного продукту в умовах ринку.</vt:lpstr>
      <vt:lpstr>Стосовно туристичних продуктів, що вже закріпилися на ринку збуту, використовують такі стратегії :</vt:lpstr>
      <vt:lpstr>ЗБУТОВА СТРАТЕГІЯ ТУРИСТИЧНИХ ПІДПРИЄМСТВ </vt:lpstr>
      <vt:lpstr>ЗБУТОВА СТРАТЕГІЯ ТУРИСТИЧНИХ ПІДПРИЄМСТВ </vt:lpstr>
      <vt:lpstr>ЗБУТОВА СТРАТЕГІЯ ТУРИСТИЧНИХ ПІДПРИЄМСТВ </vt:lpstr>
      <vt:lpstr> Канали збуту туристичного продукту </vt:lpstr>
      <vt:lpstr> Канали збуту туристичного продукту </vt:lpstr>
      <vt:lpstr>  Вибір посередників та напрямки  співпраці з ними  </vt:lpstr>
      <vt:lpstr>  Вибір посередників та напрямки  співпраці з ними  </vt:lpstr>
      <vt:lpstr>  Вибір посередників та напрямки  співпраці з ними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2022-05-02T16:08:39Z</dcterms:created>
  <dcterms:modified xsi:type="dcterms:W3CDTF">2023-04-26T11:47:56Z</dcterms:modified>
</cp:coreProperties>
</file>