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 id="2147483687" r:id="rId3"/>
    <p:sldMasterId id="2147483700" r:id="rId4"/>
  </p:sldMasterIdLst>
  <p:sldIdLst>
    <p:sldId id="390" r:id="rId5"/>
    <p:sldId id="391" r:id="rId6"/>
    <p:sldId id="310" r:id="rId7"/>
    <p:sldId id="311" r:id="rId8"/>
    <p:sldId id="312" r:id="rId9"/>
    <p:sldId id="313" r:id="rId10"/>
    <p:sldId id="314" r:id="rId11"/>
    <p:sldId id="315"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94" r:id="rId44"/>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sorterViewPr>
    <p:cViewPr varScale="1">
      <p:scale>
        <a:sx n="100" d="100"/>
        <a:sy n="100" d="100"/>
      </p:scale>
      <p:origin x="0" y="-107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79" name="PlaceHolder 2"/>
          <p:cNvSpPr>
            <a:spLocks noGrp="1"/>
          </p:cNvSpPr>
          <p:nvPr>
            <p:ph type="subTitle"/>
          </p:nvPr>
        </p:nvSpPr>
        <p:spPr>
          <a:xfrm>
            <a:off x="457200" y="1604520"/>
            <a:ext cx="8228880" cy="397692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81"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83"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84"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85800" y="2292120"/>
            <a:ext cx="777132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8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89"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
        <p:nvSpPr>
          <p:cNvPr id="90"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8880" cy="397692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92"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9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94"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96"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97"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98"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00"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ru-RU" sz="3200" b="0" strike="noStrike" spc="-1">
              <a:latin typeface="Arial"/>
            </a:endParaRPr>
          </a:p>
        </p:txBody>
      </p:sp>
      <p:sp>
        <p:nvSpPr>
          <p:cNvPr id="101"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03"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04"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05"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
        <p:nvSpPr>
          <p:cNvPr id="106"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18" name="PlaceHolder 2"/>
          <p:cNvSpPr>
            <a:spLocks noGrp="1"/>
          </p:cNvSpPr>
          <p:nvPr>
            <p:ph type="subTitle"/>
          </p:nvPr>
        </p:nvSpPr>
        <p:spPr>
          <a:xfrm>
            <a:off x="457200" y="1604520"/>
            <a:ext cx="8228880" cy="397692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20"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22"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123"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685800" y="2292120"/>
            <a:ext cx="777132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27"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28"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
        <p:nvSpPr>
          <p:cNvPr id="129"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31"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132"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33"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35"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36"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37"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39"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ru-RU" sz="3200" b="0" strike="noStrike" spc="-1">
              <a:latin typeface="Arial"/>
            </a:endParaRPr>
          </a:p>
        </p:txBody>
      </p:sp>
      <p:sp>
        <p:nvSpPr>
          <p:cNvPr id="140"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4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4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44"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
        <p:nvSpPr>
          <p:cNvPr id="145"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47"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8"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9"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0"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1"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2"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56" name="PlaceHolder 2"/>
          <p:cNvSpPr>
            <a:spLocks noGrp="1"/>
          </p:cNvSpPr>
          <p:nvPr>
            <p:ph type="subTitle"/>
          </p:nvPr>
        </p:nvSpPr>
        <p:spPr>
          <a:xfrm>
            <a:off x="457200" y="1604520"/>
            <a:ext cx="8228880" cy="397692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58"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60"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161"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685800" y="2292120"/>
            <a:ext cx="777132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65"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66"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
        <p:nvSpPr>
          <p:cNvPr id="167"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69"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170"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71"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73"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74"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75"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77"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ru-RU" sz="3200" b="0" strike="noStrike" spc="-1">
              <a:latin typeface="Arial"/>
            </a:endParaRPr>
          </a:p>
        </p:txBody>
      </p:sp>
      <p:sp>
        <p:nvSpPr>
          <p:cNvPr id="178"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8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81"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82"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
        <p:nvSpPr>
          <p:cNvPr id="183"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85"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6"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7"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8"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9"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90"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85800" y="2292120"/>
            <a:ext cx="777132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2292120"/>
            <a:ext cx="777132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15" name="PlaceHolder 2"/>
          <p:cNvSpPr>
            <a:spLocks noGrp="1"/>
          </p:cNvSpPr>
          <p:nvPr>
            <p:ph type="body"/>
          </p:nvPr>
        </p:nvSpPr>
        <p:spPr>
          <a:xfrm>
            <a:off x="45720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116" name="PlaceHolder 3"/>
          <p:cNvSpPr>
            <a:spLocks noGrp="1"/>
          </p:cNvSpPr>
          <p:nvPr>
            <p:ph type="body"/>
          </p:nvPr>
        </p:nvSpPr>
        <p:spPr>
          <a:xfrm>
            <a:off x="467424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685800" y="2292120"/>
            <a:ext cx="777132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54"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1047600" y="333360"/>
            <a:ext cx="7853760" cy="73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5000" lnSpcReduction="20000"/>
          </a:bodyPr>
          <a:lstStyle/>
          <a:p>
            <a:pPr algn="ctr">
              <a:lnSpc>
                <a:spcPct val="100000"/>
              </a:lnSpc>
            </a:pPr>
            <a:r>
              <a:rPr lang="ru-RU" sz="4400" b="1" strike="noStrike" spc="-1" dirty="0">
                <a:solidFill>
                  <a:srgbClr val="0070C0"/>
                </a:solidFill>
                <a:latin typeface="Calibri"/>
                <a:ea typeface="DejaVu Sans"/>
              </a:rPr>
              <a:t>ОСНОВИ МЕДИЧНИХ </a:t>
            </a:r>
            <a:r>
              <a:rPr lang="ru-RU" sz="4400" b="1" strike="noStrike" spc="-1" dirty="0" smtClean="0">
                <a:solidFill>
                  <a:srgbClr val="0070C0"/>
                </a:solidFill>
                <a:latin typeface="Calibri"/>
                <a:ea typeface="DejaVu Sans"/>
              </a:rPr>
              <a:t>ЗНАНЬ ТА МЕДИЦИНИ КАТАСТРОФ</a:t>
            </a:r>
            <a:endParaRPr lang="ru-RU" sz="4400" b="0" strike="noStrike" spc="-1" dirty="0">
              <a:latin typeface="Arial"/>
            </a:endParaRPr>
          </a:p>
        </p:txBody>
      </p:sp>
      <p:sp>
        <p:nvSpPr>
          <p:cNvPr id="306" name="CustomShape 2"/>
          <p:cNvSpPr/>
          <p:nvPr/>
        </p:nvSpPr>
        <p:spPr>
          <a:xfrm>
            <a:off x="477000" y="1071720"/>
            <a:ext cx="8265960" cy="178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lnSpcReduction="20000"/>
          </a:bodyPr>
          <a:lstStyle/>
          <a:p>
            <a:pPr algn="ctr">
              <a:lnSpc>
                <a:spcPct val="90000"/>
              </a:lnSpc>
              <a:spcBef>
                <a:spcPts val="641"/>
              </a:spcBef>
            </a:pPr>
            <a:r>
              <a:rPr lang="ru-RU" sz="2400" b="1" strike="noStrike" spc="-1" dirty="0">
                <a:solidFill>
                  <a:srgbClr val="8B8B8B"/>
                </a:solidFill>
                <a:latin typeface="Calibri"/>
                <a:ea typeface="DejaVu Sans"/>
              </a:rPr>
              <a:t> </a:t>
            </a:r>
            <a:r>
              <a:rPr lang="ru-RU" sz="3200" b="1" strike="noStrike" spc="-1" dirty="0" err="1" smtClean="0">
                <a:solidFill>
                  <a:srgbClr val="FF0000"/>
                </a:solidFill>
                <a:latin typeface="Calibri"/>
                <a:ea typeface="DejaVu Sans"/>
              </a:rPr>
              <a:t>Лекція</a:t>
            </a:r>
            <a:endParaRPr lang="ru-RU" sz="3200" b="0" strike="noStrike" spc="-1" dirty="0">
              <a:latin typeface="Arial"/>
            </a:endParaRPr>
          </a:p>
          <a:p>
            <a:pPr algn="ctr">
              <a:lnSpc>
                <a:spcPct val="90000"/>
              </a:lnSpc>
              <a:spcBef>
                <a:spcPts val="641"/>
              </a:spcBef>
            </a:pPr>
            <a:r>
              <a:rPr lang="ru-RU" sz="3500" b="1" strike="noStrike" spc="-1" dirty="0" smtClean="0">
                <a:solidFill>
                  <a:srgbClr val="FF0000"/>
                </a:solidFill>
                <a:latin typeface="Calibri"/>
                <a:ea typeface="DejaVu Sans"/>
              </a:rPr>
              <a:t>Тема 3. </a:t>
            </a:r>
            <a:r>
              <a:rPr lang="en-US" sz="3000" b="1" dirty="0" err="1">
                <a:solidFill>
                  <a:srgbClr val="FF0000"/>
                </a:solidFill>
              </a:rPr>
              <a:t>Долікарська</a:t>
            </a:r>
            <a:r>
              <a:rPr lang="en-US" sz="3000" b="1" dirty="0">
                <a:solidFill>
                  <a:srgbClr val="FF0000"/>
                </a:solidFill>
              </a:rPr>
              <a:t> </a:t>
            </a:r>
            <a:r>
              <a:rPr lang="en-US" sz="3000" b="1" dirty="0" err="1">
                <a:solidFill>
                  <a:srgbClr val="FF0000"/>
                </a:solidFill>
              </a:rPr>
              <a:t>допомога</a:t>
            </a:r>
            <a:r>
              <a:rPr lang="en-US" sz="3000" b="1" dirty="0">
                <a:solidFill>
                  <a:srgbClr val="FF0000"/>
                </a:solidFill>
              </a:rPr>
              <a:t> </a:t>
            </a:r>
            <a:r>
              <a:rPr lang="en-US" sz="3000" b="1" dirty="0" err="1">
                <a:solidFill>
                  <a:srgbClr val="FF0000"/>
                </a:solidFill>
              </a:rPr>
              <a:t>при</a:t>
            </a:r>
            <a:r>
              <a:rPr lang="en-US" sz="3000" b="1" dirty="0">
                <a:solidFill>
                  <a:srgbClr val="FF0000"/>
                </a:solidFill>
              </a:rPr>
              <a:t> </a:t>
            </a:r>
            <a:r>
              <a:rPr lang="en-US" sz="3000" b="1" dirty="0" err="1">
                <a:solidFill>
                  <a:srgbClr val="FF0000"/>
                </a:solidFill>
              </a:rPr>
              <a:t>різних</a:t>
            </a:r>
            <a:r>
              <a:rPr lang="en-US" sz="3000" b="1" dirty="0">
                <a:solidFill>
                  <a:srgbClr val="FF0000"/>
                </a:solidFill>
              </a:rPr>
              <a:t> </a:t>
            </a:r>
            <a:r>
              <a:rPr lang="en-US" sz="3000" b="1" dirty="0" err="1">
                <a:solidFill>
                  <a:srgbClr val="FF0000"/>
                </a:solidFill>
              </a:rPr>
              <a:t>видах</a:t>
            </a:r>
            <a:r>
              <a:rPr lang="en-US" sz="3000" b="1" dirty="0">
                <a:solidFill>
                  <a:srgbClr val="FF0000"/>
                </a:solidFill>
              </a:rPr>
              <a:t> </a:t>
            </a:r>
            <a:r>
              <a:rPr lang="en-US" sz="3000" b="1" dirty="0" err="1">
                <a:solidFill>
                  <a:srgbClr val="FF0000"/>
                </a:solidFill>
              </a:rPr>
              <a:t>травм</a:t>
            </a:r>
            <a:r>
              <a:rPr lang="uk-UA" sz="3000" b="1" dirty="0">
                <a:solidFill>
                  <a:srgbClr val="FF0000"/>
                </a:solidFill>
              </a:rPr>
              <a:t>: у</a:t>
            </a:r>
            <a:r>
              <a:rPr lang="en-US" sz="3000" b="1" dirty="0" err="1">
                <a:solidFill>
                  <a:srgbClr val="FF0000"/>
                </a:solidFill>
              </a:rPr>
              <a:t>дари</a:t>
            </a:r>
            <a:r>
              <a:rPr lang="en-US" sz="3000" b="1" dirty="0">
                <a:solidFill>
                  <a:srgbClr val="FF0000"/>
                </a:solidFill>
              </a:rPr>
              <a:t>, </a:t>
            </a:r>
            <a:r>
              <a:rPr lang="en-US" sz="3000" b="1" dirty="0" err="1">
                <a:solidFill>
                  <a:srgbClr val="FF0000"/>
                </a:solidFill>
              </a:rPr>
              <a:t>розтягнення</a:t>
            </a:r>
            <a:r>
              <a:rPr lang="en-US" sz="3000" b="1" dirty="0">
                <a:solidFill>
                  <a:srgbClr val="FF0000"/>
                </a:solidFill>
              </a:rPr>
              <a:t>, </a:t>
            </a:r>
            <a:r>
              <a:rPr lang="en-US" sz="3000" b="1" dirty="0" err="1">
                <a:solidFill>
                  <a:srgbClr val="FF0000"/>
                </a:solidFill>
              </a:rPr>
              <a:t>розриви</a:t>
            </a:r>
            <a:r>
              <a:rPr lang="en-US" sz="3000" b="1" dirty="0">
                <a:solidFill>
                  <a:srgbClr val="FF0000"/>
                </a:solidFill>
              </a:rPr>
              <a:t> </a:t>
            </a:r>
            <a:r>
              <a:rPr lang="en-US" sz="3000" b="1" dirty="0" err="1">
                <a:solidFill>
                  <a:srgbClr val="FF0000"/>
                </a:solidFill>
              </a:rPr>
              <a:t>зв’язок</a:t>
            </a:r>
            <a:r>
              <a:rPr lang="en-US" sz="3000" b="1" dirty="0">
                <a:solidFill>
                  <a:srgbClr val="FF0000"/>
                </a:solidFill>
              </a:rPr>
              <a:t>, </a:t>
            </a:r>
            <a:r>
              <a:rPr lang="en-US" sz="3000" b="1" dirty="0" err="1">
                <a:solidFill>
                  <a:srgbClr val="FF0000"/>
                </a:solidFill>
              </a:rPr>
              <a:t>сухожиль</a:t>
            </a:r>
            <a:r>
              <a:rPr lang="en-US" sz="3000" b="1" dirty="0">
                <a:solidFill>
                  <a:srgbClr val="FF0000"/>
                </a:solidFill>
              </a:rPr>
              <a:t>, </a:t>
            </a:r>
            <a:r>
              <a:rPr lang="en-US" sz="3000" b="1" dirty="0" err="1">
                <a:solidFill>
                  <a:srgbClr val="FF0000"/>
                </a:solidFill>
              </a:rPr>
              <a:t>м’язів</a:t>
            </a:r>
            <a:r>
              <a:rPr lang="en-US" sz="3000" b="1" dirty="0">
                <a:solidFill>
                  <a:srgbClr val="FF0000"/>
                </a:solidFill>
              </a:rPr>
              <a:t>, </a:t>
            </a:r>
            <a:r>
              <a:rPr lang="en-US" sz="3000" b="1" dirty="0" err="1">
                <a:solidFill>
                  <a:srgbClr val="FF0000"/>
                </a:solidFill>
              </a:rPr>
              <a:t>синдром</a:t>
            </a:r>
            <a:r>
              <a:rPr lang="en-US" sz="3000" b="1" dirty="0">
                <a:solidFill>
                  <a:srgbClr val="FF0000"/>
                </a:solidFill>
              </a:rPr>
              <a:t> </a:t>
            </a:r>
            <a:r>
              <a:rPr lang="en-US" sz="3000" b="1" dirty="0" err="1">
                <a:solidFill>
                  <a:srgbClr val="FF0000"/>
                </a:solidFill>
              </a:rPr>
              <a:t>тривалого</a:t>
            </a:r>
            <a:r>
              <a:rPr lang="en-US" sz="3000" b="1" dirty="0">
                <a:solidFill>
                  <a:srgbClr val="FF0000"/>
                </a:solidFill>
              </a:rPr>
              <a:t> </a:t>
            </a:r>
            <a:r>
              <a:rPr lang="en-US" sz="3000" b="1" dirty="0" err="1">
                <a:solidFill>
                  <a:srgbClr val="FF0000"/>
                </a:solidFill>
              </a:rPr>
              <a:t>стиснення</a:t>
            </a:r>
            <a:r>
              <a:rPr lang="en-US" sz="3000" b="1" dirty="0">
                <a:solidFill>
                  <a:srgbClr val="FF0000"/>
                </a:solidFill>
              </a:rPr>
              <a:t> </a:t>
            </a:r>
            <a:r>
              <a:rPr lang="en-US" sz="3000" b="1" dirty="0" err="1">
                <a:solidFill>
                  <a:srgbClr val="FF0000"/>
                </a:solidFill>
              </a:rPr>
              <a:t>тканин</a:t>
            </a:r>
            <a:r>
              <a:rPr lang="en-US" sz="3000" b="1" dirty="0">
                <a:solidFill>
                  <a:srgbClr val="FF0000"/>
                </a:solidFill>
              </a:rPr>
              <a:t>, </a:t>
            </a:r>
            <a:r>
              <a:rPr lang="en-US" sz="3000" b="1" dirty="0" err="1">
                <a:solidFill>
                  <a:srgbClr val="FF0000"/>
                </a:solidFill>
              </a:rPr>
              <a:t>вивих</a:t>
            </a:r>
            <a:r>
              <a:rPr lang="en-US" sz="3000" b="1" dirty="0">
                <a:solidFill>
                  <a:srgbClr val="FF0000"/>
                </a:solidFill>
              </a:rPr>
              <a:t>, </a:t>
            </a:r>
            <a:r>
              <a:rPr lang="en-US" sz="3000" b="1" dirty="0" err="1">
                <a:solidFill>
                  <a:srgbClr val="FF0000"/>
                </a:solidFill>
              </a:rPr>
              <a:t>контузія</a:t>
            </a:r>
            <a:r>
              <a:rPr lang="en-US" sz="3000" b="1" dirty="0">
                <a:solidFill>
                  <a:srgbClr val="FF0000"/>
                </a:solidFill>
              </a:rPr>
              <a:t>, </a:t>
            </a:r>
            <a:r>
              <a:rPr lang="en-US" sz="3000" b="1" dirty="0" err="1">
                <a:solidFill>
                  <a:srgbClr val="FF0000"/>
                </a:solidFill>
              </a:rPr>
              <a:t>перелом</a:t>
            </a:r>
            <a:r>
              <a:rPr lang="uk-UA" sz="3000" b="1" dirty="0">
                <a:solidFill>
                  <a:srgbClr val="FF0000"/>
                </a:solidFill>
              </a:rPr>
              <a:t>, рани</a:t>
            </a:r>
            <a:r>
              <a:rPr lang="en-US" sz="3000" b="1" dirty="0">
                <a:solidFill>
                  <a:srgbClr val="FF0000"/>
                </a:solidFill>
              </a:rPr>
              <a:t>.</a:t>
            </a:r>
            <a:r>
              <a:rPr lang="en-US" sz="3000" dirty="0">
                <a:solidFill>
                  <a:srgbClr val="FF0000"/>
                </a:solidFill>
              </a:rPr>
              <a:t> </a:t>
            </a:r>
            <a:endParaRPr lang="ru-RU" sz="4800" b="0" strike="noStrike" spc="-1" dirty="0">
              <a:solidFill>
                <a:srgbClr val="FF0000"/>
              </a:solidFill>
              <a:latin typeface="Arial"/>
            </a:endParaRPr>
          </a:p>
        </p:txBody>
      </p:sp>
      <p:sp>
        <p:nvSpPr>
          <p:cNvPr id="307" name="CustomShape 3"/>
          <p:cNvSpPr/>
          <p:nvPr/>
        </p:nvSpPr>
        <p:spPr>
          <a:xfrm>
            <a:off x="173160" y="-144360"/>
            <a:ext cx="303840" cy="303840"/>
          </a:xfrm>
          <a:prstGeom prst="rect">
            <a:avLst/>
          </a:prstGeom>
          <a:noFill/>
          <a:ln w="9360">
            <a:noFill/>
          </a:ln>
        </p:spPr>
        <p:style>
          <a:lnRef idx="0">
            <a:scrgbClr r="0" g="0" b="0"/>
          </a:lnRef>
          <a:fillRef idx="0">
            <a:scrgbClr r="0" g="0" b="0"/>
          </a:fillRef>
          <a:effectRef idx="0">
            <a:scrgbClr r="0" g="0" b="0"/>
          </a:effectRef>
          <a:fontRef idx="minor"/>
        </p:style>
      </p:sp>
      <p:sp>
        <p:nvSpPr>
          <p:cNvPr id="308" name="CustomShape 4"/>
          <p:cNvSpPr/>
          <p:nvPr/>
        </p:nvSpPr>
        <p:spPr>
          <a:xfrm>
            <a:off x="155520" y="-144360"/>
            <a:ext cx="303840" cy="303840"/>
          </a:xfrm>
          <a:prstGeom prst="rect">
            <a:avLst/>
          </a:prstGeom>
          <a:noFill/>
          <a:ln>
            <a:noFill/>
          </a:ln>
        </p:spPr>
        <p:style>
          <a:lnRef idx="0">
            <a:scrgbClr r="0" g="0" b="0"/>
          </a:lnRef>
          <a:fillRef idx="0">
            <a:scrgbClr r="0" g="0" b="0"/>
          </a:fillRef>
          <a:effectRef idx="0">
            <a:scrgbClr r="0" g="0" b="0"/>
          </a:effectRef>
          <a:fontRef idx="minor"/>
        </p:style>
      </p:sp>
      <p:pic>
        <p:nvPicPr>
          <p:cNvPr id="311" name="Picture 10"/>
          <p:cNvPicPr/>
          <p:nvPr/>
        </p:nvPicPr>
        <p:blipFill>
          <a:blip r:embed="rId2"/>
          <a:stretch/>
        </p:blipFill>
        <p:spPr>
          <a:xfrm>
            <a:off x="1812164" y="3419590"/>
            <a:ext cx="5477278" cy="3097120"/>
          </a:xfrm>
          <a:prstGeom prst="rect">
            <a:avLst/>
          </a:prstGeom>
          <a:ln>
            <a:noFill/>
          </a:ln>
        </p:spPr>
      </p:pic>
    </p:spTree>
    <p:extLst>
      <p:ext uri="{BB962C8B-B14F-4D97-AF65-F5344CB8AC3E}">
        <p14:creationId xmlns:p14="http://schemas.microsoft.com/office/powerpoint/2010/main" val="20212319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CustomShape 1"/>
          <p:cNvSpPr/>
          <p:nvPr/>
        </p:nvSpPr>
        <p:spPr>
          <a:xfrm>
            <a:off x="2352600" y="1776240"/>
            <a:ext cx="9142920" cy="360"/>
          </a:xfrm>
          <a:prstGeom prst="rect">
            <a:avLst/>
          </a:prstGeom>
          <a:noFill/>
          <a:ln w="9360">
            <a:noFill/>
          </a:ln>
        </p:spPr>
        <p:style>
          <a:lnRef idx="0">
            <a:scrgbClr r="0" g="0" b="0"/>
          </a:lnRef>
          <a:fillRef idx="0">
            <a:scrgbClr r="0" g="0" b="0"/>
          </a:fillRef>
          <a:effectRef idx="0">
            <a:scrgbClr r="0" g="0" b="0"/>
          </a:effectRef>
          <a:fontRef idx="minor"/>
        </p:style>
      </p:sp>
      <p:pic>
        <p:nvPicPr>
          <p:cNvPr id="523" name="Рисунок 3"/>
          <p:cNvPicPr/>
          <p:nvPr/>
        </p:nvPicPr>
        <p:blipFill>
          <a:blip r:embed="rId2"/>
          <a:stretch/>
        </p:blipFill>
        <p:spPr>
          <a:xfrm>
            <a:off x="2050920" y="1776240"/>
            <a:ext cx="5875920" cy="5080680"/>
          </a:xfrm>
          <a:prstGeom prst="rect">
            <a:avLst/>
          </a:prstGeom>
          <a:ln w="9360">
            <a:noFill/>
          </a:ln>
        </p:spPr>
      </p:pic>
      <p:sp>
        <p:nvSpPr>
          <p:cNvPr id="524" name="CustomShape 2"/>
          <p:cNvSpPr/>
          <p:nvPr/>
        </p:nvSpPr>
        <p:spPr>
          <a:xfrm>
            <a:off x="1143000" y="130320"/>
            <a:ext cx="7771320" cy="144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0" strike="noStrike" spc="-1">
                <a:solidFill>
                  <a:srgbClr val="000000"/>
                </a:solidFill>
                <a:latin typeface="Calibri"/>
                <a:ea typeface="DejaVu Sans"/>
              </a:rPr>
              <a:t>Синдром позиційного здавлення</a:t>
            </a:r>
            <a:endParaRPr lang="ru-RU" sz="4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endCondLst>
                                    <p:cond delay="5000"/>
                                  </p:endCondLst>
                                  <p:childTnLst>
                                    <p:set>
                                      <p:cBhvr>
                                        <p:cTn id="6" dur="1" fill="hold">
                                          <p:stCondLst>
                                            <p:cond delay="0"/>
                                          </p:stCondLst>
                                        </p:cTn>
                                        <p:tgtEl>
                                          <p:spTgt spid="522"/>
                                        </p:tgtEl>
                                        <p:attrNameLst>
                                          <p:attrName>style.visibility</p:attrName>
                                        </p:attrNameLst>
                                      </p:cBhvr>
                                      <p:to>
                                        <p:strVal val="visible"/>
                                      </p:to>
                                    </p:set>
                                    <p:anim calcmode="lin" valueType="num">
                                      <p:cBhvr additive="repl">
                                        <p:cTn id="7" dur="500" fill="hold"/>
                                        <p:tgtEl>
                                          <p:spTgt spid="522"/>
                                        </p:tgtEl>
                                        <p:attrNameLst>
                                          <p:attrName>ppt_x</p:attrName>
                                        </p:attrNameLst>
                                      </p:cBhvr>
                                      <p:tavLst>
                                        <p:tav tm="0">
                                          <p:val>
                                            <p:strVal val="0-#ppt_w/2"/>
                                          </p:val>
                                        </p:tav>
                                        <p:tav tm="100000">
                                          <p:val>
                                            <p:strVal val="#ppt_x"/>
                                          </p:val>
                                        </p:tav>
                                      </p:tavLst>
                                    </p:anim>
                                    <p:anim calcmode="lin" valueType="num">
                                      <p:cBhvr additive="repl">
                                        <p:cTn id="8" dur="500" fill="hold"/>
                                        <p:tgtEl>
                                          <p:spTgt spid="522"/>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523"/>
                                        </p:tgtEl>
                                        <p:attrNameLst>
                                          <p:attrName>style.visibility</p:attrName>
                                        </p:attrNameLst>
                                      </p:cBhvr>
                                      <p:to>
                                        <p:strVal val="visible"/>
                                      </p:to>
                                    </p:set>
                                    <p:anim calcmode="lin" valueType="num">
                                      <p:cBhvr additive="repl">
                                        <p:cTn id="12" dur="500" fill="hold"/>
                                        <p:tgtEl>
                                          <p:spTgt spid="523"/>
                                        </p:tgtEl>
                                        <p:attrNameLst>
                                          <p:attrName>ppt_x</p:attrName>
                                        </p:attrNameLst>
                                      </p:cBhvr>
                                      <p:tavLst>
                                        <p:tav tm="0">
                                          <p:val>
                                            <p:strVal val="0-#ppt_w/2"/>
                                          </p:val>
                                        </p:tav>
                                        <p:tav tm="100000">
                                          <p:val>
                                            <p:strVal val="#ppt_x"/>
                                          </p:val>
                                        </p:tav>
                                      </p:tavLst>
                                    </p:anim>
                                    <p:anim calcmode="lin" valueType="num">
                                      <p:cBhvr additive="repl">
                                        <p:cTn id="13" dur="500" fill="hold"/>
                                        <p:tgtEl>
                                          <p:spTgt spid="523"/>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childTnLst>
                                    <p:set>
                                      <p:cBhvr>
                                        <p:cTn id="16" dur="1" fill="hold">
                                          <p:stCondLst>
                                            <p:cond delay="0"/>
                                          </p:stCondLst>
                                        </p:cTn>
                                        <p:tgtEl>
                                          <p:spTgt spid="524"/>
                                        </p:tgtEl>
                                        <p:attrNameLst>
                                          <p:attrName>style.visibility</p:attrName>
                                        </p:attrNameLst>
                                      </p:cBhvr>
                                      <p:to>
                                        <p:strVal val="visible"/>
                                      </p:to>
                                    </p:set>
                                    <p:anim calcmode="lin" valueType="num">
                                      <p:cBhvr additive="repl">
                                        <p:cTn id="17" dur="500" fill="hold"/>
                                        <p:tgtEl>
                                          <p:spTgt spid="524"/>
                                        </p:tgtEl>
                                        <p:attrNameLst>
                                          <p:attrName>ppt_x</p:attrName>
                                        </p:attrNameLst>
                                      </p:cBhvr>
                                      <p:tavLst>
                                        <p:tav tm="0">
                                          <p:val>
                                            <p:strVal val="0-#ppt_w/2"/>
                                          </p:val>
                                        </p:tav>
                                        <p:tav tm="100000">
                                          <p:val>
                                            <p:strVal val="#ppt_x"/>
                                          </p:val>
                                        </p:tav>
                                      </p:tavLst>
                                    </p:anim>
                                    <p:anim calcmode="lin" valueType="num">
                                      <p:cBhvr additive="repl">
                                        <p:cTn id="18" dur="500" fill="hold"/>
                                        <p:tgtEl>
                                          <p:spTgt spid="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CustomShape 1"/>
          <p:cNvSpPr/>
          <p:nvPr/>
        </p:nvSpPr>
        <p:spPr>
          <a:xfrm>
            <a:off x="428760" y="142920"/>
            <a:ext cx="8428680" cy="285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4500" lnSpcReduction="20000"/>
          </a:bodyPr>
          <a:lstStyle/>
          <a:p>
            <a:pPr marL="343080" indent="-342000" algn="just">
              <a:lnSpc>
                <a:spcPct val="100000"/>
              </a:lnSpc>
              <a:spcBef>
                <a:spcPts val="561"/>
              </a:spcBef>
            </a:pPr>
            <a:r>
              <a:rPr lang="ru-RU" sz="2800" b="0" strike="noStrike" spc="-1">
                <a:solidFill>
                  <a:srgbClr val="000000"/>
                </a:solidFill>
                <a:latin typeface="Calibri"/>
                <a:ea typeface="DejaVu Sans"/>
              </a:rPr>
              <a:t>        Хворого транспортують реанімобілем у реанімаційне відділення. Там проводять комплекс протишокових заходів. </a:t>
            </a:r>
            <a:endParaRPr lang="ru-RU" sz="2800" b="0" strike="noStrike" spc="-1">
              <a:latin typeface="Arial"/>
            </a:endParaRPr>
          </a:p>
          <a:p>
            <a:pPr marL="343080" indent="-342000" algn="just">
              <a:lnSpc>
                <a:spcPct val="100000"/>
              </a:lnSpc>
              <a:spcBef>
                <a:spcPts val="561"/>
              </a:spcBef>
            </a:pPr>
            <a:r>
              <a:rPr lang="ru-RU" sz="2800" b="0" strike="noStrike" spc="-1">
                <a:solidFill>
                  <a:srgbClr val="000000"/>
                </a:solidFill>
                <a:latin typeface="Calibri"/>
                <a:ea typeface="DejaVu Sans"/>
              </a:rPr>
              <a:t>       У разі наростання симптомів гострої ниркової недостатності проводять </a:t>
            </a:r>
            <a:r>
              <a:rPr lang="ru-RU" sz="2800" b="1" strike="noStrike" spc="-1">
                <a:solidFill>
                  <a:srgbClr val="FF0000"/>
                </a:solidFill>
                <a:latin typeface="Calibri"/>
                <a:ea typeface="DejaVu Sans"/>
              </a:rPr>
              <a:t>гемодіаліз.</a:t>
            </a:r>
            <a:endParaRPr lang="ru-RU" sz="2800" b="0" strike="noStrike" spc="-1">
              <a:latin typeface="Arial"/>
            </a:endParaRPr>
          </a:p>
          <a:p>
            <a:pPr marL="343080" indent="-342000" algn="just">
              <a:lnSpc>
                <a:spcPct val="100000"/>
              </a:lnSpc>
              <a:spcBef>
                <a:spcPts val="561"/>
              </a:spcBef>
            </a:pPr>
            <a:r>
              <a:rPr lang="ru-RU" sz="2800" b="0" strike="noStrike" spc="-1">
                <a:solidFill>
                  <a:srgbClr val="000000"/>
                </a:solidFill>
                <a:latin typeface="Calibri"/>
                <a:ea typeface="DejaVu Sans"/>
              </a:rPr>
              <a:t>        Обсяг оперативного втручання залежить від місцевих змін. </a:t>
            </a:r>
            <a:endParaRPr lang="ru-RU" sz="2800" b="0" strike="noStrike" spc="-1">
              <a:latin typeface="Arial"/>
            </a:endParaRPr>
          </a:p>
          <a:p>
            <a:pPr marL="343080" indent="-342000" algn="just">
              <a:lnSpc>
                <a:spcPct val="100000"/>
              </a:lnSpc>
              <a:spcBef>
                <a:spcPts val="561"/>
              </a:spcBef>
            </a:pPr>
            <a:r>
              <a:rPr lang="ru-RU" sz="2800" b="0" strike="noStrike" spc="-1">
                <a:solidFill>
                  <a:srgbClr val="000000"/>
                </a:solidFill>
                <a:latin typeface="Calibri"/>
                <a:ea typeface="DejaVu Sans"/>
              </a:rPr>
              <a:t>        За наявності набряку доцільно починати хірургічне лікування з фасціотомії.</a:t>
            </a:r>
            <a:endParaRPr lang="ru-RU" sz="2800" b="0" strike="noStrike" spc="-1">
              <a:latin typeface="Arial"/>
            </a:endParaRPr>
          </a:p>
          <a:p>
            <a:pPr marL="343080" indent="-342000" algn="just">
              <a:lnSpc>
                <a:spcPct val="100000"/>
              </a:lnSpc>
              <a:spcBef>
                <a:spcPts val="561"/>
              </a:spcBef>
            </a:pPr>
            <a:r>
              <a:rPr lang="ru-RU" sz="2800" b="0" strike="noStrike" spc="-1">
                <a:solidFill>
                  <a:srgbClr val="000000"/>
                </a:solidFill>
                <a:latin typeface="Calibri"/>
                <a:ea typeface="DejaVu Sans"/>
              </a:rPr>
              <a:t>      </a:t>
            </a:r>
            <a:r>
              <a:rPr lang="ru-RU" sz="2800" b="1" strike="noStrike" spc="-1">
                <a:solidFill>
                  <a:srgbClr val="FF0000"/>
                </a:solidFill>
                <a:latin typeface="Calibri"/>
                <a:ea typeface="DejaVu Sans"/>
              </a:rPr>
              <a:t>Якщо  кінцівки перебували під завалом понад 8 год, показана їх ампутація</a:t>
            </a:r>
            <a:endParaRPr lang="ru-RU" sz="2800" b="0" strike="noStrike" spc="-1">
              <a:latin typeface="Arial"/>
            </a:endParaRPr>
          </a:p>
        </p:txBody>
      </p:sp>
      <p:sp>
        <p:nvSpPr>
          <p:cNvPr id="526" name="CustomShape 2"/>
          <p:cNvSpPr/>
          <p:nvPr/>
        </p:nvSpPr>
        <p:spPr>
          <a:xfrm>
            <a:off x="642960" y="3000240"/>
            <a:ext cx="8228520" cy="366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343080" indent="-342000" algn="just">
              <a:lnSpc>
                <a:spcPct val="90000"/>
              </a:lnSpc>
              <a:spcBef>
                <a:spcPts val="561"/>
              </a:spcBef>
            </a:pPr>
            <a:r>
              <a:rPr lang="ru-RU" sz="2800" b="0" strike="noStrike" spc="-1">
                <a:solidFill>
                  <a:srgbClr val="000000"/>
                </a:solidFill>
                <a:latin typeface="Calibri"/>
                <a:ea typeface="DejaVu Sans"/>
              </a:rPr>
              <a:t>             Медична сестра та фельдшер приймального відділення повинні активно допомагати лікарю під час проведення діагностичних процедур і лікувальних заходів.</a:t>
            </a:r>
            <a:endParaRPr lang="ru-RU" sz="2800" b="0" strike="noStrike" spc="-1">
              <a:latin typeface="Arial"/>
            </a:endParaRPr>
          </a:p>
          <a:p>
            <a:pPr marL="343080" indent="-342000" algn="just">
              <a:lnSpc>
                <a:spcPct val="90000"/>
              </a:lnSpc>
              <a:spcBef>
                <a:spcPts val="561"/>
              </a:spcBef>
            </a:pPr>
            <a:r>
              <a:rPr lang="ru-RU" sz="2800" b="0" strike="noStrike" spc="-1">
                <a:solidFill>
                  <a:srgbClr val="000000"/>
                </a:solidFill>
                <a:latin typeface="Calibri"/>
                <a:ea typeface="DejaVu Sans"/>
              </a:rPr>
              <a:t>            Медична сестра травматолого-ортопедичного відділення проводить спостереження за хворими:</a:t>
            </a:r>
            <a:endParaRPr lang="ru-RU" sz="2800" b="0" strike="noStrike" spc="-1">
              <a:latin typeface="Arial"/>
            </a:endParaRPr>
          </a:p>
          <a:p>
            <a:pPr marL="343080" indent="-342000" algn="just">
              <a:lnSpc>
                <a:spcPct val="90000"/>
              </a:lnSpc>
              <a:spcBef>
                <a:spcPts val="561"/>
              </a:spcBef>
              <a:buClr>
                <a:srgbClr val="000000"/>
              </a:buClr>
              <a:buFont typeface="Arial"/>
              <a:buChar char="•"/>
            </a:pPr>
            <a:r>
              <a:rPr lang="ru-RU" sz="2800" b="0" strike="noStrike" spc="-1">
                <a:solidFill>
                  <a:srgbClr val="000000"/>
                </a:solidFill>
                <a:latin typeface="Calibri"/>
                <a:ea typeface="DejaVu Sans"/>
              </a:rPr>
              <a:t>за серцевою діяльністю;</a:t>
            </a:r>
            <a:endParaRPr lang="ru-RU" sz="2800" b="0" strike="noStrike" spc="-1">
              <a:latin typeface="Arial"/>
            </a:endParaRPr>
          </a:p>
          <a:p>
            <a:pPr marL="343080" indent="-342000" algn="just">
              <a:lnSpc>
                <a:spcPct val="90000"/>
              </a:lnSpc>
              <a:spcBef>
                <a:spcPts val="561"/>
              </a:spcBef>
              <a:buClr>
                <a:srgbClr val="000000"/>
              </a:buClr>
              <a:buFont typeface="Arial"/>
              <a:buChar char="•"/>
            </a:pPr>
            <a:r>
              <a:rPr lang="ru-RU" sz="2800" b="0" strike="noStrike" spc="-1">
                <a:solidFill>
                  <a:srgbClr val="000000"/>
                </a:solidFill>
                <a:latin typeface="Calibri"/>
                <a:ea typeface="DejaVu Sans"/>
              </a:rPr>
              <a:t>за функціями органів дихання; </a:t>
            </a:r>
            <a:endParaRPr lang="ru-RU" sz="2800" b="0" strike="noStrike" spc="-1">
              <a:latin typeface="Arial"/>
            </a:endParaRPr>
          </a:p>
          <a:p>
            <a:pPr marL="343080" indent="-342000" algn="just">
              <a:lnSpc>
                <a:spcPct val="90000"/>
              </a:lnSpc>
              <a:spcBef>
                <a:spcPts val="561"/>
              </a:spcBef>
              <a:buClr>
                <a:srgbClr val="000000"/>
              </a:buClr>
              <a:buFont typeface="Arial"/>
              <a:buChar char="•"/>
            </a:pPr>
            <a:r>
              <a:rPr lang="ru-RU" sz="2800" b="0" strike="noStrike" spc="-1">
                <a:solidFill>
                  <a:srgbClr val="000000"/>
                </a:solidFill>
                <a:latin typeface="Calibri"/>
                <a:ea typeface="DejaVu Sans"/>
              </a:rPr>
              <a:t>за кольором шкірних покривів;</a:t>
            </a:r>
            <a:endParaRPr lang="ru-RU" sz="2800" b="0" strike="noStrike" spc="-1">
              <a:latin typeface="Arial"/>
            </a:endParaRPr>
          </a:p>
          <a:p>
            <a:pPr marL="343080" indent="-342000" algn="just">
              <a:lnSpc>
                <a:spcPct val="90000"/>
              </a:lnSpc>
              <a:spcBef>
                <a:spcPts val="561"/>
              </a:spcBef>
              <a:buClr>
                <a:srgbClr val="000000"/>
              </a:buClr>
              <a:buFont typeface="Arial"/>
              <a:buChar char="•"/>
            </a:pPr>
            <a:r>
              <a:rPr lang="ru-RU" sz="2800" b="0" strike="noStrike" spc="-1">
                <a:solidFill>
                  <a:srgbClr val="000000"/>
                </a:solidFill>
                <a:latin typeface="Calibri"/>
                <a:ea typeface="DejaVu Sans"/>
              </a:rPr>
              <a:t>за функціями органів травлення; </a:t>
            </a:r>
            <a:endParaRPr lang="ru-RU" sz="2800" b="0" strike="noStrike" spc="-1">
              <a:latin typeface="Arial"/>
            </a:endParaRPr>
          </a:p>
          <a:p>
            <a:pPr marL="343080" indent="-342000" algn="just">
              <a:lnSpc>
                <a:spcPct val="90000"/>
              </a:lnSpc>
              <a:spcBef>
                <a:spcPts val="561"/>
              </a:spcBef>
              <a:buClr>
                <a:srgbClr val="000000"/>
              </a:buClr>
              <a:buFont typeface="Arial"/>
              <a:buChar char="•"/>
            </a:pPr>
            <a:r>
              <a:rPr lang="ru-RU" sz="2800" b="0" strike="noStrike" spc="-1">
                <a:solidFill>
                  <a:srgbClr val="000000"/>
                </a:solidFill>
                <a:latin typeface="Calibri"/>
                <a:ea typeface="DejaVu Sans"/>
              </a:rPr>
              <a:t>за функціями сечових органів.</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5">
                                            <p:txEl>
                                              <p:pRg st="0" end="0"/>
                                            </p:txEl>
                                          </p:spTgt>
                                        </p:tgtEl>
                                        <p:attrNameLst>
                                          <p:attrName>style.visibility</p:attrName>
                                        </p:attrNameLst>
                                      </p:cBhvr>
                                      <p:to>
                                        <p:strVal val="visible"/>
                                      </p:to>
                                    </p:set>
                                    <p:animEffect transition="in" filter="box(in)">
                                      <p:cBhvr additive="repl">
                                        <p:cTn id="7" dur="500"/>
                                        <p:tgtEl>
                                          <p:spTgt spid="52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25">
                                            <p:txEl>
                                              <p:pRg st="1" end="1"/>
                                            </p:txEl>
                                          </p:spTgt>
                                        </p:tgtEl>
                                        <p:attrNameLst>
                                          <p:attrName>style.visibility</p:attrName>
                                        </p:attrNameLst>
                                      </p:cBhvr>
                                      <p:to>
                                        <p:strVal val="visible"/>
                                      </p:to>
                                    </p:set>
                                    <p:animEffect transition="in" filter="box(in)">
                                      <p:cBhvr additive="repl">
                                        <p:cTn id="10" dur="500"/>
                                        <p:tgtEl>
                                          <p:spTgt spid="52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25">
                                            <p:txEl>
                                              <p:pRg st="2" end="2"/>
                                            </p:txEl>
                                          </p:spTgt>
                                        </p:tgtEl>
                                        <p:attrNameLst>
                                          <p:attrName>style.visibility</p:attrName>
                                        </p:attrNameLst>
                                      </p:cBhvr>
                                      <p:to>
                                        <p:strVal val="visible"/>
                                      </p:to>
                                    </p:set>
                                    <p:animEffect transition="in" filter="box(in)">
                                      <p:cBhvr additive="repl">
                                        <p:cTn id="13" dur="500"/>
                                        <p:tgtEl>
                                          <p:spTgt spid="525">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25">
                                            <p:txEl>
                                              <p:pRg st="3" end="3"/>
                                            </p:txEl>
                                          </p:spTgt>
                                        </p:tgtEl>
                                        <p:attrNameLst>
                                          <p:attrName>style.visibility</p:attrName>
                                        </p:attrNameLst>
                                      </p:cBhvr>
                                      <p:to>
                                        <p:strVal val="visible"/>
                                      </p:to>
                                    </p:set>
                                    <p:animEffect transition="in" filter="box(in)">
                                      <p:cBhvr additive="repl">
                                        <p:cTn id="16" dur="500"/>
                                        <p:tgtEl>
                                          <p:spTgt spid="525">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525">
                                            <p:txEl>
                                              <p:pRg st="4" end="4"/>
                                            </p:txEl>
                                          </p:spTgt>
                                        </p:tgtEl>
                                        <p:attrNameLst>
                                          <p:attrName>style.visibility</p:attrName>
                                        </p:attrNameLst>
                                      </p:cBhvr>
                                      <p:to>
                                        <p:strVal val="visible"/>
                                      </p:to>
                                    </p:set>
                                    <p:animEffect transition="in" filter="box(in)">
                                      <p:cBhvr additive="repl">
                                        <p:cTn id="19" dur="500"/>
                                        <p:tgtEl>
                                          <p:spTgt spid="52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xit" fill="hold" nodeType="clickEffect">
                                  <p:stCondLst>
                                    <p:cond delay="0"/>
                                  </p:stCondLst>
                                  <p:childTnLst>
                                    <p:anim calcmode="lin" valueType="num">
                                      <p:cBhvr additive="repl">
                                        <p:cTn id="23" dur="500"/>
                                        <p:tgtEl>
                                          <p:spTgt spid="525">
                                            <p:txEl>
                                              <p:pRg st="0" end="0"/>
                                            </p:txEl>
                                          </p:spTgt>
                                        </p:tgtEl>
                                        <p:attrNameLst>
                                          <p:attrName>ppt_w</p:attrName>
                                        </p:attrNameLst>
                                      </p:cBhvr>
                                      <p:tavLst>
                                        <p:tav tm="0">
                                          <p:val>
                                            <p:strVal val="#ppt_w"/>
                                          </p:val>
                                        </p:tav>
                                        <p:tav tm="100000">
                                          <p:val>
                                            <p:fltVal val="0"/>
                                          </p:val>
                                        </p:tav>
                                      </p:tavLst>
                                    </p:anim>
                                    <p:anim calcmode="lin" valueType="num">
                                      <p:cBhvr additive="repl">
                                        <p:cTn id="24" dur="500"/>
                                        <p:tgtEl>
                                          <p:spTgt spid="525">
                                            <p:txEl>
                                              <p:pRg st="0" end="0"/>
                                            </p:txEl>
                                          </p:spTgt>
                                        </p:tgtEl>
                                        <p:attrNameLst>
                                          <p:attrName>ppt_h</p:attrName>
                                        </p:attrNameLst>
                                      </p:cBhvr>
                                      <p:tavLst>
                                        <p:tav tm="0">
                                          <p:val>
                                            <p:strVal val="#ppt_h"/>
                                          </p:val>
                                        </p:tav>
                                        <p:tav tm="100000">
                                          <p:val>
                                            <p:fltVal val="0"/>
                                          </p:val>
                                        </p:tav>
                                      </p:tavLst>
                                    </p:anim>
                                    <p:anim calcmode="lin" valueType="num">
                                      <p:cBhvr additive="repl">
                                        <p:cTn id="25" dur="500"/>
                                        <p:tgtEl>
                                          <p:spTgt spid="525">
                                            <p:txEl>
                                              <p:pRg st="0" end="0"/>
                                            </p:txEl>
                                          </p:spTgt>
                                        </p:tgtEl>
                                        <p:attrNameLst>
                                          <p:attrName>r</p:attrName>
                                        </p:attrNameLst>
                                      </p:cBhvr>
                                      <p:tavLst>
                                        <p:tav tm="0">
                                          <p:val>
                                            <p:strVal val="0"/>
                                          </p:val>
                                        </p:tav>
                                        <p:tav tm="100000">
                                          <p:val>
                                            <p:strVal val="360"/>
                                          </p:val>
                                        </p:tav>
                                      </p:tavLst>
                                    </p:anim>
                                    <p:animEffect transition="out" filter="fade">
                                      <p:cBhvr additive="repl">
                                        <p:cTn id="26" dur="500"/>
                                        <p:tgtEl>
                                          <p:spTgt spid="525">
                                            <p:txEl>
                                              <p:pRg st="0" end="0"/>
                                            </p:txEl>
                                          </p:spTgt>
                                        </p:tgtEl>
                                      </p:cBhvr>
                                    </p:animEffect>
                                    <p:set>
                                      <p:cBhvr>
                                        <p:cTn id="27" dur="1" fill="hold">
                                          <p:stCondLst>
                                            <p:cond delay="499"/>
                                          </p:stCondLst>
                                        </p:cTn>
                                        <p:tgtEl>
                                          <p:spTgt spid="525">
                                            <p:txEl>
                                              <p:pRg st="0" end="0"/>
                                            </p:txEl>
                                          </p:spTgt>
                                        </p:tgtEl>
                                        <p:attrNameLst>
                                          <p:attrName>style.visibility</p:attrName>
                                        </p:attrNameLst>
                                      </p:cBhvr>
                                      <p:to>
                                        <p:strVal val="hidden"/>
                                      </p:to>
                                    </p:set>
                                  </p:childTnLst>
                                </p:cTn>
                              </p:par>
                              <p:par>
                                <p:cTn id="28" presetID="49" presetClass="exit" fill="hold" nodeType="withEffect">
                                  <p:stCondLst>
                                    <p:cond delay="0"/>
                                  </p:stCondLst>
                                  <p:childTnLst>
                                    <p:anim calcmode="lin" valueType="num">
                                      <p:cBhvr additive="repl">
                                        <p:cTn id="29" dur="500"/>
                                        <p:tgtEl>
                                          <p:spTgt spid="525">
                                            <p:txEl>
                                              <p:pRg st="1" end="1"/>
                                            </p:txEl>
                                          </p:spTgt>
                                        </p:tgtEl>
                                        <p:attrNameLst>
                                          <p:attrName>ppt_w</p:attrName>
                                        </p:attrNameLst>
                                      </p:cBhvr>
                                      <p:tavLst>
                                        <p:tav tm="0">
                                          <p:val>
                                            <p:strVal val="#ppt_w"/>
                                          </p:val>
                                        </p:tav>
                                        <p:tav tm="100000">
                                          <p:val>
                                            <p:fltVal val="0"/>
                                          </p:val>
                                        </p:tav>
                                      </p:tavLst>
                                    </p:anim>
                                    <p:anim calcmode="lin" valueType="num">
                                      <p:cBhvr additive="repl">
                                        <p:cTn id="30" dur="500"/>
                                        <p:tgtEl>
                                          <p:spTgt spid="525">
                                            <p:txEl>
                                              <p:pRg st="1" end="1"/>
                                            </p:txEl>
                                          </p:spTgt>
                                        </p:tgtEl>
                                        <p:attrNameLst>
                                          <p:attrName>ppt_h</p:attrName>
                                        </p:attrNameLst>
                                      </p:cBhvr>
                                      <p:tavLst>
                                        <p:tav tm="0">
                                          <p:val>
                                            <p:strVal val="#ppt_h"/>
                                          </p:val>
                                        </p:tav>
                                        <p:tav tm="100000">
                                          <p:val>
                                            <p:fltVal val="0"/>
                                          </p:val>
                                        </p:tav>
                                      </p:tavLst>
                                    </p:anim>
                                    <p:anim calcmode="lin" valueType="num">
                                      <p:cBhvr additive="repl">
                                        <p:cTn id="31" dur="500"/>
                                        <p:tgtEl>
                                          <p:spTgt spid="525">
                                            <p:txEl>
                                              <p:pRg st="1" end="1"/>
                                            </p:txEl>
                                          </p:spTgt>
                                        </p:tgtEl>
                                        <p:attrNameLst>
                                          <p:attrName>r</p:attrName>
                                        </p:attrNameLst>
                                      </p:cBhvr>
                                      <p:tavLst>
                                        <p:tav tm="0">
                                          <p:val>
                                            <p:strVal val="0"/>
                                          </p:val>
                                        </p:tav>
                                        <p:tav tm="100000">
                                          <p:val>
                                            <p:strVal val="360"/>
                                          </p:val>
                                        </p:tav>
                                      </p:tavLst>
                                    </p:anim>
                                    <p:animEffect transition="out" filter="fade">
                                      <p:cBhvr additive="repl">
                                        <p:cTn id="32" dur="500"/>
                                        <p:tgtEl>
                                          <p:spTgt spid="525">
                                            <p:txEl>
                                              <p:pRg st="1" end="1"/>
                                            </p:txEl>
                                          </p:spTgt>
                                        </p:tgtEl>
                                      </p:cBhvr>
                                    </p:animEffect>
                                    <p:set>
                                      <p:cBhvr>
                                        <p:cTn id="33" dur="1" fill="hold">
                                          <p:stCondLst>
                                            <p:cond delay="499"/>
                                          </p:stCondLst>
                                        </p:cTn>
                                        <p:tgtEl>
                                          <p:spTgt spid="525">
                                            <p:txEl>
                                              <p:pRg st="1" end="1"/>
                                            </p:txEl>
                                          </p:spTgt>
                                        </p:tgtEl>
                                        <p:attrNameLst>
                                          <p:attrName>style.visibility</p:attrName>
                                        </p:attrNameLst>
                                      </p:cBhvr>
                                      <p:to>
                                        <p:strVal val="hidden"/>
                                      </p:to>
                                    </p:set>
                                  </p:childTnLst>
                                </p:cTn>
                              </p:par>
                              <p:par>
                                <p:cTn id="34" presetID="49" presetClass="exit" fill="hold" nodeType="withEffect">
                                  <p:stCondLst>
                                    <p:cond delay="0"/>
                                  </p:stCondLst>
                                  <p:childTnLst>
                                    <p:anim calcmode="lin" valueType="num">
                                      <p:cBhvr additive="repl">
                                        <p:cTn id="35" dur="500"/>
                                        <p:tgtEl>
                                          <p:spTgt spid="525">
                                            <p:txEl>
                                              <p:pRg st="2" end="2"/>
                                            </p:txEl>
                                          </p:spTgt>
                                        </p:tgtEl>
                                        <p:attrNameLst>
                                          <p:attrName>ppt_w</p:attrName>
                                        </p:attrNameLst>
                                      </p:cBhvr>
                                      <p:tavLst>
                                        <p:tav tm="0">
                                          <p:val>
                                            <p:strVal val="#ppt_w"/>
                                          </p:val>
                                        </p:tav>
                                        <p:tav tm="100000">
                                          <p:val>
                                            <p:fltVal val="0"/>
                                          </p:val>
                                        </p:tav>
                                      </p:tavLst>
                                    </p:anim>
                                    <p:anim calcmode="lin" valueType="num">
                                      <p:cBhvr additive="repl">
                                        <p:cTn id="36" dur="500"/>
                                        <p:tgtEl>
                                          <p:spTgt spid="525">
                                            <p:txEl>
                                              <p:pRg st="2" end="2"/>
                                            </p:txEl>
                                          </p:spTgt>
                                        </p:tgtEl>
                                        <p:attrNameLst>
                                          <p:attrName>ppt_h</p:attrName>
                                        </p:attrNameLst>
                                      </p:cBhvr>
                                      <p:tavLst>
                                        <p:tav tm="0">
                                          <p:val>
                                            <p:strVal val="#ppt_h"/>
                                          </p:val>
                                        </p:tav>
                                        <p:tav tm="100000">
                                          <p:val>
                                            <p:fltVal val="0"/>
                                          </p:val>
                                        </p:tav>
                                      </p:tavLst>
                                    </p:anim>
                                    <p:anim calcmode="lin" valueType="num">
                                      <p:cBhvr additive="repl">
                                        <p:cTn id="37" dur="500"/>
                                        <p:tgtEl>
                                          <p:spTgt spid="525">
                                            <p:txEl>
                                              <p:pRg st="2" end="2"/>
                                            </p:txEl>
                                          </p:spTgt>
                                        </p:tgtEl>
                                        <p:attrNameLst>
                                          <p:attrName>r</p:attrName>
                                        </p:attrNameLst>
                                      </p:cBhvr>
                                      <p:tavLst>
                                        <p:tav tm="0">
                                          <p:val>
                                            <p:strVal val="0"/>
                                          </p:val>
                                        </p:tav>
                                        <p:tav tm="100000">
                                          <p:val>
                                            <p:strVal val="360"/>
                                          </p:val>
                                        </p:tav>
                                      </p:tavLst>
                                    </p:anim>
                                    <p:animEffect transition="out" filter="fade">
                                      <p:cBhvr additive="repl">
                                        <p:cTn id="38" dur="500"/>
                                        <p:tgtEl>
                                          <p:spTgt spid="525">
                                            <p:txEl>
                                              <p:pRg st="2" end="2"/>
                                            </p:txEl>
                                          </p:spTgt>
                                        </p:tgtEl>
                                      </p:cBhvr>
                                    </p:animEffect>
                                    <p:set>
                                      <p:cBhvr>
                                        <p:cTn id="39" dur="1" fill="hold">
                                          <p:stCondLst>
                                            <p:cond delay="499"/>
                                          </p:stCondLst>
                                        </p:cTn>
                                        <p:tgtEl>
                                          <p:spTgt spid="525">
                                            <p:txEl>
                                              <p:pRg st="2" end="2"/>
                                            </p:txEl>
                                          </p:spTgt>
                                        </p:tgtEl>
                                        <p:attrNameLst>
                                          <p:attrName>style.visibility</p:attrName>
                                        </p:attrNameLst>
                                      </p:cBhvr>
                                      <p:to>
                                        <p:strVal val="hidden"/>
                                      </p:to>
                                    </p:set>
                                  </p:childTnLst>
                                </p:cTn>
                              </p:par>
                              <p:par>
                                <p:cTn id="40" presetID="49" presetClass="exit" fill="hold" nodeType="withEffect">
                                  <p:stCondLst>
                                    <p:cond delay="0"/>
                                  </p:stCondLst>
                                  <p:childTnLst>
                                    <p:anim calcmode="lin" valueType="num">
                                      <p:cBhvr additive="repl">
                                        <p:cTn id="41" dur="500"/>
                                        <p:tgtEl>
                                          <p:spTgt spid="525">
                                            <p:txEl>
                                              <p:pRg st="3" end="3"/>
                                            </p:txEl>
                                          </p:spTgt>
                                        </p:tgtEl>
                                        <p:attrNameLst>
                                          <p:attrName>ppt_w</p:attrName>
                                        </p:attrNameLst>
                                      </p:cBhvr>
                                      <p:tavLst>
                                        <p:tav tm="0">
                                          <p:val>
                                            <p:strVal val="#ppt_w"/>
                                          </p:val>
                                        </p:tav>
                                        <p:tav tm="100000">
                                          <p:val>
                                            <p:fltVal val="0"/>
                                          </p:val>
                                        </p:tav>
                                      </p:tavLst>
                                    </p:anim>
                                    <p:anim calcmode="lin" valueType="num">
                                      <p:cBhvr additive="repl">
                                        <p:cTn id="42" dur="500"/>
                                        <p:tgtEl>
                                          <p:spTgt spid="525">
                                            <p:txEl>
                                              <p:pRg st="3" end="3"/>
                                            </p:txEl>
                                          </p:spTgt>
                                        </p:tgtEl>
                                        <p:attrNameLst>
                                          <p:attrName>ppt_h</p:attrName>
                                        </p:attrNameLst>
                                      </p:cBhvr>
                                      <p:tavLst>
                                        <p:tav tm="0">
                                          <p:val>
                                            <p:strVal val="#ppt_h"/>
                                          </p:val>
                                        </p:tav>
                                        <p:tav tm="100000">
                                          <p:val>
                                            <p:fltVal val="0"/>
                                          </p:val>
                                        </p:tav>
                                      </p:tavLst>
                                    </p:anim>
                                    <p:anim calcmode="lin" valueType="num">
                                      <p:cBhvr additive="repl">
                                        <p:cTn id="43" dur="500"/>
                                        <p:tgtEl>
                                          <p:spTgt spid="525">
                                            <p:txEl>
                                              <p:pRg st="3" end="3"/>
                                            </p:txEl>
                                          </p:spTgt>
                                        </p:tgtEl>
                                        <p:attrNameLst>
                                          <p:attrName>r</p:attrName>
                                        </p:attrNameLst>
                                      </p:cBhvr>
                                      <p:tavLst>
                                        <p:tav tm="0">
                                          <p:val>
                                            <p:strVal val="0"/>
                                          </p:val>
                                        </p:tav>
                                        <p:tav tm="100000">
                                          <p:val>
                                            <p:strVal val="360"/>
                                          </p:val>
                                        </p:tav>
                                      </p:tavLst>
                                    </p:anim>
                                    <p:animEffect transition="out" filter="fade">
                                      <p:cBhvr additive="repl">
                                        <p:cTn id="44" dur="500"/>
                                        <p:tgtEl>
                                          <p:spTgt spid="525">
                                            <p:txEl>
                                              <p:pRg st="3" end="3"/>
                                            </p:txEl>
                                          </p:spTgt>
                                        </p:tgtEl>
                                      </p:cBhvr>
                                    </p:animEffect>
                                    <p:set>
                                      <p:cBhvr>
                                        <p:cTn id="45" dur="1" fill="hold">
                                          <p:stCondLst>
                                            <p:cond delay="499"/>
                                          </p:stCondLst>
                                        </p:cTn>
                                        <p:tgtEl>
                                          <p:spTgt spid="525">
                                            <p:txEl>
                                              <p:pRg st="3" end="3"/>
                                            </p:txEl>
                                          </p:spTgt>
                                        </p:tgtEl>
                                        <p:attrNameLst>
                                          <p:attrName>style.visibility</p:attrName>
                                        </p:attrNameLst>
                                      </p:cBhvr>
                                      <p:to>
                                        <p:strVal val="hidden"/>
                                      </p:to>
                                    </p:set>
                                  </p:childTnLst>
                                </p:cTn>
                              </p:par>
                              <p:par>
                                <p:cTn id="46" presetID="49" presetClass="exit" fill="hold" nodeType="withEffect">
                                  <p:stCondLst>
                                    <p:cond delay="0"/>
                                  </p:stCondLst>
                                  <p:childTnLst>
                                    <p:anim calcmode="lin" valueType="num">
                                      <p:cBhvr additive="repl">
                                        <p:cTn id="47" dur="500"/>
                                        <p:tgtEl>
                                          <p:spTgt spid="525">
                                            <p:txEl>
                                              <p:pRg st="4" end="4"/>
                                            </p:txEl>
                                          </p:spTgt>
                                        </p:tgtEl>
                                        <p:attrNameLst>
                                          <p:attrName>ppt_w</p:attrName>
                                        </p:attrNameLst>
                                      </p:cBhvr>
                                      <p:tavLst>
                                        <p:tav tm="0">
                                          <p:val>
                                            <p:strVal val="#ppt_w"/>
                                          </p:val>
                                        </p:tav>
                                        <p:tav tm="100000">
                                          <p:val>
                                            <p:fltVal val="0"/>
                                          </p:val>
                                        </p:tav>
                                      </p:tavLst>
                                    </p:anim>
                                    <p:anim calcmode="lin" valueType="num">
                                      <p:cBhvr additive="repl">
                                        <p:cTn id="48" dur="500"/>
                                        <p:tgtEl>
                                          <p:spTgt spid="525">
                                            <p:txEl>
                                              <p:pRg st="4" end="4"/>
                                            </p:txEl>
                                          </p:spTgt>
                                        </p:tgtEl>
                                        <p:attrNameLst>
                                          <p:attrName>ppt_h</p:attrName>
                                        </p:attrNameLst>
                                      </p:cBhvr>
                                      <p:tavLst>
                                        <p:tav tm="0">
                                          <p:val>
                                            <p:strVal val="#ppt_h"/>
                                          </p:val>
                                        </p:tav>
                                        <p:tav tm="100000">
                                          <p:val>
                                            <p:fltVal val="0"/>
                                          </p:val>
                                        </p:tav>
                                      </p:tavLst>
                                    </p:anim>
                                    <p:anim calcmode="lin" valueType="num">
                                      <p:cBhvr additive="repl">
                                        <p:cTn id="49" dur="500"/>
                                        <p:tgtEl>
                                          <p:spTgt spid="525">
                                            <p:txEl>
                                              <p:pRg st="4" end="4"/>
                                            </p:txEl>
                                          </p:spTgt>
                                        </p:tgtEl>
                                        <p:attrNameLst>
                                          <p:attrName>r</p:attrName>
                                        </p:attrNameLst>
                                      </p:cBhvr>
                                      <p:tavLst>
                                        <p:tav tm="0">
                                          <p:val>
                                            <p:strVal val="0"/>
                                          </p:val>
                                        </p:tav>
                                        <p:tav tm="100000">
                                          <p:val>
                                            <p:strVal val="360"/>
                                          </p:val>
                                        </p:tav>
                                      </p:tavLst>
                                    </p:anim>
                                    <p:animEffect transition="out" filter="fade">
                                      <p:cBhvr additive="repl">
                                        <p:cTn id="50" dur="500"/>
                                        <p:tgtEl>
                                          <p:spTgt spid="525">
                                            <p:txEl>
                                              <p:pRg st="4" end="4"/>
                                            </p:txEl>
                                          </p:spTgt>
                                        </p:tgtEl>
                                      </p:cBhvr>
                                    </p:animEffect>
                                    <p:set>
                                      <p:cBhvr>
                                        <p:cTn id="51" dur="1" fill="hold">
                                          <p:stCondLst>
                                            <p:cond delay="499"/>
                                          </p:stCondLst>
                                        </p:cTn>
                                        <p:tgtEl>
                                          <p:spTgt spid="525">
                                            <p:txEl>
                                              <p:pRg st="4" end="4"/>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4" presetClass="entr" fill="hold" nodeType="clickEffect">
                                  <p:stCondLst>
                                    <p:cond delay="0"/>
                                  </p:stCondLst>
                                  <p:childTnLst>
                                    <p:set>
                                      <p:cBhvr>
                                        <p:cTn id="55" dur="1" fill="hold">
                                          <p:stCondLst>
                                            <p:cond delay="0"/>
                                          </p:stCondLst>
                                        </p:cTn>
                                        <p:tgtEl>
                                          <p:spTgt spid="526">
                                            <p:txEl>
                                              <p:pRg st="0" end="0"/>
                                            </p:txEl>
                                          </p:spTgt>
                                        </p:tgtEl>
                                        <p:attrNameLst>
                                          <p:attrName>style.visibility</p:attrName>
                                        </p:attrNameLst>
                                      </p:cBhvr>
                                      <p:to>
                                        <p:strVal val="visible"/>
                                      </p:to>
                                    </p:set>
                                    <p:anim calcmode="lin" valueType="str">
                                      <p:cBhvr additive="repl">
                                        <p:cTn id="56" dur="1" fill="hold"/>
                                        <p:tgtEl>
                                          <p:spTgt spid="526">
                                            <p:txEl>
                                              <p:pRg st="0" end="0"/>
                                            </p:txEl>
                                          </p:spTgt>
                                        </p:tgtEl>
                                      </p:cBhvr>
                                    </p:anim>
                                  </p:childTnLst>
                                </p:cTn>
                              </p:par>
                            </p:childTnLst>
                          </p:cTn>
                        </p:par>
                      </p:childTnLst>
                    </p:cTn>
                  </p:par>
                  <p:par>
                    <p:cTn id="57" fill="hold">
                      <p:stCondLst>
                        <p:cond delay="indefinite"/>
                      </p:stCondLst>
                      <p:childTnLst>
                        <p:par>
                          <p:cTn id="58" fill="hold">
                            <p:stCondLst>
                              <p:cond delay="0"/>
                            </p:stCondLst>
                            <p:childTnLst>
                              <p:par>
                                <p:cTn id="59" presetID="24" presetClass="entr" fill="hold" nodeType="clickEffect">
                                  <p:stCondLst>
                                    <p:cond delay="0"/>
                                  </p:stCondLst>
                                  <p:childTnLst>
                                    <p:set>
                                      <p:cBhvr>
                                        <p:cTn id="60" dur="1" fill="hold">
                                          <p:stCondLst>
                                            <p:cond delay="0"/>
                                          </p:stCondLst>
                                        </p:cTn>
                                        <p:tgtEl>
                                          <p:spTgt spid="526">
                                            <p:txEl>
                                              <p:pRg st="1" end="1"/>
                                            </p:txEl>
                                          </p:spTgt>
                                        </p:tgtEl>
                                        <p:attrNameLst>
                                          <p:attrName>style.visibility</p:attrName>
                                        </p:attrNameLst>
                                      </p:cBhvr>
                                      <p:to>
                                        <p:strVal val="visible"/>
                                      </p:to>
                                    </p:set>
                                    <p:anim calcmode="lin" valueType="str">
                                      <p:cBhvr additive="repl">
                                        <p:cTn id="61" dur="1" fill="hold"/>
                                        <p:tgtEl>
                                          <p:spTgt spid="526">
                                            <p:txEl>
                                              <p:pRg st="1" end="1"/>
                                            </p:txEl>
                                          </p:spTgt>
                                        </p:tgtEl>
                                      </p:cBhvr>
                                    </p:anim>
                                  </p:childTnLst>
                                </p:cTn>
                              </p:par>
                              <p:par>
                                <p:cTn id="62" presetID="24" presetClass="entr" fill="hold" nodeType="withEffect">
                                  <p:stCondLst>
                                    <p:cond delay="0"/>
                                  </p:stCondLst>
                                  <p:childTnLst>
                                    <p:set>
                                      <p:cBhvr>
                                        <p:cTn id="63" dur="1" fill="hold">
                                          <p:stCondLst>
                                            <p:cond delay="0"/>
                                          </p:stCondLst>
                                        </p:cTn>
                                        <p:tgtEl>
                                          <p:spTgt spid="526">
                                            <p:txEl>
                                              <p:pRg st="2" end="2"/>
                                            </p:txEl>
                                          </p:spTgt>
                                        </p:tgtEl>
                                        <p:attrNameLst>
                                          <p:attrName>style.visibility</p:attrName>
                                        </p:attrNameLst>
                                      </p:cBhvr>
                                      <p:to>
                                        <p:strVal val="visible"/>
                                      </p:to>
                                    </p:set>
                                    <p:anim calcmode="lin" valueType="str">
                                      <p:cBhvr additive="repl">
                                        <p:cTn id="64" dur="1" fill="hold"/>
                                        <p:tgtEl>
                                          <p:spTgt spid="526">
                                            <p:txEl>
                                              <p:pRg st="2" end="2"/>
                                            </p:txEl>
                                          </p:spTgt>
                                        </p:tgtEl>
                                      </p:cBhvr>
                                    </p:anim>
                                  </p:childTnLst>
                                </p:cTn>
                              </p:par>
                              <p:par>
                                <p:cTn id="65" presetID="24" presetClass="entr" fill="hold" nodeType="withEffect">
                                  <p:stCondLst>
                                    <p:cond delay="0"/>
                                  </p:stCondLst>
                                  <p:childTnLst>
                                    <p:set>
                                      <p:cBhvr>
                                        <p:cTn id="66" dur="1" fill="hold">
                                          <p:stCondLst>
                                            <p:cond delay="0"/>
                                          </p:stCondLst>
                                        </p:cTn>
                                        <p:tgtEl>
                                          <p:spTgt spid="526">
                                            <p:txEl>
                                              <p:pRg st="3" end="3"/>
                                            </p:txEl>
                                          </p:spTgt>
                                        </p:tgtEl>
                                        <p:attrNameLst>
                                          <p:attrName>style.visibility</p:attrName>
                                        </p:attrNameLst>
                                      </p:cBhvr>
                                      <p:to>
                                        <p:strVal val="visible"/>
                                      </p:to>
                                    </p:set>
                                    <p:anim calcmode="lin" valueType="str">
                                      <p:cBhvr additive="repl">
                                        <p:cTn id="67" dur="1" fill="hold"/>
                                        <p:tgtEl>
                                          <p:spTgt spid="526">
                                            <p:txEl>
                                              <p:pRg st="3" end="3"/>
                                            </p:txEl>
                                          </p:spTgt>
                                        </p:tgtEl>
                                      </p:cBhvr>
                                    </p:anim>
                                  </p:childTnLst>
                                </p:cTn>
                              </p:par>
                              <p:par>
                                <p:cTn id="68" presetID="24" presetClass="entr" fill="hold" nodeType="withEffect">
                                  <p:stCondLst>
                                    <p:cond delay="0"/>
                                  </p:stCondLst>
                                  <p:childTnLst>
                                    <p:set>
                                      <p:cBhvr>
                                        <p:cTn id="69" dur="1" fill="hold">
                                          <p:stCondLst>
                                            <p:cond delay="0"/>
                                          </p:stCondLst>
                                        </p:cTn>
                                        <p:tgtEl>
                                          <p:spTgt spid="526">
                                            <p:txEl>
                                              <p:pRg st="4" end="4"/>
                                            </p:txEl>
                                          </p:spTgt>
                                        </p:tgtEl>
                                        <p:attrNameLst>
                                          <p:attrName>style.visibility</p:attrName>
                                        </p:attrNameLst>
                                      </p:cBhvr>
                                      <p:to>
                                        <p:strVal val="visible"/>
                                      </p:to>
                                    </p:set>
                                    <p:anim calcmode="lin" valueType="str">
                                      <p:cBhvr additive="repl">
                                        <p:cTn id="70" dur="1" fill="hold"/>
                                        <p:tgtEl>
                                          <p:spTgt spid="526">
                                            <p:txEl>
                                              <p:pRg st="4" end="4"/>
                                            </p:txEl>
                                          </p:spTgt>
                                        </p:tgtEl>
                                      </p:cBhvr>
                                    </p:anim>
                                  </p:childTnLst>
                                </p:cTn>
                              </p:par>
                              <p:par>
                                <p:cTn id="71" presetID="24" presetClass="entr" fill="hold" nodeType="withEffect">
                                  <p:stCondLst>
                                    <p:cond delay="0"/>
                                  </p:stCondLst>
                                  <p:childTnLst>
                                    <p:set>
                                      <p:cBhvr>
                                        <p:cTn id="72" dur="1" fill="hold">
                                          <p:stCondLst>
                                            <p:cond delay="0"/>
                                          </p:stCondLst>
                                        </p:cTn>
                                        <p:tgtEl>
                                          <p:spTgt spid="526">
                                            <p:txEl>
                                              <p:pRg st="5" end="5"/>
                                            </p:txEl>
                                          </p:spTgt>
                                        </p:tgtEl>
                                        <p:attrNameLst>
                                          <p:attrName>style.visibility</p:attrName>
                                        </p:attrNameLst>
                                      </p:cBhvr>
                                      <p:to>
                                        <p:strVal val="visible"/>
                                      </p:to>
                                    </p:set>
                                    <p:anim calcmode="lin" valueType="str">
                                      <p:cBhvr additive="repl">
                                        <p:cTn id="73" dur="1" fill="hold"/>
                                        <p:tgtEl>
                                          <p:spTgt spid="526">
                                            <p:txEl>
                                              <p:pRg st="5" end="5"/>
                                            </p:txEl>
                                          </p:spTgt>
                                        </p:tgtEl>
                                      </p:cBhvr>
                                    </p:anim>
                                  </p:childTnLst>
                                </p:cTn>
                              </p:par>
                              <p:par>
                                <p:cTn id="74" presetID="24" presetClass="entr" fill="hold" nodeType="withEffect">
                                  <p:stCondLst>
                                    <p:cond delay="0"/>
                                  </p:stCondLst>
                                  <p:childTnLst>
                                    <p:set>
                                      <p:cBhvr>
                                        <p:cTn id="75" dur="1" fill="hold">
                                          <p:stCondLst>
                                            <p:cond delay="0"/>
                                          </p:stCondLst>
                                        </p:cTn>
                                        <p:tgtEl>
                                          <p:spTgt spid="526">
                                            <p:txEl>
                                              <p:pRg st="6" end="6"/>
                                            </p:txEl>
                                          </p:spTgt>
                                        </p:tgtEl>
                                        <p:attrNameLst>
                                          <p:attrName>style.visibility</p:attrName>
                                        </p:attrNameLst>
                                      </p:cBhvr>
                                      <p:to>
                                        <p:strVal val="visible"/>
                                      </p:to>
                                    </p:set>
                                    <p:anim calcmode="lin" valueType="str">
                                      <p:cBhvr additive="repl">
                                        <p:cTn id="76" dur="1" fill="hold"/>
                                        <p:tgtEl>
                                          <p:spTgt spid="526">
                                            <p:txEl>
                                              <p:pRg st="6" end="6"/>
                                            </p:txEl>
                                          </p:spTgt>
                                        </p:tgtEl>
                                      </p:cBhvr>
                                    </p:anim>
                                  </p:childTnLst>
                                </p:cTn>
                              </p:par>
                            </p:childTnLst>
                          </p:cTn>
                        </p:par>
                      </p:childTnLst>
                    </p:cTn>
                  </p:par>
                  <p:par>
                    <p:cTn id="77" fill="hold">
                      <p:stCondLst>
                        <p:cond delay="indefinite"/>
                      </p:stCondLst>
                      <p:childTnLst>
                        <p:par>
                          <p:cTn id="78" fill="hold">
                            <p:stCondLst>
                              <p:cond delay="0"/>
                            </p:stCondLst>
                            <p:childTnLst>
                              <p:par>
                                <p:cTn id="79" presetID="24" presetClass="exit" fill="hold" nodeType="clickEffect">
                                  <p:stCondLst>
                                    <p:cond delay="0"/>
                                  </p:stCondLst>
                                  <p:childTnLst>
                                    <p:anim calcmode="lin" valueType="str">
                                      <p:cBhvr additive="repl">
                                        <p:cTn id="80" dur="1"/>
                                        <p:tgtEl>
                                          <p:spTgt spid="526">
                                            <p:txEl>
                                              <p:pRg st="0" end="0"/>
                                            </p:txEl>
                                          </p:spTgt>
                                        </p:tgtEl>
                                      </p:cBhvr>
                                    </p:anim>
                                    <p:set>
                                      <p:cBhvr>
                                        <p:cTn id="81" dur="1" fill="hold">
                                          <p:stCondLst>
                                            <p:cond delay="0"/>
                                          </p:stCondLst>
                                        </p:cTn>
                                        <p:tgtEl>
                                          <p:spTgt spid="526">
                                            <p:txEl>
                                              <p:pRg st="0" end="0"/>
                                            </p:txEl>
                                          </p:spTgt>
                                        </p:tgtEl>
                                        <p:attrNameLst>
                                          <p:attrName>style.visibility</p:attrName>
                                        </p:attrNameLst>
                                      </p:cBhvr>
                                      <p:to>
                                        <p:strVal val="hidden"/>
                                      </p:to>
                                    </p:set>
                                  </p:childTnLst>
                                </p:cTn>
                              </p:par>
                              <p:par>
                                <p:cTn id="82" presetID="24" presetClass="exit" fill="hold" nodeType="withEffect">
                                  <p:stCondLst>
                                    <p:cond delay="0"/>
                                  </p:stCondLst>
                                  <p:childTnLst>
                                    <p:anim calcmode="lin" valueType="str">
                                      <p:cBhvr additive="repl">
                                        <p:cTn id="83" dur="1"/>
                                        <p:tgtEl>
                                          <p:spTgt spid="526">
                                            <p:txEl>
                                              <p:pRg st="1" end="1"/>
                                            </p:txEl>
                                          </p:spTgt>
                                        </p:tgtEl>
                                      </p:cBhvr>
                                    </p:anim>
                                    <p:set>
                                      <p:cBhvr>
                                        <p:cTn id="84" dur="1" fill="hold">
                                          <p:stCondLst>
                                            <p:cond delay="0"/>
                                          </p:stCondLst>
                                        </p:cTn>
                                        <p:tgtEl>
                                          <p:spTgt spid="526">
                                            <p:txEl>
                                              <p:pRg st="1" end="1"/>
                                            </p:txEl>
                                          </p:spTgt>
                                        </p:tgtEl>
                                        <p:attrNameLst>
                                          <p:attrName>style.visibility</p:attrName>
                                        </p:attrNameLst>
                                      </p:cBhvr>
                                      <p:to>
                                        <p:strVal val="hidden"/>
                                      </p:to>
                                    </p:set>
                                  </p:childTnLst>
                                </p:cTn>
                              </p:par>
                              <p:par>
                                <p:cTn id="85" presetID="24" presetClass="exit" fill="hold" nodeType="withEffect">
                                  <p:stCondLst>
                                    <p:cond delay="0"/>
                                  </p:stCondLst>
                                  <p:childTnLst>
                                    <p:anim calcmode="lin" valueType="str">
                                      <p:cBhvr additive="repl">
                                        <p:cTn id="86" dur="1"/>
                                        <p:tgtEl>
                                          <p:spTgt spid="526">
                                            <p:txEl>
                                              <p:pRg st="2" end="2"/>
                                            </p:txEl>
                                          </p:spTgt>
                                        </p:tgtEl>
                                      </p:cBhvr>
                                    </p:anim>
                                    <p:set>
                                      <p:cBhvr>
                                        <p:cTn id="87" dur="1" fill="hold">
                                          <p:stCondLst>
                                            <p:cond delay="0"/>
                                          </p:stCondLst>
                                        </p:cTn>
                                        <p:tgtEl>
                                          <p:spTgt spid="526">
                                            <p:txEl>
                                              <p:pRg st="2" end="2"/>
                                            </p:txEl>
                                          </p:spTgt>
                                        </p:tgtEl>
                                        <p:attrNameLst>
                                          <p:attrName>style.visibility</p:attrName>
                                        </p:attrNameLst>
                                      </p:cBhvr>
                                      <p:to>
                                        <p:strVal val="hidden"/>
                                      </p:to>
                                    </p:set>
                                  </p:childTnLst>
                                </p:cTn>
                              </p:par>
                              <p:par>
                                <p:cTn id="88" presetID="24" presetClass="exit" fill="hold" nodeType="withEffect">
                                  <p:stCondLst>
                                    <p:cond delay="0"/>
                                  </p:stCondLst>
                                  <p:childTnLst>
                                    <p:anim calcmode="lin" valueType="str">
                                      <p:cBhvr additive="repl">
                                        <p:cTn id="89" dur="1"/>
                                        <p:tgtEl>
                                          <p:spTgt spid="526">
                                            <p:txEl>
                                              <p:pRg st="3" end="3"/>
                                            </p:txEl>
                                          </p:spTgt>
                                        </p:tgtEl>
                                      </p:cBhvr>
                                    </p:anim>
                                    <p:set>
                                      <p:cBhvr>
                                        <p:cTn id="90" dur="1" fill="hold">
                                          <p:stCondLst>
                                            <p:cond delay="0"/>
                                          </p:stCondLst>
                                        </p:cTn>
                                        <p:tgtEl>
                                          <p:spTgt spid="526">
                                            <p:txEl>
                                              <p:pRg st="3" end="3"/>
                                            </p:txEl>
                                          </p:spTgt>
                                        </p:tgtEl>
                                        <p:attrNameLst>
                                          <p:attrName>style.visibility</p:attrName>
                                        </p:attrNameLst>
                                      </p:cBhvr>
                                      <p:to>
                                        <p:strVal val="hidden"/>
                                      </p:to>
                                    </p:set>
                                  </p:childTnLst>
                                </p:cTn>
                              </p:par>
                              <p:par>
                                <p:cTn id="91" presetID="24" presetClass="exit" fill="hold" nodeType="withEffect">
                                  <p:stCondLst>
                                    <p:cond delay="0"/>
                                  </p:stCondLst>
                                  <p:childTnLst>
                                    <p:anim calcmode="lin" valueType="str">
                                      <p:cBhvr additive="repl">
                                        <p:cTn id="92" dur="1"/>
                                        <p:tgtEl>
                                          <p:spTgt spid="526">
                                            <p:txEl>
                                              <p:pRg st="4" end="4"/>
                                            </p:txEl>
                                          </p:spTgt>
                                        </p:tgtEl>
                                      </p:cBhvr>
                                    </p:anim>
                                    <p:set>
                                      <p:cBhvr>
                                        <p:cTn id="93" dur="1" fill="hold">
                                          <p:stCondLst>
                                            <p:cond delay="0"/>
                                          </p:stCondLst>
                                        </p:cTn>
                                        <p:tgtEl>
                                          <p:spTgt spid="526">
                                            <p:txEl>
                                              <p:pRg st="4" end="4"/>
                                            </p:txEl>
                                          </p:spTgt>
                                        </p:tgtEl>
                                        <p:attrNameLst>
                                          <p:attrName>style.visibility</p:attrName>
                                        </p:attrNameLst>
                                      </p:cBhvr>
                                      <p:to>
                                        <p:strVal val="hidden"/>
                                      </p:to>
                                    </p:set>
                                  </p:childTnLst>
                                </p:cTn>
                              </p:par>
                              <p:par>
                                <p:cTn id="94" presetID="24" presetClass="exit" fill="hold" nodeType="withEffect">
                                  <p:stCondLst>
                                    <p:cond delay="0"/>
                                  </p:stCondLst>
                                  <p:childTnLst>
                                    <p:anim calcmode="lin" valueType="str">
                                      <p:cBhvr additive="repl">
                                        <p:cTn id="95" dur="1"/>
                                        <p:tgtEl>
                                          <p:spTgt spid="526">
                                            <p:txEl>
                                              <p:pRg st="5" end="5"/>
                                            </p:txEl>
                                          </p:spTgt>
                                        </p:tgtEl>
                                      </p:cBhvr>
                                    </p:anim>
                                    <p:set>
                                      <p:cBhvr>
                                        <p:cTn id="96" dur="1" fill="hold">
                                          <p:stCondLst>
                                            <p:cond delay="0"/>
                                          </p:stCondLst>
                                        </p:cTn>
                                        <p:tgtEl>
                                          <p:spTgt spid="526">
                                            <p:txEl>
                                              <p:pRg st="5" end="5"/>
                                            </p:txEl>
                                          </p:spTgt>
                                        </p:tgtEl>
                                        <p:attrNameLst>
                                          <p:attrName>style.visibility</p:attrName>
                                        </p:attrNameLst>
                                      </p:cBhvr>
                                      <p:to>
                                        <p:strVal val="hidden"/>
                                      </p:to>
                                    </p:set>
                                  </p:childTnLst>
                                </p:cTn>
                              </p:par>
                              <p:par>
                                <p:cTn id="97" presetID="24" presetClass="exit" fill="hold" nodeType="withEffect">
                                  <p:stCondLst>
                                    <p:cond delay="0"/>
                                  </p:stCondLst>
                                  <p:childTnLst>
                                    <p:anim calcmode="lin" valueType="str">
                                      <p:cBhvr additive="repl">
                                        <p:cTn id="98" dur="1"/>
                                        <p:tgtEl>
                                          <p:spTgt spid="526">
                                            <p:txEl>
                                              <p:pRg st="6" end="6"/>
                                            </p:txEl>
                                          </p:spTgt>
                                        </p:tgtEl>
                                      </p:cBhvr>
                                    </p:anim>
                                    <p:set>
                                      <p:cBhvr>
                                        <p:cTn id="99" dur="1" fill="hold">
                                          <p:stCondLst>
                                            <p:cond delay="0"/>
                                          </p:stCondLst>
                                        </p:cTn>
                                        <p:tgtEl>
                                          <p:spTgt spid="52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CustomShape 1"/>
          <p:cNvSpPr/>
          <p:nvPr/>
        </p:nvSpPr>
        <p:spPr>
          <a:xfrm>
            <a:off x="457200" y="0"/>
            <a:ext cx="8228520" cy="78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600" b="1" i="1" strike="noStrike" spc="-1">
                <a:solidFill>
                  <a:srgbClr val="7030A0"/>
                </a:solidFill>
                <a:latin typeface="Calibri"/>
                <a:ea typeface="DejaVu Sans"/>
              </a:rPr>
              <a:t>ВИВИХИ</a:t>
            </a:r>
            <a:endParaRPr lang="ru-RU" sz="3600" b="0" strike="noStrike" spc="-1">
              <a:latin typeface="Arial"/>
            </a:endParaRPr>
          </a:p>
        </p:txBody>
      </p:sp>
      <p:sp>
        <p:nvSpPr>
          <p:cNvPr id="528" name="CustomShape 2"/>
          <p:cNvSpPr/>
          <p:nvPr/>
        </p:nvSpPr>
        <p:spPr>
          <a:xfrm>
            <a:off x="285840" y="642960"/>
            <a:ext cx="8642880" cy="568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400"/>
              </a:spcBef>
            </a:pPr>
            <a:r>
              <a:rPr lang="ru-RU" sz="2000" b="1" i="1" strike="noStrike" spc="-1">
                <a:solidFill>
                  <a:srgbClr val="0070C0"/>
                </a:solidFill>
                <a:latin typeface="Calibri"/>
                <a:ea typeface="DejaVu Sans"/>
              </a:rPr>
              <a:t>Вивихом</a:t>
            </a:r>
            <a:r>
              <a:rPr lang="ru-RU" sz="2000" b="1" strike="noStrike" spc="-1">
                <a:solidFill>
                  <a:srgbClr val="000000"/>
                </a:solidFill>
                <a:latin typeface="Calibri"/>
                <a:ea typeface="DejaVu Sans"/>
              </a:rPr>
              <a:t>  називається зміщення суглобових поверхонь кісток з порушенням їх нормального анатомічного взаєморозташування. </a:t>
            </a:r>
            <a:endParaRPr lang="ru-RU" sz="2000" b="0" strike="noStrike" spc="-1">
              <a:latin typeface="Arial"/>
            </a:endParaRPr>
          </a:p>
          <a:p>
            <a:pPr algn="just">
              <a:lnSpc>
                <a:spcPct val="100000"/>
              </a:lnSpc>
              <a:spcBef>
                <a:spcPts val="400"/>
              </a:spcBef>
            </a:pPr>
            <a:r>
              <a:rPr lang="ru-RU" sz="2000" b="1" strike="noStrike" spc="-1">
                <a:solidFill>
                  <a:srgbClr val="000000"/>
                </a:solidFill>
                <a:latin typeface="Calibri"/>
                <a:ea typeface="DejaVu Sans"/>
              </a:rPr>
              <a:t>Розрізняють такі види вивихів:	</a:t>
            </a:r>
            <a:endParaRPr lang="ru-RU" sz="2000" b="0" strike="noStrike" spc="-1">
              <a:latin typeface="Arial"/>
            </a:endParaRPr>
          </a:p>
          <a:p>
            <a:pPr algn="just">
              <a:lnSpc>
                <a:spcPct val="100000"/>
              </a:lnSpc>
              <a:spcBef>
                <a:spcPts val="400"/>
              </a:spcBef>
            </a:pPr>
            <a:r>
              <a:rPr lang="ru-RU" sz="2000" b="1" strike="noStrike" spc="-1">
                <a:solidFill>
                  <a:srgbClr val="000000"/>
                </a:solidFill>
                <a:latin typeface="Calibri"/>
                <a:ea typeface="DejaVu Sans"/>
              </a:rPr>
              <a:t>1) травмвтичні - виникають внаслідок травми, падіння; </a:t>
            </a:r>
            <a:endParaRPr lang="ru-RU" sz="2000" b="0" strike="noStrike" spc="-1">
              <a:latin typeface="Arial"/>
            </a:endParaRPr>
          </a:p>
          <a:p>
            <a:pPr algn="just">
              <a:lnSpc>
                <a:spcPct val="100000"/>
              </a:lnSpc>
              <a:spcBef>
                <a:spcPts val="400"/>
              </a:spcBef>
            </a:pPr>
            <a:r>
              <a:rPr lang="ru-RU" sz="2000" b="1" strike="noStrike" spc="-1">
                <a:solidFill>
                  <a:srgbClr val="000000"/>
                </a:solidFill>
                <a:latin typeface="Calibri"/>
                <a:ea typeface="DejaVu Sans"/>
              </a:rPr>
              <a:t>2) патологічні -  при захворюваннях; </a:t>
            </a:r>
            <a:endParaRPr lang="ru-RU" sz="2000" b="0" strike="noStrike" spc="-1">
              <a:latin typeface="Arial"/>
            </a:endParaRPr>
          </a:p>
          <a:p>
            <a:pPr algn="just">
              <a:lnSpc>
                <a:spcPct val="100000"/>
              </a:lnSpc>
              <a:spcBef>
                <a:spcPts val="400"/>
              </a:spcBef>
            </a:pPr>
            <a:r>
              <a:rPr lang="ru-RU" sz="2000" b="1" strike="noStrike" spc="-1">
                <a:solidFill>
                  <a:srgbClr val="000000"/>
                </a:solidFill>
                <a:latin typeface="Calibri"/>
                <a:ea typeface="DejaVu Sans"/>
              </a:rPr>
              <a:t>3) вроджені - виникають у внутрішньоутробний період; </a:t>
            </a:r>
            <a:endParaRPr lang="ru-RU" sz="2000" b="0" strike="noStrike" spc="-1">
              <a:latin typeface="Arial"/>
            </a:endParaRPr>
          </a:p>
          <a:p>
            <a:pPr algn="just">
              <a:lnSpc>
                <a:spcPct val="100000"/>
              </a:lnSpc>
              <a:spcBef>
                <a:spcPts val="400"/>
              </a:spcBef>
            </a:pPr>
            <a:r>
              <a:rPr lang="ru-RU" sz="2000" b="1" strike="noStrike" spc="-1">
                <a:solidFill>
                  <a:srgbClr val="000000"/>
                </a:solidFill>
                <a:latin typeface="Calibri"/>
                <a:ea typeface="DejaVu Sans"/>
              </a:rPr>
              <a:t>4) звичні - при розривах або розтягненні зв’язкового апарату; </a:t>
            </a:r>
            <a:endParaRPr lang="ru-RU" sz="2000" b="0" strike="noStrike" spc="-1">
              <a:latin typeface="Arial"/>
            </a:endParaRPr>
          </a:p>
          <a:p>
            <a:pPr algn="just">
              <a:lnSpc>
                <a:spcPct val="100000"/>
              </a:lnSpc>
              <a:spcBef>
                <a:spcPts val="400"/>
              </a:spcBef>
            </a:pPr>
            <a:r>
              <a:rPr lang="ru-RU" sz="2000" b="1" strike="noStrike" spc="-1">
                <a:solidFill>
                  <a:srgbClr val="000000"/>
                </a:solidFill>
                <a:latin typeface="Calibri"/>
                <a:ea typeface="DejaVu Sans"/>
              </a:rPr>
              <a:t>5) застарілі - своєчасно не вправлені.</a:t>
            </a:r>
            <a:endParaRPr lang="ru-RU" sz="2000" b="0" strike="noStrike" spc="-1">
              <a:latin typeface="Arial"/>
            </a:endParaRPr>
          </a:p>
        </p:txBody>
      </p:sp>
      <p:pic>
        <p:nvPicPr>
          <p:cNvPr id="529" name="Picture 2"/>
          <p:cNvPicPr/>
          <p:nvPr/>
        </p:nvPicPr>
        <p:blipFill>
          <a:blip r:embed="rId2"/>
          <a:stretch/>
        </p:blipFill>
        <p:spPr>
          <a:xfrm>
            <a:off x="4929120" y="4000680"/>
            <a:ext cx="4213800" cy="2856240"/>
          </a:xfrm>
          <a:prstGeom prst="rect">
            <a:avLst/>
          </a:prstGeom>
          <a:ln>
            <a:noFill/>
          </a:ln>
        </p:spPr>
      </p:pic>
      <p:pic>
        <p:nvPicPr>
          <p:cNvPr id="530" name="Picture 4"/>
          <p:cNvPicPr/>
          <p:nvPr/>
        </p:nvPicPr>
        <p:blipFill>
          <a:blip r:embed="rId3"/>
          <a:stretch/>
        </p:blipFill>
        <p:spPr>
          <a:xfrm>
            <a:off x="0" y="3862440"/>
            <a:ext cx="4500360" cy="2994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CustomShape 1"/>
          <p:cNvSpPr/>
          <p:nvPr/>
        </p:nvSpPr>
        <p:spPr>
          <a:xfrm>
            <a:off x="500040" y="285840"/>
            <a:ext cx="8285760" cy="628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479"/>
              </a:spcBef>
              <a:buClr>
                <a:srgbClr val="422100"/>
              </a:buClr>
              <a:buFont typeface="Arial"/>
              <a:buChar char="•"/>
            </a:pPr>
            <a:r>
              <a:rPr lang="ru-RU" sz="2400" b="0" strike="noStrike" spc="-1">
                <a:solidFill>
                  <a:srgbClr val="422100"/>
                </a:solidFill>
                <a:latin typeface="Calibri"/>
                <a:ea typeface="DejaVu Sans"/>
              </a:rPr>
              <a:t>Вивихнутою вважають дистальну частину з'єднання.</a:t>
            </a:r>
            <a:endParaRPr lang="ru-RU" sz="2400" b="0" strike="noStrike" spc="-1">
              <a:latin typeface="Arial"/>
            </a:endParaRPr>
          </a:p>
          <a:p>
            <a:pPr marL="343080" indent="-342000" algn="just">
              <a:lnSpc>
                <a:spcPct val="100000"/>
              </a:lnSpc>
              <a:spcBef>
                <a:spcPts val="479"/>
              </a:spcBef>
              <a:buClr>
                <a:srgbClr val="422100"/>
              </a:buClr>
              <a:buFont typeface="Arial"/>
              <a:buChar char="•"/>
            </a:pPr>
            <a:r>
              <a:rPr lang="ru-RU" sz="2400" b="0" strike="noStrike" spc="-1">
                <a:solidFill>
                  <a:srgbClr val="422100"/>
                </a:solidFill>
                <a:latin typeface="Calibri"/>
                <a:ea typeface="DejaVu Sans"/>
              </a:rPr>
              <a:t>Часткове роз'єднання суглобових кінців називається  </a:t>
            </a:r>
            <a:r>
              <a:rPr lang="ru-RU" sz="2400" b="1" i="1" u="sng" strike="noStrike" spc="-1">
                <a:solidFill>
                  <a:srgbClr val="FF0000"/>
                </a:solidFill>
                <a:uFillTx/>
                <a:latin typeface="Calibri"/>
                <a:ea typeface="DejaVu Sans"/>
              </a:rPr>
              <a:t>підвивихом</a:t>
            </a:r>
            <a:r>
              <a:rPr lang="ru-RU" sz="2400" b="0" i="1" strike="noStrike" spc="-1">
                <a:solidFill>
                  <a:srgbClr val="FF0000"/>
                </a:solidFill>
                <a:latin typeface="Calibri"/>
                <a:ea typeface="DejaVu Sans"/>
              </a:rPr>
              <a:t> .</a:t>
            </a:r>
            <a:endParaRPr lang="ru-RU" sz="2400" b="0" strike="noStrike" spc="-1">
              <a:latin typeface="Arial"/>
            </a:endParaRPr>
          </a:p>
          <a:p>
            <a:pPr marL="343080" indent="-342000" algn="just">
              <a:lnSpc>
                <a:spcPct val="100000"/>
              </a:lnSpc>
              <a:spcBef>
                <a:spcPts val="479"/>
              </a:spcBef>
              <a:buClr>
                <a:srgbClr val="000000"/>
              </a:buClr>
              <a:buFont typeface="Arial"/>
              <a:buChar char="•"/>
            </a:pPr>
            <a:r>
              <a:rPr lang="ru-RU" sz="2400" b="0" strike="noStrike" spc="-1">
                <a:solidFill>
                  <a:srgbClr val="000000"/>
                </a:solidFill>
                <a:latin typeface="Calibri"/>
                <a:ea typeface="DejaVu Sans"/>
              </a:rPr>
              <a:t> При </a:t>
            </a:r>
            <a:r>
              <a:rPr lang="ru-RU" sz="2400" b="1" i="1" u="sng" strike="noStrike" spc="-1">
                <a:solidFill>
                  <a:srgbClr val="000000"/>
                </a:solidFill>
                <a:uFillTx/>
                <a:latin typeface="Calibri"/>
                <a:ea typeface="DejaVu Sans"/>
              </a:rPr>
              <a:t>повному</a:t>
            </a:r>
            <a:r>
              <a:rPr lang="ru-RU" sz="2400" b="0" strike="noStrike" spc="-1">
                <a:solidFill>
                  <a:srgbClr val="000000"/>
                </a:solidFill>
                <a:latin typeface="Calibri"/>
                <a:ea typeface="DejaVu Sans"/>
              </a:rPr>
              <a:t> вивиху і значному зміщенні суглобових кінців кісток їх суглобові поверхні не стикаються. </a:t>
            </a:r>
            <a:endParaRPr lang="ru-RU" sz="2400" b="0" strike="noStrike" spc="-1">
              <a:latin typeface="Arial"/>
            </a:endParaRPr>
          </a:p>
          <a:p>
            <a:pPr marL="343080" indent="-342000" algn="just">
              <a:lnSpc>
                <a:spcPct val="100000"/>
              </a:lnSpc>
              <a:spcBef>
                <a:spcPts val="479"/>
              </a:spcBef>
            </a:pPr>
            <a:r>
              <a:rPr lang="ru-RU" sz="2400" b="0" strike="noStrike" spc="-1">
                <a:solidFill>
                  <a:srgbClr val="000000"/>
                </a:solidFill>
                <a:latin typeface="Calibri"/>
                <a:ea typeface="DejaVu Sans"/>
              </a:rPr>
              <a:t>        Розрізняють </a:t>
            </a:r>
            <a:r>
              <a:rPr lang="ru-RU" sz="2400" b="1" i="1" u="sng" strike="noStrike" spc="-1">
                <a:solidFill>
                  <a:srgbClr val="000000"/>
                </a:solidFill>
                <a:uFillTx/>
                <a:latin typeface="Calibri"/>
                <a:ea typeface="DejaVu Sans"/>
              </a:rPr>
              <a:t>природжені</a:t>
            </a:r>
            <a:r>
              <a:rPr lang="ru-RU" sz="2400" b="0" strike="noStrike" spc="-1">
                <a:solidFill>
                  <a:srgbClr val="000000"/>
                </a:solidFill>
                <a:latin typeface="Calibri"/>
                <a:ea typeface="DejaVu Sans"/>
              </a:rPr>
              <a:t> і </a:t>
            </a:r>
            <a:r>
              <a:rPr lang="ru-RU" sz="2400" b="1" i="1" u="sng" strike="noStrike" spc="-1">
                <a:solidFill>
                  <a:srgbClr val="000000"/>
                </a:solidFill>
                <a:uFillTx/>
                <a:latin typeface="Calibri"/>
                <a:ea typeface="DejaVu Sans"/>
              </a:rPr>
              <a:t>набуті</a:t>
            </a:r>
            <a:r>
              <a:rPr lang="ru-RU" sz="2400" b="0" strike="noStrike" spc="-1">
                <a:solidFill>
                  <a:srgbClr val="000000"/>
                </a:solidFill>
                <a:latin typeface="Calibri"/>
                <a:ea typeface="DejaVu Sans"/>
              </a:rPr>
              <a:t> (травматологічні) вивихи. Вивихи, які систематично повторюються і виникають при незначній механічній дії, називають </a:t>
            </a:r>
            <a:r>
              <a:rPr lang="ru-RU" sz="2400" b="1" i="1" u="sng" strike="noStrike" spc="-1">
                <a:solidFill>
                  <a:srgbClr val="000000"/>
                </a:solidFill>
                <a:uFillTx/>
                <a:latin typeface="Calibri"/>
                <a:ea typeface="DejaVu Sans"/>
              </a:rPr>
              <a:t>звичними</a:t>
            </a:r>
            <a:r>
              <a:rPr lang="ru-RU" sz="2400" b="0" strike="noStrike" spc="-1">
                <a:solidFill>
                  <a:srgbClr val="000000"/>
                </a:solidFill>
                <a:latin typeface="Calibri"/>
                <a:ea typeface="DejaVu Sans"/>
              </a:rPr>
              <a:t>.</a:t>
            </a:r>
            <a:endParaRPr lang="ru-RU" sz="2400" b="0" strike="noStrike" spc="-1">
              <a:latin typeface="Arial"/>
            </a:endParaRPr>
          </a:p>
          <a:p>
            <a:pPr marL="343080" indent="-342000" algn="just">
              <a:lnSpc>
                <a:spcPct val="100000"/>
              </a:lnSpc>
              <a:spcBef>
                <a:spcPts val="479"/>
              </a:spcBef>
            </a:pPr>
            <a:endParaRPr lang="ru-RU" sz="2400" b="0" strike="noStrike" spc="-1">
              <a:latin typeface="Arial"/>
            </a:endParaRPr>
          </a:p>
          <a:p>
            <a:pPr marL="343080" indent="-342000" algn="just">
              <a:lnSpc>
                <a:spcPct val="100000"/>
              </a:lnSpc>
              <a:spcBef>
                <a:spcPts val="479"/>
              </a:spcBef>
            </a:pPr>
            <a:r>
              <a:rPr lang="ru-RU" sz="2400" b="1" strike="noStrike" spc="-1">
                <a:solidFill>
                  <a:srgbClr val="FF0000"/>
                </a:solidFill>
                <a:latin typeface="Calibri"/>
                <a:ea typeface="DejaVu Sans"/>
              </a:rPr>
              <a:t>Перша допомога </a:t>
            </a:r>
            <a:r>
              <a:rPr lang="ru-RU" sz="2400" b="0" strike="noStrike" spc="-1">
                <a:solidFill>
                  <a:srgbClr val="000000"/>
                </a:solidFill>
                <a:latin typeface="Calibri"/>
                <a:ea typeface="DejaVu Sans"/>
              </a:rPr>
              <a:t>— іммобілізація кінцівки, транспортування хворого в травматологічний пункт. Вправляти вивих можна тільки після рентгенологічного дослідження. Лікування полягає у вправлянні вивиху і фіксації кінцівки.</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 name="Picture 3"/>
          <p:cNvPicPr/>
          <p:nvPr/>
        </p:nvPicPr>
        <p:blipFill>
          <a:blip r:embed="rId2"/>
          <a:stretch/>
        </p:blipFill>
        <p:spPr>
          <a:xfrm>
            <a:off x="1000080" y="3071880"/>
            <a:ext cx="1999080" cy="2850120"/>
          </a:xfrm>
          <a:prstGeom prst="rect">
            <a:avLst/>
          </a:prstGeom>
          <a:ln>
            <a:noFill/>
          </a:ln>
          <a:effectLst>
            <a:softEdge rad="112500"/>
          </a:effectLst>
        </p:spPr>
      </p:pic>
      <p:sp>
        <p:nvSpPr>
          <p:cNvPr id="533" name="CustomShape 1"/>
          <p:cNvSpPr/>
          <p:nvPr/>
        </p:nvSpPr>
        <p:spPr>
          <a:xfrm>
            <a:off x="285840" y="214200"/>
            <a:ext cx="8533800" cy="987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i="1" strike="noStrike" spc="-1">
                <a:solidFill>
                  <a:srgbClr val="7030A0"/>
                </a:solidFill>
                <a:latin typeface="Calibri"/>
                <a:ea typeface="DejaVu Sans"/>
              </a:rPr>
              <a:t>Клінічні ознаки вивихів.</a:t>
            </a:r>
            <a:endParaRPr lang="ru-RU" sz="3600" b="0" strike="noStrike" spc="-1">
              <a:latin typeface="Arial"/>
            </a:endParaRPr>
          </a:p>
          <a:p>
            <a:pPr algn="ctr">
              <a:lnSpc>
                <a:spcPct val="100000"/>
              </a:lnSpc>
            </a:pPr>
            <a:r>
              <a:rPr lang="ru-RU" sz="2000" b="1" i="1" strike="noStrike" spc="-1">
                <a:solidFill>
                  <a:srgbClr val="0070C0"/>
                </a:solidFill>
                <a:latin typeface="Calibri"/>
                <a:ea typeface="DejaVu Sans"/>
              </a:rPr>
              <a:t>Основними ознаками вивиху є: </a:t>
            </a:r>
            <a:endParaRPr lang="ru-RU" sz="2000" b="0" strike="noStrike" spc="-1">
              <a:latin typeface="Arial"/>
            </a:endParaRPr>
          </a:p>
          <a:p>
            <a:pPr algn="just">
              <a:lnSpc>
                <a:spcPct val="100000"/>
              </a:lnSpc>
            </a:pPr>
            <a:r>
              <a:rPr lang="ru-RU" sz="1800" b="0" strike="noStrike" spc="-1">
                <a:solidFill>
                  <a:srgbClr val="C00000"/>
                </a:solidFill>
                <a:latin typeface="Calibri"/>
                <a:ea typeface="DejaVu Sans"/>
              </a:rPr>
              <a:t>    </a:t>
            </a:r>
            <a:r>
              <a:rPr lang="ru-RU" sz="1800" b="1" strike="noStrike" spc="-1">
                <a:solidFill>
                  <a:srgbClr val="C00000"/>
                </a:solidFill>
                <a:latin typeface="Calibri"/>
                <a:ea typeface="DejaVu Sans"/>
              </a:rPr>
              <a:t>•</a:t>
            </a:r>
            <a:r>
              <a:rPr lang="ru-RU" sz="1800" b="1" strike="noStrike" spc="-1">
                <a:solidFill>
                  <a:srgbClr val="000000"/>
                </a:solidFill>
                <a:latin typeface="Calibri"/>
                <a:ea typeface="DejaVu Sans"/>
              </a:rPr>
              <a:t> вимушене положення кінцівки;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a:t>
            </a:r>
            <a:r>
              <a:rPr lang="ru-RU" sz="1800" b="1" strike="noStrike" spc="-1">
                <a:solidFill>
                  <a:srgbClr val="C00000"/>
                </a:solidFill>
                <a:latin typeface="Calibri"/>
                <a:ea typeface="DejaVu Sans"/>
              </a:rPr>
              <a:t>• </a:t>
            </a:r>
            <a:r>
              <a:rPr lang="ru-RU" sz="1800" b="1" strike="noStrike" spc="-1">
                <a:solidFill>
                  <a:srgbClr val="000000"/>
                </a:solidFill>
                <a:latin typeface="Calibri"/>
                <a:ea typeface="DejaVu Sans"/>
              </a:rPr>
              <a:t>деформація суглоба;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a:t>
            </a:r>
            <a:r>
              <a:rPr lang="ru-RU" sz="1800" b="1" strike="noStrike" spc="-1">
                <a:solidFill>
                  <a:srgbClr val="C00000"/>
                </a:solidFill>
                <a:latin typeface="Calibri"/>
                <a:ea typeface="DejaVu Sans"/>
              </a:rPr>
              <a:t>•</a:t>
            </a:r>
            <a:r>
              <a:rPr lang="ru-RU" sz="1800" b="1" strike="noStrike" spc="-1">
                <a:solidFill>
                  <a:srgbClr val="000000"/>
                </a:solidFill>
                <a:latin typeface="Calibri"/>
                <a:ea typeface="DejaVu Sans"/>
              </a:rPr>
              <a:t> порушення функції суглоба-відсутність активних і різке «пружинне»       обмеження пасивних рухів у суглобі;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a:t>
            </a:r>
            <a:r>
              <a:rPr lang="ru-RU" sz="1800" b="1" strike="noStrike" spc="-1">
                <a:solidFill>
                  <a:srgbClr val="C00000"/>
                </a:solidFill>
                <a:latin typeface="Calibri"/>
                <a:ea typeface="DejaVu Sans"/>
              </a:rPr>
              <a:t>• </a:t>
            </a:r>
            <a:r>
              <a:rPr lang="ru-RU" sz="1800" b="1" strike="noStrike" spc="-1">
                <a:solidFill>
                  <a:srgbClr val="000000"/>
                </a:solidFill>
                <a:latin typeface="Calibri"/>
                <a:ea typeface="DejaVu Sans"/>
              </a:rPr>
              <a:t>виражений біль, який у натупні дні може поступово зменшуватися.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Для встановлення діагнозу важливе значення мають пальпація і рентгенографія ушкодженого суглоба.</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2000" b="1" i="1" strike="noStrike" spc="-1">
                <a:solidFill>
                  <a:srgbClr val="0070C0"/>
                </a:solidFill>
                <a:latin typeface="Calibri"/>
                <a:ea typeface="DejaVu Sans"/>
              </a:rPr>
              <a:t>Вивих голівки плечової кістки</a:t>
            </a:r>
            <a:r>
              <a:rPr lang="ru-RU" sz="2000" b="1" strike="noStrike" spc="-1">
                <a:solidFill>
                  <a:srgbClr val="000000"/>
                </a:solidFill>
                <a:latin typeface="Calibri"/>
                <a:ea typeface="DejaVu Sans"/>
              </a:rPr>
              <a:t>		</a:t>
            </a:r>
            <a:r>
              <a:rPr lang="ru-RU" sz="2000" b="1" i="1" strike="noStrike" spc="-1">
                <a:solidFill>
                  <a:srgbClr val="0070C0"/>
                </a:solidFill>
                <a:latin typeface="Calibri"/>
                <a:ea typeface="DejaVu Sans"/>
              </a:rPr>
              <a:t>Вивих стегнової кістки в </a:t>
            </a:r>
            <a:endParaRPr lang="ru-RU" sz="2000" b="0" strike="noStrike" spc="-1">
              <a:latin typeface="Arial"/>
            </a:endParaRPr>
          </a:p>
          <a:p>
            <a:pPr algn="just">
              <a:lnSpc>
                <a:spcPct val="100000"/>
              </a:lnSpc>
            </a:pPr>
            <a:r>
              <a:rPr lang="ru-RU" sz="2000" b="1" i="1" strike="noStrike" spc="-1">
                <a:solidFill>
                  <a:srgbClr val="0070C0"/>
                </a:solidFill>
                <a:latin typeface="Calibri"/>
                <a:ea typeface="DejaVu Sans"/>
              </a:rPr>
              <a:t>					                                         кульшовому  суглобі</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endParaRPr lang="ru-RU" sz="2000" b="0" strike="noStrike" spc="-1">
              <a:latin typeface="Arial"/>
            </a:endParaRPr>
          </a:p>
          <a:p>
            <a:pPr>
              <a:lnSpc>
                <a:spcPct val="100000"/>
              </a:lnSpc>
            </a:pPr>
            <a:endParaRPr lang="ru-RU" sz="2000" b="0" strike="noStrike" spc="-1">
              <a:latin typeface="Arial"/>
            </a:endParaRPr>
          </a:p>
          <a:p>
            <a:pPr>
              <a:lnSpc>
                <a:spcPct val="100000"/>
              </a:lnSpc>
            </a:pPr>
            <a:endParaRPr lang="ru-RU" sz="2000" b="0" strike="noStrike" spc="-1">
              <a:latin typeface="Arial"/>
            </a:endParaRPr>
          </a:p>
          <a:p>
            <a:pPr>
              <a:lnSpc>
                <a:spcPct val="100000"/>
              </a:lnSpc>
            </a:pPr>
            <a:endParaRPr lang="ru-RU" sz="2000" b="0" strike="noStrike" spc="-1">
              <a:latin typeface="Arial"/>
            </a:endParaRPr>
          </a:p>
          <a:p>
            <a:pPr>
              <a:lnSpc>
                <a:spcPct val="100000"/>
              </a:lnSpc>
            </a:pPr>
            <a:endParaRPr lang="ru-RU" sz="2000" b="0" strike="noStrike" spc="-1">
              <a:latin typeface="Arial"/>
            </a:endParaRPr>
          </a:p>
          <a:p>
            <a:pPr>
              <a:lnSpc>
                <a:spcPct val="100000"/>
              </a:lnSpc>
            </a:pPr>
            <a:endParaRPr lang="ru-RU" sz="2000" b="0" strike="noStrike" spc="-1">
              <a:latin typeface="Arial"/>
            </a:endParaRPr>
          </a:p>
          <a:p>
            <a:pPr>
              <a:lnSpc>
                <a:spcPct val="100000"/>
              </a:lnSpc>
            </a:pPr>
            <a:endParaRPr lang="ru-RU" sz="2000" b="0" strike="noStrike" spc="-1">
              <a:latin typeface="Arial"/>
            </a:endParaRPr>
          </a:p>
          <a:p>
            <a:pPr>
              <a:lnSpc>
                <a:spcPct val="100000"/>
              </a:lnSpc>
            </a:pPr>
            <a:endParaRPr lang="ru-RU" sz="2000" b="0" strike="noStrike" spc="-1">
              <a:latin typeface="Arial"/>
            </a:endParaRPr>
          </a:p>
          <a:p>
            <a:pPr>
              <a:lnSpc>
                <a:spcPct val="100000"/>
              </a:lnSpc>
            </a:pPr>
            <a:endParaRPr lang="ru-RU" sz="2000" b="0" strike="noStrike" spc="-1">
              <a:latin typeface="Arial"/>
            </a:endParaRPr>
          </a:p>
        </p:txBody>
      </p:sp>
      <p:pic>
        <p:nvPicPr>
          <p:cNvPr id="534" name="Picture 4"/>
          <p:cNvPicPr/>
          <p:nvPr/>
        </p:nvPicPr>
        <p:blipFill>
          <a:blip r:embed="rId3"/>
          <a:stretch/>
        </p:blipFill>
        <p:spPr>
          <a:xfrm>
            <a:off x="5286240" y="3000240"/>
            <a:ext cx="1999080" cy="279756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CustomShape 1"/>
          <p:cNvSpPr/>
          <p:nvPr/>
        </p:nvSpPr>
        <p:spPr>
          <a:xfrm>
            <a:off x="457200" y="357120"/>
            <a:ext cx="8228520" cy="57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ctr">
              <a:lnSpc>
                <a:spcPct val="100000"/>
              </a:lnSpc>
            </a:pPr>
            <a:r>
              <a:rPr lang="ru-RU" sz="3600" b="1" i="1" strike="noStrike" spc="-1">
                <a:solidFill>
                  <a:srgbClr val="7030A0"/>
                </a:solidFill>
                <a:latin typeface="Calibri"/>
                <a:ea typeface="DejaVu Sans"/>
              </a:rPr>
              <a:t>Лікування вивихів</a:t>
            </a:r>
            <a:endParaRPr lang="ru-RU" sz="3600" b="0" strike="noStrike" spc="-1">
              <a:latin typeface="Arial"/>
            </a:endParaRPr>
          </a:p>
        </p:txBody>
      </p:sp>
      <p:sp>
        <p:nvSpPr>
          <p:cNvPr id="536" name="CustomShape 2"/>
          <p:cNvSpPr/>
          <p:nvPr/>
        </p:nvSpPr>
        <p:spPr>
          <a:xfrm>
            <a:off x="457200" y="1214280"/>
            <a:ext cx="8228520" cy="510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5500" lnSpcReduction="20000"/>
          </a:bodyPr>
          <a:lstStyle/>
          <a:p>
            <a:pPr algn="ctr">
              <a:lnSpc>
                <a:spcPct val="100000"/>
              </a:lnSpc>
              <a:spcBef>
                <a:spcPts val="641"/>
              </a:spcBef>
            </a:pPr>
            <a:r>
              <a:rPr lang="ru-RU" sz="3200" b="0" strike="noStrike" spc="-1">
                <a:solidFill>
                  <a:srgbClr val="000000"/>
                </a:solidFill>
                <a:latin typeface="Calibri"/>
                <a:ea typeface="DejaVu Sans"/>
              </a:rPr>
              <a:t>     </a:t>
            </a:r>
            <a:r>
              <a:rPr lang="ru-RU" sz="3200" b="1" strike="noStrike" spc="-1">
                <a:solidFill>
                  <a:srgbClr val="FF0000"/>
                </a:solidFill>
                <a:latin typeface="Calibri"/>
                <a:ea typeface="DejaVu Sans"/>
              </a:rPr>
              <a:t>При наданні першої допомоги потерпілому з вивихом перш за все необхідно: </a:t>
            </a:r>
            <a:endParaRPr lang="ru-RU" sz="3200" b="0" strike="noStrike" spc="-1">
              <a:latin typeface="Arial"/>
            </a:endParaRPr>
          </a:p>
          <a:p>
            <a:pPr algn="just">
              <a:lnSpc>
                <a:spcPct val="100000"/>
              </a:lnSpc>
              <a:spcBef>
                <a:spcPts val="641"/>
              </a:spcBef>
            </a:pPr>
            <a:r>
              <a:rPr lang="ru-RU" sz="3200" b="1" strike="noStrike" spc="-1">
                <a:solidFill>
                  <a:srgbClr val="000000"/>
                </a:solidFill>
                <a:latin typeface="Calibri"/>
                <a:ea typeface="DejaVu Sans"/>
              </a:rPr>
              <a:t>   1)  провести транспортну іммобілізацію;</a:t>
            </a:r>
            <a:endParaRPr lang="ru-RU" sz="3200" b="0" strike="noStrike" spc="-1">
              <a:latin typeface="Arial"/>
            </a:endParaRPr>
          </a:p>
          <a:p>
            <a:pPr algn="just">
              <a:lnSpc>
                <a:spcPct val="100000"/>
              </a:lnSpc>
              <a:spcBef>
                <a:spcPts val="641"/>
              </a:spcBef>
            </a:pPr>
            <a:r>
              <a:rPr lang="ru-RU" sz="3200" b="1" strike="noStrike" spc="-1">
                <a:solidFill>
                  <a:srgbClr val="000000"/>
                </a:solidFill>
                <a:latin typeface="Calibri"/>
                <a:ea typeface="DejaVu Sans"/>
              </a:rPr>
              <a:t>   2)</a:t>
            </a:r>
            <a:r>
              <a:rPr lang="ru-RU" sz="3200" b="1" strike="noStrike" spc="-1">
                <a:solidFill>
                  <a:srgbClr val="FF0000"/>
                </a:solidFill>
                <a:latin typeface="Calibri"/>
                <a:ea typeface="DejaVu Sans"/>
              </a:rPr>
              <a:t> </a:t>
            </a:r>
            <a:r>
              <a:rPr lang="ru-RU" sz="3200" b="1" strike="noStrike" spc="-1">
                <a:solidFill>
                  <a:srgbClr val="000000"/>
                </a:solidFill>
                <a:latin typeface="Calibri"/>
                <a:ea typeface="DejaVu Sans"/>
              </a:rPr>
              <a:t>до ділянки травмованого суглоба прикласти міхур із льодом; </a:t>
            </a:r>
            <a:endParaRPr lang="ru-RU" sz="3200" b="0" strike="noStrike" spc="-1">
              <a:latin typeface="Arial"/>
            </a:endParaRPr>
          </a:p>
          <a:p>
            <a:pPr algn="just">
              <a:lnSpc>
                <a:spcPct val="100000"/>
              </a:lnSpc>
              <a:spcBef>
                <a:spcPts val="641"/>
              </a:spcBef>
            </a:pPr>
            <a:r>
              <a:rPr lang="ru-RU" sz="3200" b="1" strike="noStrike" spc="-1">
                <a:solidFill>
                  <a:srgbClr val="FF0000"/>
                </a:solidFill>
                <a:latin typeface="Calibri"/>
                <a:ea typeface="DejaVu Sans"/>
              </a:rPr>
              <a:t>  </a:t>
            </a:r>
            <a:r>
              <a:rPr lang="ru-RU" sz="3200" b="1" strike="noStrike" spc="-1">
                <a:solidFill>
                  <a:srgbClr val="000000"/>
                </a:solidFill>
                <a:latin typeface="Calibri"/>
                <a:ea typeface="DejaVu Sans"/>
              </a:rPr>
              <a:t>3) ввести анальгетики. </a:t>
            </a:r>
            <a:endParaRPr lang="ru-RU" sz="3200" b="0" strike="noStrike" spc="-1">
              <a:latin typeface="Arial"/>
            </a:endParaRPr>
          </a:p>
          <a:p>
            <a:pPr algn="just">
              <a:lnSpc>
                <a:spcPct val="100000"/>
              </a:lnSpc>
              <a:spcBef>
                <a:spcPts val="641"/>
              </a:spcBef>
            </a:pPr>
            <a:r>
              <a:rPr lang="ru-RU" sz="3200" b="1" strike="noStrike" spc="-1">
                <a:solidFill>
                  <a:srgbClr val="000000"/>
                </a:solidFill>
                <a:latin typeface="Calibri"/>
                <a:ea typeface="DejaVu Sans"/>
              </a:rPr>
              <a:t>   Вправлення вивиху повинен проводити  лікар-травматолог. </a:t>
            </a:r>
            <a:endParaRPr lang="ru-RU" sz="3200" b="0" strike="noStrike" spc="-1">
              <a:latin typeface="Arial"/>
            </a:endParaRPr>
          </a:p>
          <a:p>
            <a:pPr algn="just">
              <a:lnSpc>
                <a:spcPct val="100000"/>
              </a:lnSpc>
              <a:spcBef>
                <a:spcPts val="641"/>
              </a:spcBef>
            </a:pPr>
            <a:r>
              <a:rPr lang="ru-RU" sz="3200" b="1" strike="noStrike" spc="-1">
                <a:solidFill>
                  <a:srgbClr val="000000"/>
                </a:solidFill>
                <a:latin typeface="Calibri"/>
                <a:ea typeface="DejaVu Sans"/>
              </a:rPr>
              <a:t>   Неускладнені вивихи верхньої кінцівки лікують амбулаторно, нижньої-стаціонарно.</a:t>
            </a:r>
            <a:endParaRPr lang="ru-RU" sz="3200" b="0" strike="noStrike" spc="-1">
              <a:latin typeface="Arial"/>
            </a:endParaRPr>
          </a:p>
          <a:p>
            <a:pPr algn="just">
              <a:lnSpc>
                <a:spcPct val="100000"/>
              </a:lnSpc>
              <a:spcBef>
                <a:spcPts val="641"/>
              </a:spcBef>
            </a:pPr>
            <a:endParaRPr lang="ru-RU" sz="3200" b="0" strike="noStrike" spc="-1">
              <a:latin typeface="Arial"/>
            </a:endParaRPr>
          </a:p>
          <a:p>
            <a:pPr algn="ctr">
              <a:lnSpc>
                <a:spcPct val="100000"/>
              </a:lnSpc>
              <a:spcBef>
                <a:spcPts val="641"/>
              </a:spcBef>
            </a:pPr>
            <a:r>
              <a:rPr lang="ru-RU" sz="3200" b="1" i="1" strike="noStrike" spc="-1">
                <a:solidFill>
                  <a:srgbClr val="0070C0"/>
                </a:solidFill>
                <a:latin typeface="Calibri"/>
                <a:ea typeface="DejaVu Sans"/>
              </a:rPr>
              <a:t>Показаннями до хірургічного лікування вивихів є: </a:t>
            </a:r>
            <a:endParaRPr lang="ru-RU" sz="3200" b="0" strike="noStrike" spc="-1">
              <a:latin typeface="Arial"/>
            </a:endParaRPr>
          </a:p>
          <a:p>
            <a:pPr algn="just">
              <a:lnSpc>
                <a:spcPct val="100000"/>
              </a:lnSpc>
              <a:spcBef>
                <a:spcPts val="641"/>
              </a:spcBef>
            </a:pPr>
            <a:r>
              <a:rPr lang="ru-RU" sz="3200" b="1" strike="noStrike" spc="-1">
                <a:solidFill>
                  <a:srgbClr val="000000"/>
                </a:solidFill>
                <a:latin typeface="Calibri"/>
                <a:ea typeface="DejaVu Sans"/>
              </a:rPr>
              <a:t>   1) відкриті вивихи;</a:t>
            </a:r>
            <a:endParaRPr lang="ru-RU" sz="3200" b="0" strike="noStrike" spc="-1">
              <a:latin typeface="Arial"/>
            </a:endParaRPr>
          </a:p>
          <a:p>
            <a:pPr algn="just">
              <a:lnSpc>
                <a:spcPct val="100000"/>
              </a:lnSpc>
              <a:spcBef>
                <a:spcPts val="641"/>
              </a:spcBef>
            </a:pPr>
            <a:r>
              <a:rPr lang="ru-RU" sz="3200" b="1" strike="noStrike" spc="-1">
                <a:solidFill>
                  <a:srgbClr val="000000"/>
                </a:solidFill>
                <a:latin typeface="Calibri"/>
                <a:ea typeface="DejaVu Sans"/>
              </a:rPr>
              <a:t>   2) вивихи з інтерпозицією м’яких тканин; </a:t>
            </a:r>
            <a:endParaRPr lang="ru-RU" sz="3200" b="0" strike="noStrike" spc="-1">
              <a:latin typeface="Arial"/>
            </a:endParaRPr>
          </a:p>
          <a:p>
            <a:pPr algn="just">
              <a:lnSpc>
                <a:spcPct val="100000"/>
              </a:lnSpc>
              <a:spcBef>
                <a:spcPts val="641"/>
              </a:spcBef>
            </a:pPr>
            <a:r>
              <a:rPr lang="ru-RU" sz="3200" b="1" strike="noStrike" spc="-1">
                <a:solidFill>
                  <a:srgbClr val="000000"/>
                </a:solidFill>
                <a:latin typeface="Calibri"/>
                <a:ea typeface="DejaVu Sans"/>
              </a:rPr>
              <a:t>   3) застарілі вивихи більше 4 тижнів; </a:t>
            </a:r>
            <a:endParaRPr lang="ru-RU" sz="3200" b="0" strike="noStrike" spc="-1">
              <a:latin typeface="Arial"/>
            </a:endParaRPr>
          </a:p>
          <a:p>
            <a:pPr algn="just">
              <a:lnSpc>
                <a:spcPct val="100000"/>
              </a:lnSpc>
              <a:spcBef>
                <a:spcPts val="641"/>
              </a:spcBef>
            </a:pPr>
            <a:r>
              <a:rPr lang="ru-RU" sz="3200" b="1" strike="noStrike" spc="-1">
                <a:solidFill>
                  <a:srgbClr val="000000"/>
                </a:solidFill>
                <a:latin typeface="Calibri"/>
                <a:ea typeface="DejaVu Sans"/>
              </a:rPr>
              <a:t>   4) звичні вивихи при яких укріплюють капсулу і зв’язковий  апарат суглоба.</a:t>
            </a:r>
            <a:endParaRPr lang="ru-RU" sz="3200" b="0" strike="noStrike" spc="-1">
              <a:latin typeface="Arial"/>
            </a:endParaRPr>
          </a:p>
          <a:p>
            <a:pPr>
              <a:lnSpc>
                <a:spcPct val="100000"/>
              </a:lnSpc>
              <a:spcBef>
                <a:spcPts val="641"/>
              </a:spcBef>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0" y="0"/>
            <a:ext cx="8928720" cy="285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pPr>
            <a:r>
              <a:rPr lang="ru-RU" sz="2800" b="0" i="1" strike="noStrike" spc="-1">
                <a:solidFill>
                  <a:srgbClr val="000000"/>
                </a:solidFill>
                <a:latin typeface="Calibri"/>
                <a:ea typeface="DejaVu Sans"/>
              </a:rPr>
              <a:t>  </a:t>
            </a:r>
            <a:r>
              <a:rPr lang="ru-RU" sz="2400" b="0" i="1" strike="noStrike" spc="-1">
                <a:solidFill>
                  <a:srgbClr val="000000"/>
                </a:solidFill>
                <a:latin typeface="Calibri"/>
                <a:ea typeface="DejaVu Sans"/>
              </a:rPr>
              <a:t>     </a:t>
            </a:r>
            <a:r>
              <a:rPr lang="ru-RU" sz="2400" b="0" i="1" strike="noStrike" spc="-1">
                <a:solidFill>
                  <a:srgbClr val="7030A0"/>
                </a:solidFill>
                <a:latin typeface="Calibri"/>
                <a:ea typeface="DejaVu Sans"/>
              </a:rPr>
              <a:t> </a:t>
            </a:r>
            <a:r>
              <a:rPr lang="ru-RU" sz="2400" b="1" i="1" u="sng" strike="noStrike" spc="-1">
                <a:solidFill>
                  <a:srgbClr val="7030A0"/>
                </a:solidFill>
                <a:uFillTx/>
                <a:latin typeface="Calibri"/>
                <a:ea typeface="DejaVu Sans"/>
              </a:rPr>
              <a:t>Переломом</a:t>
            </a:r>
            <a:r>
              <a:rPr lang="ru-RU" sz="2400" b="1" strike="noStrike" spc="-1">
                <a:solidFill>
                  <a:srgbClr val="7030A0"/>
                </a:solidFill>
                <a:latin typeface="Calibri"/>
                <a:ea typeface="DejaVu Sans"/>
              </a:rPr>
              <a:t> </a:t>
            </a:r>
            <a:r>
              <a:rPr lang="ru-RU" sz="2400" b="1" strike="noStrike" spc="-1">
                <a:solidFill>
                  <a:srgbClr val="000000"/>
                </a:solidFill>
                <a:latin typeface="Calibri"/>
                <a:ea typeface="DejaVu Sans"/>
              </a:rPr>
              <a:t>називається порушення цілості кістки, яке виникає внаслідок травми. </a:t>
            </a:r>
            <a:endParaRPr lang="ru-RU" sz="2400" b="0" strike="noStrike" spc="-1">
              <a:latin typeface="Arial"/>
            </a:endParaRPr>
          </a:p>
          <a:p>
            <a:pPr marL="343080" indent="-342000" algn="just">
              <a:lnSpc>
                <a:spcPct val="100000"/>
              </a:lnSpc>
            </a:pPr>
            <a:r>
              <a:rPr lang="ru-RU" sz="2400" b="1" strike="noStrike" spc="-1">
                <a:solidFill>
                  <a:srgbClr val="000000"/>
                </a:solidFill>
                <a:latin typeface="Calibri"/>
                <a:ea typeface="DejaVu Sans"/>
              </a:rPr>
              <a:t>        Різноманітність переломів зумовлена механізмами їх виникнення, характером перелому, локалізацією відламків тощо. Розрізняють </a:t>
            </a:r>
            <a:r>
              <a:rPr lang="ru-RU" sz="2400" b="1" i="1" strike="noStrike" spc="-1">
                <a:solidFill>
                  <a:srgbClr val="FF0000"/>
                </a:solidFill>
                <a:latin typeface="Calibri"/>
                <a:ea typeface="DejaVu Sans"/>
              </a:rPr>
              <a:t>травматологічні</a:t>
            </a:r>
            <a:r>
              <a:rPr lang="ru-RU" sz="2400" b="1" strike="noStrike" spc="-1">
                <a:solidFill>
                  <a:srgbClr val="000000"/>
                </a:solidFill>
                <a:latin typeface="Calibri"/>
                <a:ea typeface="DejaVu Sans"/>
              </a:rPr>
              <a:t> (унаслідок ушкодження) і </a:t>
            </a:r>
            <a:r>
              <a:rPr lang="ru-RU" sz="2400" b="1" i="1" strike="noStrike" spc="-1">
                <a:solidFill>
                  <a:srgbClr val="FF0000"/>
                </a:solidFill>
                <a:latin typeface="Calibri"/>
                <a:ea typeface="DejaVu Sans"/>
              </a:rPr>
              <a:t>патологічні</a:t>
            </a:r>
            <a:r>
              <a:rPr lang="ru-RU" sz="2400" b="1" strike="noStrike" spc="-1">
                <a:solidFill>
                  <a:srgbClr val="000000"/>
                </a:solidFill>
                <a:latin typeface="Calibri"/>
                <a:ea typeface="DejaVu Sans"/>
              </a:rPr>
              <a:t> (унаслідок попередніх патологічних змін у кістці</a:t>
            </a:r>
            <a:endParaRPr lang="ru-RU" sz="2400" b="0" strike="noStrike" spc="-1">
              <a:latin typeface="Arial"/>
            </a:endParaRPr>
          </a:p>
        </p:txBody>
      </p:sp>
      <p:pic>
        <p:nvPicPr>
          <p:cNvPr id="538" name="Picture 2"/>
          <p:cNvPicPr/>
          <p:nvPr/>
        </p:nvPicPr>
        <p:blipFill>
          <a:blip r:embed="rId2"/>
          <a:stretch/>
        </p:blipFill>
        <p:spPr>
          <a:xfrm>
            <a:off x="357120" y="2786040"/>
            <a:ext cx="4856760" cy="3885120"/>
          </a:xfrm>
          <a:prstGeom prst="rect">
            <a:avLst/>
          </a:prstGeom>
          <a:ln>
            <a:noFill/>
          </a:ln>
        </p:spPr>
      </p:pic>
      <p:sp>
        <p:nvSpPr>
          <p:cNvPr id="539" name="CustomShape 2"/>
          <p:cNvSpPr/>
          <p:nvPr/>
        </p:nvSpPr>
        <p:spPr>
          <a:xfrm>
            <a:off x="5357880" y="2643120"/>
            <a:ext cx="3642120" cy="374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FF0000"/>
                </a:solidFill>
                <a:latin typeface="Calibri"/>
                <a:ea typeface="DejaVu Sans"/>
              </a:rPr>
              <a:t>Окремі види переломів: </a:t>
            </a:r>
            <a:endParaRPr lang="ru-RU" sz="2400" b="0" strike="noStrike" spc="-1">
              <a:latin typeface="Arial"/>
            </a:endParaRPr>
          </a:p>
          <a:p>
            <a:pPr marL="343080" indent="-342000">
              <a:lnSpc>
                <a:spcPct val="100000"/>
              </a:lnSpc>
              <a:buClr>
                <a:srgbClr val="000000"/>
              </a:buClr>
              <a:buFont typeface="StarSymbol"/>
              <a:buAutoNum type="arabicPeriod"/>
            </a:pPr>
            <a:r>
              <a:rPr lang="ru-RU" sz="2400" b="1" strike="noStrike" spc="-1">
                <a:solidFill>
                  <a:srgbClr val="000000"/>
                </a:solidFill>
                <a:latin typeface="Calibri"/>
                <a:ea typeface="DejaVu Sans"/>
              </a:rPr>
              <a:t>косий; </a:t>
            </a:r>
            <a:endParaRPr lang="ru-RU" sz="2400" b="0" strike="noStrike" spc="-1">
              <a:latin typeface="Arial"/>
            </a:endParaRPr>
          </a:p>
          <a:p>
            <a:pPr marL="343080" indent="-342000">
              <a:lnSpc>
                <a:spcPct val="100000"/>
              </a:lnSpc>
              <a:buClr>
                <a:srgbClr val="000000"/>
              </a:buClr>
              <a:buFont typeface="StarSymbol"/>
              <a:buAutoNum type="arabicPeriod"/>
            </a:pPr>
            <a:r>
              <a:rPr lang="ru-RU" sz="2400" b="1" strike="noStrike" spc="-1">
                <a:solidFill>
                  <a:srgbClr val="000000"/>
                </a:solidFill>
                <a:latin typeface="Calibri"/>
                <a:ea typeface="DejaVu Sans"/>
              </a:rPr>
              <a:t>роздроблений; </a:t>
            </a:r>
            <a:endParaRPr lang="ru-RU" sz="2400" b="0" strike="noStrike" spc="-1">
              <a:latin typeface="Arial"/>
            </a:endParaRPr>
          </a:p>
          <a:p>
            <a:pPr marL="343080" indent="-342000">
              <a:lnSpc>
                <a:spcPct val="100000"/>
              </a:lnSpc>
              <a:buClr>
                <a:srgbClr val="000000"/>
              </a:buClr>
              <a:buFont typeface="StarSymbol"/>
              <a:buAutoNum type="arabicPeriod"/>
            </a:pPr>
            <a:r>
              <a:rPr lang="ru-RU" sz="2400" b="1" strike="noStrike" spc="-1">
                <a:solidFill>
                  <a:srgbClr val="000000"/>
                </a:solidFill>
                <a:latin typeface="Calibri"/>
                <a:ea typeface="DejaVu Sans"/>
              </a:rPr>
              <a:t>гвинтоподібний; </a:t>
            </a:r>
            <a:endParaRPr lang="ru-RU" sz="2400" b="0" strike="noStrike" spc="-1">
              <a:latin typeface="Arial"/>
            </a:endParaRPr>
          </a:p>
          <a:p>
            <a:pPr marL="343080" indent="-342000">
              <a:lnSpc>
                <a:spcPct val="100000"/>
              </a:lnSpc>
              <a:buClr>
                <a:srgbClr val="000000"/>
              </a:buClr>
              <a:buFont typeface="StarSymbol"/>
              <a:buAutoNum type="arabicPeriod"/>
            </a:pPr>
            <a:r>
              <a:rPr lang="ru-RU" sz="2400" b="1" strike="noStrike" spc="-1">
                <a:solidFill>
                  <a:srgbClr val="000000"/>
                </a:solidFill>
                <a:latin typeface="Calibri"/>
                <a:ea typeface="DejaVu Sans"/>
              </a:rPr>
              <a:t>підокістний (по типу "зеленої гілки"); </a:t>
            </a:r>
            <a:endParaRPr lang="ru-RU" sz="2400" b="0" strike="noStrike" spc="-1">
              <a:latin typeface="Arial"/>
            </a:endParaRPr>
          </a:p>
          <a:p>
            <a:pPr marL="343080" indent="-342000">
              <a:lnSpc>
                <a:spcPct val="100000"/>
              </a:lnSpc>
              <a:buClr>
                <a:srgbClr val="000000"/>
              </a:buClr>
              <a:buFont typeface="StarSymbol"/>
              <a:buAutoNum type="arabicPeriod"/>
            </a:pPr>
            <a:r>
              <a:rPr lang="ru-RU" sz="2400" b="1" strike="noStrike" spc="-1">
                <a:solidFill>
                  <a:srgbClr val="000000"/>
                </a:solidFill>
                <a:latin typeface="Calibri"/>
                <a:ea typeface="DejaVu Sans"/>
              </a:rPr>
              <a:t>сегментований (багатоуламковий, багатоскалковий); </a:t>
            </a:r>
            <a:endParaRPr lang="ru-RU" sz="2400" b="0" strike="noStrike" spc="-1">
              <a:latin typeface="Arial"/>
            </a:endParaRPr>
          </a:p>
          <a:p>
            <a:pPr marL="343080" indent="-342000">
              <a:lnSpc>
                <a:spcPct val="100000"/>
              </a:lnSpc>
              <a:buClr>
                <a:srgbClr val="000000"/>
              </a:buClr>
              <a:buFont typeface="StarSymbol"/>
              <a:buAutoNum type="arabicPeriod"/>
            </a:pPr>
            <a:r>
              <a:rPr lang="ru-RU" sz="2400" b="1" strike="noStrike" spc="-1">
                <a:solidFill>
                  <a:srgbClr val="000000"/>
                </a:solidFill>
                <a:latin typeface="Calibri"/>
                <a:ea typeface="DejaVu Sans"/>
              </a:rPr>
              <a:t>поперечний</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1" presetClass="entr" fill="hold" nodeType="clickEffect">
                                  <p:stCondLst>
                                    <p:cond delay="0"/>
                                  </p:stCondLst>
                                  <p:iterate type="lt">
                                    <p:tmAbs val="100"/>
                                  </p:iterate>
                                  <p:childTnLst>
                                    <p:set>
                                      <p:cBhvr>
                                        <p:cTn id="6" dur="1" fill="hold">
                                          <p:stCondLst>
                                            <p:cond delay="0"/>
                                          </p:stCondLst>
                                        </p:cTn>
                                        <p:tgtEl>
                                          <p:spTgt spid="537">
                                            <p:txEl>
                                              <p:pRg st="0" end="0"/>
                                            </p:txEl>
                                          </p:spTgt>
                                        </p:tgtEl>
                                        <p:attrNameLst>
                                          <p:attrName>style.visibility</p:attrName>
                                        </p:attrNameLst>
                                      </p:cBhvr>
                                      <p:to>
                                        <p:strVal val="visible"/>
                                      </p:to>
                                    </p:set>
                                    <p:anim calcmode="lin" valueType="num">
                                      <p:cBhvr additive="repl">
                                        <p:cTn id="7" dur="500" fill="hold"/>
                                        <p:tgtEl>
                                          <p:spTgt spid="53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additive="repl">
                                        <p:cTn id="8" dur="500" fill="hold"/>
                                        <p:tgtEl>
                                          <p:spTgt spid="537">
                                            <p:txEl>
                                              <p:pRg st="0" end="0"/>
                                            </p:txEl>
                                          </p:spTgt>
                                        </p:tgtEl>
                                        <p:attrNameLst>
                                          <p:attrName>ppt_y</p:attrName>
                                        </p:attrNameLst>
                                      </p:cBhvr>
                                      <p:tavLst>
                                        <p:tav tm="0">
                                          <p:val>
                                            <p:strVal val="#ppt_y"/>
                                          </p:val>
                                        </p:tav>
                                        <p:tav tm="100000">
                                          <p:val>
                                            <p:strVal val="#ppt_y"/>
                                          </p:val>
                                        </p:tav>
                                      </p:tavLst>
                                    </p:anim>
                                    <p:anim calcmode="lin" valueType="num">
                                      <p:cBhvr additive="repl">
                                        <p:cTn id="9" dur="500" fill="hold"/>
                                        <p:tgtEl>
                                          <p:spTgt spid="53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0" dur="500" fill="hold"/>
                                        <p:tgtEl>
                                          <p:spTgt spid="53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1" dur="500"/>
                                        <p:tgtEl>
                                          <p:spTgt spid="537">
                                            <p:txEl>
                                              <p:pRg st="0" end="0"/>
                                            </p:txEl>
                                          </p:spTgt>
                                        </p:tgtEl>
                                      </p:cBhvr>
                                    </p:animEffect>
                                  </p:childTnLst>
                                </p:cTn>
                              </p:par>
                              <p:par>
                                <p:cTn id="12" presetID="41" presetClass="entr" fill="hold" nodeType="withEffect">
                                  <p:stCondLst>
                                    <p:cond delay="0"/>
                                  </p:stCondLst>
                                  <p:iterate type="lt">
                                    <p:tmAbs val="100"/>
                                  </p:iterate>
                                  <p:childTnLst>
                                    <p:set>
                                      <p:cBhvr>
                                        <p:cTn id="13" dur="1" fill="hold">
                                          <p:stCondLst>
                                            <p:cond delay="0"/>
                                          </p:stCondLst>
                                        </p:cTn>
                                        <p:tgtEl>
                                          <p:spTgt spid="537">
                                            <p:txEl>
                                              <p:pRg st="1" end="1"/>
                                            </p:txEl>
                                          </p:spTgt>
                                        </p:tgtEl>
                                        <p:attrNameLst>
                                          <p:attrName>style.visibility</p:attrName>
                                        </p:attrNameLst>
                                      </p:cBhvr>
                                      <p:to>
                                        <p:strVal val="visible"/>
                                      </p:to>
                                    </p:set>
                                    <p:anim calcmode="lin" valueType="num">
                                      <p:cBhvr additive="repl">
                                        <p:cTn id="14" dur="500" fill="hold"/>
                                        <p:tgtEl>
                                          <p:spTgt spid="53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additive="repl">
                                        <p:cTn id="15" dur="500" fill="hold"/>
                                        <p:tgtEl>
                                          <p:spTgt spid="537">
                                            <p:txEl>
                                              <p:pRg st="1" end="1"/>
                                            </p:txEl>
                                          </p:spTgt>
                                        </p:tgtEl>
                                        <p:attrNameLst>
                                          <p:attrName>ppt_y</p:attrName>
                                        </p:attrNameLst>
                                      </p:cBhvr>
                                      <p:tavLst>
                                        <p:tav tm="0">
                                          <p:val>
                                            <p:strVal val="#ppt_y"/>
                                          </p:val>
                                        </p:tav>
                                        <p:tav tm="100000">
                                          <p:val>
                                            <p:strVal val="#ppt_y"/>
                                          </p:val>
                                        </p:tav>
                                      </p:tavLst>
                                    </p:anim>
                                    <p:anim calcmode="lin" valueType="num">
                                      <p:cBhvr additive="repl">
                                        <p:cTn id="16" dur="500" fill="hold"/>
                                        <p:tgtEl>
                                          <p:spTgt spid="53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7" dur="500" fill="hold"/>
                                        <p:tgtEl>
                                          <p:spTgt spid="53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8" dur="500"/>
                                        <p:tgtEl>
                                          <p:spTgt spid="53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xit" fill="hold" nodeType="clickEffect">
                                  <p:stCondLst>
                                    <p:cond delay="0"/>
                                  </p:stCondLst>
                                  <p:iterate type="lt">
                                    <p:tmAbs val="0"/>
                                  </p:iterate>
                                  <p:childTnLst>
                                    <p:anim calcmode="lin" valueType="str">
                                      <p:cBhvr additive="repl">
                                        <p:cTn id="22" dur="1"/>
                                        <p:tgtEl>
                                          <p:spTgt spid="537">
                                            <p:txEl>
                                              <p:pRg st="0" end="0"/>
                                            </p:txEl>
                                          </p:spTgt>
                                        </p:tgtEl>
                                      </p:cBhvr>
                                    </p:anim>
                                    <p:set>
                                      <p:cBhvr>
                                        <p:cTn id="23" dur="1" fill="hold">
                                          <p:stCondLst>
                                            <p:cond delay="0"/>
                                          </p:stCondLst>
                                        </p:cTn>
                                        <p:tgtEl>
                                          <p:spTgt spid="537">
                                            <p:txEl>
                                              <p:pRg st="0" end="0"/>
                                            </p:txEl>
                                          </p:spTgt>
                                        </p:tgtEl>
                                        <p:attrNameLst>
                                          <p:attrName>style.visibility</p:attrName>
                                        </p:attrNameLst>
                                      </p:cBhvr>
                                      <p:to>
                                        <p:strVal val="hidden"/>
                                      </p:to>
                                    </p:set>
                                  </p:childTnLst>
                                </p:cTn>
                              </p:par>
                              <p:par>
                                <p:cTn id="24" presetID="24" presetClass="exit" fill="hold" nodeType="withEffect">
                                  <p:stCondLst>
                                    <p:cond delay="0"/>
                                  </p:stCondLst>
                                  <p:iterate type="lt">
                                    <p:tmAbs val="0"/>
                                  </p:iterate>
                                  <p:childTnLst>
                                    <p:anim calcmode="lin" valueType="str">
                                      <p:cBhvr additive="repl">
                                        <p:cTn id="25" dur="1"/>
                                        <p:tgtEl>
                                          <p:spTgt spid="537">
                                            <p:txEl>
                                              <p:pRg st="1" end="1"/>
                                            </p:txEl>
                                          </p:spTgt>
                                        </p:tgtEl>
                                      </p:cBhvr>
                                    </p:anim>
                                    <p:set>
                                      <p:cBhvr>
                                        <p:cTn id="26" dur="1" fill="hold">
                                          <p:stCondLst>
                                            <p:cond delay="0"/>
                                          </p:stCondLst>
                                        </p:cTn>
                                        <p:tgtEl>
                                          <p:spTgt spid="53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 name="Рисунок 539"/>
          <p:cNvPicPr/>
          <p:nvPr/>
        </p:nvPicPr>
        <p:blipFill>
          <a:blip r:embed="rId2"/>
          <a:srcRect t="5139"/>
          <a:stretch/>
        </p:blipFill>
        <p:spPr>
          <a:xfrm>
            <a:off x="582120" y="0"/>
            <a:ext cx="7625880" cy="6858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 name="Picture 4"/>
          <p:cNvPicPr/>
          <p:nvPr/>
        </p:nvPicPr>
        <p:blipFill>
          <a:blip r:embed="rId2"/>
          <a:srcRect l="8564" t="2452" r="9356" b="2591"/>
          <a:stretch/>
        </p:blipFill>
        <p:spPr>
          <a:xfrm rot="5265000">
            <a:off x="1801800" y="-453600"/>
            <a:ext cx="5334840" cy="8591760"/>
          </a:xfrm>
          <a:prstGeom prst="rect">
            <a:avLst/>
          </a:prstGeom>
          <a:ln w="9360">
            <a:noFill/>
          </a:ln>
        </p:spPr>
      </p:pic>
      <p:sp>
        <p:nvSpPr>
          <p:cNvPr id="542" name="TextShape 1"/>
          <p:cNvSpPr txBox="1"/>
          <p:nvPr/>
        </p:nvSpPr>
        <p:spPr>
          <a:xfrm>
            <a:off x="504000" y="360000"/>
            <a:ext cx="8424000" cy="602280"/>
          </a:xfrm>
          <a:prstGeom prst="rect">
            <a:avLst/>
          </a:prstGeom>
          <a:noFill/>
          <a:ln>
            <a:noFill/>
          </a:ln>
        </p:spPr>
        <p:txBody>
          <a:bodyPr lIns="90000" tIns="45000" rIns="90000" bIns="45000">
            <a:spAutoFit/>
          </a:bodyPr>
          <a:lstStyle/>
          <a:p>
            <a:r>
              <a:rPr lang="ru-RU" sz="1800" b="1" strike="noStrike" spc="-1">
                <a:latin typeface="Arial"/>
              </a:rPr>
              <a:t>Зміщення уламків: а) під кутом; б) бічне; в) по довжині ; г) ротаційне</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 name="Picture 4"/>
          <p:cNvPicPr/>
          <p:nvPr/>
        </p:nvPicPr>
        <p:blipFill>
          <a:blip r:embed="rId2"/>
          <a:srcRect b="8995"/>
          <a:stretch/>
        </p:blipFill>
        <p:spPr>
          <a:xfrm>
            <a:off x="642960" y="285840"/>
            <a:ext cx="4305960" cy="5185800"/>
          </a:xfrm>
          <a:prstGeom prst="rect">
            <a:avLst/>
          </a:prstGeom>
          <a:ln w="9360">
            <a:noFill/>
          </a:ln>
        </p:spPr>
      </p:pic>
      <p:sp>
        <p:nvSpPr>
          <p:cNvPr id="544" name="CustomShape 1"/>
          <p:cNvSpPr/>
          <p:nvPr/>
        </p:nvSpPr>
        <p:spPr>
          <a:xfrm>
            <a:off x="4929120" y="928800"/>
            <a:ext cx="3785040" cy="447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7030A0"/>
                </a:solidFill>
                <a:latin typeface="Calibri"/>
                <a:ea typeface="DejaVu Sans"/>
              </a:rPr>
              <a:t>Компресійні переломи </a:t>
            </a:r>
            <a:r>
              <a:rPr lang="ru-RU" sz="2400" b="1" strike="noStrike" spc="-1">
                <a:solidFill>
                  <a:srgbClr val="000000"/>
                </a:solidFill>
                <a:latin typeface="Calibri"/>
                <a:ea typeface="DejaVu Sans"/>
              </a:rPr>
              <a:t>хребта зазвичай виникають від занадто великого тиску на тіло хребця. </a:t>
            </a:r>
            <a:endParaRPr lang="ru-RU" sz="2400" b="0" strike="noStrike" spc="-1">
              <a:latin typeface="Arial"/>
            </a:endParaRPr>
          </a:p>
          <a:p>
            <a:pPr algn="just">
              <a:lnSpc>
                <a:spcPct val="100000"/>
              </a:lnSpc>
            </a:pPr>
            <a:r>
              <a:rPr lang="ru-RU" sz="2400" b="1" strike="noStrike" spc="-1">
                <a:solidFill>
                  <a:srgbClr val="000000"/>
                </a:solidFill>
                <a:latin typeface="Calibri"/>
                <a:ea typeface="DejaVu Sans"/>
              </a:rPr>
              <a:t>Найчастiше є результатом поєднання нахилу вперед і тиску на хребет вниз.</a:t>
            </a:r>
            <a:endParaRPr lang="ru-RU" sz="2400" b="0" strike="noStrike" spc="-1">
              <a:latin typeface="Arial"/>
            </a:endParaRPr>
          </a:p>
          <a:p>
            <a:pPr algn="just">
              <a:lnSpc>
                <a:spcPct val="100000"/>
              </a:lnSpc>
            </a:pPr>
            <a:r>
              <a:rPr lang="ru-RU" sz="2400" b="1" strike="noStrike" spc="-1">
                <a:solidFill>
                  <a:srgbClr val="000000"/>
                </a:solidFill>
                <a:latin typeface="Calibri"/>
                <a:ea typeface="DejaVu Sans"/>
              </a:rPr>
              <a:t>Частою причиною компресійних переломів є </a:t>
            </a:r>
            <a:r>
              <a:rPr lang="ru-RU" sz="2400" b="1" i="1" strike="noStrike" spc="-1">
                <a:solidFill>
                  <a:srgbClr val="000000"/>
                </a:solidFill>
                <a:latin typeface="Calibri"/>
                <a:ea typeface="DejaVu Sans"/>
              </a:rPr>
              <a:t>остеопороз</a:t>
            </a:r>
            <a:r>
              <a:rPr lang="ru-RU" sz="2400" b="1" strike="noStrike" spc="-1">
                <a:solidFill>
                  <a:srgbClr val="000000"/>
                </a:solidFill>
                <a:latin typeface="Calibri"/>
                <a:ea typeface="DejaVu Sans"/>
              </a:rPr>
              <a:t> (вимивання солей кальцію).</a:t>
            </a:r>
            <a:endParaRPr lang="ru-RU" sz="2400" b="0" strike="noStrike" spc="-1">
              <a:latin typeface="Arial"/>
            </a:endParaRPr>
          </a:p>
        </p:txBody>
      </p:sp>
      <p:sp>
        <p:nvSpPr>
          <p:cNvPr id="545" name="TextShape 2"/>
          <p:cNvSpPr txBox="1"/>
          <p:nvPr/>
        </p:nvSpPr>
        <p:spPr>
          <a:xfrm>
            <a:off x="591120" y="5616000"/>
            <a:ext cx="3656880" cy="346320"/>
          </a:xfrm>
          <a:prstGeom prst="rect">
            <a:avLst/>
          </a:prstGeom>
          <a:noFill/>
          <a:ln>
            <a:noFill/>
          </a:ln>
        </p:spPr>
        <p:txBody>
          <a:bodyPr lIns="90000" tIns="45000" rIns="90000" bIns="45000">
            <a:spAutoFit/>
          </a:bodyPr>
          <a:lstStyle/>
          <a:p>
            <a:r>
              <a:rPr lang="ru-RU" sz="1800" b="1" strike="noStrike" spc="-1">
                <a:latin typeface="Arial"/>
              </a:rPr>
              <a:t>Компресійний перелом хребта</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7882" y="1120461"/>
            <a:ext cx="7933386" cy="4708981"/>
          </a:xfrm>
          <a:prstGeom prst="rect">
            <a:avLst/>
          </a:prstGeom>
        </p:spPr>
        <p:txBody>
          <a:bodyPr wrap="square">
            <a:spAutoFit/>
          </a:bodyPr>
          <a:lstStyle/>
          <a:p>
            <a:pPr marL="342900" indent="-342900" algn="just">
              <a:spcAft>
                <a:spcPts val="0"/>
              </a:spcAft>
              <a:buFont typeface="Wingdings" panose="05000000000000000000" pitchFamily="2" charset="2"/>
              <a:buChar char="Ø"/>
            </a:pPr>
            <a:r>
              <a:rPr lang="ru-RU" sz="2000" dirty="0" err="1">
                <a:solidFill>
                  <a:srgbClr val="000000"/>
                </a:solidFill>
                <a:latin typeface="Times New Roman" panose="02020603050405020304" pitchFamily="18" charset="0"/>
                <a:ea typeface="Calibri" panose="020F0502020204030204" pitchFamily="34" charset="0"/>
              </a:rPr>
              <a:t>Удари</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розтягнення</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розриви</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зв’язок</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сухожиль</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м’язів</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стиснення</a:t>
            </a:r>
            <a:r>
              <a:rPr lang="ru-RU" sz="2000" dirty="0">
                <a:solidFill>
                  <a:srgbClr val="000000"/>
                </a:solidFill>
                <a:latin typeface="Times New Roman" panose="02020603050405020304" pitchFamily="18" charset="0"/>
                <a:ea typeface="Calibri" panose="020F0502020204030204" pitchFamily="34" charset="0"/>
              </a:rPr>
              <a:t>, синдром </a:t>
            </a:r>
            <a:r>
              <a:rPr lang="ru-RU" sz="2000" dirty="0" err="1">
                <a:solidFill>
                  <a:srgbClr val="000000"/>
                </a:solidFill>
                <a:latin typeface="Times New Roman" panose="02020603050405020304" pitchFamily="18" charset="0"/>
                <a:ea typeface="Calibri" panose="020F0502020204030204" pitchFamily="34" charset="0"/>
              </a:rPr>
              <a:t>тривалого</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стиснення</a:t>
            </a:r>
            <a:r>
              <a:rPr lang="ru-RU" sz="2000" dirty="0">
                <a:solidFill>
                  <a:srgbClr val="000000"/>
                </a:solidFill>
                <a:latin typeface="Times New Roman" panose="02020603050405020304" pitchFamily="18" charset="0"/>
                <a:ea typeface="Calibri" panose="020F0502020204030204" pitchFamily="34" charset="0"/>
              </a:rPr>
              <a:t> тканин (</a:t>
            </a:r>
            <a:r>
              <a:rPr lang="ru-RU" sz="2000" dirty="0" err="1">
                <a:solidFill>
                  <a:srgbClr val="000000"/>
                </a:solidFill>
                <a:latin typeface="Times New Roman" panose="02020603050405020304" pitchFamily="18" charset="0"/>
                <a:ea typeface="Calibri" panose="020F0502020204030204" pitchFamily="34" charset="0"/>
              </a:rPr>
              <a:t>травматичний</a:t>
            </a:r>
            <a:r>
              <a:rPr lang="ru-RU" sz="2000" dirty="0">
                <a:solidFill>
                  <a:srgbClr val="000000"/>
                </a:solidFill>
                <a:latin typeface="Times New Roman" panose="02020603050405020304" pitchFamily="18" charset="0"/>
                <a:ea typeface="Calibri" panose="020F0502020204030204" pitchFamily="34" charset="0"/>
              </a:rPr>
              <a:t> токсикоз), </a:t>
            </a:r>
            <a:r>
              <a:rPr lang="ru-RU" sz="2000" dirty="0" err="1">
                <a:solidFill>
                  <a:srgbClr val="000000"/>
                </a:solidFill>
                <a:latin typeface="Times New Roman" panose="02020603050405020304" pitchFamily="18" charset="0"/>
                <a:ea typeface="Calibri" panose="020F0502020204030204" pitchFamily="34" charset="0"/>
              </a:rPr>
              <a:t>вивих</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контузія</a:t>
            </a:r>
            <a:r>
              <a:rPr lang="ru-RU" sz="2000" dirty="0">
                <a:solidFill>
                  <a:srgbClr val="000000"/>
                </a:solidFill>
                <a:latin typeface="Times New Roman" panose="02020603050405020304" pitchFamily="18" charset="0"/>
                <a:ea typeface="Calibri" panose="020F0502020204030204" pitchFamily="34" charset="0"/>
              </a:rPr>
              <a:t>, перелом: </a:t>
            </a:r>
            <a:r>
              <a:rPr lang="ru-RU" sz="2000" dirty="0" err="1">
                <a:solidFill>
                  <a:srgbClr val="000000"/>
                </a:solidFill>
                <a:latin typeface="Times New Roman" panose="02020603050405020304" pitchFamily="18" charset="0"/>
                <a:ea typeface="Calibri" panose="020F0502020204030204" pitchFamily="34" charset="0"/>
              </a:rPr>
              <a:t>визначення</a:t>
            </a:r>
            <a:r>
              <a:rPr lang="ru-RU" sz="2000" dirty="0">
                <a:solidFill>
                  <a:srgbClr val="000000"/>
                </a:solidFill>
                <a:latin typeface="Times New Roman" panose="02020603050405020304" pitchFamily="18" charset="0"/>
                <a:ea typeface="Calibri" panose="020F0502020204030204" pitchFamily="34" charset="0"/>
              </a:rPr>
              <a:t>, причини </a:t>
            </a:r>
            <a:r>
              <a:rPr lang="ru-RU" sz="2000" dirty="0" err="1">
                <a:solidFill>
                  <a:srgbClr val="000000"/>
                </a:solidFill>
                <a:latin typeface="Times New Roman" panose="02020603050405020304" pitchFamily="18" charset="0"/>
                <a:ea typeface="Calibri" panose="020F0502020204030204" pitchFamily="34" charset="0"/>
              </a:rPr>
              <a:t>виникнення</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клінічні</a:t>
            </a:r>
            <a:r>
              <a:rPr lang="ru-RU" sz="2000" dirty="0">
                <a:solidFill>
                  <a:srgbClr val="000000"/>
                </a:solidFill>
                <a:latin typeface="Times New Roman" panose="02020603050405020304" pitchFamily="18" charset="0"/>
                <a:ea typeface="Calibri" panose="020F0502020204030204" pitchFamily="34" charset="0"/>
              </a:rPr>
              <a:t> прояви, перша </a:t>
            </a:r>
            <a:r>
              <a:rPr lang="ru-RU" sz="2000" dirty="0" err="1">
                <a:solidFill>
                  <a:srgbClr val="000000"/>
                </a:solidFill>
                <a:latin typeface="Times New Roman" panose="02020603050405020304" pitchFamily="18" charset="0"/>
                <a:ea typeface="Calibri" panose="020F0502020204030204" pitchFamily="34" charset="0"/>
              </a:rPr>
              <a:t>допомога</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Види</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переломів</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травматичні</a:t>
            </a:r>
            <a:r>
              <a:rPr lang="ru-RU" sz="2000" dirty="0">
                <a:solidFill>
                  <a:srgbClr val="000000"/>
                </a:solidFill>
                <a:latin typeface="Times New Roman" panose="02020603050405020304" pitchFamily="18" charset="0"/>
                <a:ea typeface="Calibri" panose="020F0502020204030204" pitchFamily="34" charset="0"/>
              </a:rPr>
              <a:t> і </a:t>
            </a:r>
            <a:r>
              <a:rPr lang="ru-RU" sz="2000" dirty="0" err="1">
                <a:solidFill>
                  <a:srgbClr val="000000"/>
                </a:solidFill>
                <a:latin typeface="Times New Roman" panose="02020603050405020304" pitchFamily="18" charset="0"/>
                <a:ea typeface="Calibri" panose="020F0502020204030204" pitchFamily="34" charset="0"/>
              </a:rPr>
              <a:t>патологічні</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закриті</a:t>
            </a:r>
            <a:r>
              <a:rPr lang="ru-RU" sz="2000" dirty="0">
                <a:solidFill>
                  <a:srgbClr val="000000"/>
                </a:solidFill>
                <a:latin typeface="Times New Roman" panose="02020603050405020304" pitchFamily="18" charset="0"/>
                <a:ea typeface="Calibri" panose="020F0502020204030204" pitchFamily="34" charset="0"/>
              </a:rPr>
              <a:t> і </a:t>
            </a:r>
            <a:r>
              <a:rPr lang="ru-RU" sz="2000" dirty="0" err="1">
                <a:solidFill>
                  <a:srgbClr val="000000"/>
                </a:solidFill>
                <a:latin typeface="Times New Roman" panose="02020603050405020304" pitchFamily="18" charset="0"/>
                <a:ea typeface="Calibri" panose="020F0502020204030204" pitchFamily="34" charset="0"/>
              </a:rPr>
              <a:t>відкриті</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Значення</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рентгенографії</a:t>
            </a:r>
            <a:r>
              <a:rPr lang="ru-RU" sz="2000" dirty="0">
                <a:solidFill>
                  <a:srgbClr val="000000"/>
                </a:solidFill>
                <a:latin typeface="Times New Roman" panose="02020603050405020304" pitchFamily="18" charset="0"/>
                <a:ea typeface="Calibri" panose="020F0502020204030204" pitchFamily="34" charset="0"/>
              </a:rPr>
              <a:t> в </a:t>
            </a:r>
            <a:r>
              <a:rPr lang="ru-RU" sz="2000" dirty="0" err="1">
                <a:solidFill>
                  <a:srgbClr val="000000"/>
                </a:solidFill>
                <a:latin typeface="Times New Roman" panose="02020603050405020304" pitchFamily="18" charset="0"/>
                <a:ea typeface="Calibri" panose="020F0502020204030204" pitchFamily="34" charset="0"/>
              </a:rPr>
              <a:t>діагностиці</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переломів</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кісток</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Іммобілізація</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показання</a:t>
            </a:r>
            <a:r>
              <a:rPr lang="ru-RU" sz="2000" dirty="0">
                <a:solidFill>
                  <a:srgbClr val="000000"/>
                </a:solidFill>
                <a:latin typeface="Times New Roman" panose="02020603050405020304" pitchFamily="18" charset="0"/>
                <a:ea typeface="Calibri" panose="020F0502020204030204" pitchFamily="34" charset="0"/>
              </a:rPr>
              <a:t> та правила </a:t>
            </a:r>
            <a:r>
              <a:rPr lang="ru-RU" sz="2000" dirty="0" err="1">
                <a:solidFill>
                  <a:srgbClr val="000000"/>
                </a:solidFill>
                <a:latin typeface="Times New Roman" panose="02020603050405020304" pitchFamily="18" charset="0"/>
                <a:ea typeface="Calibri" panose="020F0502020204030204" pitchFamily="34" charset="0"/>
              </a:rPr>
              <a:t>накладання</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іммобілізаційної</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шини</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smtClean="0">
                <a:solidFill>
                  <a:srgbClr val="000000"/>
                </a:solidFill>
                <a:latin typeface="Times New Roman" panose="02020603050405020304" pitchFamily="18" charset="0"/>
                <a:ea typeface="Calibri" panose="020F0502020204030204" pitchFamily="34" charset="0"/>
              </a:rPr>
              <a:t>Правила </a:t>
            </a:r>
            <a:r>
              <a:rPr lang="ru-RU" sz="2000" dirty="0" err="1">
                <a:solidFill>
                  <a:srgbClr val="000000"/>
                </a:solidFill>
                <a:latin typeface="Times New Roman" panose="02020603050405020304" pitchFamily="18" charset="0"/>
                <a:ea typeface="Calibri" panose="020F0502020204030204" pitchFamily="34" charset="0"/>
              </a:rPr>
              <a:t>транспортування</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травмованих</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хворих</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smtClean="0">
                <a:solidFill>
                  <a:srgbClr val="000000"/>
                </a:solidFill>
                <a:latin typeface="Times New Roman" panose="02020603050405020304" pitchFamily="18" charset="0"/>
                <a:ea typeface="Calibri" panose="020F0502020204030204" pitchFamily="34" charset="0"/>
              </a:rPr>
              <a:t>Рани</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види</a:t>
            </a:r>
            <a:r>
              <a:rPr lang="ru-RU" sz="2000" dirty="0">
                <a:solidFill>
                  <a:srgbClr val="000000"/>
                </a:solidFill>
                <a:latin typeface="Times New Roman" panose="02020603050405020304" pitchFamily="18" charset="0"/>
                <a:ea typeface="Calibri" panose="020F0502020204030204" pitchFamily="34" charset="0"/>
              </a:rPr>
              <a:t> ран, </a:t>
            </a:r>
            <a:r>
              <a:rPr lang="ru-RU" sz="2000" dirty="0" err="1">
                <a:solidFill>
                  <a:srgbClr val="000000"/>
                </a:solidFill>
                <a:latin typeface="Times New Roman" panose="02020603050405020304" pitchFamily="18" charset="0"/>
                <a:ea typeface="Calibri" panose="020F0502020204030204" pitchFamily="34" charset="0"/>
              </a:rPr>
              <a:t>симптоми</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Поранення</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a:solidFill>
                  <a:srgbClr val="000000"/>
                </a:solidFill>
                <a:latin typeface="Times New Roman" panose="02020603050405020304" pitchFamily="18" charset="0"/>
                <a:ea typeface="Calibri" panose="020F0502020204030204" pitchFamily="34" charset="0"/>
              </a:rPr>
              <a:t>в </a:t>
            </a:r>
            <a:r>
              <a:rPr lang="ru-RU" sz="2000" dirty="0" err="1">
                <a:solidFill>
                  <a:srgbClr val="000000"/>
                </a:solidFill>
                <a:latin typeface="Times New Roman" panose="02020603050405020304" pitchFamily="18" charset="0"/>
                <a:ea typeface="Calibri" panose="020F0502020204030204" pitchFamily="34" charset="0"/>
              </a:rPr>
              <a:t>умовах</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війни</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smtClean="0">
                <a:solidFill>
                  <a:srgbClr val="000000"/>
                </a:solidFill>
                <a:latin typeface="Times New Roman" panose="02020603050405020304" pitchFamily="18" charset="0"/>
                <a:ea typeface="Calibri" panose="020F0502020204030204" pitchFamily="34" charset="0"/>
              </a:rPr>
              <a:t>Перша </a:t>
            </a:r>
            <a:r>
              <a:rPr lang="ru-RU" sz="2000" dirty="0" err="1">
                <a:solidFill>
                  <a:srgbClr val="000000"/>
                </a:solidFill>
                <a:latin typeface="Times New Roman" panose="02020603050405020304" pitchFamily="18" charset="0"/>
                <a:ea typeface="Calibri" panose="020F0502020204030204" pitchFamily="34" charset="0"/>
              </a:rPr>
              <a:t>допомога</a:t>
            </a:r>
            <a:r>
              <a:rPr lang="ru-RU" sz="2000" dirty="0">
                <a:solidFill>
                  <a:srgbClr val="000000"/>
                </a:solidFill>
                <a:latin typeface="Times New Roman" panose="02020603050405020304" pitchFamily="18" charset="0"/>
                <a:ea typeface="Calibri" panose="020F0502020204030204" pitchFamily="34" charset="0"/>
              </a:rPr>
              <a:t> при </a:t>
            </a:r>
            <a:r>
              <a:rPr lang="ru-RU" sz="2000" dirty="0" err="1">
                <a:solidFill>
                  <a:srgbClr val="000000"/>
                </a:solidFill>
                <a:latin typeface="Times New Roman" panose="02020603050405020304" pitchFamily="18" charset="0"/>
                <a:ea typeface="Calibri" panose="020F0502020204030204" pitchFamily="34" charset="0"/>
              </a:rPr>
              <a:t>пораненні</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Інфікування</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a:solidFill>
                  <a:srgbClr val="000000"/>
                </a:solidFill>
                <a:latin typeface="Times New Roman" panose="02020603050405020304" pitchFamily="18" charset="0"/>
                <a:ea typeface="Calibri" panose="020F0502020204030204" pitchFamily="34" charset="0"/>
              </a:rPr>
              <a:t>ран, </a:t>
            </a:r>
            <a:r>
              <a:rPr lang="ru-RU" sz="2000" dirty="0" err="1">
                <a:solidFill>
                  <a:srgbClr val="000000"/>
                </a:solidFill>
                <a:latin typeface="Times New Roman" panose="02020603050405020304" pitchFamily="18" charset="0"/>
                <a:ea typeface="Calibri" panose="020F0502020204030204" pitchFamily="34" charset="0"/>
              </a:rPr>
              <a:t>попередження</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інфікування</a:t>
            </a:r>
            <a:r>
              <a:rPr lang="ru-RU" sz="2000" dirty="0">
                <a:solidFill>
                  <a:srgbClr val="000000"/>
                </a:solidFill>
                <a:latin typeface="Times New Roman" panose="02020603050405020304" pitchFamily="18" charset="0"/>
                <a:ea typeface="Calibri" panose="020F0502020204030204" pitchFamily="34" charset="0"/>
              </a:rPr>
              <a:t> ран.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smtClean="0">
                <a:solidFill>
                  <a:srgbClr val="000000"/>
                </a:solidFill>
                <a:latin typeface="Times New Roman" panose="02020603050405020304" pitchFamily="18" charset="0"/>
                <a:ea typeface="Calibri" panose="020F0502020204030204" pitchFamily="34" charset="0"/>
              </a:rPr>
              <a:t>Догляд </a:t>
            </a:r>
            <a:r>
              <a:rPr lang="ru-RU" sz="2000" dirty="0">
                <a:solidFill>
                  <a:srgbClr val="000000"/>
                </a:solidFill>
                <a:latin typeface="Times New Roman" panose="02020603050405020304" pitchFamily="18" charset="0"/>
                <a:ea typeface="Calibri" panose="020F0502020204030204" pitchFamily="34" charset="0"/>
              </a:rPr>
              <a:t>за раною.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Профілактика</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правцю</a:t>
            </a:r>
            <a:r>
              <a:rPr lang="ru-RU" sz="2000" dirty="0">
                <a:solidFill>
                  <a:srgbClr val="000000"/>
                </a:solidFill>
                <a:latin typeface="Times New Roman" panose="02020603050405020304" pitchFamily="18" charset="0"/>
                <a:ea typeface="Calibri" panose="020F0502020204030204" pitchFamily="34" charset="0"/>
              </a:rPr>
              <a:t>.</a:t>
            </a:r>
          </a:p>
        </p:txBody>
      </p:sp>
      <p:pic>
        <p:nvPicPr>
          <p:cNvPr id="3" name="Рисунок 2"/>
          <p:cNvPicPr>
            <a:picLocks noChangeAspect="1"/>
          </p:cNvPicPr>
          <p:nvPr/>
        </p:nvPicPr>
        <p:blipFill>
          <a:blip r:embed="rId2"/>
          <a:stretch>
            <a:fillRect/>
          </a:stretch>
        </p:blipFill>
        <p:spPr>
          <a:xfrm>
            <a:off x="313804" y="547387"/>
            <a:ext cx="8181541" cy="573074"/>
          </a:xfrm>
          <a:prstGeom prst="rect">
            <a:avLst/>
          </a:prstGeom>
        </p:spPr>
      </p:pic>
    </p:spTree>
    <p:extLst>
      <p:ext uri="{BB962C8B-B14F-4D97-AF65-F5344CB8AC3E}">
        <p14:creationId xmlns:p14="http://schemas.microsoft.com/office/powerpoint/2010/main" val="2152294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CustomShape 1"/>
          <p:cNvSpPr/>
          <p:nvPr/>
        </p:nvSpPr>
        <p:spPr>
          <a:xfrm>
            <a:off x="142920" y="214200"/>
            <a:ext cx="8642880" cy="32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80000"/>
              </a:lnSpc>
              <a:spcBef>
                <a:spcPts val="479"/>
              </a:spcBef>
            </a:pPr>
            <a:r>
              <a:rPr lang="ru-RU" sz="2400" b="0" strike="noStrike" spc="-1">
                <a:solidFill>
                  <a:srgbClr val="000000"/>
                </a:solidFill>
                <a:latin typeface="Calibri"/>
                <a:ea typeface="DejaVu Sans"/>
              </a:rPr>
              <a:t>          Переломи кісток поділяють на </a:t>
            </a:r>
            <a:r>
              <a:rPr lang="ru-RU" sz="2400" b="1" i="1" u="sng" strike="noStrike" spc="-1">
                <a:solidFill>
                  <a:srgbClr val="000000"/>
                </a:solidFill>
                <a:uFillTx/>
                <a:latin typeface="Calibri"/>
                <a:ea typeface="DejaVu Sans"/>
              </a:rPr>
              <a:t>відкриті</a:t>
            </a:r>
            <a:r>
              <a:rPr lang="ru-RU" sz="2400" b="0" strike="noStrike" spc="-1">
                <a:solidFill>
                  <a:srgbClr val="000000"/>
                </a:solidFill>
                <a:latin typeface="Calibri"/>
                <a:ea typeface="DejaVu Sans"/>
              </a:rPr>
              <a:t> і </a:t>
            </a:r>
            <a:r>
              <a:rPr lang="ru-RU" sz="2400" b="1" i="1" u="sng" strike="noStrike" spc="-1">
                <a:solidFill>
                  <a:srgbClr val="000000"/>
                </a:solidFill>
                <a:uFillTx/>
                <a:latin typeface="Calibri"/>
                <a:ea typeface="DejaVu Sans"/>
              </a:rPr>
              <a:t>закриті</a:t>
            </a:r>
            <a:r>
              <a:rPr lang="ru-RU" sz="2400" b="0" strike="noStrike" spc="-1">
                <a:solidFill>
                  <a:srgbClr val="000000"/>
                </a:solidFill>
                <a:latin typeface="Calibri"/>
                <a:ea typeface="DejaVu Sans"/>
              </a:rPr>
              <a:t>.</a:t>
            </a:r>
            <a:endParaRPr lang="ru-RU" sz="2400" b="0" strike="noStrike" spc="-1">
              <a:latin typeface="Arial"/>
            </a:endParaRPr>
          </a:p>
          <a:p>
            <a:pPr marL="343080" indent="-342000">
              <a:lnSpc>
                <a:spcPct val="80000"/>
              </a:lnSpc>
              <a:spcBef>
                <a:spcPts val="479"/>
              </a:spcBef>
            </a:pPr>
            <a:r>
              <a:rPr lang="ru-RU" sz="2400" b="0" strike="noStrike" spc="-1">
                <a:solidFill>
                  <a:srgbClr val="000000"/>
                </a:solidFill>
                <a:latin typeface="Calibri"/>
                <a:ea typeface="DejaVu Sans"/>
              </a:rPr>
              <a:t>         За локалізацією розрізняють:</a:t>
            </a:r>
            <a:endParaRPr lang="ru-RU" sz="2400" b="0" strike="noStrike" spc="-1">
              <a:latin typeface="Arial"/>
            </a:endParaRPr>
          </a:p>
          <a:p>
            <a:pPr marL="343080" indent="-342000">
              <a:lnSpc>
                <a:spcPct val="80000"/>
              </a:lnSpc>
              <a:spcBef>
                <a:spcPts val="479"/>
              </a:spcBef>
            </a:pPr>
            <a:r>
              <a:rPr lang="ru-RU" sz="2400" b="0" strike="noStrike" spc="-1">
                <a:solidFill>
                  <a:srgbClr val="000000"/>
                </a:solidFill>
                <a:latin typeface="Calibri"/>
                <a:ea typeface="DejaVu Sans"/>
              </a:rPr>
              <a:t>   </a:t>
            </a:r>
            <a:r>
              <a:rPr lang="ru-RU" sz="2400" b="1" i="1" u="sng" strike="noStrike" spc="-1">
                <a:solidFill>
                  <a:srgbClr val="000000"/>
                </a:solidFill>
                <a:uFillTx/>
                <a:latin typeface="Calibri"/>
                <a:ea typeface="DejaVu Sans"/>
              </a:rPr>
              <a:t>-діафізарні </a:t>
            </a:r>
            <a:r>
              <a:rPr lang="ru-RU" sz="2400" b="0" strike="noStrike" spc="-1">
                <a:solidFill>
                  <a:srgbClr val="000000"/>
                </a:solidFill>
                <a:latin typeface="Calibri"/>
                <a:ea typeface="DejaVu Sans"/>
              </a:rPr>
              <a:t>(позасуглобові), </a:t>
            </a:r>
            <a:endParaRPr lang="ru-RU" sz="2400" b="0" strike="noStrike" spc="-1">
              <a:latin typeface="Arial"/>
            </a:endParaRPr>
          </a:p>
          <a:p>
            <a:pPr marL="343080" indent="-342000">
              <a:lnSpc>
                <a:spcPct val="80000"/>
              </a:lnSpc>
              <a:spcBef>
                <a:spcPts val="479"/>
              </a:spcBef>
            </a:pPr>
            <a:r>
              <a:rPr lang="ru-RU" sz="2400" b="0" strike="noStrike" spc="-1">
                <a:solidFill>
                  <a:srgbClr val="000000"/>
                </a:solidFill>
                <a:latin typeface="Calibri"/>
                <a:ea typeface="DejaVu Sans"/>
              </a:rPr>
              <a:t>   </a:t>
            </a:r>
            <a:r>
              <a:rPr lang="ru-RU" sz="2400" b="1" i="1" u="sng" strike="noStrike" spc="-1">
                <a:solidFill>
                  <a:srgbClr val="000000"/>
                </a:solidFill>
                <a:uFillTx/>
                <a:latin typeface="Calibri"/>
                <a:ea typeface="DejaVu Sans"/>
              </a:rPr>
              <a:t>-метафізарні </a:t>
            </a:r>
            <a:r>
              <a:rPr lang="ru-RU" sz="2400" b="0" strike="noStrike" spc="-1">
                <a:solidFill>
                  <a:srgbClr val="000000"/>
                </a:solidFill>
                <a:latin typeface="Calibri"/>
                <a:ea typeface="DejaVu Sans"/>
              </a:rPr>
              <a:t>(навколосуглобові), </a:t>
            </a:r>
            <a:endParaRPr lang="ru-RU" sz="2400" b="0" strike="noStrike" spc="-1">
              <a:latin typeface="Arial"/>
            </a:endParaRPr>
          </a:p>
          <a:p>
            <a:pPr marL="343080" indent="-342000">
              <a:lnSpc>
                <a:spcPct val="80000"/>
              </a:lnSpc>
              <a:spcBef>
                <a:spcPts val="479"/>
              </a:spcBef>
            </a:pPr>
            <a:r>
              <a:rPr lang="ru-RU" sz="2400" b="0" strike="noStrike" spc="-1">
                <a:solidFill>
                  <a:srgbClr val="000000"/>
                </a:solidFill>
                <a:latin typeface="Calibri"/>
                <a:ea typeface="DejaVu Sans"/>
              </a:rPr>
              <a:t>   </a:t>
            </a:r>
            <a:r>
              <a:rPr lang="ru-RU" sz="2400" b="1" i="1" u="sng" strike="noStrike" spc="-1">
                <a:solidFill>
                  <a:srgbClr val="000000"/>
                </a:solidFill>
                <a:uFillTx/>
                <a:latin typeface="Calibri"/>
                <a:ea typeface="DejaVu Sans"/>
              </a:rPr>
              <a:t>-епіфізарні </a:t>
            </a:r>
            <a:r>
              <a:rPr lang="ru-RU" sz="2400" b="0" strike="noStrike" spc="-1">
                <a:solidFill>
                  <a:srgbClr val="000000"/>
                </a:solidFill>
                <a:latin typeface="Calibri"/>
                <a:ea typeface="DejaVu Sans"/>
              </a:rPr>
              <a:t>(внутрішньосуглобові).</a:t>
            </a:r>
            <a:endParaRPr lang="ru-RU" sz="2400" b="0" strike="noStrike" spc="-1">
              <a:latin typeface="Arial"/>
            </a:endParaRPr>
          </a:p>
          <a:p>
            <a:pPr marL="343080" indent="-342000" algn="just">
              <a:lnSpc>
                <a:spcPct val="80000"/>
              </a:lnSpc>
              <a:spcBef>
                <a:spcPts val="479"/>
              </a:spcBef>
            </a:pPr>
            <a:r>
              <a:rPr lang="ru-RU" sz="2400" b="1" strike="noStrike" spc="-1">
                <a:solidFill>
                  <a:srgbClr val="FF0000"/>
                </a:solidFill>
                <a:latin typeface="Calibri"/>
                <a:ea typeface="DejaVu Sans"/>
              </a:rPr>
              <a:t>           Залежно від форми і розміщення площини перелому розрізняють:   </a:t>
            </a:r>
            <a:r>
              <a:rPr lang="ru-RU" sz="2400" b="0" strike="noStrike" spc="-1">
                <a:solidFill>
                  <a:srgbClr val="000000"/>
                </a:solidFill>
                <a:latin typeface="Calibri"/>
                <a:ea typeface="DejaVu Sans"/>
              </a:rPr>
              <a:t>-поперечні; -косі;  -поздовжні;  -гвинтоподібні; </a:t>
            </a:r>
            <a:endParaRPr lang="ru-RU" sz="2400" b="0" strike="noStrike" spc="-1">
              <a:latin typeface="Arial"/>
            </a:endParaRPr>
          </a:p>
          <a:p>
            <a:pPr marL="343080" indent="-342000" algn="just">
              <a:lnSpc>
                <a:spcPct val="80000"/>
              </a:lnSpc>
              <a:spcBef>
                <a:spcPts val="479"/>
              </a:spcBef>
            </a:pPr>
            <a:r>
              <a:rPr lang="ru-RU" sz="2400" b="0" strike="noStrike" spc="-1">
                <a:solidFill>
                  <a:srgbClr val="000000"/>
                </a:solidFill>
                <a:latin typeface="Calibri"/>
                <a:ea typeface="DejaVu Sans"/>
              </a:rPr>
              <a:t>         -осколкові; -забиті </a:t>
            </a:r>
            <a:endParaRPr lang="ru-RU" sz="2400" b="0" strike="noStrike" spc="-1">
              <a:latin typeface="Arial"/>
            </a:endParaRPr>
          </a:p>
        </p:txBody>
      </p:sp>
      <p:pic>
        <p:nvPicPr>
          <p:cNvPr id="547" name="Picture 5"/>
          <p:cNvPicPr/>
          <p:nvPr/>
        </p:nvPicPr>
        <p:blipFill>
          <a:blip r:embed="rId2"/>
          <a:srcRect t="11245" b="17226"/>
          <a:stretch/>
        </p:blipFill>
        <p:spPr>
          <a:xfrm>
            <a:off x="1421280" y="3168000"/>
            <a:ext cx="6498720" cy="2447640"/>
          </a:xfrm>
          <a:prstGeom prst="rect">
            <a:avLst/>
          </a:prstGeom>
          <a:ln>
            <a:noFill/>
          </a:ln>
        </p:spPr>
      </p:pic>
      <p:sp>
        <p:nvSpPr>
          <p:cNvPr id="548" name="TextShape 2"/>
          <p:cNvSpPr txBox="1"/>
          <p:nvPr/>
        </p:nvSpPr>
        <p:spPr>
          <a:xfrm>
            <a:off x="1934280" y="5773680"/>
            <a:ext cx="1233720" cy="346320"/>
          </a:xfrm>
          <a:prstGeom prst="rect">
            <a:avLst/>
          </a:prstGeom>
          <a:noFill/>
          <a:ln>
            <a:noFill/>
          </a:ln>
        </p:spPr>
        <p:txBody>
          <a:bodyPr lIns="90000" tIns="45000" rIns="90000" bIns="45000">
            <a:spAutoFit/>
          </a:bodyPr>
          <a:lstStyle/>
          <a:p>
            <a:r>
              <a:rPr lang="ru-RU" sz="1800" b="0" strike="noStrike" spc="-1">
                <a:latin typeface="Arial"/>
              </a:rPr>
              <a:t>Відкритий</a:t>
            </a:r>
          </a:p>
        </p:txBody>
      </p:sp>
      <p:sp>
        <p:nvSpPr>
          <p:cNvPr id="549" name="TextShape 3"/>
          <p:cNvSpPr txBox="1"/>
          <p:nvPr/>
        </p:nvSpPr>
        <p:spPr>
          <a:xfrm>
            <a:off x="6048000" y="5832000"/>
            <a:ext cx="1162080" cy="418320"/>
          </a:xfrm>
          <a:prstGeom prst="rect">
            <a:avLst/>
          </a:prstGeom>
          <a:noFill/>
          <a:ln>
            <a:noFill/>
          </a:ln>
        </p:spPr>
        <p:txBody>
          <a:bodyPr lIns="90000" tIns="45000" rIns="90000" bIns="45000">
            <a:spAutoFit/>
          </a:bodyPr>
          <a:lstStyle/>
          <a:p>
            <a:r>
              <a:rPr lang="ru-RU" sz="1800" b="0" strike="noStrike" spc="-1">
                <a:latin typeface="Arial"/>
              </a:rPr>
              <a:t>Закритий</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p:cTn id="6" dur="1" fill="hold">
                                          <p:stCondLst>
                                            <p:cond delay="0"/>
                                          </p:stCondLst>
                                        </p:cTn>
                                        <p:tgtEl>
                                          <p:spTgt spid="546">
                                            <p:txEl>
                                              <p:pRg st="0" end="0"/>
                                            </p:txEl>
                                          </p:spTgt>
                                        </p:tgtEl>
                                        <p:attrNameLst>
                                          <p:attrName>style.visibility</p:attrName>
                                        </p:attrNameLst>
                                      </p:cBhvr>
                                      <p:to>
                                        <p:strVal val="visible"/>
                                      </p:to>
                                    </p:set>
                                    <p:anim calcmode="lin" valueType="str">
                                      <p:cBhvr additive="repl">
                                        <p:cTn id="7" dur="1" fill="hold"/>
                                        <p:tgtEl>
                                          <p:spTgt spid="54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p:cTn id="11" dur="1" fill="hold">
                                          <p:stCondLst>
                                            <p:cond delay="0"/>
                                          </p:stCondLst>
                                        </p:cTn>
                                        <p:tgtEl>
                                          <p:spTgt spid="546">
                                            <p:txEl>
                                              <p:pRg st="1" end="1"/>
                                            </p:txEl>
                                          </p:spTgt>
                                        </p:tgtEl>
                                        <p:attrNameLst>
                                          <p:attrName>style.visibility</p:attrName>
                                        </p:attrNameLst>
                                      </p:cBhvr>
                                      <p:to>
                                        <p:strVal val="visible"/>
                                      </p:to>
                                    </p:set>
                                    <p:anim calcmode="lin" valueType="str">
                                      <p:cBhvr additive="repl">
                                        <p:cTn id="12" dur="1" fill="hold"/>
                                        <p:tgtEl>
                                          <p:spTgt spid="546">
                                            <p:txEl>
                                              <p:pRg st="1" end="1"/>
                                            </p:txEl>
                                          </p:spTgt>
                                        </p:tgtEl>
                                      </p:cBhvr>
                                    </p:anim>
                                  </p:childTnLst>
                                </p:cTn>
                              </p:par>
                              <p:par>
                                <p:cTn id="13" presetID="24" presetClass="entr" fill="hold" nodeType="withEffect">
                                  <p:stCondLst>
                                    <p:cond delay="0"/>
                                  </p:stCondLst>
                                  <p:childTnLst>
                                    <p:set>
                                      <p:cBhvr>
                                        <p:cTn id="14" dur="1" fill="hold">
                                          <p:stCondLst>
                                            <p:cond delay="0"/>
                                          </p:stCondLst>
                                        </p:cTn>
                                        <p:tgtEl>
                                          <p:spTgt spid="546">
                                            <p:txEl>
                                              <p:pRg st="2" end="2"/>
                                            </p:txEl>
                                          </p:spTgt>
                                        </p:tgtEl>
                                        <p:attrNameLst>
                                          <p:attrName>style.visibility</p:attrName>
                                        </p:attrNameLst>
                                      </p:cBhvr>
                                      <p:to>
                                        <p:strVal val="visible"/>
                                      </p:to>
                                    </p:set>
                                    <p:anim calcmode="lin" valueType="str">
                                      <p:cBhvr additive="repl">
                                        <p:cTn id="15" dur="1" fill="hold"/>
                                        <p:tgtEl>
                                          <p:spTgt spid="546">
                                            <p:txEl>
                                              <p:pRg st="2" end="2"/>
                                            </p:txEl>
                                          </p:spTgt>
                                        </p:tgtEl>
                                      </p:cBhvr>
                                    </p:anim>
                                  </p:childTnLst>
                                </p:cTn>
                              </p:par>
                              <p:par>
                                <p:cTn id="16" presetID="24" presetClass="entr" fill="hold" nodeType="withEffect">
                                  <p:stCondLst>
                                    <p:cond delay="0"/>
                                  </p:stCondLst>
                                  <p:childTnLst>
                                    <p:set>
                                      <p:cBhvr>
                                        <p:cTn id="17" dur="1" fill="hold">
                                          <p:stCondLst>
                                            <p:cond delay="0"/>
                                          </p:stCondLst>
                                        </p:cTn>
                                        <p:tgtEl>
                                          <p:spTgt spid="546">
                                            <p:txEl>
                                              <p:pRg st="3" end="3"/>
                                            </p:txEl>
                                          </p:spTgt>
                                        </p:tgtEl>
                                        <p:attrNameLst>
                                          <p:attrName>style.visibility</p:attrName>
                                        </p:attrNameLst>
                                      </p:cBhvr>
                                      <p:to>
                                        <p:strVal val="visible"/>
                                      </p:to>
                                    </p:set>
                                    <p:anim calcmode="lin" valueType="str">
                                      <p:cBhvr additive="repl">
                                        <p:cTn id="18" dur="1" fill="hold"/>
                                        <p:tgtEl>
                                          <p:spTgt spid="546">
                                            <p:txEl>
                                              <p:pRg st="3" end="3"/>
                                            </p:txEl>
                                          </p:spTgt>
                                        </p:tgtEl>
                                      </p:cBhvr>
                                    </p:anim>
                                  </p:childTnLst>
                                </p:cTn>
                              </p:par>
                              <p:par>
                                <p:cTn id="19" presetID="24" presetClass="entr" fill="hold" nodeType="withEffect">
                                  <p:stCondLst>
                                    <p:cond delay="0"/>
                                  </p:stCondLst>
                                  <p:childTnLst>
                                    <p:set>
                                      <p:cBhvr>
                                        <p:cTn id="20" dur="1" fill="hold">
                                          <p:stCondLst>
                                            <p:cond delay="0"/>
                                          </p:stCondLst>
                                        </p:cTn>
                                        <p:tgtEl>
                                          <p:spTgt spid="546">
                                            <p:txEl>
                                              <p:pRg st="4" end="4"/>
                                            </p:txEl>
                                          </p:spTgt>
                                        </p:tgtEl>
                                        <p:attrNameLst>
                                          <p:attrName>style.visibility</p:attrName>
                                        </p:attrNameLst>
                                      </p:cBhvr>
                                      <p:to>
                                        <p:strVal val="visible"/>
                                      </p:to>
                                    </p:set>
                                    <p:anim calcmode="lin" valueType="str">
                                      <p:cBhvr additive="repl">
                                        <p:cTn id="21" dur="1" fill="hold"/>
                                        <p:tgtEl>
                                          <p:spTgt spid="546">
                                            <p:txEl>
                                              <p:pRg st="4" end="4"/>
                                            </p:txEl>
                                          </p:spTgt>
                                        </p:tgtEl>
                                      </p:cBhvr>
                                    </p:anim>
                                  </p:childTnLst>
                                </p:cTn>
                              </p:par>
                            </p:childTnLst>
                          </p:cTn>
                        </p:par>
                      </p:childTnLst>
                    </p:cTn>
                  </p:par>
                  <p:par>
                    <p:cTn id="22" fill="hold">
                      <p:stCondLst>
                        <p:cond delay="indefinite"/>
                      </p:stCondLst>
                      <p:childTnLst>
                        <p:par>
                          <p:cTn id="23" fill="hold">
                            <p:stCondLst>
                              <p:cond delay="0"/>
                            </p:stCondLst>
                            <p:childTnLst>
                              <p:par>
                                <p:cTn id="24" presetID="24" presetClass="entr" fill="hold" nodeType="clickEffect">
                                  <p:stCondLst>
                                    <p:cond delay="0"/>
                                  </p:stCondLst>
                                  <p:childTnLst>
                                    <p:set>
                                      <p:cBhvr>
                                        <p:cTn id="25" dur="1" fill="hold">
                                          <p:stCondLst>
                                            <p:cond delay="0"/>
                                          </p:stCondLst>
                                        </p:cTn>
                                        <p:tgtEl>
                                          <p:spTgt spid="546">
                                            <p:txEl>
                                              <p:pRg st="5" end="5"/>
                                            </p:txEl>
                                          </p:spTgt>
                                        </p:tgtEl>
                                        <p:attrNameLst>
                                          <p:attrName>style.visibility</p:attrName>
                                        </p:attrNameLst>
                                      </p:cBhvr>
                                      <p:to>
                                        <p:strVal val="visible"/>
                                      </p:to>
                                    </p:set>
                                    <p:anim calcmode="lin" valueType="str">
                                      <p:cBhvr additive="repl">
                                        <p:cTn id="26" dur="1" fill="hold"/>
                                        <p:tgtEl>
                                          <p:spTgt spid="546">
                                            <p:txEl>
                                              <p:pRg st="5" end="5"/>
                                            </p:txEl>
                                          </p:spTgt>
                                        </p:tgtEl>
                                      </p:cBhvr>
                                    </p:anim>
                                  </p:childTnLst>
                                </p:cTn>
                              </p:par>
                              <p:par>
                                <p:cTn id="27" presetID="24" presetClass="entr" fill="hold" nodeType="withEffect">
                                  <p:stCondLst>
                                    <p:cond delay="0"/>
                                  </p:stCondLst>
                                  <p:childTnLst>
                                    <p:set>
                                      <p:cBhvr>
                                        <p:cTn id="28" dur="1" fill="hold">
                                          <p:stCondLst>
                                            <p:cond delay="0"/>
                                          </p:stCondLst>
                                        </p:cTn>
                                        <p:tgtEl>
                                          <p:spTgt spid="546">
                                            <p:txEl>
                                              <p:pRg st="6" end="6"/>
                                            </p:txEl>
                                          </p:spTgt>
                                        </p:tgtEl>
                                        <p:attrNameLst>
                                          <p:attrName>style.visibility</p:attrName>
                                        </p:attrNameLst>
                                      </p:cBhvr>
                                      <p:to>
                                        <p:strVal val="visible"/>
                                      </p:to>
                                    </p:set>
                                    <p:anim calcmode="lin" valueType="str">
                                      <p:cBhvr additive="repl">
                                        <p:cTn id="29" dur="1" fill="hold"/>
                                        <p:tgtEl>
                                          <p:spTgt spid="546">
                                            <p:txEl>
                                              <p:pRg st="6" end="6"/>
                                            </p:txEl>
                                          </p:spTgt>
                                        </p:tgtEl>
                                      </p:cBhvr>
                                    </p:anim>
                                  </p:childTnLst>
                                </p:cTn>
                              </p:par>
                            </p:childTnLst>
                          </p:cTn>
                        </p:par>
                      </p:childTnLst>
                    </p:cTn>
                  </p:par>
                  <p:par>
                    <p:cTn id="30" fill="hold">
                      <p:stCondLst>
                        <p:cond delay="indefinite"/>
                      </p:stCondLst>
                      <p:childTnLst>
                        <p:par>
                          <p:cTn id="31" fill="hold">
                            <p:stCondLst>
                              <p:cond delay="0"/>
                            </p:stCondLst>
                            <p:childTnLst>
                              <p:par>
                                <p:cTn id="32" presetID="23" presetClass="exit" presetSubtype="32" fill="hold" nodeType="clickEffect">
                                  <p:stCondLst>
                                    <p:cond delay="0"/>
                                  </p:stCondLst>
                                  <p:childTnLst>
                                    <p:anim calcmode="lin" valueType="num">
                                      <p:cBhvr additive="repl">
                                        <p:cTn id="33" dur="500"/>
                                        <p:tgtEl>
                                          <p:spTgt spid="546">
                                            <p:txEl>
                                              <p:pRg st="0" end="0"/>
                                            </p:txEl>
                                          </p:spTgt>
                                        </p:tgtEl>
                                        <p:attrNameLst>
                                          <p:attrName>ppt_w</p:attrName>
                                        </p:attrNameLst>
                                      </p:cBhvr>
                                      <p:tavLst>
                                        <p:tav tm="0">
                                          <p:val>
                                            <p:strVal val="#ppt_w"/>
                                          </p:val>
                                        </p:tav>
                                        <p:tav tm="100000">
                                          <p:val>
                                            <p:fltVal val="0"/>
                                          </p:val>
                                        </p:tav>
                                      </p:tavLst>
                                    </p:anim>
                                    <p:anim calcmode="lin" valueType="num">
                                      <p:cBhvr additive="repl">
                                        <p:cTn id="34" dur="500"/>
                                        <p:tgtEl>
                                          <p:spTgt spid="546">
                                            <p:txEl>
                                              <p:pRg st="0" end="0"/>
                                            </p:txEl>
                                          </p:spTgt>
                                        </p:tgtEl>
                                        <p:attrNameLst>
                                          <p:attrName>ppt_h</p:attrName>
                                        </p:attrNameLst>
                                      </p:cBhvr>
                                      <p:tavLst>
                                        <p:tav tm="0">
                                          <p:val>
                                            <p:strVal val="#ppt_h"/>
                                          </p:val>
                                        </p:tav>
                                        <p:tav tm="100000">
                                          <p:val>
                                            <p:fltVal val="0"/>
                                          </p:val>
                                        </p:tav>
                                      </p:tavLst>
                                    </p:anim>
                                    <p:set>
                                      <p:cBhvr>
                                        <p:cTn id="35" dur="1" fill="hold">
                                          <p:stCondLst>
                                            <p:cond delay="499"/>
                                          </p:stCondLst>
                                        </p:cTn>
                                        <p:tgtEl>
                                          <p:spTgt spid="546">
                                            <p:txEl>
                                              <p:pRg st="0" end="0"/>
                                            </p:txEl>
                                          </p:spTgt>
                                        </p:tgtEl>
                                        <p:attrNameLst>
                                          <p:attrName>style.visibility</p:attrName>
                                        </p:attrNameLst>
                                      </p:cBhvr>
                                      <p:to>
                                        <p:strVal val="hidden"/>
                                      </p:to>
                                    </p:set>
                                  </p:childTnLst>
                                </p:cTn>
                              </p:par>
                              <p:par>
                                <p:cTn id="36" presetID="23" presetClass="exit" presetSubtype="32" fill="hold" nodeType="withEffect">
                                  <p:stCondLst>
                                    <p:cond delay="0"/>
                                  </p:stCondLst>
                                  <p:childTnLst>
                                    <p:anim calcmode="lin" valueType="num">
                                      <p:cBhvr additive="repl">
                                        <p:cTn id="37" dur="500"/>
                                        <p:tgtEl>
                                          <p:spTgt spid="546">
                                            <p:txEl>
                                              <p:pRg st="1" end="1"/>
                                            </p:txEl>
                                          </p:spTgt>
                                        </p:tgtEl>
                                        <p:attrNameLst>
                                          <p:attrName>ppt_w</p:attrName>
                                        </p:attrNameLst>
                                      </p:cBhvr>
                                      <p:tavLst>
                                        <p:tav tm="0">
                                          <p:val>
                                            <p:strVal val="#ppt_w"/>
                                          </p:val>
                                        </p:tav>
                                        <p:tav tm="100000">
                                          <p:val>
                                            <p:fltVal val="0"/>
                                          </p:val>
                                        </p:tav>
                                      </p:tavLst>
                                    </p:anim>
                                    <p:anim calcmode="lin" valueType="num">
                                      <p:cBhvr additive="repl">
                                        <p:cTn id="38" dur="500"/>
                                        <p:tgtEl>
                                          <p:spTgt spid="546">
                                            <p:txEl>
                                              <p:pRg st="1" end="1"/>
                                            </p:txEl>
                                          </p:spTgt>
                                        </p:tgtEl>
                                        <p:attrNameLst>
                                          <p:attrName>ppt_h</p:attrName>
                                        </p:attrNameLst>
                                      </p:cBhvr>
                                      <p:tavLst>
                                        <p:tav tm="0">
                                          <p:val>
                                            <p:strVal val="#ppt_h"/>
                                          </p:val>
                                        </p:tav>
                                        <p:tav tm="100000">
                                          <p:val>
                                            <p:fltVal val="0"/>
                                          </p:val>
                                        </p:tav>
                                      </p:tavLst>
                                    </p:anim>
                                    <p:set>
                                      <p:cBhvr>
                                        <p:cTn id="39" dur="1" fill="hold">
                                          <p:stCondLst>
                                            <p:cond delay="499"/>
                                          </p:stCondLst>
                                        </p:cTn>
                                        <p:tgtEl>
                                          <p:spTgt spid="546">
                                            <p:txEl>
                                              <p:pRg st="1" end="1"/>
                                            </p:txEl>
                                          </p:spTgt>
                                        </p:tgtEl>
                                        <p:attrNameLst>
                                          <p:attrName>style.visibility</p:attrName>
                                        </p:attrNameLst>
                                      </p:cBhvr>
                                      <p:to>
                                        <p:strVal val="hidden"/>
                                      </p:to>
                                    </p:set>
                                  </p:childTnLst>
                                </p:cTn>
                              </p:par>
                              <p:par>
                                <p:cTn id="40" presetID="23" presetClass="exit" presetSubtype="32" fill="hold" nodeType="withEffect">
                                  <p:stCondLst>
                                    <p:cond delay="0"/>
                                  </p:stCondLst>
                                  <p:childTnLst>
                                    <p:anim calcmode="lin" valueType="num">
                                      <p:cBhvr additive="repl">
                                        <p:cTn id="41" dur="500"/>
                                        <p:tgtEl>
                                          <p:spTgt spid="546">
                                            <p:txEl>
                                              <p:pRg st="2" end="2"/>
                                            </p:txEl>
                                          </p:spTgt>
                                        </p:tgtEl>
                                        <p:attrNameLst>
                                          <p:attrName>ppt_w</p:attrName>
                                        </p:attrNameLst>
                                      </p:cBhvr>
                                      <p:tavLst>
                                        <p:tav tm="0">
                                          <p:val>
                                            <p:strVal val="#ppt_w"/>
                                          </p:val>
                                        </p:tav>
                                        <p:tav tm="100000">
                                          <p:val>
                                            <p:fltVal val="0"/>
                                          </p:val>
                                        </p:tav>
                                      </p:tavLst>
                                    </p:anim>
                                    <p:anim calcmode="lin" valueType="num">
                                      <p:cBhvr additive="repl">
                                        <p:cTn id="42" dur="500"/>
                                        <p:tgtEl>
                                          <p:spTgt spid="546">
                                            <p:txEl>
                                              <p:pRg st="2" end="2"/>
                                            </p:txEl>
                                          </p:spTgt>
                                        </p:tgtEl>
                                        <p:attrNameLst>
                                          <p:attrName>ppt_h</p:attrName>
                                        </p:attrNameLst>
                                      </p:cBhvr>
                                      <p:tavLst>
                                        <p:tav tm="0">
                                          <p:val>
                                            <p:strVal val="#ppt_h"/>
                                          </p:val>
                                        </p:tav>
                                        <p:tav tm="100000">
                                          <p:val>
                                            <p:fltVal val="0"/>
                                          </p:val>
                                        </p:tav>
                                      </p:tavLst>
                                    </p:anim>
                                    <p:set>
                                      <p:cBhvr>
                                        <p:cTn id="43" dur="1" fill="hold">
                                          <p:stCondLst>
                                            <p:cond delay="499"/>
                                          </p:stCondLst>
                                        </p:cTn>
                                        <p:tgtEl>
                                          <p:spTgt spid="546">
                                            <p:txEl>
                                              <p:pRg st="2" end="2"/>
                                            </p:txEl>
                                          </p:spTgt>
                                        </p:tgtEl>
                                        <p:attrNameLst>
                                          <p:attrName>style.visibility</p:attrName>
                                        </p:attrNameLst>
                                      </p:cBhvr>
                                      <p:to>
                                        <p:strVal val="hidden"/>
                                      </p:to>
                                    </p:set>
                                  </p:childTnLst>
                                </p:cTn>
                              </p:par>
                              <p:par>
                                <p:cTn id="44" presetID="23" presetClass="exit" presetSubtype="32" fill="hold" nodeType="withEffect">
                                  <p:stCondLst>
                                    <p:cond delay="0"/>
                                  </p:stCondLst>
                                  <p:childTnLst>
                                    <p:anim calcmode="lin" valueType="num">
                                      <p:cBhvr additive="repl">
                                        <p:cTn id="45" dur="500"/>
                                        <p:tgtEl>
                                          <p:spTgt spid="546">
                                            <p:txEl>
                                              <p:pRg st="3" end="3"/>
                                            </p:txEl>
                                          </p:spTgt>
                                        </p:tgtEl>
                                        <p:attrNameLst>
                                          <p:attrName>ppt_w</p:attrName>
                                        </p:attrNameLst>
                                      </p:cBhvr>
                                      <p:tavLst>
                                        <p:tav tm="0">
                                          <p:val>
                                            <p:strVal val="#ppt_w"/>
                                          </p:val>
                                        </p:tav>
                                        <p:tav tm="100000">
                                          <p:val>
                                            <p:fltVal val="0"/>
                                          </p:val>
                                        </p:tav>
                                      </p:tavLst>
                                    </p:anim>
                                    <p:anim calcmode="lin" valueType="num">
                                      <p:cBhvr additive="repl">
                                        <p:cTn id="46" dur="500"/>
                                        <p:tgtEl>
                                          <p:spTgt spid="546">
                                            <p:txEl>
                                              <p:pRg st="3" end="3"/>
                                            </p:txEl>
                                          </p:spTgt>
                                        </p:tgtEl>
                                        <p:attrNameLst>
                                          <p:attrName>ppt_h</p:attrName>
                                        </p:attrNameLst>
                                      </p:cBhvr>
                                      <p:tavLst>
                                        <p:tav tm="0">
                                          <p:val>
                                            <p:strVal val="#ppt_h"/>
                                          </p:val>
                                        </p:tav>
                                        <p:tav tm="100000">
                                          <p:val>
                                            <p:fltVal val="0"/>
                                          </p:val>
                                        </p:tav>
                                      </p:tavLst>
                                    </p:anim>
                                    <p:set>
                                      <p:cBhvr>
                                        <p:cTn id="47" dur="1" fill="hold">
                                          <p:stCondLst>
                                            <p:cond delay="499"/>
                                          </p:stCondLst>
                                        </p:cTn>
                                        <p:tgtEl>
                                          <p:spTgt spid="546">
                                            <p:txEl>
                                              <p:pRg st="3" end="3"/>
                                            </p:txEl>
                                          </p:spTgt>
                                        </p:tgtEl>
                                        <p:attrNameLst>
                                          <p:attrName>style.visibility</p:attrName>
                                        </p:attrNameLst>
                                      </p:cBhvr>
                                      <p:to>
                                        <p:strVal val="hidden"/>
                                      </p:to>
                                    </p:set>
                                  </p:childTnLst>
                                </p:cTn>
                              </p:par>
                              <p:par>
                                <p:cTn id="48" presetID="23" presetClass="exit" presetSubtype="32" fill="hold" nodeType="withEffect">
                                  <p:stCondLst>
                                    <p:cond delay="0"/>
                                  </p:stCondLst>
                                  <p:childTnLst>
                                    <p:anim calcmode="lin" valueType="num">
                                      <p:cBhvr additive="repl">
                                        <p:cTn id="49" dur="500"/>
                                        <p:tgtEl>
                                          <p:spTgt spid="546">
                                            <p:txEl>
                                              <p:pRg st="4" end="4"/>
                                            </p:txEl>
                                          </p:spTgt>
                                        </p:tgtEl>
                                        <p:attrNameLst>
                                          <p:attrName>ppt_w</p:attrName>
                                        </p:attrNameLst>
                                      </p:cBhvr>
                                      <p:tavLst>
                                        <p:tav tm="0">
                                          <p:val>
                                            <p:strVal val="#ppt_w"/>
                                          </p:val>
                                        </p:tav>
                                        <p:tav tm="100000">
                                          <p:val>
                                            <p:fltVal val="0"/>
                                          </p:val>
                                        </p:tav>
                                      </p:tavLst>
                                    </p:anim>
                                    <p:anim calcmode="lin" valueType="num">
                                      <p:cBhvr additive="repl">
                                        <p:cTn id="50" dur="500"/>
                                        <p:tgtEl>
                                          <p:spTgt spid="546">
                                            <p:txEl>
                                              <p:pRg st="4" end="4"/>
                                            </p:txEl>
                                          </p:spTgt>
                                        </p:tgtEl>
                                        <p:attrNameLst>
                                          <p:attrName>ppt_h</p:attrName>
                                        </p:attrNameLst>
                                      </p:cBhvr>
                                      <p:tavLst>
                                        <p:tav tm="0">
                                          <p:val>
                                            <p:strVal val="#ppt_h"/>
                                          </p:val>
                                        </p:tav>
                                        <p:tav tm="100000">
                                          <p:val>
                                            <p:fltVal val="0"/>
                                          </p:val>
                                        </p:tav>
                                      </p:tavLst>
                                    </p:anim>
                                    <p:set>
                                      <p:cBhvr>
                                        <p:cTn id="51" dur="1" fill="hold">
                                          <p:stCondLst>
                                            <p:cond delay="499"/>
                                          </p:stCondLst>
                                        </p:cTn>
                                        <p:tgtEl>
                                          <p:spTgt spid="546">
                                            <p:txEl>
                                              <p:pRg st="4" end="4"/>
                                            </p:txEl>
                                          </p:spTgt>
                                        </p:tgtEl>
                                        <p:attrNameLst>
                                          <p:attrName>style.visibility</p:attrName>
                                        </p:attrNameLst>
                                      </p:cBhvr>
                                      <p:to>
                                        <p:strVal val="hidden"/>
                                      </p:to>
                                    </p:set>
                                  </p:childTnLst>
                                </p:cTn>
                              </p:par>
                              <p:par>
                                <p:cTn id="52" presetID="23" presetClass="exit" presetSubtype="32" fill="hold" nodeType="withEffect">
                                  <p:stCondLst>
                                    <p:cond delay="0"/>
                                  </p:stCondLst>
                                  <p:childTnLst>
                                    <p:anim calcmode="lin" valueType="num">
                                      <p:cBhvr additive="repl">
                                        <p:cTn id="53" dur="500"/>
                                        <p:tgtEl>
                                          <p:spTgt spid="546">
                                            <p:txEl>
                                              <p:pRg st="5" end="5"/>
                                            </p:txEl>
                                          </p:spTgt>
                                        </p:tgtEl>
                                        <p:attrNameLst>
                                          <p:attrName>ppt_w</p:attrName>
                                        </p:attrNameLst>
                                      </p:cBhvr>
                                      <p:tavLst>
                                        <p:tav tm="0">
                                          <p:val>
                                            <p:strVal val="#ppt_w"/>
                                          </p:val>
                                        </p:tav>
                                        <p:tav tm="100000">
                                          <p:val>
                                            <p:fltVal val="0"/>
                                          </p:val>
                                        </p:tav>
                                      </p:tavLst>
                                    </p:anim>
                                    <p:anim calcmode="lin" valueType="num">
                                      <p:cBhvr additive="repl">
                                        <p:cTn id="54" dur="500"/>
                                        <p:tgtEl>
                                          <p:spTgt spid="546">
                                            <p:txEl>
                                              <p:pRg st="5" end="5"/>
                                            </p:txEl>
                                          </p:spTgt>
                                        </p:tgtEl>
                                        <p:attrNameLst>
                                          <p:attrName>ppt_h</p:attrName>
                                        </p:attrNameLst>
                                      </p:cBhvr>
                                      <p:tavLst>
                                        <p:tav tm="0">
                                          <p:val>
                                            <p:strVal val="#ppt_h"/>
                                          </p:val>
                                        </p:tav>
                                        <p:tav tm="100000">
                                          <p:val>
                                            <p:fltVal val="0"/>
                                          </p:val>
                                        </p:tav>
                                      </p:tavLst>
                                    </p:anim>
                                    <p:set>
                                      <p:cBhvr>
                                        <p:cTn id="55" dur="1" fill="hold">
                                          <p:stCondLst>
                                            <p:cond delay="499"/>
                                          </p:stCondLst>
                                        </p:cTn>
                                        <p:tgtEl>
                                          <p:spTgt spid="546">
                                            <p:txEl>
                                              <p:pRg st="5" end="5"/>
                                            </p:txEl>
                                          </p:spTgt>
                                        </p:tgtEl>
                                        <p:attrNameLst>
                                          <p:attrName>style.visibility</p:attrName>
                                        </p:attrNameLst>
                                      </p:cBhvr>
                                      <p:to>
                                        <p:strVal val="hidden"/>
                                      </p:to>
                                    </p:set>
                                  </p:childTnLst>
                                </p:cTn>
                              </p:par>
                              <p:par>
                                <p:cTn id="56" presetID="23" presetClass="exit" presetSubtype="32" fill="hold" nodeType="withEffect">
                                  <p:stCondLst>
                                    <p:cond delay="0"/>
                                  </p:stCondLst>
                                  <p:childTnLst>
                                    <p:anim calcmode="lin" valueType="num">
                                      <p:cBhvr additive="repl">
                                        <p:cTn id="57" dur="500"/>
                                        <p:tgtEl>
                                          <p:spTgt spid="546">
                                            <p:txEl>
                                              <p:pRg st="6" end="6"/>
                                            </p:txEl>
                                          </p:spTgt>
                                        </p:tgtEl>
                                        <p:attrNameLst>
                                          <p:attrName>ppt_w</p:attrName>
                                        </p:attrNameLst>
                                      </p:cBhvr>
                                      <p:tavLst>
                                        <p:tav tm="0">
                                          <p:val>
                                            <p:strVal val="#ppt_w"/>
                                          </p:val>
                                        </p:tav>
                                        <p:tav tm="100000">
                                          <p:val>
                                            <p:fltVal val="0"/>
                                          </p:val>
                                        </p:tav>
                                      </p:tavLst>
                                    </p:anim>
                                    <p:anim calcmode="lin" valueType="num">
                                      <p:cBhvr additive="repl">
                                        <p:cTn id="58" dur="500"/>
                                        <p:tgtEl>
                                          <p:spTgt spid="546">
                                            <p:txEl>
                                              <p:pRg st="6" end="6"/>
                                            </p:txEl>
                                          </p:spTgt>
                                        </p:tgtEl>
                                        <p:attrNameLst>
                                          <p:attrName>ppt_h</p:attrName>
                                        </p:attrNameLst>
                                      </p:cBhvr>
                                      <p:tavLst>
                                        <p:tav tm="0">
                                          <p:val>
                                            <p:strVal val="#ppt_h"/>
                                          </p:val>
                                        </p:tav>
                                        <p:tav tm="100000">
                                          <p:val>
                                            <p:fltVal val="0"/>
                                          </p:val>
                                        </p:tav>
                                      </p:tavLst>
                                    </p:anim>
                                    <p:set>
                                      <p:cBhvr>
                                        <p:cTn id="59" dur="1" fill="hold">
                                          <p:stCondLst>
                                            <p:cond delay="499"/>
                                          </p:stCondLst>
                                        </p:cTn>
                                        <p:tgtEl>
                                          <p:spTgt spid="54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CustomShape 1"/>
          <p:cNvSpPr/>
          <p:nvPr/>
        </p:nvSpPr>
        <p:spPr>
          <a:xfrm>
            <a:off x="357120" y="3429000"/>
            <a:ext cx="8461800" cy="302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500" lnSpcReduction="20000"/>
          </a:bodyPr>
          <a:lstStyle/>
          <a:p>
            <a:pPr marL="343080" indent="-342000" algn="just">
              <a:lnSpc>
                <a:spcPct val="100000"/>
              </a:lnSpc>
              <a:spcBef>
                <a:spcPts val="720"/>
              </a:spcBef>
            </a:pPr>
            <a:r>
              <a:rPr lang="ru-RU" sz="2800" b="1" strike="noStrike" spc="-1">
                <a:solidFill>
                  <a:srgbClr val="7030A0"/>
                </a:solidFill>
                <a:latin typeface="Calibri"/>
                <a:ea typeface="DejaVu Sans"/>
              </a:rPr>
              <a:t>      </a:t>
            </a:r>
            <a:r>
              <a:rPr lang="ru-RU" sz="3600" b="1" i="1" u="sng" strike="noStrike" spc="-1">
                <a:solidFill>
                  <a:srgbClr val="7030A0"/>
                </a:solidFill>
                <a:uFillTx/>
                <a:latin typeface="Calibri"/>
                <a:ea typeface="DejaVu Sans"/>
              </a:rPr>
              <a:t>Ознаки перелому</a:t>
            </a:r>
            <a:r>
              <a:rPr lang="ru-RU" sz="2800" b="1" strike="noStrike" spc="-1">
                <a:solidFill>
                  <a:srgbClr val="000000"/>
                </a:solidFill>
                <a:latin typeface="Calibri"/>
                <a:ea typeface="DejaVu Sans"/>
              </a:rPr>
              <a:t>: локальна болючість, деформація і порушення функції кінцівки, її вкорочення, патологічна рухливість, крепітація кісткових відламків.</a:t>
            </a:r>
            <a:endParaRPr lang="ru-RU" sz="2800" b="0" strike="noStrike" spc="-1">
              <a:latin typeface="Arial"/>
            </a:endParaRPr>
          </a:p>
          <a:p>
            <a:pPr marL="343080" indent="-342000" algn="just">
              <a:lnSpc>
                <a:spcPct val="100000"/>
              </a:lnSpc>
              <a:spcBef>
                <a:spcPts val="641"/>
              </a:spcBef>
            </a:pPr>
            <a:r>
              <a:rPr lang="ru-RU" sz="2800" b="1" strike="noStrike" spc="-1">
                <a:solidFill>
                  <a:srgbClr val="7030A0"/>
                </a:solidFill>
                <a:latin typeface="Calibri"/>
                <a:ea typeface="DejaVu Sans"/>
              </a:rPr>
              <a:t>      </a:t>
            </a:r>
            <a:r>
              <a:rPr lang="ru-RU" sz="3200" b="1" i="1" u="sng" strike="noStrike" spc="-1">
                <a:solidFill>
                  <a:srgbClr val="7030A0"/>
                </a:solidFill>
                <a:uFillTx/>
                <a:latin typeface="Calibri"/>
                <a:ea typeface="DejaVu Sans"/>
              </a:rPr>
              <a:t>Основні симптоми</a:t>
            </a:r>
            <a:r>
              <a:rPr lang="ru-RU" sz="3200" b="1" i="1" strike="noStrike" spc="-1">
                <a:solidFill>
                  <a:srgbClr val="7030A0"/>
                </a:solidFill>
                <a:latin typeface="Calibri"/>
                <a:ea typeface="DejaVu Sans"/>
              </a:rPr>
              <a:t> </a:t>
            </a:r>
            <a:r>
              <a:rPr lang="ru-RU" sz="2800" b="1" strike="noStrike" spc="-1">
                <a:solidFill>
                  <a:srgbClr val="000000"/>
                </a:solidFill>
                <a:latin typeface="Calibri"/>
                <a:ea typeface="DejaVu Sans"/>
              </a:rPr>
              <a:t>- характерна деформація, патологічна рухливість, кісткова крепітація. </a:t>
            </a:r>
            <a:endParaRPr lang="ru-RU" sz="2800" b="0" strike="noStrike" spc="-1">
              <a:latin typeface="Arial"/>
            </a:endParaRPr>
          </a:p>
          <a:p>
            <a:pPr marL="343080" indent="-342000" algn="just">
              <a:lnSpc>
                <a:spcPct val="100000"/>
              </a:lnSpc>
              <a:spcBef>
                <a:spcPts val="561"/>
              </a:spcBef>
              <a:buClr>
                <a:srgbClr val="FF0000"/>
              </a:buClr>
              <a:buFont typeface="Arial"/>
              <a:buChar char="•"/>
            </a:pPr>
            <a:r>
              <a:rPr lang="ru-RU" sz="2800" b="1" strike="noStrike" spc="-1">
                <a:solidFill>
                  <a:srgbClr val="FF0000"/>
                </a:solidFill>
                <a:latin typeface="Calibri"/>
                <a:ea typeface="DejaVu Sans"/>
              </a:rPr>
              <a:t>Патологічна рухливість </a:t>
            </a:r>
            <a:r>
              <a:rPr lang="ru-RU" sz="2800" b="1" strike="noStrike" spc="-1">
                <a:solidFill>
                  <a:srgbClr val="000000"/>
                </a:solidFill>
                <a:latin typeface="Calibri"/>
                <a:ea typeface="DejaVu Sans"/>
              </a:rPr>
              <a:t>- наявність рухів поза суглобом.</a:t>
            </a:r>
            <a:endParaRPr lang="ru-RU" sz="2800" b="0" strike="noStrike" spc="-1">
              <a:latin typeface="Arial"/>
            </a:endParaRPr>
          </a:p>
          <a:p>
            <a:pPr marL="343080" indent="-342000" algn="just">
              <a:lnSpc>
                <a:spcPct val="100000"/>
              </a:lnSpc>
              <a:spcBef>
                <a:spcPts val="561"/>
              </a:spcBef>
              <a:buClr>
                <a:srgbClr val="FF0000"/>
              </a:buClr>
              <a:buFont typeface="Arial"/>
              <a:buChar char="•"/>
            </a:pPr>
            <a:r>
              <a:rPr lang="ru-RU" sz="2800" b="1" strike="noStrike" spc="-1">
                <a:solidFill>
                  <a:srgbClr val="FF0000"/>
                </a:solidFill>
                <a:latin typeface="Calibri"/>
                <a:ea typeface="DejaVu Sans"/>
              </a:rPr>
              <a:t>Кісткова крепітація</a:t>
            </a:r>
            <a:r>
              <a:rPr lang="ru-RU" sz="2800" b="1" strike="noStrike" spc="-1">
                <a:solidFill>
                  <a:srgbClr val="000000"/>
                </a:solidFill>
                <a:latin typeface="Calibri"/>
                <a:ea typeface="DejaVu Sans"/>
              </a:rPr>
              <a:t> - це характерний хруст, який виникає під час тертя кісткових відламків</a:t>
            </a:r>
            <a:endParaRPr lang="ru-RU" sz="2800" b="0" strike="noStrike" spc="-1">
              <a:latin typeface="Arial"/>
            </a:endParaRPr>
          </a:p>
        </p:txBody>
      </p:sp>
      <p:sp>
        <p:nvSpPr>
          <p:cNvPr id="551" name="CustomShape 2"/>
          <p:cNvSpPr/>
          <p:nvPr/>
        </p:nvSpPr>
        <p:spPr>
          <a:xfrm>
            <a:off x="457200" y="357120"/>
            <a:ext cx="8471520" cy="292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9000"/>
          </a:bodyPr>
          <a:lstStyle/>
          <a:p>
            <a:pPr marL="343080" indent="-342000" algn="just">
              <a:lnSpc>
                <a:spcPct val="100000"/>
              </a:lnSpc>
              <a:spcBef>
                <a:spcPts val="641"/>
              </a:spcBef>
            </a:pPr>
            <a:r>
              <a:rPr lang="ru-RU" sz="3200" b="1" strike="noStrike" spc="-1">
                <a:solidFill>
                  <a:srgbClr val="000000"/>
                </a:solidFill>
                <a:latin typeface="Calibri"/>
                <a:ea typeface="DejaVu Sans"/>
              </a:rPr>
              <a:t>         Переломи кісток можуть бути </a:t>
            </a:r>
            <a:r>
              <a:rPr lang="ru-RU" sz="3200" b="1" strike="noStrike" spc="-1">
                <a:solidFill>
                  <a:srgbClr val="FF0000"/>
                </a:solidFill>
                <a:latin typeface="Calibri"/>
                <a:ea typeface="DejaVu Sans"/>
              </a:rPr>
              <a:t>без зміщення, з незначним </a:t>
            </a:r>
            <a:r>
              <a:rPr lang="ru-RU" sz="3200" b="1" strike="noStrike" spc="-1">
                <a:solidFill>
                  <a:srgbClr val="000000"/>
                </a:solidFill>
                <a:latin typeface="Calibri"/>
                <a:ea typeface="DejaVu Sans"/>
              </a:rPr>
              <a:t>і </a:t>
            </a:r>
            <a:r>
              <a:rPr lang="ru-RU" sz="3200" b="1" strike="noStrike" spc="-1">
                <a:solidFill>
                  <a:srgbClr val="FF0000"/>
                </a:solidFill>
                <a:latin typeface="Calibri"/>
                <a:ea typeface="DejaVu Sans"/>
              </a:rPr>
              <a:t>повним зміщенням </a:t>
            </a:r>
            <a:r>
              <a:rPr lang="ru-RU" sz="3200" b="1" strike="noStrike" spc="-1">
                <a:solidFill>
                  <a:srgbClr val="000000"/>
                </a:solidFill>
                <a:latin typeface="Calibri"/>
                <a:ea typeface="DejaVu Sans"/>
              </a:rPr>
              <a:t>відламків.</a:t>
            </a:r>
            <a:endParaRPr lang="ru-RU" sz="3200" b="0" strike="noStrike" spc="-1">
              <a:latin typeface="Arial"/>
            </a:endParaRPr>
          </a:p>
          <a:p>
            <a:pPr marL="343080" indent="-342000" algn="just">
              <a:lnSpc>
                <a:spcPct val="100000"/>
              </a:lnSpc>
              <a:spcBef>
                <a:spcPts val="641"/>
              </a:spcBef>
            </a:pPr>
            <a:r>
              <a:rPr lang="ru-RU" sz="3200" b="1" strike="noStrike" spc="-1">
                <a:solidFill>
                  <a:srgbClr val="000000"/>
                </a:solidFill>
                <a:latin typeface="Calibri"/>
                <a:ea typeface="DejaVu Sans"/>
              </a:rPr>
              <a:t>         Зміщення відламків може відбуватися в одній та  у двох площинах. </a:t>
            </a:r>
            <a:endParaRPr lang="ru-RU" sz="3200" b="0" strike="noStrike" spc="-1">
              <a:latin typeface="Arial"/>
            </a:endParaRPr>
          </a:p>
          <a:p>
            <a:pPr marL="343080" indent="-342000" algn="just">
              <a:lnSpc>
                <a:spcPct val="100000"/>
              </a:lnSpc>
              <a:spcBef>
                <a:spcPts val="641"/>
              </a:spcBef>
            </a:pPr>
            <a:r>
              <a:rPr lang="ru-RU" sz="3200" b="1" strike="noStrike" spc="-1">
                <a:solidFill>
                  <a:srgbClr val="000000"/>
                </a:solidFill>
                <a:latin typeface="Calibri"/>
                <a:ea typeface="DejaVu Sans"/>
              </a:rPr>
              <a:t>         Діагностика перелому ґрунтується на даних анамнезу, загального обстеження і рентгенографії.</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p:cTn id="6" dur="1" fill="hold">
                                          <p:stCondLst>
                                            <p:cond delay="0"/>
                                          </p:stCondLst>
                                        </p:cTn>
                                        <p:tgtEl>
                                          <p:spTgt spid="550">
                                            <p:txEl>
                                              <p:pRg st="0" end="0"/>
                                            </p:txEl>
                                          </p:spTgt>
                                        </p:tgtEl>
                                        <p:attrNameLst>
                                          <p:attrName>style.visibility</p:attrName>
                                        </p:attrNameLst>
                                      </p:cBhvr>
                                      <p:to>
                                        <p:strVal val="visible"/>
                                      </p:to>
                                    </p:set>
                                    <p:anim calcmode="lin" valueType="str">
                                      <p:cBhvr additive="repl">
                                        <p:cTn id="7" dur="1" fill="hold"/>
                                        <p:tgtEl>
                                          <p:spTgt spid="550">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p:cTn id="11" dur="1" fill="hold">
                                          <p:stCondLst>
                                            <p:cond delay="0"/>
                                          </p:stCondLst>
                                        </p:cTn>
                                        <p:tgtEl>
                                          <p:spTgt spid="550">
                                            <p:txEl>
                                              <p:pRg st="1" end="1"/>
                                            </p:txEl>
                                          </p:spTgt>
                                        </p:tgtEl>
                                        <p:attrNameLst>
                                          <p:attrName>style.visibility</p:attrName>
                                        </p:attrNameLst>
                                      </p:cBhvr>
                                      <p:to>
                                        <p:strVal val="visible"/>
                                      </p:to>
                                    </p:set>
                                    <p:anim calcmode="lin" valueType="str">
                                      <p:cBhvr additive="repl">
                                        <p:cTn id="12" dur="1" fill="hold"/>
                                        <p:tgtEl>
                                          <p:spTgt spid="550">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fill="hold" nodeType="clickEffect">
                                  <p:stCondLst>
                                    <p:cond delay="0"/>
                                  </p:stCondLst>
                                  <p:childTnLst>
                                    <p:set>
                                      <p:cBhvr>
                                        <p:cTn id="16" dur="1" fill="hold">
                                          <p:stCondLst>
                                            <p:cond delay="0"/>
                                          </p:stCondLst>
                                        </p:cTn>
                                        <p:tgtEl>
                                          <p:spTgt spid="550">
                                            <p:txEl>
                                              <p:pRg st="2" end="2"/>
                                            </p:txEl>
                                          </p:spTgt>
                                        </p:tgtEl>
                                        <p:attrNameLst>
                                          <p:attrName>style.visibility</p:attrName>
                                        </p:attrNameLst>
                                      </p:cBhvr>
                                      <p:to>
                                        <p:strVal val="visible"/>
                                      </p:to>
                                    </p:set>
                                    <p:anim calcmode="lin" valueType="str">
                                      <p:cBhvr additive="repl">
                                        <p:cTn id="17" dur="1" fill="hold"/>
                                        <p:tgtEl>
                                          <p:spTgt spid="550">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fill="hold" nodeType="clickEffect">
                                  <p:stCondLst>
                                    <p:cond delay="0"/>
                                  </p:stCondLst>
                                  <p:childTnLst>
                                    <p:set>
                                      <p:cBhvr>
                                        <p:cTn id="21" dur="1" fill="hold">
                                          <p:stCondLst>
                                            <p:cond delay="0"/>
                                          </p:stCondLst>
                                        </p:cTn>
                                        <p:tgtEl>
                                          <p:spTgt spid="550">
                                            <p:txEl>
                                              <p:pRg st="3" end="3"/>
                                            </p:txEl>
                                          </p:spTgt>
                                        </p:tgtEl>
                                        <p:attrNameLst>
                                          <p:attrName>style.visibility</p:attrName>
                                        </p:attrNameLst>
                                      </p:cBhvr>
                                      <p:to>
                                        <p:strVal val="visible"/>
                                      </p:to>
                                    </p:set>
                                    <p:anim calcmode="lin" valueType="str">
                                      <p:cBhvr additive="repl">
                                        <p:cTn id="22" dur="1" fill="hold"/>
                                        <p:tgtEl>
                                          <p:spTgt spid="550">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3" presetClass="exit" presetSubtype="32" fill="hold" nodeType="clickEffect">
                                  <p:stCondLst>
                                    <p:cond delay="0"/>
                                  </p:stCondLst>
                                  <p:childTnLst>
                                    <p:anim calcmode="lin" valueType="num">
                                      <p:cBhvr additive="repl">
                                        <p:cTn id="26" dur="500"/>
                                        <p:tgtEl>
                                          <p:spTgt spid="550">
                                            <p:txEl>
                                              <p:pRg st="0" end="0"/>
                                            </p:txEl>
                                          </p:spTgt>
                                        </p:tgtEl>
                                        <p:attrNameLst>
                                          <p:attrName>ppt_w</p:attrName>
                                        </p:attrNameLst>
                                      </p:cBhvr>
                                      <p:tavLst>
                                        <p:tav tm="0">
                                          <p:val>
                                            <p:strVal val="#ppt_w"/>
                                          </p:val>
                                        </p:tav>
                                        <p:tav tm="100000">
                                          <p:val>
                                            <p:fltVal val="0"/>
                                          </p:val>
                                        </p:tav>
                                      </p:tavLst>
                                    </p:anim>
                                    <p:anim calcmode="lin" valueType="num">
                                      <p:cBhvr additive="repl">
                                        <p:cTn id="27" dur="500"/>
                                        <p:tgtEl>
                                          <p:spTgt spid="550">
                                            <p:txEl>
                                              <p:pRg st="0" end="0"/>
                                            </p:txEl>
                                          </p:spTgt>
                                        </p:tgtEl>
                                        <p:attrNameLst>
                                          <p:attrName>ppt_h</p:attrName>
                                        </p:attrNameLst>
                                      </p:cBhvr>
                                      <p:tavLst>
                                        <p:tav tm="0">
                                          <p:val>
                                            <p:strVal val="#ppt_h"/>
                                          </p:val>
                                        </p:tav>
                                        <p:tav tm="100000">
                                          <p:val>
                                            <p:fltVal val="0"/>
                                          </p:val>
                                        </p:tav>
                                      </p:tavLst>
                                    </p:anim>
                                    <p:set>
                                      <p:cBhvr>
                                        <p:cTn id="28" dur="1" fill="hold">
                                          <p:stCondLst>
                                            <p:cond delay="499"/>
                                          </p:stCondLst>
                                        </p:cTn>
                                        <p:tgtEl>
                                          <p:spTgt spid="550">
                                            <p:txEl>
                                              <p:pRg st="0" end="0"/>
                                            </p:txEl>
                                          </p:spTgt>
                                        </p:tgtEl>
                                        <p:attrNameLst>
                                          <p:attrName>style.visibility</p:attrName>
                                        </p:attrNameLst>
                                      </p:cBhvr>
                                      <p:to>
                                        <p:strVal val="hidden"/>
                                      </p:to>
                                    </p:set>
                                  </p:childTnLst>
                                </p:cTn>
                              </p:par>
                              <p:par>
                                <p:cTn id="29" presetID="23" presetClass="exit" presetSubtype="32" fill="hold" nodeType="withEffect">
                                  <p:stCondLst>
                                    <p:cond delay="0"/>
                                  </p:stCondLst>
                                  <p:childTnLst>
                                    <p:anim calcmode="lin" valueType="num">
                                      <p:cBhvr additive="repl">
                                        <p:cTn id="30" dur="500"/>
                                        <p:tgtEl>
                                          <p:spTgt spid="550">
                                            <p:txEl>
                                              <p:pRg st="1" end="1"/>
                                            </p:txEl>
                                          </p:spTgt>
                                        </p:tgtEl>
                                        <p:attrNameLst>
                                          <p:attrName>ppt_w</p:attrName>
                                        </p:attrNameLst>
                                      </p:cBhvr>
                                      <p:tavLst>
                                        <p:tav tm="0">
                                          <p:val>
                                            <p:strVal val="#ppt_w"/>
                                          </p:val>
                                        </p:tav>
                                        <p:tav tm="100000">
                                          <p:val>
                                            <p:fltVal val="0"/>
                                          </p:val>
                                        </p:tav>
                                      </p:tavLst>
                                    </p:anim>
                                    <p:anim calcmode="lin" valueType="num">
                                      <p:cBhvr additive="repl">
                                        <p:cTn id="31" dur="500"/>
                                        <p:tgtEl>
                                          <p:spTgt spid="550">
                                            <p:txEl>
                                              <p:pRg st="1" end="1"/>
                                            </p:txEl>
                                          </p:spTgt>
                                        </p:tgtEl>
                                        <p:attrNameLst>
                                          <p:attrName>ppt_h</p:attrName>
                                        </p:attrNameLst>
                                      </p:cBhvr>
                                      <p:tavLst>
                                        <p:tav tm="0">
                                          <p:val>
                                            <p:strVal val="#ppt_h"/>
                                          </p:val>
                                        </p:tav>
                                        <p:tav tm="100000">
                                          <p:val>
                                            <p:fltVal val="0"/>
                                          </p:val>
                                        </p:tav>
                                      </p:tavLst>
                                    </p:anim>
                                    <p:set>
                                      <p:cBhvr>
                                        <p:cTn id="32" dur="1" fill="hold">
                                          <p:stCondLst>
                                            <p:cond delay="499"/>
                                          </p:stCondLst>
                                        </p:cTn>
                                        <p:tgtEl>
                                          <p:spTgt spid="550">
                                            <p:txEl>
                                              <p:pRg st="1" end="1"/>
                                            </p:txEl>
                                          </p:spTgt>
                                        </p:tgtEl>
                                        <p:attrNameLst>
                                          <p:attrName>style.visibility</p:attrName>
                                        </p:attrNameLst>
                                      </p:cBhvr>
                                      <p:to>
                                        <p:strVal val="hidden"/>
                                      </p:to>
                                    </p:set>
                                  </p:childTnLst>
                                </p:cTn>
                              </p:par>
                              <p:par>
                                <p:cTn id="33" presetID="23" presetClass="exit" presetSubtype="32" fill="hold" nodeType="withEffect">
                                  <p:stCondLst>
                                    <p:cond delay="0"/>
                                  </p:stCondLst>
                                  <p:childTnLst>
                                    <p:anim calcmode="lin" valueType="num">
                                      <p:cBhvr additive="repl">
                                        <p:cTn id="34" dur="500"/>
                                        <p:tgtEl>
                                          <p:spTgt spid="550">
                                            <p:txEl>
                                              <p:pRg st="2" end="2"/>
                                            </p:txEl>
                                          </p:spTgt>
                                        </p:tgtEl>
                                        <p:attrNameLst>
                                          <p:attrName>ppt_w</p:attrName>
                                        </p:attrNameLst>
                                      </p:cBhvr>
                                      <p:tavLst>
                                        <p:tav tm="0">
                                          <p:val>
                                            <p:strVal val="#ppt_w"/>
                                          </p:val>
                                        </p:tav>
                                        <p:tav tm="100000">
                                          <p:val>
                                            <p:fltVal val="0"/>
                                          </p:val>
                                        </p:tav>
                                      </p:tavLst>
                                    </p:anim>
                                    <p:anim calcmode="lin" valueType="num">
                                      <p:cBhvr additive="repl">
                                        <p:cTn id="35" dur="500"/>
                                        <p:tgtEl>
                                          <p:spTgt spid="550">
                                            <p:txEl>
                                              <p:pRg st="2" end="2"/>
                                            </p:txEl>
                                          </p:spTgt>
                                        </p:tgtEl>
                                        <p:attrNameLst>
                                          <p:attrName>ppt_h</p:attrName>
                                        </p:attrNameLst>
                                      </p:cBhvr>
                                      <p:tavLst>
                                        <p:tav tm="0">
                                          <p:val>
                                            <p:strVal val="#ppt_h"/>
                                          </p:val>
                                        </p:tav>
                                        <p:tav tm="100000">
                                          <p:val>
                                            <p:fltVal val="0"/>
                                          </p:val>
                                        </p:tav>
                                      </p:tavLst>
                                    </p:anim>
                                    <p:set>
                                      <p:cBhvr>
                                        <p:cTn id="36" dur="1" fill="hold">
                                          <p:stCondLst>
                                            <p:cond delay="499"/>
                                          </p:stCondLst>
                                        </p:cTn>
                                        <p:tgtEl>
                                          <p:spTgt spid="550">
                                            <p:txEl>
                                              <p:pRg st="2" end="2"/>
                                            </p:txEl>
                                          </p:spTgt>
                                        </p:tgtEl>
                                        <p:attrNameLst>
                                          <p:attrName>style.visibility</p:attrName>
                                        </p:attrNameLst>
                                      </p:cBhvr>
                                      <p:to>
                                        <p:strVal val="hidden"/>
                                      </p:to>
                                    </p:set>
                                  </p:childTnLst>
                                </p:cTn>
                              </p:par>
                              <p:par>
                                <p:cTn id="37" presetID="23" presetClass="exit" presetSubtype="32" fill="hold" nodeType="withEffect">
                                  <p:stCondLst>
                                    <p:cond delay="0"/>
                                  </p:stCondLst>
                                  <p:childTnLst>
                                    <p:anim calcmode="lin" valueType="num">
                                      <p:cBhvr additive="repl">
                                        <p:cTn id="38" dur="500"/>
                                        <p:tgtEl>
                                          <p:spTgt spid="550">
                                            <p:txEl>
                                              <p:pRg st="3" end="3"/>
                                            </p:txEl>
                                          </p:spTgt>
                                        </p:tgtEl>
                                        <p:attrNameLst>
                                          <p:attrName>ppt_w</p:attrName>
                                        </p:attrNameLst>
                                      </p:cBhvr>
                                      <p:tavLst>
                                        <p:tav tm="0">
                                          <p:val>
                                            <p:strVal val="#ppt_w"/>
                                          </p:val>
                                        </p:tav>
                                        <p:tav tm="100000">
                                          <p:val>
                                            <p:fltVal val="0"/>
                                          </p:val>
                                        </p:tav>
                                      </p:tavLst>
                                    </p:anim>
                                    <p:anim calcmode="lin" valueType="num">
                                      <p:cBhvr additive="repl">
                                        <p:cTn id="39" dur="500"/>
                                        <p:tgtEl>
                                          <p:spTgt spid="550">
                                            <p:txEl>
                                              <p:pRg st="3" end="3"/>
                                            </p:txEl>
                                          </p:spTgt>
                                        </p:tgtEl>
                                        <p:attrNameLst>
                                          <p:attrName>ppt_h</p:attrName>
                                        </p:attrNameLst>
                                      </p:cBhvr>
                                      <p:tavLst>
                                        <p:tav tm="0">
                                          <p:val>
                                            <p:strVal val="#ppt_h"/>
                                          </p:val>
                                        </p:tav>
                                        <p:tav tm="100000">
                                          <p:val>
                                            <p:fltVal val="0"/>
                                          </p:val>
                                        </p:tav>
                                      </p:tavLst>
                                    </p:anim>
                                    <p:set>
                                      <p:cBhvr>
                                        <p:cTn id="40" dur="1" fill="hold">
                                          <p:stCondLst>
                                            <p:cond delay="499"/>
                                          </p:stCondLst>
                                        </p:cTn>
                                        <p:tgtEl>
                                          <p:spTgt spid="550">
                                            <p:txEl>
                                              <p:pRg st="3" end="3"/>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0" presetClass="entr" fill="hold" nodeType="clickEffect">
                                  <p:stCondLst>
                                    <p:cond delay="0"/>
                                  </p:stCondLst>
                                  <p:childTnLst>
                                    <p:set>
                                      <p:cBhvr>
                                        <p:cTn id="44" dur="1" fill="hold">
                                          <p:stCondLst>
                                            <p:cond delay="0"/>
                                          </p:stCondLst>
                                        </p:cTn>
                                        <p:tgtEl>
                                          <p:spTgt spid="551">
                                            <p:txEl>
                                              <p:pRg st="0" end="0"/>
                                            </p:txEl>
                                          </p:spTgt>
                                        </p:tgtEl>
                                        <p:attrNameLst>
                                          <p:attrName>style.visibility</p:attrName>
                                        </p:attrNameLst>
                                      </p:cBhvr>
                                      <p:to>
                                        <p:strVal val="visible"/>
                                      </p:to>
                                    </p:set>
                                    <p:anim calcmode="lin" valueType="num">
                                      <p:cBhvr additive="repl">
                                        <p:cTn id="45" dur="1000" fill="hold"/>
                                        <p:tgtEl>
                                          <p:spTgt spid="551">
                                            <p:txEl>
                                              <p:pRg st="0" end="0"/>
                                            </p:txEl>
                                          </p:spTgt>
                                        </p:tgtEl>
                                        <p:attrNameLst>
                                          <p:attrName>ppt_w</p:attrName>
                                        </p:attrNameLst>
                                      </p:cBhvr>
                                      <p:tavLst>
                                        <p:tav tm="0">
                                          <p:val>
                                            <p:strVal val="#ppt_w+.3"/>
                                          </p:val>
                                        </p:tav>
                                        <p:tav tm="100000">
                                          <p:val>
                                            <p:strVal val="#ppt_w"/>
                                          </p:val>
                                        </p:tav>
                                      </p:tavLst>
                                    </p:anim>
                                    <p:anim calcmode="lin" valueType="num">
                                      <p:cBhvr additive="repl">
                                        <p:cTn id="46" dur="1000" fill="hold"/>
                                        <p:tgtEl>
                                          <p:spTgt spid="551">
                                            <p:txEl>
                                              <p:pRg st="0" end="0"/>
                                            </p:txEl>
                                          </p:spTgt>
                                        </p:tgtEl>
                                        <p:attrNameLst>
                                          <p:attrName>ppt_h</p:attrName>
                                        </p:attrNameLst>
                                      </p:cBhvr>
                                      <p:tavLst>
                                        <p:tav tm="0">
                                          <p:val>
                                            <p:strVal val="#ppt_h"/>
                                          </p:val>
                                        </p:tav>
                                        <p:tav tm="100000">
                                          <p:val>
                                            <p:strVal val="#ppt_h"/>
                                          </p:val>
                                        </p:tav>
                                      </p:tavLst>
                                    </p:anim>
                                    <p:animEffect transition="in" filter="fade">
                                      <p:cBhvr additive="repl">
                                        <p:cTn id="47" dur="1000"/>
                                        <p:tgtEl>
                                          <p:spTgt spid="551">
                                            <p:txEl>
                                              <p:pRg st="0" end="0"/>
                                            </p:txEl>
                                          </p:spTgt>
                                        </p:tgtEl>
                                      </p:cBhvr>
                                    </p:animEffect>
                                  </p:childTnLst>
                                </p:cTn>
                              </p:par>
                              <p:par>
                                <p:cTn id="48" presetID="50" presetClass="entr" fill="hold" nodeType="withEffect">
                                  <p:stCondLst>
                                    <p:cond delay="0"/>
                                  </p:stCondLst>
                                  <p:childTnLst>
                                    <p:set>
                                      <p:cBhvr>
                                        <p:cTn id="49" dur="1" fill="hold">
                                          <p:stCondLst>
                                            <p:cond delay="0"/>
                                          </p:stCondLst>
                                        </p:cTn>
                                        <p:tgtEl>
                                          <p:spTgt spid="551">
                                            <p:txEl>
                                              <p:pRg st="1" end="1"/>
                                            </p:txEl>
                                          </p:spTgt>
                                        </p:tgtEl>
                                        <p:attrNameLst>
                                          <p:attrName>style.visibility</p:attrName>
                                        </p:attrNameLst>
                                      </p:cBhvr>
                                      <p:to>
                                        <p:strVal val="visible"/>
                                      </p:to>
                                    </p:set>
                                    <p:anim calcmode="lin" valueType="num">
                                      <p:cBhvr additive="repl">
                                        <p:cTn id="50" dur="1000" fill="hold"/>
                                        <p:tgtEl>
                                          <p:spTgt spid="551">
                                            <p:txEl>
                                              <p:pRg st="1" end="1"/>
                                            </p:txEl>
                                          </p:spTgt>
                                        </p:tgtEl>
                                        <p:attrNameLst>
                                          <p:attrName>ppt_w</p:attrName>
                                        </p:attrNameLst>
                                      </p:cBhvr>
                                      <p:tavLst>
                                        <p:tav tm="0">
                                          <p:val>
                                            <p:strVal val="#ppt_w+.3"/>
                                          </p:val>
                                        </p:tav>
                                        <p:tav tm="100000">
                                          <p:val>
                                            <p:strVal val="#ppt_w"/>
                                          </p:val>
                                        </p:tav>
                                      </p:tavLst>
                                    </p:anim>
                                    <p:anim calcmode="lin" valueType="num">
                                      <p:cBhvr additive="repl">
                                        <p:cTn id="51" dur="1000" fill="hold"/>
                                        <p:tgtEl>
                                          <p:spTgt spid="551">
                                            <p:txEl>
                                              <p:pRg st="1" end="1"/>
                                            </p:txEl>
                                          </p:spTgt>
                                        </p:tgtEl>
                                        <p:attrNameLst>
                                          <p:attrName>ppt_h</p:attrName>
                                        </p:attrNameLst>
                                      </p:cBhvr>
                                      <p:tavLst>
                                        <p:tav tm="0">
                                          <p:val>
                                            <p:strVal val="#ppt_h"/>
                                          </p:val>
                                        </p:tav>
                                        <p:tav tm="100000">
                                          <p:val>
                                            <p:strVal val="#ppt_h"/>
                                          </p:val>
                                        </p:tav>
                                      </p:tavLst>
                                    </p:anim>
                                    <p:animEffect transition="in" filter="fade">
                                      <p:cBhvr additive="repl">
                                        <p:cTn id="52" dur="1000"/>
                                        <p:tgtEl>
                                          <p:spTgt spid="551">
                                            <p:txEl>
                                              <p:pRg st="1" end="1"/>
                                            </p:txEl>
                                          </p:spTgt>
                                        </p:tgtEl>
                                      </p:cBhvr>
                                    </p:animEffect>
                                  </p:childTnLst>
                                </p:cTn>
                              </p:par>
                              <p:par>
                                <p:cTn id="53" presetID="50" presetClass="entr" fill="hold" nodeType="withEffect">
                                  <p:stCondLst>
                                    <p:cond delay="0"/>
                                  </p:stCondLst>
                                  <p:childTnLst>
                                    <p:set>
                                      <p:cBhvr>
                                        <p:cTn id="54" dur="1" fill="hold">
                                          <p:stCondLst>
                                            <p:cond delay="0"/>
                                          </p:stCondLst>
                                        </p:cTn>
                                        <p:tgtEl>
                                          <p:spTgt spid="551">
                                            <p:txEl>
                                              <p:pRg st="2" end="2"/>
                                            </p:txEl>
                                          </p:spTgt>
                                        </p:tgtEl>
                                        <p:attrNameLst>
                                          <p:attrName>style.visibility</p:attrName>
                                        </p:attrNameLst>
                                      </p:cBhvr>
                                      <p:to>
                                        <p:strVal val="visible"/>
                                      </p:to>
                                    </p:set>
                                    <p:anim calcmode="lin" valueType="num">
                                      <p:cBhvr additive="repl">
                                        <p:cTn id="55" dur="1000" fill="hold"/>
                                        <p:tgtEl>
                                          <p:spTgt spid="551">
                                            <p:txEl>
                                              <p:pRg st="2" end="2"/>
                                            </p:txEl>
                                          </p:spTgt>
                                        </p:tgtEl>
                                        <p:attrNameLst>
                                          <p:attrName>ppt_w</p:attrName>
                                        </p:attrNameLst>
                                      </p:cBhvr>
                                      <p:tavLst>
                                        <p:tav tm="0">
                                          <p:val>
                                            <p:strVal val="#ppt_w+.3"/>
                                          </p:val>
                                        </p:tav>
                                        <p:tav tm="100000">
                                          <p:val>
                                            <p:strVal val="#ppt_w"/>
                                          </p:val>
                                        </p:tav>
                                      </p:tavLst>
                                    </p:anim>
                                    <p:anim calcmode="lin" valueType="num">
                                      <p:cBhvr additive="repl">
                                        <p:cTn id="56" dur="1000" fill="hold"/>
                                        <p:tgtEl>
                                          <p:spTgt spid="551">
                                            <p:txEl>
                                              <p:pRg st="2" end="2"/>
                                            </p:txEl>
                                          </p:spTgt>
                                        </p:tgtEl>
                                        <p:attrNameLst>
                                          <p:attrName>ppt_h</p:attrName>
                                        </p:attrNameLst>
                                      </p:cBhvr>
                                      <p:tavLst>
                                        <p:tav tm="0">
                                          <p:val>
                                            <p:strVal val="#ppt_h"/>
                                          </p:val>
                                        </p:tav>
                                        <p:tav tm="100000">
                                          <p:val>
                                            <p:strVal val="#ppt_h"/>
                                          </p:val>
                                        </p:tav>
                                      </p:tavLst>
                                    </p:anim>
                                    <p:animEffect transition="in" filter="fade">
                                      <p:cBhvr additive="repl">
                                        <p:cTn id="57" dur="1000"/>
                                        <p:tgtEl>
                                          <p:spTgt spid="55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xit" presetSubtype="12" fill="hold" nodeType="clickEffect">
                                  <p:stCondLst>
                                    <p:cond delay="0"/>
                                  </p:stCondLst>
                                  <p:childTnLst>
                                    <p:animEffect transition="out" filter="strips(downLeft)">
                                      <p:cBhvr additive="repl">
                                        <p:cTn id="61" dur="500"/>
                                        <p:tgtEl>
                                          <p:spTgt spid="551">
                                            <p:txEl>
                                              <p:pRg st="0" end="0"/>
                                            </p:txEl>
                                          </p:spTgt>
                                        </p:tgtEl>
                                      </p:cBhvr>
                                    </p:animEffect>
                                    <p:set>
                                      <p:cBhvr>
                                        <p:cTn id="62" dur="1" fill="hold">
                                          <p:stCondLst>
                                            <p:cond delay="499"/>
                                          </p:stCondLst>
                                        </p:cTn>
                                        <p:tgtEl>
                                          <p:spTgt spid="551">
                                            <p:txEl>
                                              <p:pRg st="0" end="0"/>
                                            </p:txEl>
                                          </p:spTgt>
                                        </p:tgtEl>
                                        <p:attrNameLst>
                                          <p:attrName>style.visibility</p:attrName>
                                        </p:attrNameLst>
                                      </p:cBhvr>
                                      <p:to>
                                        <p:strVal val="hidden"/>
                                      </p:to>
                                    </p:set>
                                  </p:childTnLst>
                                </p:cTn>
                              </p:par>
                              <p:par>
                                <p:cTn id="63" presetID="18" presetClass="exit" presetSubtype="12" fill="hold" nodeType="withEffect">
                                  <p:stCondLst>
                                    <p:cond delay="0"/>
                                  </p:stCondLst>
                                  <p:childTnLst>
                                    <p:animEffect transition="out" filter="strips(downLeft)">
                                      <p:cBhvr additive="repl">
                                        <p:cTn id="64" dur="500"/>
                                        <p:tgtEl>
                                          <p:spTgt spid="551">
                                            <p:txEl>
                                              <p:pRg st="1" end="1"/>
                                            </p:txEl>
                                          </p:spTgt>
                                        </p:tgtEl>
                                      </p:cBhvr>
                                    </p:animEffect>
                                    <p:set>
                                      <p:cBhvr>
                                        <p:cTn id="65" dur="1" fill="hold">
                                          <p:stCondLst>
                                            <p:cond delay="499"/>
                                          </p:stCondLst>
                                        </p:cTn>
                                        <p:tgtEl>
                                          <p:spTgt spid="551">
                                            <p:txEl>
                                              <p:pRg st="1" end="1"/>
                                            </p:txEl>
                                          </p:spTgt>
                                        </p:tgtEl>
                                        <p:attrNameLst>
                                          <p:attrName>style.visibility</p:attrName>
                                        </p:attrNameLst>
                                      </p:cBhvr>
                                      <p:to>
                                        <p:strVal val="hidden"/>
                                      </p:to>
                                    </p:set>
                                  </p:childTnLst>
                                </p:cTn>
                              </p:par>
                              <p:par>
                                <p:cTn id="66" presetID="18" presetClass="exit" presetSubtype="12" fill="hold" nodeType="withEffect">
                                  <p:stCondLst>
                                    <p:cond delay="0"/>
                                  </p:stCondLst>
                                  <p:childTnLst>
                                    <p:animEffect transition="out" filter="strips(downLeft)">
                                      <p:cBhvr additive="repl">
                                        <p:cTn id="67" dur="500"/>
                                        <p:tgtEl>
                                          <p:spTgt spid="551">
                                            <p:txEl>
                                              <p:pRg st="2" end="2"/>
                                            </p:txEl>
                                          </p:spTgt>
                                        </p:tgtEl>
                                      </p:cBhvr>
                                    </p:animEffect>
                                    <p:set>
                                      <p:cBhvr>
                                        <p:cTn id="68" dur="1" fill="hold">
                                          <p:stCondLst>
                                            <p:cond delay="499"/>
                                          </p:stCondLst>
                                        </p:cTn>
                                        <p:tgtEl>
                                          <p:spTgt spid="55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CustomShape 1"/>
          <p:cNvSpPr/>
          <p:nvPr/>
        </p:nvSpPr>
        <p:spPr>
          <a:xfrm>
            <a:off x="457200" y="285840"/>
            <a:ext cx="8228520" cy="49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3000" lnSpcReduction="20000"/>
          </a:bodyPr>
          <a:lstStyle/>
          <a:p>
            <a:pPr algn="ctr">
              <a:lnSpc>
                <a:spcPct val="100000"/>
              </a:lnSpc>
            </a:pPr>
            <a:r>
              <a:rPr lang="ru-RU" sz="3600" b="1" i="1" strike="noStrike" spc="-1">
                <a:solidFill>
                  <a:srgbClr val="7030A0"/>
                </a:solidFill>
                <a:latin typeface="Calibri"/>
                <a:ea typeface="DejaVu Sans"/>
              </a:rPr>
              <a:t>Клінічні ознаки переломів</a:t>
            </a:r>
            <a:endParaRPr lang="ru-RU" sz="3600" b="0" strike="noStrike" spc="-1">
              <a:latin typeface="Arial"/>
            </a:endParaRPr>
          </a:p>
        </p:txBody>
      </p:sp>
      <p:sp>
        <p:nvSpPr>
          <p:cNvPr id="553" name="CustomShape 2"/>
          <p:cNvSpPr/>
          <p:nvPr/>
        </p:nvSpPr>
        <p:spPr>
          <a:xfrm>
            <a:off x="457200" y="857160"/>
            <a:ext cx="8228520" cy="571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4500" lnSpcReduction="20000"/>
          </a:bodyPr>
          <a:lstStyle/>
          <a:p>
            <a:pPr marL="343080" indent="-342000" algn="just">
              <a:lnSpc>
                <a:spcPct val="100000"/>
              </a:lnSpc>
              <a:spcBef>
                <a:spcPts val="680"/>
              </a:spcBef>
              <a:buClr>
                <a:srgbClr val="000000"/>
              </a:buClr>
              <a:buFont typeface="Arial"/>
              <a:buChar char="•"/>
            </a:pPr>
            <a:r>
              <a:rPr lang="ru-RU" sz="3200" b="1" strike="noStrike" spc="-1">
                <a:solidFill>
                  <a:srgbClr val="000000"/>
                </a:solidFill>
                <a:latin typeface="Calibri"/>
                <a:ea typeface="DejaVu Sans"/>
              </a:rPr>
              <a:t>Розрізняють  абсолютні і відносні  ознаки  переломів. 		</a:t>
            </a:r>
            <a:r>
              <a:rPr lang="ru-RU" sz="3400" b="1" i="1" strike="noStrike" spc="-1">
                <a:solidFill>
                  <a:srgbClr val="0070C0"/>
                </a:solidFill>
                <a:latin typeface="Calibri"/>
                <a:ea typeface="DejaVu Sans"/>
              </a:rPr>
              <a:t>Абсолютними               ознаками  є:  </a:t>
            </a:r>
            <a:endParaRPr lang="ru-RU" sz="3400" b="0" strike="noStrike" spc="-1">
              <a:latin typeface="Arial"/>
            </a:endParaRPr>
          </a:p>
          <a:p>
            <a:pPr marL="343080" indent="-342000" algn="just">
              <a:lnSpc>
                <a:spcPct val="100000"/>
              </a:lnSpc>
              <a:spcBef>
                <a:spcPts val="641"/>
              </a:spcBef>
              <a:buClr>
                <a:srgbClr val="000000"/>
              </a:buClr>
              <a:buFont typeface="Arial"/>
              <a:buChar char="•"/>
            </a:pPr>
            <a:r>
              <a:rPr lang="ru-RU" sz="3200" b="1" strike="noStrike" spc="-1">
                <a:solidFill>
                  <a:srgbClr val="000000"/>
                </a:solidFill>
                <a:latin typeface="Calibri"/>
                <a:ea typeface="DejaVu Sans"/>
              </a:rPr>
              <a:t>1 ) деформація кінцівки в зоні перелому; </a:t>
            </a:r>
            <a:endParaRPr lang="ru-RU" sz="3200" b="0" strike="noStrike" spc="-1">
              <a:latin typeface="Arial"/>
            </a:endParaRPr>
          </a:p>
          <a:p>
            <a:pPr marL="343080" indent="-342000" algn="just">
              <a:lnSpc>
                <a:spcPct val="100000"/>
              </a:lnSpc>
              <a:spcBef>
                <a:spcPts val="641"/>
              </a:spcBef>
              <a:buClr>
                <a:srgbClr val="000000"/>
              </a:buClr>
              <a:buFont typeface="Arial"/>
              <a:buChar char="•"/>
            </a:pPr>
            <a:r>
              <a:rPr lang="ru-RU" sz="3200" b="1" strike="noStrike" spc="-1">
                <a:solidFill>
                  <a:srgbClr val="000000"/>
                </a:solidFill>
                <a:latin typeface="Calibri"/>
                <a:ea typeface="DejaVu Sans"/>
              </a:rPr>
              <a:t>2) вкорочення кінцівки за рахунок зміщення її відламків по довжині; </a:t>
            </a:r>
            <a:endParaRPr lang="ru-RU" sz="3200" b="0" strike="noStrike" spc="-1">
              <a:latin typeface="Arial"/>
            </a:endParaRPr>
          </a:p>
          <a:p>
            <a:pPr marL="343080" indent="-342000" algn="just">
              <a:lnSpc>
                <a:spcPct val="100000"/>
              </a:lnSpc>
              <a:spcBef>
                <a:spcPts val="641"/>
              </a:spcBef>
              <a:buClr>
                <a:srgbClr val="000000"/>
              </a:buClr>
              <a:buFont typeface="Arial"/>
              <a:buChar char="•"/>
            </a:pPr>
            <a:r>
              <a:rPr lang="ru-RU" sz="3200" b="1" strike="noStrike" spc="-1">
                <a:solidFill>
                  <a:srgbClr val="000000"/>
                </a:solidFill>
                <a:latin typeface="Calibri"/>
                <a:ea typeface="DejaVu Sans"/>
              </a:rPr>
              <a:t>3) крепітація кісткових відламків при їх терті; </a:t>
            </a:r>
            <a:endParaRPr lang="ru-RU" sz="3200" b="0" strike="noStrike" spc="-1">
              <a:latin typeface="Arial"/>
            </a:endParaRPr>
          </a:p>
          <a:p>
            <a:pPr marL="343080" indent="-342000" algn="just">
              <a:lnSpc>
                <a:spcPct val="100000"/>
              </a:lnSpc>
              <a:spcBef>
                <a:spcPts val="641"/>
              </a:spcBef>
              <a:buClr>
                <a:srgbClr val="000000"/>
              </a:buClr>
              <a:buFont typeface="Arial"/>
              <a:buChar char="•"/>
            </a:pPr>
            <a:r>
              <a:rPr lang="ru-RU" sz="3200" b="1" strike="noStrike" spc="-1">
                <a:solidFill>
                  <a:srgbClr val="000000"/>
                </a:solidFill>
                <a:latin typeface="Calibri"/>
                <a:ea typeface="DejaVu Sans"/>
              </a:rPr>
              <a:t>4) патологічна рухливість в зоні перелому.</a:t>
            </a:r>
            <a:endParaRPr lang="ru-RU" sz="3200" b="0" strike="noStrike" spc="-1">
              <a:latin typeface="Arial"/>
            </a:endParaRPr>
          </a:p>
          <a:p>
            <a:pPr marL="343080" indent="-342000" algn="just">
              <a:lnSpc>
                <a:spcPct val="100000"/>
              </a:lnSpc>
              <a:spcBef>
                <a:spcPts val="641"/>
              </a:spcBef>
            </a:pPr>
            <a:endParaRPr lang="ru-RU" sz="3200" b="0" strike="noStrike" spc="-1">
              <a:latin typeface="Arial"/>
            </a:endParaRPr>
          </a:p>
          <a:p>
            <a:pPr marL="343080" indent="-342000" algn="just">
              <a:lnSpc>
                <a:spcPct val="100000"/>
              </a:lnSpc>
              <a:spcBef>
                <a:spcPts val="680"/>
              </a:spcBef>
            </a:pPr>
            <a:r>
              <a:rPr lang="ru-RU" sz="3200" b="1" i="1" strike="noStrike" spc="-1">
                <a:solidFill>
                  <a:srgbClr val="0070C0"/>
                </a:solidFill>
                <a:latin typeface="Calibri"/>
                <a:ea typeface="DejaVu Sans"/>
              </a:rPr>
              <a:t>		</a:t>
            </a:r>
            <a:r>
              <a:rPr lang="ru-RU" sz="3400" b="1" i="1" strike="noStrike" spc="-1">
                <a:solidFill>
                  <a:srgbClr val="0070C0"/>
                </a:solidFill>
                <a:latin typeface="Calibri"/>
                <a:ea typeface="DejaVu Sans"/>
              </a:rPr>
              <a:t>Відносними ознаками є:</a:t>
            </a:r>
            <a:endParaRPr lang="ru-RU" sz="3400" b="0" strike="noStrike" spc="-1">
              <a:latin typeface="Arial"/>
            </a:endParaRPr>
          </a:p>
          <a:p>
            <a:pPr marL="343080" indent="-342000" algn="just">
              <a:lnSpc>
                <a:spcPct val="100000"/>
              </a:lnSpc>
              <a:spcBef>
                <a:spcPts val="641"/>
              </a:spcBef>
              <a:buClr>
                <a:srgbClr val="000000"/>
              </a:buClr>
              <a:buFont typeface="Arial"/>
              <a:buChar char="•"/>
            </a:pPr>
            <a:r>
              <a:rPr lang="ru-RU" sz="3200" b="1" strike="noStrike" spc="-1">
                <a:solidFill>
                  <a:srgbClr val="000000"/>
                </a:solidFill>
                <a:latin typeface="Calibri"/>
                <a:ea typeface="DejaVu Sans"/>
              </a:rPr>
              <a:t> 1) біль у зоні ушкодження; </a:t>
            </a:r>
            <a:endParaRPr lang="ru-RU" sz="3200" b="0" strike="noStrike" spc="-1">
              <a:latin typeface="Arial"/>
            </a:endParaRPr>
          </a:p>
          <a:p>
            <a:pPr marL="343080" indent="-342000" algn="just">
              <a:lnSpc>
                <a:spcPct val="100000"/>
              </a:lnSpc>
              <a:spcBef>
                <a:spcPts val="641"/>
              </a:spcBef>
              <a:buClr>
                <a:srgbClr val="000000"/>
              </a:buClr>
              <a:buFont typeface="Arial"/>
              <a:buChar char="•"/>
            </a:pPr>
            <a:r>
              <a:rPr lang="ru-RU" sz="3200" b="1" strike="noStrike" spc="-1">
                <a:solidFill>
                  <a:srgbClr val="000000"/>
                </a:solidFill>
                <a:latin typeface="Calibri"/>
                <a:ea typeface="DejaVu Sans"/>
              </a:rPr>
              <a:t>2) гематома в ділянці травми; </a:t>
            </a:r>
            <a:endParaRPr lang="ru-RU" sz="3200" b="0" strike="noStrike" spc="-1">
              <a:latin typeface="Arial"/>
            </a:endParaRPr>
          </a:p>
          <a:p>
            <a:pPr marL="343080" indent="-342000" algn="just">
              <a:lnSpc>
                <a:spcPct val="100000"/>
              </a:lnSpc>
              <a:spcBef>
                <a:spcPts val="641"/>
              </a:spcBef>
              <a:buClr>
                <a:srgbClr val="000000"/>
              </a:buClr>
              <a:buFont typeface="Arial"/>
              <a:buChar char="•"/>
            </a:pPr>
            <a:r>
              <a:rPr lang="ru-RU" sz="3200" b="1" strike="noStrike" spc="-1">
                <a:solidFill>
                  <a:srgbClr val="000000"/>
                </a:solidFill>
                <a:latin typeface="Calibri"/>
                <a:ea typeface="DejaVu Sans"/>
              </a:rPr>
              <a:t>3) набряк і припухлість м’яких тканин у ділянці ушкодження;</a:t>
            </a:r>
            <a:endParaRPr lang="ru-RU" sz="3200" b="0" strike="noStrike" spc="-1">
              <a:latin typeface="Arial"/>
            </a:endParaRPr>
          </a:p>
          <a:p>
            <a:pPr marL="343080" indent="-342000" algn="just">
              <a:lnSpc>
                <a:spcPct val="100000"/>
              </a:lnSpc>
              <a:spcBef>
                <a:spcPts val="641"/>
              </a:spcBef>
              <a:buClr>
                <a:srgbClr val="000000"/>
              </a:buClr>
              <a:buFont typeface="Arial"/>
              <a:buChar char="•"/>
            </a:pPr>
            <a:r>
              <a:rPr lang="ru-RU" sz="3200" b="1" strike="noStrike" spc="-1">
                <a:solidFill>
                  <a:srgbClr val="000000"/>
                </a:solidFill>
                <a:latin typeface="Calibri"/>
                <a:ea typeface="DejaVu Sans"/>
              </a:rPr>
              <a:t>4) порушення функції кінцівки. </a:t>
            </a:r>
            <a:endParaRPr lang="ru-RU" sz="3200" b="0" strike="noStrike" spc="-1">
              <a:latin typeface="Arial"/>
            </a:endParaRPr>
          </a:p>
          <a:p>
            <a:pPr marL="343080" indent="-342000" algn="just">
              <a:lnSpc>
                <a:spcPct val="100000"/>
              </a:lnSpc>
              <a:spcBef>
                <a:spcPts val="641"/>
              </a:spcBef>
            </a:pPr>
            <a:r>
              <a:rPr lang="ru-RU" sz="3200" b="1" strike="noStrike" spc="-1">
                <a:solidFill>
                  <a:srgbClr val="000000"/>
                </a:solidFill>
                <a:latin typeface="Calibri"/>
                <a:ea typeface="DejaVu Sans"/>
              </a:rPr>
              <a:t>         Ці ознаки набувають значення тільки при наявності абсолютних ознак перелому. Слід зазначити, що переломи кісток Можуть ускладнюватись кровотечею, травматичним шоком і жировою емболією.</a:t>
            </a:r>
            <a:endParaRPr lang="ru-RU" sz="3200" b="0" strike="noStrike" spc="-1">
              <a:latin typeface="Arial"/>
            </a:endParaRPr>
          </a:p>
          <a:p>
            <a:pPr marL="343080" indent="-342000">
              <a:lnSpc>
                <a:spcPct val="100000"/>
              </a:lnSpc>
              <a:spcBef>
                <a:spcPts val="641"/>
              </a:spcBef>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CustomShape 1"/>
          <p:cNvSpPr/>
          <p:nvPr/>
        </p:nvSpPr>
        <p:spPr>
          <a:xfrm>
            <a:off x="457200" y="274680"/>
            <a:ext cx="8228520" cy="4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0000" lnSpcReduction="20000"/>
          </a:bodyPr>
          <a:lstStyle/>
          <a:p>
            <a:pPr algn="ctr">
              <a:lnSpc>
                <a:spcPct val="100000"/>
              </a:lnSpc>
            </a:pPr>
            <a:r>
              <a:rPr lang="ru-RU" sz="5400" b="1" i="1" u="sng" strike="noStrike" spc="-1">
                <a:solidFill>
                  <a:srgbClr val="000000"/>
                </a:solidFill>
                <a:uFillTx/>
                <a:latin typeface="Calibri"/>
                <a:ea typeface="DejaVu Sans"/>
              </a:rPr>
              <a:t>Регенерація</a:t>
            </a:r>
            <a:endParaRPr lang="ru-RU" sz="5400" b="0" strike="noStrike" spc="-1">
              <a:latin typeface="Arial"/>
            </a:endParaRPr>
          </a:p>
        </p:txBody>
      </p:sp>
      <p:sp>
        <p:nvSpPr>
          <p:cNvPr id="555" name="CustomShape 2"/>
          <p:cNvSpPr/>
          <p:nvPr/>
        </p:nvSpPr>
        <p:spPr>
          <a:xfrm>
            <a:off x="457200" y="857160"/>
            <a:ext cx="8228520" cy="552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43080" indent="-342000" algn="just">
              <a:lnSpc>
                <a:spcPct val="90000"/>
              </a:lnSpc>
              <a:spcBef>
                <a:spcPts val="561"/>
              </a:spcBef>
            </a:pPr>
            <a:r>
              <a:rPr lang="ru-RU" sz="2800" b="0" strike="noStrike" spc="-1">
                <a:solidFill>
                  <a:srgbClr val="000000"/>
                </a:solidFill>
                <a:latin typeface="Calibri"/>
                <a:ea typeface="DejaVu Sans"/>
              </a:rPr>
              <a:t>       </a:t>
            </a:r>
            <a:r>
              <a:rPr lang="ru-RU" sz="2800" b="1" strike="noStrike" spc="-1">
                <a:solidFill>
                  <a:srgbClr val="003300"/>
                </a:solidFill>
                <a:latin typeface="Calibri"/>
                <a:ea typeface="DejaVu Sans"/>
              </a:rPr>
              <a:t>Розрізняють два види регенерації кісткової тканини: фізіологічну і репаративну. </a:t>
            </a:r>
            <a:endParaRPr lang="ru-RU" sz="2800" b="0" strike="noStrike" spc="-1">
              <a:latin typeface="Arial"/>
            </a:endParaRPr>
          </a:p>
          <a:p>
            <a:pPr marL="343080" indent="-342000" algn="just">
              <a:lnSpc>
                <a:spcPct val="90000"/>
              </a:lnSpc>
              <a:spcBef>
                <a:spcPts val="561"/>
              </a:spcBef>
            </a:pPr>
            <a:r>
              <a:rPr lang="ru-RU" sz="2800" b="1" strike="noStrike" spc="-1">
                <a:solidFill>
                  <a:srgbClr val="003300"/>
                </a:solidFill>
                <a:latin typeface="Calibri"/>
                <a:ea typeface="DejaVu Sans"/>
              </a:rPr>
              <a:t>      </a:t>
            </a:r>
            <a:r>
              <a:rPr lang="ru-RU" sz="2800" b="1" i="1" strike="noStrike" spc="-1">
                <a:solidFill>
                  <a:srgbClr val="FF0000"/>
                </a:solidFill>
                <a:latin typeface="Calibri"/>
                <a:ea typeface="DejaVu Sans"/>
              </a:rPr>
              <a:t>Виділяють 4 фази репаративної регенерації:</a:t>
            </a:r>
            <a:endParaRPr lang="ru-RU" sz="2800" b="0" strike="noStrike" spc="-1">
              <a:latin typeface="Arial"/>
            </a:endParaRPr>
          </a:p>
          <a:p>
            <a:pPr marL="343080" indent="-342000" algn="just">
              <a:lnSpc>
                <a:spcPct val="90000"/>
              </a:lnSpc>
              <a:spcBef>
                <a:spcPts val="561"/>
              </a:spcBef>
              <a:buClr>
                <a:srgbClr val="003300"/>
              </a:buClr>
              <a:buFont typeface="Arial"/>
              <a:buChar char="•"/>
            </a:pPr>
            <a:r>
              <a:rPr lang="ru-RU" sz="2800" b="1" strike="noStrike" spc="-1">
                <a:solidFill>
                  <a:srgbClr val="003300"/>
                </a:solidFill>
                <a:latin typeface="Calibri"/>
                <a:ea typeface="DejaVu Sans"/>
              </a:rPr>
              <a:t>1-ша фаза - катаболізм тканинних структур, проліферація клітинних елементів;</a:t>
            </a:r>
            <a:endParaRPr lang="ru-RU" sz="2800" b="0" strike="noStrike" spc="-1">
              <a:latin typeface="Arial"/>
            </a:endParaRPr>
          </a:p>
          <a:p>
            <a:pPr marL="343080" indent="-342000" algn="just">
              <a:lnSpc>
                <a:spcPct val="90000"/>
              </a:lnSpc>
              <a:spcBef>
                <a:spcPts val="561"/>
              </a:spcBef>
              <a:buClr>
                <a:srgbClr val="003300"/>
              </a:buClr>
              <a:buFont typeface="Arial"/>
              <a:buChar char="•"/>
            </a:pPr>
            <a:r>
              <a:rPr lang="ru-RU" sz="2800" b="1" strike="noStrike" spc="-1">
                <a:solidFill>
                  <a:srgbClr val="003300"/>
                </a:solidFill>
                <a:latin typeface="Calibri"/>
                <a:ea typeface="DejaVu Sans"/>
              </a:rPr>
              <a:t>2-га фаза - утворення і диференціація тканинних структур;</a:t>
            </a:r>
            <a:endParaRPr lang="ru-RU" sz="2800" b="0" strike="noStrike" spc="-1">
              <a:latin typeface="Arial"/>
            </a:endParaRPr>
          </a:p>
          <a:p>
            <a:pPr marL="343080" indent="-342000" algn="just">
              <a:lnSpc>
                <a:spcPct val="90000"/>
              </a:lnSpc>
              <a:spcBef>
                <a:spcPts val="561"/>
              </a:spcBef>
              <a:buClr>
                <a:srgbClr val="003300"/>
              </a:buClr>
              <a:buFont typeface="Arial"/>
              <a:buChar char="•"/>
            </a:pPr>
            <a:r>
              <a:rPr lang="ru-RU" sz="2800" b="1" strike="noStrike" spc="-1">
                <a:solidFill>
                  <a:srgbClr val="003300"/>
                </a:solidFill>
                <a:latin typeface="Calibri"/>
                <a:ea typeface="DejaVu Sans"/>
              </a:rPr>
              <a:t>3-тя фаза - утворення ангіогенної кісткової структури (перебудова кісткової тканини);</a:t>
            </a:r>
            <a:endParaRPr lang="ru-RU" sz="2800" b="0" strike="noStrike" spc="-1">
              <a:latin typeface="Arial"/>
            </a:endParaRPr>
          </a:p>
          <a:p>
            <a:pPr marL="343080" indent="-342000" algn="just">
              <a:lnSpc>
                <a:spcPct val="90000"/>
              </a:lnSpc>
              <a:spcBef>
                <a:spcPts val="561"/>
              </a:spcBef>
              <a:buClr>
                <a:srgbClr val="003300"/>
              </a:buClr>
              <a:buFont typeface="Arial"/>
              <a:buChar char="•"/>
            </a:pPr>
            <a:r>
              <a:rPr lang="ru-RU" sz="2800" b="1" strike="noStrike" spc="-1">
                <a:solidFill>
                  <a:srgbClr val="003300"/>
                </a:solidFill>
                <a:latin typeface="Calibri"/>
                <a:ea typeface="DejaVu Sans"/>
              </a:rPr>
              <a:t>4-та фаза - повне відновлення кістки.</a:t>
            </a:r>
            <a:endParaRPr lang="ru-RU" sz="2800" b="0" strike="noStrike" spc="-1">
              <a:latin typeface="Arial"/>
            </a:endParaRPr>
          </a:p>
          <a:p>
            <a:pPr marL="343080" indent="-342000" algn="just">
              <a:lnSpc>
                <a:spcPct val="100000"/>
              </a:lnSpc>
            </a:pPr>
            <a:r>
              <a:rPr lang="ru-RU" sz="2800" b="1" strike="noStrike" spc="-1">
                <a:solidFill>
                  <a:srgbClr val="000000"/>
                </a:solidFill>
                <a:latin typeface="Calibri"/>
                <a:ea typeface="DejaVu Sans"/>
              </a:rPr>
              <a:t> </a:t>
            </a:r>
            <a:r>
              <a:rPr lang="ru-RU" sz="2800" b="1" strike="noStrike" spc="-1">
                <a:solidFill>
                  <a:srgbClr val="8E008E"/>
                </a:solidFill>
                <a:latin typeface="Calibri"/>
                <a:ea typeface="DejaVu Sans"/>
              </a:rPr>
              <a:t>Розрізняють 4 види кісткової мозолі:     </a:t>
            </a:r>
            <a:endParaRPr lang="ru-RU" sz="2800" b="0" strike="noStrike" spc="-1">
              <a:latin typeface="Arial"/>
            </a:endParaRPr>
          </a:p>
          <a:p>
            <a:pPr marL="343080" indent="-342000" algn="just">
              <a:lnSpc>
                <a:spcPct val="100000"/>
              </a:lnSpc>
            </a:pPr>
            <a:r>
              <a:rPr lang="ru-RU" sz="2800" b="1" strike="noStrike" spc="-1">
                <a:solidFill>
                  <a:srgbClr val="000000"/>
                </a:solidFill>
                <a:latin typeface="Calibri"/>
                <a:ea typeface="DejaVu Sans"/>
              </a:rPr>
              <a:t>    -періостальна (зовнішня),</a:t>
            </a:r>
            <a:endParaRPr lang="ru-RU" sz="2800" b="0" strike="noStrike" spc="-1">
              <a:latin typeface="Arial"/>
            </a:endParaRPr>
          </a:p>
          <a:p>
            <a:pPr marL="343080" indent="-342000" algn="just">
              <a:lnSpc>
                <a:spcPct val="100000"/>
              </a:lnSpc>
            </a:pPr>
            <a:r>
              <a:rPr lang="ru-RU" sz="2800" b="1" strike="noStrike" spc="-1">
                <a:solidFill>
                  <a:srgbClr val="000000"/>
                </a:solidFill>
                <a:latin typeface="Calibri"/>
                <a:ea typeface="DejaVu Sans"/>
              </a:rPr>
              <a:t>    -ендостальна (внутрішня), </a:t>
            </a:r>
            <a:endParaRPr lang="ru-RU" sz="2800" b="0" strike="noStrike" spc="-1">
              <a:latin typeface="Arial"/>
            </a:endParaRPr>
          </a:p>
          <a:p>
            <a:pPr marL="343080" indent="-342000" algn="just">
              <a:lnSpc>
                <a:spcPct val="100000"/>
              </a:lnSpc>
            </a:pPr>
            <a:r>
              <a:rPr lang="ru-RU" sz="2800" b="1" strike="noStrike" spc="-1">
                <a:solidFill>
                  <a:srgbClr val="000000"/>
                </a:solidFill>
                <a:latin typeface="Calibri"/>
                <a:ea typeface="DejaVu Sans"/>
              </a:rPr>
              <a:t>    -проміжна, </a:t>
            </a:r>
            <a:endParaRPr lang="ru-RU" sz="2800" b="0" strike="noStrike" spc="-1">
              <a:latin typeface="Arial"/>
            </a:endParaRPr>
          </a:p>
          <a:p>
            <a:pPr marL="343080" indent="-342000" algn="just">
              <a:lnSpc>
                <a:spcPct val="100000"/>
              </a:lnSpc>
            </a:pPr>
            <a:r>
              <a:rPr lang="ru-RU" sz="2800" b="1" strike="noStrike" spc="-1">
                <a:solidFill>
                  <a:srgbClr val="000000"/>
                </a:solidFill>
                <a:latin typeface="Calibri"/>
                <a:ea typeface="DejaVu Sans"/>
              </a:rPr>
              <a:t>    -паростальна</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 calcmode="lin" valueType="str">
                                      <p:cBhvr additive="repl">
                                        <p:cTn id="7" dur="1" fill="hold"/>
                                        <p:tgtEl>
                                          <p:spTgt spid="554"/>
                                        </p:tgtEl>
                                      </p:cBhvr>
                                    </p:anim>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p:cTn id="11" dur="1" fill="hold">
                                          <p:stCondLst>
                                            <p:cond delay="0"/>
                                          </p:stCondLst>
                                        </p:cTn>
                                        <p:tgtEl>
                                          <p:spTgt spid="555">
                                            <p:txEl>
                                              <p:pRg st="0" end="0"/>
                                            </p:txEl>
                                          </p:spTgt>
                                        </p:tgtEl>
                                        <p:attrNameLst>
                                          <p:attrName>style.visibility</p:attrName>
                                        </p:attrNameLst>
                                      </p:cBhvr>
                                      <p:to>
                                        <p:strVal val="visible"/>
                                      </p:to>
                                    </p:set>
                                    <p:anim calcmode="lin" valueType="str">
                                      <p:cBhvr additive="repl">
                                        <p:cTn id="12" dur="1" fill="hold"/>
                                        <p:tgtEl>
                                          <p:spTgt spid="555">
                                            <p:txEl>
                                              <p:pRg st="0" end="0"/>
                                            </p:txEl>
                                          </p:spTgt>
                                        </p:tgtEl>
                                      </p:cBhvr>
                                    </p:anim>
                                  </p:childTnLst>
                                </p:cTn>
                              </p:par>
                              <p:par>
                                <p:cTn id="13" presetID="24" presetClass="entr" fill="hold" nodeType="withEffect">
                                  <p:stCondLst>
                                    <p:cond delay="0"/>
                                  </p:stCondLst>
                                  <p:childTnLst>
                                    <p:set>
                                      <p:cBhvr>
                                        <p:cTn id="14" dur="1" fill="hold">
                                          <p:stCondLst>
                                            <p:cond delay="0"/>
                                          </p:stCondLst>
                                        </p:cTn>
                                        <p:tgtEl>
                                          <p:spTgt spid="555">
                                            <p:txEl>
                                              <p:pRg st="1" end="1"/>
                                            </p:txEl>
                                          </p:spTgt>
                                        </p:tgtEl>
                                        <p:attrNameLst>
                                          <p:attrName>style.visibility</p:attrName>
                                        </p:attrNameLst>
                                      </p:cBhvr>
                                      <p:to>
                                        <p:strVal val="visible"/>
                                      </p:to>
                                    </p:set>
                                    <p:anim calcmode="lin" valueType="str">
                                      <p:cBhvr additive="repl">
                                        <p:cTn id="15" dur="1" fill="hold"/>
                                        <p:tgtEl>
                                          <p:spTgt spid="555">
                                            <p:txEl>
                                              <p:pRg st="1" end="1"/>
                                            </p:txEl>
                                          </p:spTgt>
                                        </p:tgtEl>
                                      </p:cBhvr>
                                    </p:anim>
                                  </p:childTnLst>
                                </p:cTn>
                              </p:par>
                            </p:childTnLst>
                          </p:cTn>
                        </p:par>
                      </p:childTnLst>
                    </p:cTn>
                  </p:par>
                  <p:par>
                    <p:cTn id="16" fill="hold">
                      <p:stCondLst>
                        <p:cond delay="indefinite"/>
                      </p:stCondLst>
                      <p:childTnLst>
                        <p:par>
                          <p:cTn id="17" fill="hold">
                            <p:stCondLst>
                              <p:cond delay="0"/>
                            </p:stCondLst>
                            <p:childTnLst>
                              <p:par>
                                <p:cTn id="18" presetID="35" presetClass="entr" fill="hold" nodeType="clickEffect">
                                  <p:stCondLst>
                                    <p:cond delay="0"/>
                                  </p:stCondLst>
                                  <p:childTnLst>
                                    <p:set>
                                      <p:cBhvr>
                                        <p:cTn id="19" dur="1" fill="hold">
                                          <p:stCondLst>
                                            <p:cond delay="0"/>
                                          </p:stCondLst>
                                        </p:cTn>
                                        <p:tgtEl>
                                          <p:spTgt spid="555">
                                            <p:txEl>
                                              <p:pRg st="2" end="2"/>
                                            </p:txEl>
                                          </p:spTgt>
                                        </p:tgtEl>
                                        <p:attrNameLst>
                                          <p:attrName>style.visibility</p:attrName>
                                        </p:attrNameLst>
                                      </p:cBhvr>
                                      <p:to>
                                        <p:strVal val="visible"/>
                                      </p:to>
                                    </p:set>
                                    <p:animEffect transition="in" filter="fade">
                                      <p:cBhvr additive="repl">
                                        <p:cTn id="20" dur="2000"/>
                                        <p:tgtEl>
                                          <p:spTgt spid="555">
                                            <p:txEl>
                                              <p:pRg st="2" end="2"/>
                                            </p:txEl>
                                          </p:spTgt>
                                        </p:tgtEl>
                                      </p:cBhvr>
                                    </p:animEffect>
                                    <p:anim calcmode="lin" valueType="num">
                                      <p:cBhvr additive="repl">
                                        <p:cTn id="21" dur="2000" fill="hold"/>
                                        <p:tgtEl>
                                          <p:spTgt spid="555">
                                            <p:txEl>
                                              <p:pRg st="2" end="2"/>
                                            </p:txEl>
                                          </p:spTgt>
                                        </p:tgtEl>
                                        <p:attrNameLst>
                                          <p:attrName>r</p:attrName>
                                        </p:attrNameLst>
                                      </p:cBhvr>
                                      <p:tavLst>
                                        <p:tav tm="0">
                                          <p:val>
                                            <p:strVal val="720"/>
                                          </p:val>
                                        </p:tav>
                                        <p:tav tm="100000">
                                          <p:val>
                                            <p:strVal val="0"/>
                                          </p:val>
                                        </p:tav>
                                      </p:tavLst>
                                    </p:anim>
                                    <p:anim calcmode="lin" valueType="num">
                                      <p:cBhvr additive="repl">
                                        <p:cTn id="22" dur="2000" fill="hold"/>
                                        <p:tgtEl>
                                          <p:spTgt spid="555">
                                            <p:txEl>
                                              <p:pRg st="2" end="2"/>
                                            </p:txEl>
                                          </p:spTgt>
                                        </p:tgtEl>
                                        <p:attrNameLst>
                                          <p:attrName>ppt_h</p:attrName>
                                        </p:attrNameLst>
                                      </p:cBhvr>
                                      <p:tavLst>
                                        <p:tav tm="0">
                                          <p:val>
                                            <p:fltVal val="0"/>
                                          </p:val>
                                        </p:tav>
                                        <p:tav tm="100000">
                                          <p:val>
                                            <p:strVal val="#ppt_h"/>
                                          </p:val>
                                        </p:tav>
                                      </p:tavLst>
                                    </p:anim>
                                    <p:anim calcmode="lin" valueType="num">
                                      <p:cBhvr additive="repl">
                                        <p:cTn id="23" dur="2000" fill="hold"/>
                                        <p:tgtEl>
                                          <p:spTgt spid="55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fill="hold" nodeType="clickEffect">
                                  <p:stCondLst>
                                    <p:cond delay="0"/>
                                  </p:stCondLst>
                                  <p:childTnLst>
                                    <p:set>
                                      <p:cBhvr>
                                        <p:cTn id="27" dur="1" fill="hold">
                                          <p:stCondLst>
                                            <p:cond delay="0"/>
                                          </p:stCondLst>
                                        </p:cTn>
                                        <p:tgtEl>
                                          <p:spTgt spid="555">
                                            <p:txEl>
                                              <p:pRg st="3" end="3"/>
                                            </p:txEl>
                                          </p:spTgt>
                                        </p:tgtEl>
                                        <p:attrNameLst>
                                          <p:attrName>style.visibility</p:attrName>
                                        </p:attrNameLst>
                                      </p:cBhvr>
                                      <p:to>
                                        <p:strVal val="visible"/>
                                      </p:to>
                                    </p:set>
                                    <p:animEffect transition="in" filter="fade">
                                      <p:cBhvr additive="repl">
                                        <p:cTn id="28" dur="2000"/>
                                        <p:tgtEl>
                                          <p:spTgt spid="555">
                                            <p:txEl>
                                              <p:pRg st="3" end="3"/>
                                            </p:txEl>
                                          </p:spTgt>
                                        </p:tgtEl>
                                      </p:cBhvr>
                                    </p:animEffect>
                                    <p:anim calcmode="lin" valueType="num">
                                      <p:cBhvr additive="repl">
                                        <p:cTn id="29" dur="2000" fill="hold"/>
                                        <p:tgtEl>
                                          <p:spTgt spid="555">
                                            <p:txEl>
                                              <p:pRg st="3" end="3"/>
                                            </p:txEl>
                                          </p:spTgt>
                                        </p:tgtEl>
                                        <p:attrNameLst>
                                          <p:attrName>r</p:attrName>
                                        </p:attrNameLst>
                                      </p:cBhvr>
                                      <p:tavLst>
                                        <p:tav tm="0">
                                          <p:val>
                                            <p:strVal val="720"/>
                                          </p:val>
                                        </p:tav>
                                        <p:tav tm="100000">
                                          <p:val>
                                            <p:strVal val="0"/>
                                          </p:val>
                                        </p:tav>
                                      </p:tavLst>
                                    </p:anim>
                                    <p:anim calcmode="lin" valueType="num">
                                      <p:cBhvr additive="repl">
                                        <p:cTn id="30" dur="2000" fill="hold"/>
                                        <p:tgtEl>
                                          <p:spTgt spid="555">
                                            <p:txEl>
                                              <p:pRg st="3" end="3"/>
                                            </p:txEl>
                                          </p:spTgt>
                                        </p:tgtEl>
                                        <p:attrNameLst>
                                          <p:attrName>ppt_h</p:attrName>
                                        </p:attrNameLst>
                                      </p:cBhvr>
                                      <p:tavLst>
                                        <p:tav tm="0">
                                          <p:val>
                                            <p:fltVal val="0"/>
                                          </p:val>
                                        </p:tav>
                                        <p:tav tm="100000">
                                          <p:val>
                                            <p:strVal val="#ppt_h"/>
                                          </p:val>
                                        </p:tav>
                                      </p:tavLst>
                                    </p:anim>
                                    <p:anim calcmode="lin" valueType="num">
                                      <p:cBhvr additive="repl">
                                        <p:cTn id="31" dur="2000" fill="hold"/>
                                        <p:tgtEl>
                                          <p:spTgt spid="55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fill="hold" nodeType="clickEffect">
                                  <p:stCondLst>
                                    <p:cond delay="0"/>
                                  </p:stCondLst>
                                  <p:childTnLst>
                                    <p:set>
                                      <p:cBhvr>
                                        <p:cTn id="35" dur="1" fill="hold">
                                          <p:stCondLst>
                                            <p:cond delay="0"/>
                                          </p:stCondLst>
                                        </p:cTn>
                                        <p:tgtEl>
                                          <p:spTgt spid="555">
                                            <p:txEl>
                                              <p:pRg st="4" end="4"/>
                                            </p:txEl>
                                          </p:spTgt>
                                        </p:tgtEl>
                                        <p:attrNameLst>
                                          <p:attrName>style.visibility</p:attrName>
                                        </p:attrNameLst>
                                      </p:cBhvr>
                                      <p:to>
                                        <p:strVal val="visible"/>
                                      </p:to>
                                    </p:set>
                                    <p:animEffect transition="in" filter="fade">
                                      <p:cBhvr additive="repl">
                                        <p:cTn id="36" dur="2000"/>
                                        <p:tgtEl>
                                          <p:spTgt spid="555">
                                            <p:txEl>
                                              <p:pRg st="4" end="4"/>
                                            </p:txEl>
                                          </p:spTgt>
                                        </p:tgtEl>
                                      </p:cBhvr>
                                    </p:animEffect>
                                    <p:anim calcmode="lin" valueType="num">
                                      <p:cBhvr additive="repl">
                                        <p:cTn id="37" dur="2000" fill="hold"/>
                                        <p:tgtEl>
                                          <p:spTgt spid="555">
                                            <p:txEl>
                                              <p:pRg st="4" end="4"/>
                                            </p:txEl>
                                          </p:spTgt>
                                        </p:tgtEl>
                                        <p:attrNameLst>
                                          <p:attrName>r</p:attrName>
                                        </p:attrNameLst>
                                      </p:cBhvr>
                                      <p:tavLst>
                                        <p:tav tm="0">
                                          <p:val>
                                            <p:strVal val="720"/>
                                          </p:val>
                                        </p:tav>
                                        <p:tav tm="100000">
                                          <p:val>
                                            <p:strVal val="0"/>
                                          </p:val>
                                        </p:tav>
                                      </p:tavLst>
                                    </p:anim>
                                    <p:anim calcmode="lin" valueType="num">
                                      <p:cBhvr additive="repl">
                                        <p:cTn id="38" dur="2000" fill="hold"/>
                                        <p:tgtEl>
                                          <p:spTgt spid="555">
                                            <p:txEl>
                                              <p:pRg st="4" end="4"/>
                                            </p:txEl>
                                          </p:spTgt>
                                        </p:tgtEl>
                                        <p:attrNameLst>
                                          <p:attrName>ppt_h</p:attrName>
                                        </p:attrNameLst>
                                      </p:cBhvr>
                                      <p:tavLst>
                                        <p:tav tm="0">
                                          <p:val>
                                            <p:fltVal val="0"/>
                                          </p:val>
                                        </p:tav>
                                        <p:tav tm="100000">
                                          <p:val>
                                            <p:strVal val="#ppt_h"/>
                                          </p:val>
                                        </p:tav>
                                      </p:tavLst>
                                    </p:anim>
                                    <p:anim calcmode="lin" valueType="num">
                                      <p:cBhvr additive="repl">
                                        <p:cTn id="39" dur="2000" fill="hold"/>
                                        <p:tgtEl>
                                          <p:spTgt spid="555">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fill="hold" nodeType="clickEffect">
                                  <p:stCondLst>
                                    <p:cond delay="0"/>
                                  </p:stCondLst>
                                  <p:childTnLst>
                                    <p:set>
                                      <p:cBhvr>
                                        <p:cTn id="43" dur="1" fill="hold">
                                          <p:stCondLst>
                                            <p:cond delay="0"/>
                                          </p:stCondLst>
                                        </p:cTn>
                                        <p:tgtEl>
                                          <p:spTgt spid="555">
                                            <p:txEl>
                                              <p:pRg st="5" end="5"/>
                                            </p:txEl>
                                          </p:spTgt>
                                        </p:tgtEl>
                                        <p:attrNameLst>
                                          <p:attrName>style.visibility</p:attrName>
                                        </p:attrNameLst>
                                      </p:cBhvr>
                                      <p:to>
                                        <p:strVal val="visible"/>
                                      </p:to>
                                    </p:set>
                                    <p:animEffect transition="in" filter="fade">
                                      <p:cBhvr additive="repl">
                                        <p:cTn id="44" dur="2000"/>
                                        <p:tgtEl>
                                          <p:spTgt spid="555">
                                            <p:txEl>
                                              <p:pRg st="5" end="5"/>
                                            </p:txEl>
                                          </p:spTgt>
                                        </p:tgtEl>
                                      </p:cBhvr>
                                    </p:animEffect>
                                    <p:anim calcmode="lin" valueType="num">
                                      <p:cBhvr additive="repl">
                                        <p:cTn id="45" dur="2000" fill="hold"/>
                                        <p:tgtEl>
                                          <p:spTgt spid="555">
                                            <p:txEl>
                                              <p:pRg st="5" end="5"/>
                                            </p:txEl>
                                          </p:spTgt>
                                        </p:tgtEl>
                                        <p:attrNameLst>
                                          <p:attrName>r</p:attrName>
                                        </p:attrNameLst>
                                      </p:cBhvr>
                                      <p:tavLst>
                                        <p:tav tm="0">
                                          <p:val>
                                            <p:strVal val="720"/>
                                          </p:val>
                                        </p:tav>
                                        <p:tav tm="100000">
                                          <p:val>
                                            <p:strVal val="0"/>
                                          </p:val>
                                        </p:tav>
                                      </p:tavLst>
                                    </p:anim>
                                    <p:anim calcmode="lin" valueType="num">
                                      <p:cBhvr additive="repl">
                                        <p:cTn id="46" dur="2000" fill="hold"/>
                                        <p:tgtEl>
                                          <p:spTgt spid="555">
                                            <p:txEl>
                                              <p:pRg st="5" end="5"/>
                                            </p:txEl>
                                          </p:spTgt>
                                        </p:tgtEl>
                                        <p:attrNameLst>
                                          <p:attrName>ppt_h</p:attrName>
                                        </p:attrNameLst>
                                      </p:cBhvr>
                                      <p:tavLst>
                                        <p:tav tm="0">
                                          <p:val>
                                            <p:fltVal val="0"/>
                                          </p:val>
                                        </p:tav>
                                        <p:tav tm="100000">
                                          <p:val>
                                            <p:strVal val="#ppt_h"/>
                                          </p:val>
                                        </p:tav>
                                      </p:tavLst>
                                    </p:anim>
                                    <p:anim calcmode="lin" valueType="num">
                                      <p:cBhvr additive="repl">
                                        <p:cTn id="47" dur="2000" fill="hold"/>
                                        <p:tgtEl>
                                          <p:spTgt spid="55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5" presetClass="entr" fill="hold" nodeType="clickEffect">
                                  <p:stCondLst>
                                    <p:cond delay="0"/>
                                  </p:stCondLst>
                                  <p:childTnLst>
                                    <p:set>
                                      <p:cBhvr>
                                        <p:cTn id="51" dur="1" fill="hold">
                                          <p:stCondLst>
                                            <p:cond delay="0"/>
                                          </p:stCondLst>
                                        </p:cTn>
                                        <p:tgtEl>
                                          <p:spTgt spid="555">
                                            <p:txEl>
                                              <p:pRg st="10" end="10"/>
                                            </p:txEl>
                                          </p:spTgt>
                                        </p:tgtEl>
                                        <p:attrNameLst>
                                          <p:attrName>style.visibility</p:attrName>
                                        </p:attrNameLst>
                                      </p:cBhvr>
                                      <p:to>
                                        <p:strVal val="visible"/>
                                      </p:to>
                                    </p:set>
                                    <p:animEffect transition="in" filter="fade">
                                      <p:cBhvr additive="repl">
                                        <p:cTn id="52" dur="2000"/>
                                        <p:tgtEl>
                                          <p:spTgt spid="555">
                                            <p:txEl>
                                              <p:pRg st="10" end="10"/>
                                            </p:txEl>
                                          </p:spTgt>
                                        </p:tgtEl>
                                      </p:cBhvr>
                                    </p:animEffect>
                                    <p:anim calcmode="lin" valueType="num">
                                      <p:cBhvr additive="repl">
                                        <p:cTn id="53" dur="2000" fill="hold"/>
                                        <p:tgtEl>
                                          <p:spTgt spid="555">
                                            <p:txEl>
                                              <p:pRg st="10" end="10"/>
                                            </p:txEl>
                                          </p:spTgt>
                                        </p:tgtEl>
                                        <p:attrNameLst>
                                          <p:attrName>r</p:attrName>
                                        </p:attrNameLst>
                                      </p:cBhvr>
                                      <p:tavLst>
                                        <p:tav tm="0">
                                          <p:val>
                                            <p:strVal val="720"/>
                                          </p:val>
                                        </p:tav>
                                        <p:tav tm="100000">
                                          <p:val>
                                            <p:strVal val="0"/>
                                          </p:val>
                                        </p:tav>
                                      </p:tavLst>
                                    </p:anim>
                                    <p:anim calcmode="lin" valueType="num">
                                      <p:cBhvr additive="repl">
                                        <p:cTn id="54" dur="2000" fill="hold"/>
                                        <p:tgtEl>
                                          <p:spTgt spid="555">
                                            <p:txEl>
                                              <p:pRg st="10" end="10"/>
                                            </p:txEl>
                                          </p:spTgt>
                                        </p:tgtEl>
                                        <p:attrNameLst>
                                          <p:attrName>ppt_h</p:attrName>
                                        </p:attrNameLst>
                                      </p:cBhvr>
                                      <p:tavLst>
                                        <p:tav tm="0">
                                          <p:val>
                                            <p:fltVal val="0"/>
                                          </p:val>
                                        </p:tav>
                                        <p:tav tm="100000">
                                          <p:val>
                                            <p:strVal val="#ppt_h"/>
                                          </p:val>
                                        </p:tav>
                                      </p:tavLst>
                                    </p:anim>
                                    <p:anim calcmode="lin" valueType="num">
                                      <p:cBhvr additive="repl">
                                        <p:cTn id="55" dur="2000" fill="hold"/>
                                        <p:tgtEl>
                                          <p:spTgt spid="555">
                                            <p:txEl>
                                              <p:pRg st="10" end="10"/>
                                            </p:txEl>
                                          </p:spTgt>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fill="hold" nodeType="clickEffect">
                                  <p:stCondLst>
                                    <p:cond delay="0"/>
                                  </p:stCondLst>
                                  <p:childTnLst>
                                    <p:set>
                                      <p:cBhvr>
                                        <p:cTn id="59" dur="1" fill="hold">
                                          <p:stCondLst>
                                            <p:cond delay="0"/>
                                          </p:stCondLst>
                                        </p:cTn>
                                        <p:tgtEl>
                                          <p:spTgt spid="555">
                                            <p:txEl>
                                              <p:pRg st="6" end="6"/>
                                            </p:txEl>
                                          </p:spTgt>
                                        </p:tgtEl>
                                        <p:attrNameLst>
                                          <p:attrName>style.visibility</p:attrName>
                                        </p:attrNameLst>
                                      </p:cBhvr>
                                      <p:to>
                                        <p:strVal val="visible"/>
                                      </p:to>
                                    </p:set>
                                    <p:animEffect transition="in" filter="fade">
                                      <p:cBhvr additive="repl">
                                        <p:cTn id="60" dur="2000"/>
                                        <p:tgtEl>
                                          <p:spTgt spid="555">
                                            <p:txEl>
                                              <p:pRg st="6" end="6"/>
                                            </p:txEl>
                                          </p:spTgt>
                                        </p:tgtEl>
                                      </p:cBhvr>
                                    </p:animEffect>
                                    <p:anim calcmode="lin" valueType="num">
                                      <p:cBhvr additive="repl">
                                        <p:cTn id="61" dur="2000" fill="hold"/>
                                        <p:tgtEl>
                                          <p:spTgt spid="555">
                                            <p:txEl>
                                              <p:pRg st="6" end="6"/>
                                            </p:txEl>
                                          </p:spTgt>
                                        </p:tgtEl>
                                        <p:attrNameLst>
                                          <p:attrName>r</p:attrName>
                                        </p:attrNameLst>
                                      </p:cBhvr>
                                      <p:tavLst>
                                        <p:tav tm="0">
                                          <p:val>
                                            <p:strVal val="720"/>
                                          </p:val>
                                        </p:tav>
                                        <p:tav tm="100000">
                                          <p:val>
                                            <p:strVal val="0"/>
                                          </p:val>
                                        </p:tav>
                                      </p:tavLst>
                                    </p:anim>
                                    <p:anim calcmode="lin" valueType="num">
                                      <p:cBhvr additive="repl">
                                        <p:cTn id="62" dur="2000" fill="hold"/>
                                        <p:tgtEl>
                                          <p:spTgt spid="555">
                                            <p:txEl>
                                              <p:pRg st="6" end="6"/>
                                            </p:txEl>
                                          </p:spTgt>
                                        </p:tgtEl>
                                        <p:attrNameLst>
                                          <p:attrName>ppt_h</p:attrName>
                                        </p:attrNameLst>
                                      </p:cBhvr>
                                      <p:tavLst>
                                        <p:tav tm="0">
                                          <p:val>
                                            <p:fltVal val="0"/>
                                          </p:val>
                                        </p:tav>
                                        <p:tav tm="100000">
                                          <p:val>
                                            <p:strVal val="#ppt_h"/>
                                          </p:val>
                                        </p:tav>
                                      </p:tavLst>
                                    </p:anim>
                                    <p:anim calcmode="lin" valueType="num">
                                      <p:cBhvr additive="repl">
                                        <p:cTn id="63" dur="2000" fill="hold"/>
                                        <p:tgtEl>
                                          <p:spTgt spid="55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35" presetClass="entr" fill="hold" nodeType="clickEffect">
                                  <p:stCondLst>
                                    <p:cond delay="0"/>
                                  </p:stCondLst>
                                  <p:childTnLst>
                                    <p:set>
                                      <p:cBhvr>
                                        <p:cTn id="67" dur="1" fill="hold">
                                          <p:stCondLst>
                                            <p:cond delay="0"/>
                                          </p:stCondLst>
                                        </p:cTn>
                                        <p:tgtEl>
                                          <p:spTgt spid="555">
                                            <p:txEl>
                                              <p:pRg st="7" end="7"/>
                                            </p:txEl>
                                          </p:spTgt>
                                        </p:tgtEl>
                                        <p:attrNameLst>
                                          <p:attrName>style.visibility</p:attrName>
                                        </p:attrNameLst>
                                      </p:cBhvr>
                                      <p:to>
                                        <p:strVal val="visible"/>
                                      </p:to>
                                    </p:set>
                                    <p:animEffect transition="in" filter="fade">
                                      <p:cBhvr additive="repl">
                                        <p:cTn id="68" dur="2000"/>
                                        <p:tgtEl>
                                          <p:spTgt spid="555">
                                            <p:txEl>
                                              <p:pRg st="7" end="7"/>
                                            </p:txEl>
                                          </p:spTgt>
                                        </p:tgtEl>
                                      </p:cBhvr>
                                    </p:animEffect>
                                    <p:anim calcmode="lin" valueType="num">
                                      <p:cBhvr additive="repl">
                                        <p:cTn id="69" dur="2000" fill="hold"/>
                                        <p:tgtEl>
                                          <p:spTgt spid="555">
                                            <p:txEl>
                                              <p:pRg st="7" end="7"/>
                                            </p:txEl>
                                          </p:spTgt>
                                        </p:tgtEl>
                                        <p:attrNameLst>
                                          <p:attrName>r</p:attrName>
                                        </p:attrNameLst>
                                      </p:cBhvr>
                                      <p:tavLst>
                                        <p:tav tm="0">
                                          <p:val>
                                            <p:strVal val="720"/>
                                          </p:val>
                                        </p:tav>
                                        <p:tav tm="100000">
                                          <p:val>
                                            <p:strVal val="0"/>
                                          </p:val>
                                        </p:tav>
                                      </p:tavLst>
                                    </p:anim>
                                    <p:anim calcmode="lin" valueType="num">
                                      <p:cBhvr additive="repl">
                                        <p:cTn id="70" dur="2000" fill="hold"/>
                                        <p:tgtEl>
                                          <p:spTgt spid="555">
                                            <p:txEl>
                                              <p:pRg st="7" end="7"/>
                                            </p:txEl>
                                          </p:spTgt>
                                        </p:tgtEl>
                                        <p:attrNameLst>
                                          <p:attrName>ppt_h</p:attrName>
                                        </p:attrNameLst>
                                      </p:cBhvr>
                                      <p:tavLst>
                                        <p:tav tm="0">
                                          <p:val>
                                            <p:fltVal val="0"/>
                                          </p:val>
                                        </p:tav>
                                        <p:tav tm="100000">
                                          <p:val>
                                            <p:strVal val="#ppt_h"/>
                                          </p:val>
                                        </p:tav>
                                      </p:tavLst>
                                    </p:anim>
                                    <p:anim calcmode="lin" valueType="num">
                                      <p:cBhvr additive="repl">
                                        <p:cTn id="71" dur="2000" fill="hold"/>
                                        <p:tgtEl>
                                          <p:spTgt spid="555">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72" fill="hold">
                      <p:stCondLst>
                        <p:cond delay="indefinite"/>
                      </p:stCondLst>
                      <p:childTnLst>
                        <p:par>
                          <p:cTn id="73" fill="hold">
                            <p:stCondLst>
                              <p:cond delay="0"/>
                            </p:stCondLst>
                            <p:childTnLst>
                              <p:par>
                                <p:cTn id="74" presetID="35" presetClass="entr" fill="hold" nodeType="clickEffect">
                                  <p:stCondLst>
                                    <p:cond delay="0"/>
                                  </p:stCondLst>
                                  <p:childTnLst>
                                    <p:set>
                                      <p:cBhvr>
                                        <p:cTn id="75" dur="1" fill="hold">
                                          <p:stCondLst>
                                            <p:cond delay="0"/>
                                          </p:stCondLst>
                                        </p:cTn>
                                        <p:tgtEl>
                                          <p:spTgt spid="555">
                                            <p:txEl>
                                              <p:pRg st="8" end="8"/>
                                            </p:txEl>
                                          </p:spTgt>
                                        </p:tgtEl>
                                        <p:attrNameLst>
                                          <p:attrName>style.visibility</p:attrName>
                                        </p:attrNameLst>
                                      </p:cBhvr>
                                      <p:to>
                                        <p:strVal val="visible"/>
                                      </p:to>
                                    </p:set>
                                    <p:animEffect transition="in" filter="fade">
                                      <p:cBhvr additive="repl">
                                        <p:cTn id="76" dur="2000"/>
                                        <p:tgtEl>
                                          <p:spTgt spid="555">
                                            <p:txEl>
                                              <p:pRg st="8" end="8"/>
                                            </p:txEl>
                                          </p:spTgt>
                                        </p:tgtEl>
                                      </p:cBhvr>
                                    </p:animEffect>
                                    <p:anim calcmode="lin" valueType="num">
                                      <p:cBhvr additive="repl">
                                        <p:cTn id="77" dur="2000" fill="hold"/>
                                        <p:tgtEl>
                                          <p:spTgt spid="555">
                                            <p:txEl>
                                              <p:pRg st="8" end="8"/>
                                            </p:txEl>
                                          </p:spTgt>
                                        </p:tgtEl>
                                        <p:attrNameLst>
                                          <p:attrName>r</p:attrName>
                                        </p:attrNameLst>
                                      </p:cBhvr>
                                      <p:tavLst>
                                        <p:tav tm="0">
                                          <p:val>
                                            <p:strVal val="720"/>
                                          </p:val>
                                        </p:tav>
                                        <p:tav tm="100000">
                                          <p:val>
                                            <p:strVal val="0"/>
                                          </p:val>
                                        </p:tav>
                                      </p:tavLst>
                                    </p:anim>
                                    <p:anim calcmode="lin" valueType="num">
                                      <p:cBhvr additive="repl">
                                        <p:cTn id="78" dur="2000" fill="hold"/>
                                        <p:tgtEl>
                                          <p:spTgt spid="555">
                                            <p:txEl>
                                              <p:pRg st="8" end="8"/>
                                            </p:txEl>
                                          </p:spTgt>
                                        </p:tgtEl>
                                        <p:attrNameLst>
                                          <p:attrName>ppt_h</p:attrName>
                                        </p:attrNameLst>
                                      </p:cBhvr>
                                      <p:tavLst>
                                        <p:tav tm="0">
                                          <p:val>
                                            <p:fltVal val="0"/>
                                          </p:val>
                                        </p:tav>
                                        <p:tav tm="100000">
                                          <p:val>
                                            <p:strVal val="#ppt_h"/>
                                          </p:val>
                                        </p:tav>
                                      </p:tavLst>
                                    </p:anim>
                                    <p:anim calcmode="lin" valueType="num">
                                      <p:cBhvr additive="repl">
                                        <p:cTn id="79" dur="2000" fill="hold"/>
                                        <p:tgtEl>
                                          <p:spTgt spid="555">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80" fill="hold">
                      <p:stCondLst>
                        <p:cond delay="indefinite"/>
                      </p:stCondLst>
                      <p:childTnLst>
                        <p:par>
                          <p:cTn id="81" fill="hold">
                            <p:stCondLst>
                              <p:cond delay="0"/>
                            </p:stCondLst>
                            <p:childTnLst>
                              <p:par>
                                <p:cTn id="82" presetID="35" presetClass="entr" fill="hold" nodeType="clickEffect">
                                  <p:stCondLst>
                                    <p:cond delay="0"/>
                                  </p:stCondLst>
                                  <p:childTnLst>
                                    <p:set>
                                      <p:cBhvr>
                                        <p:cTn id="83" dur="1" fill="hold">
                                          <p:stCondLst>
                                            <p:cond delay="0"/>
                                          </p:stCondLst>
                                        </p:cTn>
                                        <p:tgtEl>
                                          <p:spTgt spid="555">
                                            <p:txEl>
                                              <p:pRg st="9" end="9"/>
                                            </p:txEl>
                                          </p:spTgt>
                                        </p:tgtEl>
                                        <p:attrNameLst>
                                          <p:attrName>style.visibility</p:attrName>
                                        </p:attrNameLst>
                                      </p:cBhvr>
                                      <p:to>
                                        <p:strVal val="visible"/>
                                      </p:to>
                                    </p:set>
                                    <p:animEffect transition="in" filter="fade">
                                      <p:cBhvr additive="repl">
                                        <p:cTn id="84" dur="2000"/>
                                        <p:tgtEl>
                                          <p:spTgt spid="555">
                                            <p:txEl>
                                              <p:pRg st="9" end="9"/>
                                            </p:txEl>
                                          </p:spTgt>
                                        </p:tgtEl>
                                      </p:cBhvr>
                                    </p:animEffect>
                                    <p:anim calcmode="lin" valueType="num">
                                      <p:cBhvr additive="repl">
                                        <p:cTn id="85" dur="2000" fill="hold"/>
                                        <p:tgtEl>
                                          <p:spTgt spid="555">
                                            <p:txEl>
                                              <p:pRg st="9" end="9"/>
                                            </p:txEl>
                                          </p:spTgt>
                                        </p:tgtEl>
                                        <p:attrNameLst>
                                          <p:attrName>r</p:attrName>
                                        </p:attrNameLst>
                                      </p:cBhvr>
                                      <p:tavLst>
                                        <p:tav tm="0">
                                          <p:val>
                                            <p:strVal val="720"/>
                                          </p:val>
                                        </p:tav>
                                        <p:tav tm="100000">
                                          <p:val>
                                            <p:strVal val="0"/>
                                          </p:val>
                                        </p:tav>
                                      </p:tavLst>
                                    </p:anim>
                                    <p:anim calcmode="lin" valueType="num">
                                      <p:cBhvr additive="repl">
                                        <p:cTn id="86" dur="2000" fill="hold"/>
                                        <p:tgtEl>
                                          <p:spTgt spid="555">
                                            <p:txEl>
                                              <p:pRg st="9" end="9"/>
                                            </p:txEl>
                                          </p:spTgt>
                                        </p:tgtEl>
                                        <p:attrNameLst>
                                          <p:attrName>ppt_h</p:attrName>
                                        </p:attrNameLst>
                                      </p:cBhvr>
                                      <p:tavLst>
                                        <p:tav tm="0">
                                          <p:val>
                                            <p:fltVal val="0"/>
                                          </p:val>
                                        </p:tav>
                                        <p:tav tm="100000">
                                          <p:val>
                                            <p:strVal val="#ppt_h"/>
                                          </p:val>
                                        </p:tav>
                                      </p:tavLst>
                                    </p:anim>
                                    <p:anim calcmode="lin" valueType="num">
                                      <p:cBhvr additive="repl">
                                        <p:cTn id="87" dur="2000" fill="hold"/>
                                        <p:tgtEl>
                                          <p:spTgt spid="555">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88" fill="hold">
                      <p:stCondLst>
                        <p:cond delay="indefinite"/>
                      </p:stCondLst>
                      <p:childTnLst>
                        <p:par>
                          <p:cTn id="89" fill="hold">
                            <p:stCondLst>
                              <p:cond delay="0"/>
                            </p:stCondLst>
                            <p:childTnLst>
                              <p:par>
                                <p:cTn id="90" presetID="30" presetClass="exit" fill="hold" nodeType="clickEffect">
                                  <p:stCondLst>
                                    <p:cond delay="0"/>
                                  </p:stCondLst>
                                  <p:childTnLst>
                                    <p:animEffect transition="out" filter="fade">
                                      <p:cBhvr additive="repl">
                                        <p:cTn id="91" dur="800">
                                          <p:stCondLst>
                                            <p:cond delay="200"/>
                                          </p:stCondLst>
                                        </p:cTn>
                                        <p:tgtEl>
                                          <p:spTgt spid="554"/>
                                        </p:tgtEl>
                                      </p:cBhvr>
                                    </p:animEffect>
                                    <p:anim calcmode="lin" valueType="num">
                                      <p:cBhvr additive="repl">
                                        <p:cTn id="92" dur="800">
                                          <p:stCondLst>
                                            <p:cond delay="200"/>
                                          </p:stCondLst>
                                        </p:cTn>
                                        <p:tgtEl>
                                          <p:spTgt spid="554"/>
                                        </p:tgtEl>
                                        <p:attrNameLst>
                                          <p:attrName>r</p:attrName>
                                        </p:attrNameLst>
                                      </p:cBhvr>
                                      <p:tavLst>
                                        <p:tav tm="0">
                                          <p:val>
                                            <p:strVal val="0"/>
                                          </p:val>
                                        </p:tav>
                                        <p:tav tm="100000">
                                          <p:val>
                                            <p:strVal val="-90"/>
                                          </p:val>
                                        </p:tav>
                                      </p:tavLst>
                                    </p:anim>
                                    <p:anim calcmode="lin" valueType="num">
                                      <p:cBhvr additive="repl">
                                        <p:cTn id="93" dur="200"/>
                                        <p:tgtEl>
                                          <p:spTgt spid="554"/>
                                        </p:tgtEl>
                                        <p:attrNameLst>
                                          <p:attrName>ppt_x</p:attrName>
                                        </p:attrNameLst>
                                      </p:cBhvr>
                                      <p:tavLst>
                                        <p:tav tm="0">
                                          <p:val>
                                            <p:strVal val="#ppt_x"/>
                                          </p:val>
                                        </p:tav>
                                        <p:tav tm="100000">
                                          <p:val>
                                            <p:strVal val="#ppt_x-0.05"/>
                                          </p:val>
                                        </p:tav>
                                      </p:tavLst>
                                    </p:anim>
                                    <p:anim calcmode="lin" valueType="num">
                                      <p:cBhvr additive="repl">
                                        <p:cTn id="94" dur="200"/>
                                        <p:tgtEl>
                                          <p:spTgt spid="554"/>
                                        </p:tgtEl>
                                        <p:attrNameLst>
                                          <p:attrName>ppt_y</p:attrName>
                                        </p:attrNameLst>
                                      </p:cBhvr>
                                      <p:tavLst>
                                        <p:tav tm="0">
                                          <p:val>
                                            <p:strVal val="#ppt_y"/>
                                          </p:val>
                                        </p:tav>
                                        <p:tav tm="100000">
                                          <p:val>
                                            <p:strVal val="#ppt_y+0.1"/>
                                          </p:val>
                                        </p:tav>
                                      </p:tavLst>
                                    </p:anim>
                                    <p:anim calcmode="lin" valueType="num">
                                      <p:cBhvr additive="repl">
                                        <p:cTn id="95" dur="800">
                                          <p:stCondLst>
                                            <p:cond delay="200"/>
                                          </p:stCondLst>
                                        </p:cTn>
                                        <p:tgtEl>
                                          <p:spTgt spid="554"/>
                                        </p:tgtEl>
                                        <p:attrNameLst>
                                          <p:attrName>ppt_x</p:attrName>
                                        </p:attrNameLst>
                                      </p:cBhvr>
                                      <p:tavLst>
                                        <p:tav tm="0">
                                          <p:val>
                                            <p:strVal val="#ppt_x"/>
                                          </p:val>
                                        </p:tav>
                                        <p:tav tm="100000">
                                          <p:val>
                                            <p:strVal val="#ppt_x+0.4+0.05"/>
                                          </p:val>
                                        </p:tav>
                                      </p:tavLst>
                                    </p:anim>
                                    <p:anim calcmode="lin" valueType="num">
                                      <p:cBhvr additive="repl">
                                        <p:cTn id="96" dur="800">
                                          <p:stCondLst>
                                            <p:cond delay="200"/>
                                          </p:stCondLst>
                                        </p:cTn>
                                        <p:tgtEl>
                                          <p:spTgt spid="554"/>
                                        </p:tgtEl>
                                        <p:attrNameLst>
                                          <p:attrName>ppt_y</p:attrName>
                                        </p:attrNameLst>
                                      </p:cBhvr>
                                      <p:tavLst>
                                        <p:tav tm="0">
                                          <p:val>
                                            <p:strVal val="#ppt_y"/>
                                          </p:val>
                                        </p:tav>
                                        <p:tav tm="100000">
                                          <p:val>
                                            <p:strVal val="#ppt_y-0.4-0.1"/>
                                          </p:val>
                                        </p:tav>
                                      </p:tavLst>
                                    </p:anim>
                                    <p:set>
                                      <p:cBhvr>
                                        <p:cTn id="97" dur="1" fill="hold">
                                          <p:stCondLst>
                                            <p:cond delay="999"/>
                                          </p:stCondLst>
                                        </p:cTn>
                                        <p:tgtEl>
                                          <p:spTgt spid="55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6" presetClass="exit" fill="hold" nodeType="clickEffect">
                                  <p:stCondLst>
                                    <p:cond delay="0"/>
                                  </p:stCondLst>
                                  <p:childTnLst>
                                    <p:animEffect transition="out" filter="wipe(down)">
                                      <p:cBhvr additive="repl">
                                        <p:cTn id="101" dur="180">
                                          <p:stCondLst>
                                            <p:cond delay="1820"/>
                                          </p:stCondLst>
                                        </p:cTn>
                                        <p:tgtEl>
                                          <p:spTgt spid="555">
                                            <p:txEl>
                                              <p:pRg st="0" end="0"/>
                                            </p:txEl>
                                          </p:spTgt>
                                        </p:tgtEl>
                                      </p:cBhvr>
                                    </p:animEffect>
                                    <p:anim calcmode="lin" valueType="num">
                                      <p:cBhvr additive="repl">
                                        <p:cTn id="102" dur="1822">
                                          <p:stCondLst>
                                            <p:cond delay="0"/>
                                          </p:stCondLst>
                                        </p:cTn>
                                        <p:tgtEl>
                                          <p:spTgt spid="555">
                                            <p:txEl>
                                              <p:pRg st="0" end="0"/>
                                            </p:txEl>
                                          </p:spTgt>
                                        </p:tgtEl>
                                        <p:attrNameLst>
                                          <p:attrName>ppt_x</p:attrName>
                                        </p:attrNameLst>
                                      </p:cBhvr>
                                      <p:tavLst>
                                        <p:tav tm="0">
                                          <p:val>
                                            <p:strVal val="#ppt_x"/>
                                          </p:val>
                                        </p:tav>
                                        <p:tav tm="100000">
                                          <p:val>
                                            <p:strVal val="#ppt_x+0.25"/>
                                          </p:val>
                                        </p:tav>
                                      </p:tavLst>
                                    </p:anim>
                                    <p:anim calcmode="lin" valueType="num">
                                      <p:cBhvr additive="repl">
                                        <p:cTn id="103" dur="178">
                                          <p:stCondLst>
                                            <p:cond delay="1822"/>
                                          </p:stCondLst>
                                        </p:cTn>
                                        <p:tgtEl>
                                          <p:spTgt spid="555">
                                            <p:txEl>
                                              <p:pRg st="0" end="0"/>
                                            </p:txEl>
                                          </p:spTgt>
                                        </p:tgtEl>
                                        <p:attrNameLst>
                                          <p:attrName>ppt_x</p:attrName>
                                        </p:attrNameLst>
                                      </p:cBhvr>
                                      <p:tavLst>
                                        <p:tav tm="0">
                                          <p:val>
                                            <p:strVal val="#ppt_x"/>
                                          </p:val>
                                        </p:tav>
                                        <p:tav tm="100000">
                                          <p:val>
                                            <p:strVal val="#ppt_x"/>
                                          </p:val>
                                        </p:tav>
                                      </p:tavLst>
                                    </p:anim>
                                    <p:anim calcmode="lin" valueType="num">
                                      <p:cBhvr additive="repl">
                                        <p:cTn id="104" dur="664">
                                          <p:stCondLst>
                                            <p:cond delay="0"/>
                                          </p:stCondLst>
                                        </p:cTn>
                                        <p:tgtEl>
                                          <p:spTgt spid="55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05" dur="664">
                                          <p:stCondLst>
                                            <p:cond delay="664"/>
                                          </p:stCondLst>
                                        </p:cTn>
                                        <p:tgtEl>
                                          <p:spTgt spid="55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06" dur="332">
                                          <p:stCondLst>
                                            <p:cond delay="1324"/>
                                          </p:stCondLst>
                                        </p:cTn>
                                        <p:tgtEl>
                                          <p:spTgt spid="55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07" dur="164">
                                          <p:stCondLst>
                                            <p:cond delay="1656"/>
                                          </p:stCondLst>
                                        </p:cTn>
                                        <p:tgtEl>
                                          <p:spTgt spid="55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08" dur="180">
                                          <p:stCondLst>
                                            <p:cond delay="1820"/>
                                          </p:stCondLst>
                                        </p:cTn>
                                        <p:tgtEl>
                                          <p:spTgt spid="555">
                                            <p:txEl>
                                              <p:pRg st="0" end="0"/>
                                            </p:txEl>
                                          </p:spTgt>
                                        </p:tgtEl>
                                        <p:attrNameLst>
                                          <p:attrName>ppt_y</p:attrName>
                                        </p:attrNameLst>
                                      </p:cBhvr>
                                      <p:tavLst>
                                        <p:tav tm="0">
                                          <p:val>
                                            <p:strVal val="#ppt_y"/>
                                          </p:val>
                                        </p:tav>
                                        <p:tav tm="100000">
                                          <p:val>
                                            <p:strVal val="#ppt_y+#ppt_h"/>
                                          </p:val>
                                        </p:tav>
                                      </p:tavLst>
                                    </p:anim>
                                    <p:animScale>
                                      <p:cBhvr>
                                        <p:cTn id="109" dur="26" fill="hold">
                                          <p:stCondLst>
                                            <p:cond delay="620"/>
                                          </p:stCondLst>
                                        </p:cTn>
                                        <p:tgtEl>
                                          <p:spTgt spid="555">
                                            <p:txEl>
                                              <p:pRg st="0" end="0"/>
                                            </p:txEl>
                                          </p:spTgt>
                                        </p:tgtEl>
                                      </p:cBhvr>
                                      <p:to x="100000" y="60000"/>
                                    </p:animScale>
                                    <p:animScale>
                                      <p:cBhvr>
                                        <p:cTn id="110" dur="166" fill="hold">
                                          <p:stCondLst>
                                            <p:cond delay="646"/>
                                          </p:stCondLst>
                                        </p:cTn>
                                        <p:tgtEl>
                                          <p:spTgt spid="555">
                                            <p:txEl>
                                              <p:pRg st="0" end="0"/>
                                            </p:txEl>
                                          </p:spTgt>
                                        </p:tgtEl>
                                      </p:cBhvr>
                                      <p:to x="100000" y="100000"/>
                                    </p:animScale>
                                    <p:animScale>
                                      <p:cBhvr>
                                        <p:cTn id="111" dur="26" fill="hold">
                                          <p:stCondLst>
                                            <p:cond delay="1312"/>
                                          </p:stCondLst>
                                        </p:cTn>
                                        <p:tgtEl>
                                          <p:spTgt spid="555">
                                            <p:txEl>
                                              <p:pRg st="0" end="0"/>
                                            </p:txEl>
                                          </p:spTgt>
                                        </p:tgtEl>
                                      </p:cBhvr>
                                      <p:to x="100000" y="80000"/>
                                    </p:animScale>
                                    <p:animScale>
                                      <p:cBhvr>
                                        <p:cTn id="112" dur="166" fill="hold">
                                          <p:stCondLst>
                                            <p:cond delay="1338"/>
                                          </p:stCondLst>
                                        </p:cTn>
                                        <p:tgtEl>
                                          <p:spTgt spid="555">
                                            <p:txEl>
                                              <p:pRg st="0" end="0"/>
                                            </p:txEl>
                                          </p:spTgt>
                                        </p:tgtEl>
                                      </p:cBhvr>
                                      <p:to x="100000" y="100000"/>
                                    </p:animScale>
                                    <p:animScale>
                                      <p:cBhvr>
                                        <p:cTn id="113" dur="26" fill="hold">
                                          <p:stCondLst>
                                            <p:cond delay="1642"/>
                                          </p:stCondLst>
                                        </p:cTn>
                                        <p:tgtEl>
                                          <p:spTgt spid="555">
                                            <p:txEl>
                                              <p:pRg st="0" end="0"/>
                                            </p:txEl>
                                          </p:spTgt>
                                        </p:tgtEl>
                                      </p:cBhvr>
                                      <p:to x="100000" y="90000"/>
                                    </p:animScale>
                                    <p:animScale>
                                      <p:cBhvr>
                                        <p:cTn id="114" dur="166" fill="hold">
                                          <p:stCondLst>
                                            <p:cond delay="1668"/>
                                          </p:stCondLst>
                                        </p:cTn>
                                        <p:tgtEl>
                                          <p:spTgt spid="555">
                                            <p:txEl>
                                              <p:pRg st="0" end="0"/>
                                            </p:txEl>
                                          </p:spTgt>
                                        </p:tgtEl>
                                      </p:cBhvr>
                                      <p:to x="100000" y="100000"/>
                                    </p:animScale>
                                    <p:animScale>
                                      <p:cBhvr>
                                        <p:cTn id="115" dur="26" fill="hold">
                                          <p:stCondLst>
                                            <p:cond delay="1808"/>
                                          </p:stCondLst>
                                        </p:cTn>
                                        <p:tgtEl>
                                          <p:spTgt spid="555">
                                            <p:txEl>
                                              <p:pRg st="0" end="0"/>
                                            </p:txEl>
                                          </p:spTgt>
                                        </p:tgtEl>
                                      </p:cBhvr>
                                      <p:to x="100000" y="95000"/>
                                    </p:animScale>
                                    <p:animScale>
                                      <p:cBhvr>
                                        <p:cTn id="116" dur="166" fill="hold">
                                          <p:stCondLst>
                                            <p:cond delay="1834"/>
                                          </p:stCondLst>
                                        </p:cTn>
                                        <p:tgtEl>
                                          <p:spTgt spid="555">
                                            <p:txEl>
                                              <p:pRg st="0" end="0"/>
                                            </p:txEl>
                                          </p:spTgt>
                                        </p:tgtEl>
                                      </p:cBhvr>
                                      <p:to x="100000" y="100000"/>
                                    </p:animScale>
                                    <p:set>
                                      <p:cBhvr>
                                        <p:cTn id="117" dur="1" fill="hold">
                                          <p:stCondLst>
                                            <p:cond delay="1999"/>
                                          </p:stCondLst>
                                        </p:cTn>
                                        <p:tgtEl>
                                          <p:spTgt spid="555">
                                            <p:txEl>
                                              <p:pRg st="0" end="0"/>
                                            </p:txEl>
                                          </p:spTgt>
                                        </p:tgtEl>
                                        <p:attrNameLst>
                                          <p:attrName>style.visibility</p:attrName>
                                        </p:attrNameLst>
                                      </p:cBhvr>
                                      <p:to>
                                        <p:strVal val="hidden"/>
                                      </p:to>
                                    </p:set>
                                  </p:childTnLst>
                                </p:cTn>
                              </p:par>
                              <p:par>
                                <p:cTn id="118" presetID="26" presetClass="exit" fill="hold" nodeType="withEffect">
                                  <p:stCondLst>
                                    <p:cond delay="0"/>
                                  </p:stCondLst>
                                  <p:childTnLst>
                                    <p:animEffect transition="out" filter="wipe(down)">
                                      <p:cBhvr additive="repl">
                                        <p:cTn id="119" dur="180">
                                          <p:stCondLst>
                                            <p:cond delay="1820"/>
                                          </p:stCondLst>
                                        </p:cTn>
                                        <p:tgtEl>
                                          <p:spTgt spid="555">
                                            <p:txEl>
                                              <p:pRg st="1" end="1"/>
                                            </p:txEl>
                                          </p:spTgt>
                                        </p:tgtEl>
                                      </p:cBhvr>
                                    </p:animEffect>
                                    <p:anim calcmode="lin" valueType="num">
                                      <p:cBhvr additive="repl">
                                        <p:cTn id="120" dur="1822">
                                          <p:stCondLst>
                                            <p:cond delay="0"/>
                                          </p:stCondLst>
                                        </p:cTn>
                                        <p:tgtEl>
                                          <p:spTgt spid="555">
                                            <p:txEl>
                                              <p:pRg st="1" end="1"/>
                                            </p:txEl>
                                          </p:spTgt>
                                        </p:tgtEl>
                                        <p:attrNameLst>
                                          <p:attrName>ppt_x</p:attrName>
                                        </p:attrNameLst>
                                      </p:cBhvr>
                                      <p:tavLst>
                                        <p:tav tm="0">
                                          <p:val>
                                            <p:strVal val="#ppt_x"/>
                                          </p:val>
                                        </p:tav>
                                        <p:tav tm="100000">
                                          <p:val>
                                            <p:strVal val="#ppt_x+0.25"/>
                                          </p:val>
                                        </p:tav>
                                      </p:tavLst>
                                    </p:anim>
                                    <p:anim calcmode="lin" valueType="num">
                                      <p:cBhvr additive="repl">
                                        <p:cTn id="121" dur="178">
                                          <p:stCondLst>
                                            <p:cond delay="1822"/>
                                          </p:stCondLst>
                                        </p:cTn>
                                        <p:tgtEl>
                                          <p:spTgt spid="555">
                                            <p:txEl>
                                              <p:pRg st="1" end="1"/>
                                            </p:txEl>
                                          </p:spTgt>
                                        </p:tgtEl>
                                        <p:attrNameLst>
                                          <p:attrName>ppt_x</p:attrName>
                                        </p:attrNameLst>
                                      </p:cBhvr>
                                      <p:tavLst>
                                        <p:tav tm="0">
                                          <p:val>
                                            <p:strVal val="#ppt_x"/>
                                          </p:val>
                                        </p:tav>
                                        <p:tav tm="100000">
                                          <p:val>
                                            <p:strVal val="#ppt_x"/>
                                          </p:val>
                                        </p:tav>
                                      </p:tavLst>
                                    </p:anim>
                                    <p:anim calcmode="lin" valueType="num">
                                      <p:cBhvr additive="repl">
                                        <p:cTn id="122" dur="664">
                                          <p:stCondLst>
                                            <p:cond delay="0"/>
                                          </p:stCondLst>
                                        </p:cTn>
                                        <p:tgtEl>
                                          <p:spTgt spid="555">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23" dur="664">
                                          <p:stCondLst>
                                            <p:cond delay="664"/>
                                          </p:stCondLst>
                                        </p:cTn>
                                        <p:tgtEl>
                                          <p:spTgt spid="555">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24" dur="332">
                                          <p:stCondLst>
                                            <p:cond delay="1324"/>
                                          </p:stCondLst>
                                        </p:cTn>
                                        <p:tgtEl>
                                          <p:spTgt spid="555">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25" dur="164">
                                          <p:stCondLst>
                                            <p:cond delay="1656"/>
                                          </p:stCondLst>
                                        </p:cTn>
                                        <p:tgtEl>
                                          <p:spTgt spid="555">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26" dur="180">
                                          <p:stCondLst>
                                            <p:cond delay="1820"/>
                                          </p:stCondLst>
                                        </p:cTn>
                                        <p:tgtEl>
                                          <p:spTgt spid="555">
                                            <p:txEl>
                                              <p:pRg st="1" end="1"/>
                                            </p:txEl>
                                          </p:spTgt>
                                        </p:tgtEl>
                                        <p:attrNameLst>
                                          <p:attrName>ppt_y</p:attrName>
                                        </p:attrNameLst>
                                      </p:cBhvr>
                                      <p:tavLst>
                                        <p:tav tm="0">
                                          <p:val>
                                            <p:strVal val="#ppt_y"/>
                                          </p:val>
                                        </p:tav>
                                        <p:tav tm="100000">
                                          <p:val>
                                            <p:strVal val="#ppt_y+#ppt_h"/>
                                          </p:val>
                                        </p:tav>
                                      </p:tavLst>
                                    </p:anim>
                                    <p:animScale>
                                      <p:cBhvr>
                                        <p:cTn id="127" dur="26" fill="hold">
                                          <p:stCondLst>
                                            <p:cond delay="620"/>
                                          </p:stCondLst>
                                        </p:cTn>
                                        <p:tgtEl>
                                          <p:spTgt spid="555">
                                            <p:txEl>
                                              <p:pRg st="1" end="1"/>
                                            </p:txEl>
                                          </p:spTgt>
                                        </p:tgtEl>
                                      </p:cBhvr>
                                      <p:to x="100000" y="60000"/>
                                    </p:animScale>
                                    <p:animScale>
                                      <p:cBhvr>
                                        <p:cTn id="128" dur="166" fill="hold">
                                          <p:stCondLst>
                                            <p:cond delay="646"/>
                                          </p:stCondLst>
                                        </p:cTn>
                                        <p:tgtEl>
                                          <p:spTgt spid="555">
                                            <p:txEl>
                                              <p:pRg st="1" end="1"/>
                                            </p:txEl>
                                          </p:spTgt>
                                        </p:tgtEl>
                                      </p:cBhvr>
                                      <p:to x="100000" y="100000"/>
                                    </p:animScale>
                                    <p:animScale>
                                      <p:cBhvr>
                                        <p:cTn id="129" dur="26" fill="hold">
                                          <p:stCondLst>
                                            <p:cond delay="1312"/>
                                          </p:stCondLst>
                                        </p:cTn>
                                        <p:tgtEl>
                                          <p:spTgt spid="555">
                                            <p:txEl>
                                              <p:pRg st="1" end="1"/>
                                            </p:txEl>
                                          </p:spTgt>
                                        </p:tgtEl>
                                      </p:cBhvr>
                                      <p:to x="100000" y="80000"/>
                                    </p:animScale>
                                    <p:animScale>
                                      <p:cBhvr>
                                        <p:cTn id="130" dur="166" fill="hold">
                                          <p:stCondLst>
                                            <p:cond delay="1338"/>
                                          </p:stCondLst>
                                        </p:cTn>
                                        <p:tgtEl>
                                          <p:spTgt spid="555">
                                            <p:txEl>
                                              <p:pRg st="1" end="1"/>
                                            </p:txEl>
                                          </p:spTgt>
                                        </p:tgtEl>
                                      </p:cBhvr>
                                      <p:to x="100000" y="100000"/>
                                    </p:animScale>
                                    <p:animScale>
                                      <p:cBhvr>
                                        <p:cTn id="131" dur="26" fill="hold">
                                          <p:stCondLst>
                                            <p:cond delay="1642"/>
                                          </p:stCondLst>
                                        </p:cTn>
                                        <p:tgtEl>
                                          <p:spTgt spid="555">
                                            <p:txEl>
                                              <p:pRg st="1" end="1"/>
                                            </p:txEl>
                                          </p:spTgt>
                                        </p:tgtEl>
                                      </p:cBhvr>
                                      <p:to x="100000" y="90000"/>
                                    </p:animScale>
                                    <p:animScale>
                                      <p:cBhvr>
                                        <p:cTn id="132" dur="166" fill="hold">
                                          <p:stCondLst>
                                            <p:cond delay="1668"/>
                                          </p:stCondLst>
                                        </p:cTn>
                                        <p:tgtEl>
                                          <p:spTgt spid="555">
                                            <p:txEl>
                                              <p:pRg st="1" end="1"/>
                                            </p:txEl>
                                          </p:spTgt>
                                        </p:tgtEl>
                                      </p:cBhvr>
                                      <p:to x="100000" y="100000"/>
                                    </p:animScale>
                                    <p:animScale>
                                      <p:cBhvr>
                                        <p:cTn id="133" dur="26" fill="hold">
                                          <p:stCondLst>
                                            <p:cond delay="1808"/>
                                          </p:stCondLst>
                                        </p:cTn>
                                        <p:tgtEl>
                                          <p:spTgt spid="555">
                                            <p:txEl>
                                              <p:pRg st="1" end="1"/>
                                            </p:txEl>
                                          </p:spTgt>
                                        </p:tgtEl>
                                      </p:cBhvr>
                                      <p:to x="100000" y="95000"/>
                                    </p:animScale>
                                    <p:animScale>
                                      <p:cBhvr>
                                        <p:cTn id="134" dur="166" fill="hold">
                                          <p:stCondLst>
                                            <p:cond delay="1834"/>
                                          </p:stCondLst>
                                        </p:cTn>
                                        <p:tgtEl>
                                          <p:spTgt spid="555">
                                            <p:txEl>
                                              <p:pRg st="1" end="1"/>
                                            </p:txEl>
                                          </p:spTgt>
                                        </p:tgtEl>
                                      </p:cBhvr>
                                      <p:to x="100000" y="100000"/>
                                    </p:animScale>
                                    <p:set>
                                      <p:cBhvr>
                                        <p:cTn id="135" dur="1" fill="hold">
                                          <p:stCondLst>
                                            <p:cond delay="1999"/>
                                          </p:stCondLst>
                                        </p:cTn>
                                        <p:tgtEl>
                                          <p:spTgt spid="555">
                                            <p:txEl>
                                              <p:pRg st="1" end="1"/>
                                            </p:txEl>
                                          </p:spTgt>
                                        </p:tgtEl>
                                        <p:attrNameLst>
                                          <p:attrName>style.visibility</p:attrName>
                                        </p:attrNameLst>
                                      </p:cBhvr>
                                      <p:to>
                                        <p:strVal val="hidden"/>
                                      </p:to>
                                    </p:set>
                                  </p:childTnLst>
                                </p:cTn>
                              </p:par>
                              <p:par>
                                <p:cTn id="136" presetID="26" presetClass="exit" fill="hold" nodeType="withEffect">
                                  <p:stCondLst>
                                    <p:cond delay="0"/>
                                  </p:stCondLst>
                                  <p:childTnLst>
                                    <p:animEffect transition="out" filter="wipe(down)">
                                      <p:cBhvr additive="repl">
                                        <p:cTn id="137" dur="180">
                                          <p:stCondLst>
                                            <p:cond delay="1820"/>
                                          </p:stCondLst>
                                        </p:cTn>
                                        <p:tgtEl>
                                          <p:spTgt spid="555">
                                            <p:txEl>
                                              <p:pRg st="2" end="2"/>
                                            </p:txEl>
                                          </p:spTgt>
                                        </p:tgtEl>
                                      </p:cBhvr>
                                    </p:animEffect>
                                    <p:anim calcmode="lin" valueType="num">
                                      <p:cBhvr additive="repl">
                                        <p:cTn id="138" dur="1822">
                                          <p:stCondLst>
                                            <p:cond delay="0"/>
                                          </p:stCondLst>
                                        </p:cTn>
                                        <p:tgtEl>
                                          <p:spTgt spid="555">
                                            <p:txEl>
                                              <p:pRg st="2" end="2"/>
                                            </p:txEl>
                                          </p:spTgt>
                                        </p:tgtEl>
                                        <p:attrNameLst>
                                          <p:attrName>ppt_x</p:attrName>
                                        </p:attrNameLst>
                                      </p:cBhvr>
                                      <p:tavLst>
                                        <p:tav tm="0">
                                          <p:val>
                                            <p:strVal val="#ppt_x"/>
                                          </p:val>
                                        </p:tav>
                                        <p:tav tm="100000">
                                          <p:val>
                                            <p:strVal val="#ppt_x+0.25"/>
                                          </p:val>
                                        </p:tav>
                                      </p:tavLst>
                                    </p:anim>
                                    <p:anim calcmode="lin" valueType="num">
                                      <p:cBhvr additive="repl">
                                        <p:cTn id="139" dur="178">
                                          <p:stCondLst>
                                            <p:cond delay="1822"/>
                                          </p:stCondLst>
                                        </p:cTn>
                                        <p:tgtEl>
                                          <p:spTgt spid="555">
                                            <p:txEl>
                                              <p:pRg st="2" end="2"/>
                                            </p:txEl>
                                          </p:spTgt>
                                        </p:tgtEl>
                                        <p:attrNameLst>
                                          <p:attrName>ppt_x</p:attrName>
                                        </p:attrNameLst>
                                      </p:cBhvr>
                                      <p:tavLst>
                                        <p:tav tm="0">
                                          <p:val>
                                            <p:strVal val="#ppt_x"/>
                                          </p:val>
                                        </p:tav>
                                        <p:tav tm="100000">
                                          <p:val>
                                            <p:strVal val="#ppt_x"/>
                                          </p:val>
                                        </p:tav>
                                      </p:tavLst>
                                    </p:anim>
                                    <p:anim calcmode="lin" valueType="num">
                                      <p:cBhvr additive="repl">
                                        <p:cTn id="140" dur="664">
                                          <p:stCondLst>
                                            <p:cond delay="0"/>
                                          </p:stCondLst>
                                        </p:cTn>
                                        <p:tgtEl>
                                          <p:spTgt spid="555">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41" dur="664">
                                          <p:stCondLst>
                                            <p:cond delay="664"/>
                                          </p:stCondLst>
                                        </p:cTn>
                                        <p:tgtEl>
                                          <p:spTgt spid="555">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42" dur="332">
                                          <p:stCondLst>
                                            <p:cond delay="1324"/>
                                          </p:stCondLst>
                                        </p:cTn>
                                        <p:tgtEl>
                                          <p:spTgt spid="555">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43" dur="164">
                                          <p:stCondLst>
                                            <p:cond delay="1656"/>
                                          </p:stCondLst>
                                        </p:cTn>
                                        <p:tgtEl>
                                          <p:spTgt spid="555">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44" dur="180">
                                          <p:stCondLst>
                                            <p:cond delay="1820"/>
                                          </p:stCondLst>
                                        </p:cTn>
                                        <p:tgtEl>
                                          <p:spTgt spid="555">
                                            <p:txEl>
                                              <p:pRg st="2" end="2"/>
                                            </p:txEl>
                                          </p:spTgt>
                                        </p:tgtEl>
                                        <p:attrNameLst>
                                          <p:attrName>ppt_y</p:attrName>
                                        </p:attrNameLst>
                                      </p:cBhvr>
                                      <p:tavLst>
                                        <p:tav tm="0">
                                          <p:val>
                                            <p:strVal val="#ppt_y"/>
                                          </p:val>
                                        </p:tav>
                                        <p:tav tm="100000">
                                          <p:val>
                                            <p:strVal val="#ppt_y+#ppt_h"/>
                                          </p:val>
                                        </p:tav>
                                      </p:tavLst>
                                    </p:anim>
                                    <p:animScale>
                                      <p:cBhvr>
                                        <p:cTn id="145" dur="26" fill="hold">
                                          <p:stCondLst>
                                            <p:cond delay="620"/>
                                          </p:stCondLst>
                                        </p:cTn>
                                        <p:tgtEl>
                                          <p:spTgt spid="555">
                                            <p:txEl>
                                              <p:pRg st="2" end="2"/>
                                            </p:txEl>
                                          </p:spTgt>
                                        </p:tgtEl>
                                      </p:cBhvr>
                                      <p:to x="100000" y="60000"/>
                                    </p:animScale>
                                    <p:animScale>
                                      <p:cBhvr>
                                        <p:cTn id="146" dur="166" fill="hold">
                                          <p:stCondLst>
                                            <p:cond delay="646"/>
                                          </p:stCondLst>
                                        </p:cTn>
                                        <p:tgtEl>
                                          <p:spTgt spid="555">
                                            <p:txEl>
                                              <p:pRg st="2" end="2"/>
                                            </p:txEl>
                                          </p:spTgt>
                                        </p:tgtEl>
                                      </p:cBhvr>
                                      <p:to x="100000" y="100000"/>
                                    </p:animScale>
                                    <p:animScale>
                                      <p:cBhvr>
                                        <p:cTn id="147" dur="26" fill="hold">
                                          <p:stCondLst>
                                            <p:cond delay="1312"/>
                                          </p:stCondLst>
                                        </p:cTn>
                                        <p:tgtEl>
                                          <p:spTgt spid="555">
                                            <p:txEl>
                                              <p:pRg st="2" end="2"/>
                                            </p:txEl>
                                          </p:spTgt>
                                        </p:tgtEl>
                                      </p:cBhvr>
                                      <p:to x="100000" y="80000"/>
                                    </p:animScale>
                                    <p:animScale>
                                      <p:cBhvr>
                                        <p:cTn id="148" dur="166" fill="hold">
                                          <p:stCondLst>
                                            <p:cond delay="1338"/>
                                          </p:stCondLst>
                                        </p:cTn>
                                        <p:tgtEl>
                                          <p:spTgt spid="555">
                                            <p:txEl>
                                              <p:pRg st="2" end="2"/>
                                            </p:txEl>
                                          </p:spTgt>
                                        </p:tgtEl>
                                      </p:cBhvr>
                                      <p:to x="100000" y="100000"/>
                                    </p:animScale>
                                    <p:animScale>
                                      <p:cBhvr>
                                        <p:cTn id="149" dur="26" fill="hold">
                                          <p:stCondLst>
                                            <p:cond delay="1642"/>
                                          </p:stCondLst>
                                        </p:cTn>
                                        <p:tgtEl>
                                          <p:spTgt spid="555">
                                            <p:txEl>
                                              <p:pRg st="2" end="2"/>
                                            </p:txEl>
                                          </p:spTgt>
                                        </p:tgtEl>
                                      </p:cBhvr>
                                      <p:to x="100000" y="90000"/>
                                    </p:animScale>
                                    <p:animScale>
                                      <p:cBhvr>
                                        <p:cTn id="150" dur="166" fill="hold">
                                          <p:stCondLst>
                                            <p:cond delay="1668"/>
                                          </p:stCondLst>
                                        </p:cTn>
                                        <p:tgtEl>
                                          <p:spTgt spid="555">
                                            <p:txEl>
                                              <p:pRg st="2" end="2"/>
                                            </p:txEl>
                                          </p:spTgt>
                                        </p:tgtEl>
                                      </p:cBhvr>
                                      <p:to x="100000" y="100000"/>
                                    </p:animScale>
                                    <p:animScale>
                                      <p:cBhvr>
                                        <p:cTn id="151" dur="26" fill="hold">
                                          <p:stCondLst>
                                            <p:cond delay="1808"/>
                                          </p:stCondLst>
                                        </p:cTn>
                                        <p:tgtEl>
                                          <p:spTgt spid="555">
                                            <p:txEl>
                                              <p:pRg st="2" end="2"/>
                                            </p:txEl>
                                          </p:spTgt>
                                        </p:tgtEl>
                                      </p:cBhvr>
                                      <p:to x="100000" y="95000"/>
                                    </p:animScale>
                                    <p:animScale>
                                      <p:cBhvr>
                                        <p:cTn id="152" dur="166" fill="hold">
                                          <p:stCondLst>
                                            <p:cond delay="1834"/>
                                          </p:stCondLst>
                                        </p:cTn>
                                        <p:tgtEl>
                                          <p:spTgt spid="555">
                                            <p:txEl>
                                              <p:pRg st="2" end="2"/>
                                            </p:txEl>
                                          </p:spTgt>
                                        </p:tgtEl>
                                      </p:cBhvr>
                                      <p:to x="100000" y="100000"/>
                                    </p:animScale>
                                    <p:set>
                                      <p:cBhvr>
                                        <p:cTn id="153" dur="1" fill="hold">
                                          <p:stCondLst>
                                            <p:cond delay="1999"/>
                                          </p:stCondLst>
                                        </p:cTn>
                                        <p:tgtEl>
                                          <p:spTgt spid="555">
                                            <p:txEl>
                                              <p:pRg st="2" end="2"/>
                                            </p:txEl>
                                          </p:spTgt>
                                        </p:tgtEl>
                                        <p:attrNameLst>
                                          <p:attrName>style.visibility</p:attrName>
                                        </p:attrNameLst>
                                      </p:cBhvr>
                                      <p:to>
                                        <p:strVal val="hidden"/>
                                      </p:to>
                                    </p:set>
                                  </p:childTnLst>
                                </p:cTn>
                              </p:par>
                              <p:par>
                                <p:cTn id="154" presetID="26" presetClass="exit" fill="hold" nodeType="withEffect">
                                  <p:stCondLst>
                                    <p:cond delay="0"/>
                                  </p:stCondLst>
                                  <p:childTnLst>
                                    <p:animEffect transition="out" filter="wipe(down)">
                                      <p:cBhvr additive="repl">
                                        <p:cTn id="155" dur="180">
                                          <p:stCondLst>
                                            <p:cond delay="1820"/>
                                          </p:stCondLst>
                                        </p:cTn>
                                        <p:tgtEl>
                                          <p:spTgt spid="555">
                                            <p:txEl>
                                              <p:pRg st="3" end="3"/>
                                            </p:txEl>
                                          </p:spTgt>
                                        </p:tgtEl>
                                      </p:cBhvr>
                                    </p:animEffect>
                                    <p:anim calcmode="lin" valueType="num">
                                      <p:cBhvr additive="repl">
                                        <p:cTn id="156" dur="1822">
                                          <p:stCondLst>
                                            <p:cond delay="0"/>
                                          </p:stCondLst>
                                        </p:cTn>
                                        <p:tgtEl>
                                          <p:spTgt spid="555">
                                            <p:txEl>
                                              <p:pRg st="3" end="3"/>
                                            </p:txEl>
                                          </p:spTgt>
                                        </p:tgtEl>
                                        <p:attrNameLst>
                                          <p:attrName>ppt_x</p:attrName>
                                        </p:attrNameLst>
                                      </p:cBhvr>
                                      <p:tavLst>
                                        <p:tav tm="0">
                                          <p:val>
                                            <p:strVal val="#ppt_x"/>
                                          </p:val>
                                        </p:tav>
                                        <p:tav tm="100000">
                                          <p:val>
                                            <p:strVal val="#ppt_x+0.25"/>
                                          </p:val>
                                        </p:tav>
                                      </p:tavLst>
                                    </p:anim>
                                    <p:anim calcmode="lin" valueType="num">
                                      <p:cBhvr additive="repl">
                                        <p:cTn id="157" dur="178">
                                          <p:stCondLst>
                                            <p:cond delay="1822"/>
                                          </p:stCondLst>
                                        </p:cTn>
                                        <p:tgtEl>
                                          <p:spTgt spid="555">
                                            <p:txEl>
                                              <p:pRg st="3" end="3"/>
                                            </p:txEl>
                                          </p:spTgt>
                                        </p:tgtEl>
                                        <p:attrNameLst>
                                          <p:attrName>ppt_x</p:attrName>
                                        </p:attrNameLst>
                                      </p:cBhvr>
                                      <p:tavLst>
                                        <p:tav tm="0">
                                          <p:val>
                                            <p:strVal val="#ppt_x"/>
                                          </p:val>
                                        </p:tav>
                                        <p:tav tm="100000">
                                          <p:val>
                                            <p:strVal val="#ppt_x"/>
                                          </p:val>
                                        </p:tav>
                                      </p:tavLst>
                                    </p:anim>
                                    <p:anim calcmode="lin" valueType="num">
                                      <p:cBhvr additive="repl">
                                        <p:cTn id="158" dur="664">
                                          <p:stCondLst>
                                            <p:cond delay="0"/>
                                          </p:stCondLst>
                                        </p:cTn>
                                        <p:tgtEl>
                                          <p:spTgt spid="555">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59" dur="664">
                                          <p:stCondLst>
                                            <p:cond delay="664"/>
                                          </p:stCondLst>
                                        </p:cTn>
                                        <p:tgtEl>
                                          <p:spTgt spid="555">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60" dur="332">
                                          <p:stCondLst>
                                            <p:cond delay="1324"/>
                                          </p:stCondLst>
                                        </p:cTn>
                                        <p:tgtEl>
                                          <p:spTgt spid="555">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61" dur="164">
                                          <p:stCondLst>
                                            <p:cond delay="1656"/>
                                          </p:stCondLst>
                                        </p:cTn>
                                        <p:tgtEl>
                                          <p:spTgt spid="555">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62" dur="180">
                                          <p:stCondLst>
                                            <p:cond delay="1820"/>
                                          </p:stCondLst>
                                        </p:cTn>
                                        <p:tgtEl>
                                          <p:spTgt spid="555">
                                            <p:txEl>
                                              <p:pRg st="3" end="3"/>
                                            </p:txEl>
                                          </p:spTgt>
                                        </p:tgtEl>
                                        <p:attrNameLst>
                                          <p:attrName>ppt_y</p:attrName>
                                        </p:attrNameLst>
                                      </p:cBhvr>
                                      <p:tavLst>
                                        <p:tav tm="0">
                                          <p:val>
                                            <p:strVal val="#ppt_y"/>
                                          </p:val>
                                        </p:tav>
                                        <p:tav tm="100000">
                                          <p:val>
                                            <p:strVal val="#ppt_y+#ppt_h"/>
                                          </p:val>
                                        </p:tav>
                                      </p:tavLst>
                                    </p:anim>
                                    <p:animScale>
                                      <p:cBhvr>
                                        <p:cTn id="163" dur="26" fill="hold">
                                          <p:stCondLst>
                                            <p:cond delay="620"/>
                                          </p:stCondLst>
                                        </p:cTn>
                                        <p:tgtEl>
                                          <p:spTgt spid="555">
                                            <p:txEl>
                                              <p:pRg st="3" end="3"/>
                                            </p:txEl>
                                          </p:spTgt>
                                        </p:tgtEl>
                                      </p:cBhvr>
                                      <p:to x="100000" y="60000"/>
                                    </p:animScale>
                                    <p:animScale>
                                      <p:cBhvr>
                                        <p:cTn id="164" dur="166" fill="hold">
                                          <p:stCondLst>
                                            <p:cond delay="646"/>
                                          </p:stCondLst>
                                        </p:cTn>
                                        <p:tgtEl>
                                          <p:spTgt spid="555">
                                            <p:txEl>
                                              <p:pRg st="3" end="3"/>
                                            </p:txEl>
                                          </p:spTgt>
                                        </p:tgtEl>
                                      </p:cBhvr>
                                      <p:to x="100000" y="100000"/>
                                    </p:animScale>
                                    <p:animScale>
                                      <p:cBhvr>
                                        <p:cTn id="165" dur="26" fill="hold">
                                          <p:stCondLst>
                                            <p:cond delay="1312"/>
                                          </p:stCondLst>
                                        </p:cTn>
                                        <p:tgtEl>
                                          <p:spTgt spid="555">
                                            <p:txEl>
                                              <p:pRg st="3" end="3"/>
                                            </p:txEl>
                                          </p:spTgt>
                                        </p:tgtEl>
                                      </p:cBhvr>
                                      <p:to x="100000" y="80000"/>
                                    </p:animScale>
                                    <p:animScale>
                                      <p:cBhvr>
                                        <p:cTn id="166" dur="166" fill="hold">
                                          <p:stCondLst>
                                            <p:cond delay="1338"/>
                                          </p:stCondLst>
                                        </p:cTn>
                                        <p:tgtEl>
                                          <p:spTgt spid="555">
                                            <p:txEl>
                                              <p:pRg st="3" end="3"/>
                                            </p:txEl>
                                          </p:spTgt>
                                        </p:tgtEl>
                                      </p:cBhvr>
                                      <p:to x="100000" y="100000"/>
                                    </p:animScale>
                                    <p:animScale>
                                      <p:cBhvr>
                                        <p:cTn id="167" dur="26" fill="hold">
                                          <p:stCondLst>
                                            <p:cond delay="1642"/>
                                          </p:stCondLst>
                                        </p:cTn>
                                        <p:tgtEl>
                                          <p:spTgt spid="555">
                                            <p:txEl>
                                              <p:pRg st="3" end="3"/>
                                            </p:txEl>
                                          </p:spTgt>
                                        </p:tgtEl>
                                      </p:cBhvr>
                                      <p:to x="100000" y="90000"/>
                                    </p:animScale>
                                    <p:animScale>
                                      <p:cBhvr>
                                        <p:cTn id="168" dur="166" fill="hold">
                                          <p:stCondLst>
                                            <p:cond delay="1668"/>
                                          </p:stCondLst>
                                        </p:cTn>
                                        <p:tgtEl>
                                          <p:spTgt spid="555">
                                            <p:txEl>
                                              <p:pRg st="3" end="3"/>
                                            </p:txEl>
                                          </p:spTgt>
                                        </p:tgtEl>
                                      </p:cBhvr>
                                      <p:to x="100000" y="100000"/>
                                    </p:animScale>
                                    <p:animScale>
                                      <p:cBhvr>
                                        <p:cTn id="169" dur="26" fill="hold">
                                          <p:stCondLst>
                                            <p:cond delay="1808"/>
                                          </p:stCondLst>
                                        </p:cTn>
                                        <p:tgtEl>
                                          <p:spTgt spid="555">
                                            <p:txEl>
                                              <p:pRg st="3" end="3"/>
                                            </p:txEl>
                                          </p:spTgt>
                                        </p:tgtEl>
                                      </p:cBhvr>
                                      <p:to x="100000" y="95000"/>
                                    </p:animScale>
                                    <p:animScale>
                                      <p:cBhvr>
                                        <p:cTn id="170" dur="166" fill="hold">
                                          <p:stCondLst>
                                            <p:cond delay="1834"/>
                                          </p:stCondLst>
                                        </p:cTn>
                                        <p:tgtEl>
                                          <p:spTgt spid="555">
                                            <p:txEl>
                                              <p:pRg st="3" end="3"/>
                                            </p:txEl>
                                          </p:spTgt>
                                        </p:tgtEl>
                                      </p:cBhvr>
                                      <p:to x="100000" y="100000"/>
                                    </p:animScale>
                                    <p:set>
                                      <p:cBhvr>
                                        <p:cTn id="171" dur="1" fill="hold">
                                          <p:stCondLst>
                                            <p:cond delay="1999"/>
                                          </p:stCondLst>
                                        </p:cTn>
                                        <p:tgtEl>
                                          <p:spTgt spid="555">
                                            <p:txEl>
                                              <p:pRg st="3" end="3"/>
                                            </p:txEl>
                                          </p:spTgt>
                                        </p:tgtEl>
                                        <p:attrNameLst>
                                          <p:attrName>style.visibility</p:attrName>
                                        </p:attrNameLst>
                                      </p:cBhvr>
                                      <p:to>
                                        <p:strVal val="hidden"/>
                                      </p:to>
                                    </p:set>
                                  </p:childTnLst>
                                </p:cTn>
                              </p:par>
                              <p:par>
                                <p:cTn id="172" presetID="26" presetClass="exit" fill="hold" nodeType="withEffect">
                                  <p:stCondLst>
                                    <p:cond delay="0"/>
                                  </p:stCondLst>
                                  <p:childTnLst>
                                    <p:animEffect transition="out" filter="wipe(down)">
                                      <p:cBhvr additive="repl">
                                        <p:cTn id="173" dur="180">
                                          <p:stCondLst>
                                            <p:cond delay="1820"/>
                                          </p:stCondLst>
                                        </p:cTn>
                                        <p:tgtEl>
                                          <p:spTgt spid="555">
                                            <p:txEl>
                                              <p:pRg st="4" end="4"/>
                                            </p:txEl>
                                          </p:spTgt>
                                        </p:tgtEl>
                                      </p:cBhvr>
                                    </p:animEffect>
                                    <p:anim calcmode="lin" valueType="num">
                                      <p:cBhvr additive="repl">
                                        <p:cTn id="174" dur="1822">
                                          <p:stCondLst>
                                            <p:cond delay="0"/>
                                          </p:stCondLst>
                                        </p:cTn>
                                        <p:tgtEl>
                                          <p:spTgt spid="555">
                                            <p:txEl>
                                              <p:pRg st="4" end="4"/>
                                            </p:txEl>
                                          </p:spTgt>
                                        </p:tgtEl>
                                        <p:attrNameLst>
                                          <p:attrName>ppt_x</p:attrName>
                                        </p:attrNameLst>
                                      </p:cBhvr>
                                      <p:tavLst>
                                        <p:tav tm="0">
                                          <p:val>
                                            <p:strVal val="#ppt_x"/>
                                          </p:val>
                                        </p:tav>
                                        <p:tav tm="100000">
                                          <p:val>
                                            <p:strVal val="#ppt_x+0.25"/>
                                          </p:val>
                                        </p:tav>
                                      </p:tavLst>
                                    </p:anim>
                                    <p:anim calcmode="lin" valueType="num">
                                      <p:cBhvr additive="repl">
                                        <p:cTn id="175" dur="178">
                                          <p:stCondLst>
                                            <p:cond delay="1822"/>
                                          </p:stCondLst>
                                        </p:cTn>
                                        <p:tgtEl>
                                          <p:spTgt spid="555">
                                            <p:txEl>
                                              <p:pRg st="4" end="4"/>
                                            </p:txEl>
                                          </p:spTgt>
                                        </p:tgtEl>
                                        <p:attrNameLst>
                                          <p:attrName>ppt_x</p:attrName>
                                        </p:attrNameLst>
                                      </p:cBhvr>
                                      <p:tavLst>
                                        <p:tav tm="0">
                                          <p:val>
                                            <p:strVal val="#ppt_x"/>
                                          </p:val>
                                        </p:tav>
                                        <p:tav tm="100000">
                                          <p:val>
                                            <p:strVal val="#ppt_x"/>
                                          </p:val>
                                        </p:tav>
                                      </p:tavLst>
                                    </p:anim>
                                    <p:anim calcmode="lin" valueType="num">
                                      <p:cBhvr additive="repl">
                                        <p:cTn id="176" dur="664">
                                          <p:stCondLst>
                                            <p:cond delay="0"/>
                                          </p:stCondLst>
                                        </p:cTn>
                                        <p:tgtEl>
                                          <p:spTgt spid="555">
                                            <p:txEl>
                                              <p:pRg st="4" end="4"/>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77" dur="664">
                                          <p:stCondLst>
                                            <p:cond delay="664"/>
                                          </p:stCondLst>
                                        </p:cTn>
                                        <p:tgtEl>
                                          <p:spTgt spid="555">
                                            <p:txEl>
                                              <p:pRg st="4" end="4"/>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78" dur="332">
                                          <p:stCondLst>
                                            <p:cond delay="1324"/>
                                          </p:stCondLst>
                                        </p:cTn>
                                        <p:tgtEl>
                                          <p:spTgt spid="555">
                                            <p:txEl>
                                              <p:pRg st="4" end="4"/>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79" dur="164">
                                          <p:stCondLst>
                                            <p:cond delay="1656"/>
                                          </p:stCondLst>
                                        </p:cTn>
                                        <p:tgtEl>
                                          <p:spTgt spid="555">
                                            <p:txEl>
                                              <p:pRg st="4" end="4"/>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80" dur="180">
                                          <p:stCondLst>
                                            <p:cond delay="1820"/>
                                          </p:stCondLst>
                                        </p:cTn>
                                        <p:tgtEl>
                                          <p:spTgt spid="555">
                                            <p:txEl>
                                              <p:pRg st="4" end="4"/>
                                            </p:txEl>
                                          </p:spTgt>
                                        </p:tgtEl>
                                        <p:attrNameLst>
                                          <p:attrName>ppt_y</p:attrName>
                                        </p:attrNameLst>
                                      </p:cBhvr>
                                      <p:tavLst>
                                        <p:tav tm="0">
                                          <p:val>
                                            <p:strVal val="#ppt_y"/>
                                          </p:val>
                                        </p:tav>
                                        <p:tav tm="100000">
                                          <p:val>
                                            <p:strVal val="#ppt_y+#ppt_h"/>
                                          </p:val>
                                        </p:tav>
                                      </p:tavLst>
                                    </p:anim>
                                    <p:animScale>
                                      <p:cBhvr>
                                        <p:cTn id="181" dur="26" fill="hold">
                                          <p:stCondLst>
                                            <p:cond delay="620"/>
                                          </p:stCondLst>
                                        </p:cTn>
                                        <p:tgtEl>
                                          <p:spTgt spid="555">
                                            <p:txEl>
                                              <p:pRg st="4" end="4"/>
                                            </p:txEl>
                                          </p:spTgt>
                                        </p:tgtEl>
                                      </p:cBhvr>
                                      <p:to x="100000" y="60000"/>
                                    </p:animScale>
                                    <p:animScale>
                                      <p:cBhvr>
                                        <p:cTn id="182" dur="166" fill="hold">
                                          <p:stCondLst>
                                            <p:cond delay="646"/>
                                          </p:stCondLst>
                                        </p:cTn>
                                        <p:tgtEl>
                                          <p:spTgt spid="555">
                                            <p:txEl>
                                              <p:pRg st="4" end="4"/>
                                            </p:txEl>
                                          </p:spTgt>
                                        </p:tgtEl>
                                      </p:cBhvr>
                                      <p:to x="100000" y="100000"/>
                                    </p:animScale>
                                    <p:animScale>
                                      <p:cBhvr>
                                        <p:cTn id="183" dur="26" fill="hold">
                                          <p:stCondLst>
                                            <p:cond delay="1312"/>
                                          </p:stCondLst>
                                        </p:cTn>
                                        <p:tgtEl>
                                          <p:spTgt spid="555">
                                            <p:txEl>
                                              <p:pRg st="4" end="4"/>
                                            </p:txEl>
                                          </p:spTgt>
                                        </p:tgtEl>
                                      </p:cBhvr>
                                      <p:to x="100000" y="80000"/>
                                    </p:animScale>
                                    <p:animScale>
                                      <p:cBhvr>
                                        <p:cTn id="184" dur="166" fill="hold">
                                          <p:stCondLst>
                                            <p:cond delay="1338"/>
                                          </p:stCondLst>
                                        </p:cTn>
                                        <p:tgtEl>
                                          <p:spTgt spid="555">
                                            <p:txEl>
                                              <p:pRg st="4" end="4"/>
                                            </p:txEl>
                                          </p:spTgt>
                                        </p:tgtEl>
                                      </p:cBhvr>
                                      <p:to x="100000" y="100000"/>
                                    </p:animScale>
                                    <p:animScale>
                                      <p:cBhvr>
                                        <p:cTn id="185" dur="26" fill="hold">
                                          <p:stCondLst>
                                            <p:cond delay="1642"/>
                                          </p:stCondLst>
                                        </p:cTn>
                                        <p:tgtEl>
                                          <p:spTgt spid="555">
                                            <p:txEl>
                                              <p:pRg st="4" end="4"/>
                                            </p:txEl>
                                          </p:spTgt>
                                        </p:tgtEl>
                                      </p:cBhvr>
                                      <p:to x="100000" y="90000"/>
                                    </p:animScale>
                                    <p:animScale>
                                      <p:cBhvr>
                                        <p:cTn id="186" dur="166" fill="hold">
                                          <p:stCondLst>
                                            <p:cond delay="1668"/>
                                          </p:stCondLst>
                                        </p:cTn>
                                        <p:tgtEl>
                                          <p:spTgt spid="555">
                                            <p:txEl>
                                              <p:pRg st="4" end="4"/>
                                            </p:txEl>
                                          </p:spTgt>
                                        </p:tgtEl>
                                      </p:cBhvr>
                                      <p:to x="100000" y="100000"/>
                                    </p:animScale>
                                    <p:animScale>
                                      <p:cBhvr>
                                        <p:cTn id="187" dur="26" fill="hold">
                                          <p:stCondLst>
                                            <p:cond delay="1808"/>
                                          </p:stCondLst>
                                        </p:cTn>
                                        <p:tgtEl>
                                          <p:spTgt spid="555">
                                            <p:txEl>
                                              <p:pRg st="4" end="4"/>
                                            </p:txEl>
                                          </p:spTgt>
                                        </p:tgtEl>
                                      </p:cBhvr>
                                      <p:to x="100000" y="95000"/>
                                    </p:animScale>
                                    <p:animScale>
                                      <p:cBhvr>
                                        <p:cTn id="188" dur="166" fill="hold">
                                          <p:stCondLst>
                                            <p:cond delay="1834"/>
                                          </p:stCondLst>
                                        </p:cTn>
                                        <p:tgtEl>
                                          <p:spTgt spid="555">
                                            <p:txEl>
                                              <p:pRg st="4" end="4"/>
                                            </p:txEl>
                                          </p:spTgt>
                                        </p:tgtEl>
                                      </p:cBhvr>
                                      <p:to x="100000" y="100000"/>
                                    </p:animScale>
                                    <p:set>
                                      <p:cBhvr>
                                        <p:cTn id="189" dur="1" fill="hold">
                                          <p:stCondLst>
                                            <p:cond delay="1999"/>
                                          </p:stCondLst>
                                        </p:cTn>
                                        <p:tgtEl>
                                          <p:spTgt spid="555">
                                            <p:txEl>
                                              <p:pRg st="4" end="4"/>
                                            </p:txEl>
                                          </p:spTgt>
                                        </p:tgtEl>
                                        <p:attrNameLst>
                                          <p:attrName>style.visibility</p:attrName>
                                        </p:attrNameLst>
                                      </p:cBhvr>
                                      <p:to>
                                        <p:strVal val="hidden"/>
                                      </p:to>
                                    </p:set>
                                  </p:childTnLst>
                                </p:cTn>
                              </p:par>
                              <p:par>
                                <p:cTn id="190" presetID="26" presetClass="exit" fill="hold" nodeType="withEffect">
                                  <p:stCondLst>
                                    <p:cond delay="0"/>
                                  </p:stCondLst>
                                  <p:childTnLst>
                                    <p:animEffect transition="out" filter="wipe(down)">
                                      <p:cBhvr additive="repl">
                                        <p:cTn id="191" dur="180">
                                          <p:stCondLst>
                                            <p:cond delay="1820"/>
                                          </p:stCondLst>
                                        </p:cTn>
                                        <p:tgtEl>
                                          <p:spTgt spid="555">
                                            <p:txEl>
                                              <p:pRg st="5" end="5"/>
                                            </p:txEl>
                                          </p:spTgt>
                                        </p:tgtEl>
                                      </p:cBhvr>
                                    </p:animEffect>
                                    <p:anim calcmode="lin" valueType="num">
                                      <p:cBhvr additive="repl">
                                        <p:cTn id="192" dur="1822">
                                          <p:stCondLst>
                                            <p:cond delay="0"/>
                                          </p:stCondLst>
                                        </p:cTn>
                                        <p:tgtEl>
                                          <p:spTgt spid="555">
                                            <p:txEl>
                                              <p:pRg st="5" end="5"/>
                                            </p:txEl>
                                          </p:spTgt>
                                        </p:tgtEl>
                                        <p:attrNameLst>
                                          <p:attrName>ppt_x</p:attrName>
                                        </p:attrNameLst>
                                      </p:cBhvr>
                                      <p:tavLst>
                                        <p:tav tm="0">
                                          <p:val>
                                            <p:strVal val="#ppt_x"/>
                                          </p:val>
                                        </p:tav>
                                        <p:tav tm="100000">
                                          <p:val>
                                            <p:strVal val="#ppt_x+0.25"/>
                                          </p:val>
                                        </p:tav>
                                      </p:tavLst>
                                    </p:anim>
                                    <p:anim calcmode="lin" valueType="num">
                                      <p:cBhvr additive="repl">
                                        <p:cTn id="193" dur="178">
                                          <p:stCondLst>
                                            <p:cond delay="1822"/>
                                          </p:stCondLst>
                                        </p:cTn>
                                        <p:tgtEl>
                                          <p:spTgt spid="555">
                                            <p:txEl>
                                              <p:pRg st="5" end="5"/>
                                            </p:txEl>
                                          </p:spTgt>
                                        </p:tgtEl>
                                        <p:attrNameLst>
                                          <p:attrName>ppt_x</p:attrName>
                                        </p:attrNameLst>
                                      </p:cBhvr>
                                      <p:tavLst>
                                        <p:tav tm="0">
                                          <p:val>
                                            <p:strVal val="#ppt_x"/>
                                          </p:val>
                                        </p:tav>
                                        <p:tav tm="100000">
                                          <p:val>
                                            <p:strVal val="#ppt_x"/>
                                          </p:val>
                                        </p:tav>
                                      </p:tavLst>
                                    </p:anim>
                                    <p:anim calcmode="lin" valueType="num">
                                      <p:cBhvr additive="repl">
                                        <p:cTn id="194" dur="664">
                                          <p:stCondLst>
                                            <p:cond delay="0"/>
                                          </p:stCondLst>
                                        </p:cTn>
                                        <p:tgtEl>
                                          <p:spTgt spid="555">
                                            <p:txEl>
                                              <p:pRg st="5" end="5"/>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95" dur="664">
                                          <p:stCondLst>
                                            <p:cond delay="664"/>
                                          </p:stCondLst>
                                        </p:cTn>
                                        <p:tgtEl>
                                          <p:spTgt spid="555">
                                            <p:txEl>
                                              <p:pRg st="5" end="5"/>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96" dur="332">
                                          <p:stCondLst>
                                            <p:cond delay="1324"/>
                                          </p:stCondLst>
                                        </p:cTn>
                                        <p:tgtEl>
                                          <p:spTgt spid="555">
                                            <p:txEl>
                                              <p:pRg st="5" end="5"/>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97" dur="164">
                                          <p:stCondLst>
                                            <p:cond delay="1656"/>
                                          </p:stCondLst>
                                        </p:cTn>
                                        <p:tgtEl>
                                          <p:spTgt spid="555">
                                            <p:txEl>
                                              <p:pRg st="5" end="5"/>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98" dur="180">
                                          <p:stCondLst>
                                            <p:cond delay="1820"/>
                                          </p:stCondLst>
                                        </p:cTn>
                                        <p:tgtEl>
                                          <p:spTgt spid="555">
                                            <p:txEl>
                                              <p:pRg st="5" end="5"/>
                                            </p:txEl>
                                          </p:spTgt>
                                        </p:tgtEl>
                                        <p:attrNameLst>
                                          <p:attrName>ppt_y</p:attrName>
                                        </p:attrNameLst>
                                      </p:cBhvr>
                                      <p:tavLst>
                                        <p:tav tm="0">
                                          <p:val>
                                            <p:strVal val="#ppt_y"/>
                                          </p:val>
                                        </p:tav>
                                        <p:tav tm="100000">
                                          <p:val>
                                            <p:strVal val="#ppt_y+#ppt_h"/>
                                          </p:val>
                                        </p:tav>
                                      </p:tavLst>
                                    </p:anim>
                                    <p:animScale>
                                      <p:cBhvr>
                                        <p:cTn id="199" dur="26" fill="hold">
                                          <p:stCondLst>
                                            <p:cond delay="620"/>
                                          </p:stCondLst>
                                        </p:cTn>
                                        <p:tgtEl>
                                          <p:spTgt spid="555">
                                            <p:txEl>
                                              <p:pRg st="5" end="5"/>
                                            </p:txEl>
                                          </p:spTgt>
                                        </p:tgtEl>
                                      </p:cBhvr>
                                      <p:to x="100000" y="60000"/>
                                    </p:animScale>
                                    <p:animScale>
                                      <p:cBhvr>
                                        <p:cTn id="200" dur="166" fill="hold">
                                          <p:stCondLst>
                                            <p:cond delay="646"/>
                                          </p:stCondLst>
                                        </p:cTn>
                                        <p:tgtEl>
                                          <p:spTgt spid="555">
                                            <p:txEl>
                                              <p:pRg st="5" end="5"/>
                                            </p:txEl>
                                          </p:spTgt>
                                        </p:tgtEl>
                                      </p:cBhvr>
                                      <p:to x="100000" y="100000"/>
                                    </p:animScale>
                                    <p:animScale>
                                      <p:cBhvr>
                                        <p:cTn id="201" dur="26" fill="hold">
                                          <p:stCondLst>
                                            <p:cond delay="1312"/>
                                          </p:stCondLst>
                                        </p:cTn>
                                        <p:tgtEl>
                                          <p:spTgt spid="555">
                                            <p:txEl>
                                              <p:pRg st="5" end="5"/>
                                            </p:txEl>
                                          </p:spTgt>
                                        </p:tgtEl>
                                      </p:cBhvr>
                                      <p:to x="100000" y="80000"/>
                                    </p:animScale>
                                    <p:animScale>
                                      <p:cBhvr>
                                        <p:cTn id="202" dur="166" fill="hold">
                                          <p:stCondLst>
                                            <p:cond delay="1338"/>
                                          </p:stCondLst>
                                        </p:cTn>
                                        <p:tgtEl>
                                          <p:spTgt spid="555">
                                            <p:txEl>
                                              <p:pRg st="5" end="5"/>
                                            </p:txEl>
                                          </p:spTgt>
                                        </p:tgtEl>
                                      </p:cBhvr>
                                      <p:to x="100000" y="100000"/>
                                    </p:animScale>
                                    <p:animScale>
                                      <p:cBhvr>
                                        <p:cTn id="203" dur="26" fill="hold">
                                          <p:stCondLst>
                                            <p:cond delay="1642"/>
                                          </p:stCondLst>
                                        </p:cTn>
                                        <p:tgtEl>
                                          <p:spTgt spid="555">
                                            <p:txEl>
                                              <p:pRg st="5" end="5"/>
                                            </p:txEl>
                                          </p:spTgt>
                                        </p:tgtEl>
                                      </p:cBhvr>
                                      <p:to x="100000" y="90000"/>
                                    </p:animScale>
                                    <p:animScale>
                                      <p:cBhvr>
                                        <p:cTn id="204" dur="166" fill="hold">
                                          <p:stCondLst>
                                            <p:cond delay="1668"/>
                                          </p:stCondLst>
                                        </p:cTn>
                                        <p:tgtEl>
                                          <p:spTgt spid="555">
                                            <p:txEl>
                                              <p:pRg st="5" end="5"/>
                                            </p:txEl>
                                          </p:spTgt>
                                        </p:tgtEl>
                                      </p:cBhvr>
                                      <p:to x="100000" y="100000"/>
                                    </p:animScale>
                                    <p:animScale>
                                      <p:cBhvr>
                                        <p:cTn id="205" dur="26" fill="hold">
                                          <p:stCondLst>
                                            <p:cond delay="1808"/>
                                          </p:stCondLst>
                                        </p:cTn>
                                        <p:tgtEl>
                                          <p:spTgt spid="555">
                                            <p:txEl>
                                              <p:pRg st="5" end="5"/>
                                            </p:txEl>
                                          </p:spTgt>
                                        </p:tgtEl>
                                      </p:cBhvr>
                                      <p:to x="100000" y="95000"/>
                                    </p:animScale>
                                    <p:animScale>
                                      <p:cBhvr>
                                        <p:cTn id="206" dur="166" fill="hold">
                                          <p:stCondLst>
                                            <p:cond delay="1834"/>
                                          </p:stCondLst>
                                        </p:cTn>
                                        <p:tgtEl>
                                          <p:spTgt spid="555">
                                            <p:txEl>
                                              <p:pRg st="5" end="5"/>
                                            </p:txEl>
                                          </p:spTgt>
                                        </p:tgtEl>
                                      </p:cBhvr>
                                      <p:to x="100000" y="100000"/>
                                    </p:animScale>
                                    <p:set>
                                      <p:cBhvr>
                                        <p:cTn id="207" dur="1" fill="hold">
                                          <p:stCondLst>
                                            <p:cond delay="1999"/>
                                          </p:stCondLst>
                                        </p:cTn>
                                        <p:tgtEl>
                                          <p:spTgt spid="555">
                                            <p:txEl>
                                              <p:pRg st="5" end="5"/>
                                            </p:txEl>
                                          </p:spTgt>
                                        </p:tgtEl>
                                        <p:attrNameLst>
                                          <p:attrName>style.visibility</p:attrName>
                                        </p:attrNameLst>
                                      </p:cBhvr>
                                      <p:to>
                                        <p:strVal val="hidden"/>
                                      </p:to>
                                    </p:set>
                                  </p:childTnLst>
                                </p:cTn>
                              </p:par>
                              <p:par>
                                <p:cTn id="208" presetID="26" presetClass="exit" fill="hold" nodeType="withEffect">
                                  <p:stCondLst>
                                    <p:cond delay="0"/>
                                  </p:stCondLst>
                                  <p:childTnLst>
                                    <p:animEffect transition="out" filter="wipe(down)">
                                      <p:cBhvr additive="repl">
                                        <p:cTn id="209" dur="180">
                                          <p:stCondLst>
                                            <p:cond delay="1820"/>
                                          </p:stCondLst>
                                        </p:cTn>
                                        <p:tgtEl>
                                          <p:spTgt spid="555">
                                            <p:txEl>
                                              <p:pRg st="10" end="10"/>
                                            </p:txEl>
                                          </p:spTgt>
                                        </p:tgtEl>
                                      </p:cBhvr>
                                    </p:animEffect>
                                    <p:anim calcmode="lin" valueType="num">
                                      <p:cBhvr additive="repl">
                                        <p:cTn id="210" dur="1822">
                                          <p:stCondLst>
                                            <p:cond delay="0"/>
                                          </p:stCondLst>
                                        </p:cTn>
                                        <p:tgtEl>
                                          <p:spTgt spid="555">
                                            <p:txEl>
                                              <p:pRg st="10" end="10"/>
                                            </p:txEl>
                                          </p:spTgt>
                                        </p:tgtEl>
                                        <p:attrNameLst>
                                          <p:attrName>ppt_x</p:attrName>
                                        </p:attrNameLst>
                                      </p:cBhvr>
                                      <p:tavLst>
                                        <p:tav tm="0">
                                          <p:val>
                                            <p:strVal val="#ppt_x"/>
                                          </p:val>
                                        </p:tav>
                                        <p:tav tm="100000">
                                          <p:val>
                                            <p:strVal val="#ppt_x+0.25"/>
                                          </p:val>
                                        </p:tav>
                                      </p:tavLst>
                                    </p:anim>
                                    <p:anim calcmode="lin" valueType="num">
                                      <p:cBhvr additive="repl">
                                        <p:cTn id="211" dur="178">
                                          <p:stCondLst>
                                            <p:cond delay="1822"/>
                                          </p:stCondLst>
                                        </p:cTn>
                                        <p:tgtEl>
                                          <p:spTgt spid="555">
                                            <p:txEl>
                                              <p:pRg st="10" end="10"/>
                                            </p:txEl>
                                          </p:spTgt>
                                        </p:tgtEl>
                                        <p:attrNameLst>
                                          <p:attrName>ppt_x</p:attrName>
                                        </p:attrNameLst>
                                      </p:cBhvr>
                                      <p:tavLst>
                                        <p:tav tm="0">
                                          <p:val>
                                            <p:strVal val="#ppt_x"/>
                                          </p:val>
                                        </p:tav>
                                        <p:tav tm="100000">
                                          <p:val>
                                            <p:strVal val="#ppt_x"/>
                                          </p:val>
                                        </p:tav>
                                      </p:tavLst>
                                    </p:anim>
                                    <p:anim calcmode="lin" valueType="num">
                                      <p:cBhvr additive="repl">
                                        <p:cTn id="212" dur="664">
                                          <p:stCondLst>
                                            <p:cond delay="0"/>
                                          </p:stCondLst>
                                        </p:cTn>
                                        <p:tgtEl>
                                          <p:spTgt spid="555">
                                            <p:txEl>
                                              <p:pRg st="10" end="1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213" dur="664">
                                          <p:stCondLst>
                                            <p:cond delay="664"/>
                                          </p:stCondLst>
                                        </p:cTn>
                                        <p:tgtEl>
                                          <p:spTgt spid="555">
                                            <p:txEl>
                                              <p:pRg st="10" end="1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214" dur="332">
                                          <p:stCondLst>
                                            <p:cond delay="1324"/>
                                          </p:stCondLst>
                                        </p:cTn>
                                        <p:tgtEl>
                                          <p:spTgt spid="555">
                                            <p:txEl>
                                              <p:pRg st="10" end="1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215" dur="164">
                                          <p:stCondLst>
                                            <p:cond delay="1656"/>
                                          </p:stCondLst>
                                        </p:cTn>
                                        <p:tgtEl>
                                          <p:spTgt spid="555">
                                            <p:txEl>
                                              <p:pRg st="10" end="1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216" dur="180">
                                          <p:stCondLst>
                                            <p:cond delay="1820"/>
                                          </p:stCondLst>
                                        </p:cTn>
                                        <p:tgtEl>
                                          <p:spTgt spid="555">
                                            <p:txEl>
                                              <p:pRg st="10" end="10"/>
                                            </p:txEl>
                                          </p:spTgt>
                                        </p:tgtEl>
                                        <p:attrNameLst>
                                          <p:attrName>ppt_y</p:attrName>
                                        </p:attrNameLst>
                                      </p:cBhvr>
                                      <p:tavLst>
                                        <p:tav tm="0">
                                          <p:val>
                                            <p:strVal val="#ppt_y"/>
                                          </p:val>
                                        </p:tav>
                                        <p:tav tm="100000">
                                          <p:val>
                                            <p:strVal val="#ppt_y+#ppt_h"/>
                                          </p:val>
                                        </p:tav>
                                      </p:tavLst>
                                    </p:anim>
                                    <p:animScale>
                                      <p:cBhvr>
                                        <p:cTn id="217" dur="26" fill="hold">
                                          <p:stCondLst>
                                            <p:cond delay="620"/>
                                          </p:stCondLst>
                                        </p:cTn>
                                        <p:tgtEl>
                                          <p:spTgt spid="555">
                                            <p:txEl>
                                              <p:pRg st="10" end="10"/>
                                            </p:txEl>
                                          </p:spTgt>
                                        </p:tgtEl>
                                      </p:cBhvr>
                                      <p:to x="100000" y="60000"/>
                                    </p:animScale>
                                    <p:animScale>
                                      <p:cBhvr>
                                        <p:cTn id="218" dur="166" fill="hold">
                                          <p:stCondLst>
                                            <p:cond delay="646"/>
                                          </p:stCondLst>
                                        </p:cTn>
                                        <p:tgtEl>
                                          <p:spTgt spid="555">
                                            <p:txEl>
                                              <p:pRg st="10" end="10"/>
                                            </p:txEl>
                                          </p:spTgt>
                                        </p:tgtEl>
                                      </p:cBhvr>
                                      <p:to x="100000" y="100000"/>
                                    </p:animScale>
                                    <p:animScale>
                                      <p:cBhvr>
                                        <p:cTn id="219" dur="26" fill="hold">
                                          <p:stCondLst>
                                            <p:cond delay="1312"/>
                                          </p:stCondLst>
                                        </p:cTn>
                                        <p:tgtEl>
                                          <p:spTgt spid="555">
                                            <p:txEl>
                                              <p:pRg st="10" end="10"/>
                                            </p:txEl>
                                          </p:spTgt>
                                        </p:tgtEl>
                                      </p:cBhvr>
                                      <p:to x="100000" y="80000"/>
                                    </p:animScale>
                                    <p:animScale>
                                      <p:cBhvr>
                                        <p:cTn id="220" dur="166" fill="hold">
                                          <p:stCondLst>
                                            <p:cond delay="1338"/>
                                          </p:stCondLst>
                                        </p:cTn>
                                        <p:tgtEl>
                                          <p:spTgt spid="555">
                                            <p:txEl>
                                              <p:pRg st="10" end="10"/>
                                            </p:txEl>
                                          </p:spTgt>
                                        </p:tgtEl>
                                      </p:cBhvr>
                                      <p:to x="100000" y="100000"/>
                                    </p:animScale>
                                    <p:animScale>
                                      <p:cBhvr>
                                        <p:cTn id="221" dur="26" fill="hold">
                                          <p:stCondLst>
                                            <p:cond delay="1642"/>
                                          </p:stCondLst>
                                        </p:cTn>
                                        <p:tgtEl>
                                          <p:spTgt spid="555">
                                            <p:txEl>
                                              <p:pRg st="10" end="10"/>
                                            </p:txEl>
                                          </p:spTgt>
                                        </p:tgtEl>
                                      </p:cBhvr>
                                      <p:to x="100000" y="90000"/>
                                    </p:animScale>
                                    <p:animScale>
                                      <p:cBhvr>
                                        <p:cTn id="222" dur="166" fill="hold">
                                          <p:stCondLst>
                                            <p:cond delay="1668"/>
                                          </p:stCondLst>
                                        </p:cTn>
                                        <p:tgtEl>
                                          <p:spTgt spid="555">
                                            <p:txEl>
                                              <p:pRg st="10" end="10"/>
                                            </p:txEl>
                                          </p:spTgt>
                                        </p:tgtEl>
                                      </p:cBhvr>
                                      <p:to x="100000" y="100000"/>
                                    </p:animScale>
                                    <p:animScale>
                                      <p:cBhvr>
                                        <p:cTn id="223" dur="26" fill="hold">
                                          <p:stCondLst>
                                            <p:cond delay="1808"/>
                                          </p:stCondLst>
                                        </p:cTn>
                                        <p:tgtEl>
                                          <p:spTgt spid="555">
                                            <p:txEl>
                                              <p:pRg st="10" end="10"/>
                                            </p:txEl>
                                          </p:spTgt>
                                        </p:tgtEl>
                                      </p:cBhvr>
                                      <p:to x="100000" y="95000"/>
                                    </p:animScale>
                                    <p:animScale>
                                      <p:cBhvr>
                                        <p:cTn id="224" dur="166" fill="hold">
                                          <p:stCondLst>
                                            <p:cond delay="1834"/>
                                          </p:stCondLst>
                                        </p:cTn>
                                        <p:tgtEl>
                                          <p:spTgt spid="555">
                                            <p:txEl>
                                              <p:pRg st="10" end="10"/>
                                            </p:txEl>
                                          </p:spTgt>
                                        </p:tgtEl>
                                      </p:cBhvr>
                                      <p:to x="100000" y="100000"/>
                                    </p:animScale>
                                    <p:set>
                                      <p:cBhvr>
                                        <p:cTn id="225" dur="1" fill="hold">
                                          <p:stCondLst>
                                            <p:cond delay="1999"/>
                                          </p:stCondLst>
                                        </p:cTn>
                                        <p:tgtEl>
                                          <p:spTgt spid="555">
                                            <p:txEl>
                                              <p:pRg st="10" end="10"/>
                                            </p:txEl>
                                          </p:spTgt>
                                        </p:tgtEl>
                                        <p:attrNameLst>
                                          <p:attrName>style.visibility</p:attrName>
                                        </p:attrNameLst>
                                      </p:cBhvr>
                                      <p:to>
                                        <p:strVal val="hidden"/>
                                      </p:to>
                                    </p:set>
                                  </p:childTnLst>
                                </p:cTn>
                              </p:par>
                              <p:par>
                                <p:cTn id="226" presetID="26" presetClass="exit" fill="hold" nodeType="withEffect">
                                  <p:stCondLst>
                                    <p:cond delay="0"/>
                                  </p:stCondLst>
                                  <p:childTnLst>
                                    <p:animEffect transition="out" filter="wipe(down)">
                                      <p:cBhvr additive="repl">
                                        <p:cTn id="227" dur="180">
                                          <p:stCondLst>
                                            <p:cond delay="1820"/>
                                          </p:stCondLst>
                                        </p:cTn>
                                        <p:tgtEl>
                                          <p:spTgt spid="555">
                                            <p:txEl>
                                              <p:pRg st="6" end="6"/>
                                            </p:txEl>
                                          </p:spTgt>
                                        </p:tgtEl>
                                      </p:cBhvr>
                                    </p:animEffect>
                                    <p:anim calcmode="lin" valueType="num">
                                      <p:cBhvr additive="repl">
                                        <p:cTn id="228" dur="1822">
                                          <p:stCondLst>
                                            <p:cond delay="0"/>
                                          </p:stCondLst>
                                        </p:cTn>
                                        <p:tgtEl>
                                          <p:spTgt spid="555">
                                            <p:txEl>
                                              <p:pRg st="6" end="6"/>
                                            </p:txEl>
                                          </p:spTgt>
                                        </p:tgtEl>
                                        <p:attrNameLst>
                                          <p:attrName>ppt_x</p:attrName>
                                        </p:attrNameLst>
                                      </p:cBhvr>
                                      <p:tavLst>
                                        <p:tav tm="0">
                                          <p:val>
                                            <p:strVal val="#ppt_x"/>
                                          </p:val>
                                        </p:tav>
                                        <p:tav tm="100000">
                                          <p:val>
                                            <p:strVal val="#ppt_x+0.25"/>
                                          </p:val>
                                        </p:tav>
                                      </p:tavLst>
                                    </p:anim>
                                    <p:anim calcmode="lin" valueType="num">
                                      <p:cBhvr additive="repl">
                                        <p:cTn id="229" dur="178">
                                          <p:stCondLst>
                                            <p:cond delay="1822"/>
                                          </p:stCondLst>
                                        </p:cTn>
                                        <p:tgtEl>
                                          <p:spTgt spid="555">
                                            <p:txEl>
                                              <p:pRg st="6" end="6"/>
                                            </p:txEl>
                                          </p:spTgt>
                                        </p:tgtEl>
                                        <p:attrNameLst>
                                          <p:attrName>ppt_x</p:attrName>
                                        </p:attrNameLst>
                                      </p:cBhvr>
                                      <p:tavLst>
                                        <p:tav tm="0">
                                          <p:val>
                                            <p:strVal val="#ppt_x"/>
                                          </p:val>
                                        </p:tav>
                                        <p:tav tm="100000">
                                          <p:val>
                                            <p:strVal val="#ppt_x"/>
                                          </p:val>
                                        </p:tav>
                                      </p:tavLst>
                                    </p:anim>
                                    <p:anim calcmode="lin" valueType="num">
                                      <p:cBhvr additive="repl">
                                        <p:cTn id="230" dur="664">
                                          <p:stCondLst>
                                            <p:cond delay="0"/>
                                          </p:stCondLst>
                                        </p:cTn>
                                        <p:tgtEl>
                                          <p:spTgt spid="555">
                                            <p:txEl>
                                              <p:pRg st="6" end="6"/>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231" dur="664">
                                          <p:stCondLst>
                                            <p:cond delay="664"/>
                                          </p:stCondLst>
                                        </p:cTn>
                                        <p:tgtEl>
                                          <p:spTgt spid="555">
                                            <p:txEl>
                                              <p:pRg st="6" end="6"/>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232" dur="332">
                                          <p:stCondLst>
                                            <p:cond delay="1324"/>
                                          </p:stCondLst>
                                        </p:cTn>
                                        <p:tgtEl>
                                          <p:spTgt spid="555">
                                            <p:txEl>
                                              <p:pRg st="6" end="6"/>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233" dur="164">
                                          <p:stCondLst>
                                            <p:cond delay="1656"/>
                                          </p:stCondLst>
                                        </p:cTn>
                                        <p:tgtEl>
                                          <p:spTgt spid="555">
                                            <p:txEl>
                                              <p:pRg st="6" end="6"/>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234" dur="180">
                                          <p:stCondLst>
                                            <p:cond delay="1820"/>
                                          </p:stCondLst>
                                        </p:cTn>
                                        <p:tgtEl>
                                          <p:spTgt spid="555">
                                            <p:txEl>
                                              <p:pRg st="6" end="6"/>
                                            </p:txEl>
                                          </p:spTgt>
                                        </p:tgtEl>
                                        <p:attrNameLst>
                                          <p:attrName>ppt_y</p:attrName>
                                        </p:attrNameLst>
                                      </p:cBhvr>
                                      <p:tavLst>
                                        <p:tav tm="0">
                                          <p:val>
                                            <p:strVal val="#ppt_y"/>
                                          </p:val>
                                        </p:tav>
                                        <p:tav tm="100000">
                                          <p:val>
                                            <p:strVal val="#ppt_y+#ppt_h"/>
                                          </p:val>
                                        </p:tav>
                                      </p:tavLst>
                                    </p:anim>
                                    <p:animScale>
                                      <p:cBhvr>
                                        <p:cTn id="235" dur="26" fill="hold">
                                          <p:stCondLst>
                                            <p:cond delay="620"/>
                                          </p:stCondLst>
                                        </p:cTn>
                                        <p:tgtEl>
                                          <p:spTgt spid="555">
                                            <p:txEl>
                                              <p:pRg st="6" end="6"/>
                                            </p:txEl>
                                          </p:spTgt>
                                        </p:tgtEl>
                                      </p:cBhvr>
                                      <p:to x="100000" y="60000"/>
                                    </p:animScale>
                                    <p:animScale>
                                      <p:cBhvr>
                                        <p:cTn id="236" dur="166" fill="hold">
                                          <p:stCondLst>
                                            <p:cond delay="646"/>
                                          </p:stCondLst>
                                        </p:cTn>
                                        <p:tgtEl>
                                          <p:spTgt spid="555">
                                            <p:txEl>
                                              <p:pRg st="6" end="6"/>
                                            </p:txEl>
                                          </p:spTgt>
                                        </p:tgtEl>
                                      </p:cBhvr>
                                      <p:to x="100000" y="100000"/>
                                    </p:animScale>
                                    <p:animScale>
                                      <p:cBhvr>
                                        <p:cTn id="237" dur="26" fill="hold">
                                          <p:stCondLst>
                                            <p:cond delay="1312"/>
                                          </p:stCondLst>
                                        </p:cTn>
                                        <p:tgtEl>
                                          <p:spTgt spid="555">
                                            <p:txEl>
                                              <p:pRg st="6" end="6"/>
                                            </p:txEl>
                                          </p:spTgt>
                                        </p:tgtEl>
                                      </p:cBhvr>
                                      <p:to x="100000" y="80000"/>
                                    </p:animScale>
                                    <p:animScale>
                                      <p:cBhvr>
                                        <p:cTn id="238" dur="166" fill="hold">
                                          <p:stCondLst>
                                            <p:cond delay="1338"/>
                                          </p:stCondLst>
                                        </p:cTn>
                                        <p:tgtEl>
                                          <p:spTgt spid="555">
                                            <p:txEl>
                                              <p:pRg st="6" end="6"/>
                                            </p:txEl>
                                          </p:spTgt>
                                        </p:tgtEl>
                                      </p:cBhvr>
                                      <p:to x="100000" y="100000"/>
                                    </p:animScale>
                                    <p:animScale>
                                      <p:cBhvr>
                                        <p:cTn id="239" dur="26" fill="hold">
                                          <p:stCondLst>
                                            <p:cond delay="1642"/>
                                          </p:stCondLst>
                                        </p:cTn>
                                        <p:tgtEl>
                                          <p:spTgt spid="555">
                                            <p:txEl>
                                              <p:pRg st="6" end="6"/>
                                            </p:txEl>
                                          </p:spTgt>
                                        </p:tgtEl>
                                      </p:cBhvr>
                                      <p:to x="100000" y="90000"/>
                                    </p:animScale>
                                    <p:animScale>
                                      <p:cBhvr>
                                        <p:cTn id="240" dur="166" fill="hold">
                                          <p:stCondLst>
                                            <p:cond delay="1668"/>
                                          </p:stCondLst>
                                        </p:cTn>
                                        <p:tgtEl>
                                          <p:spTgt spid="555">
                                            <p:txEl>
                                              <p:pRg st="6" end="6"/>
                                            </p:txEl>
                                          </p:spTgt>
                                        </p:tgtEl>
                                      </p:cBhvr>
                                      <p:to x="100000" y="100000"/>
                                    </p:animScale>
                                    <p:animScale>
                                      <p:cBhvr>
                                        <p:cTn id="241" dur="26" fill="hold">
                                          <p:stCondLst>
                                            <p:cond delay="1808"/>
                                          </p:stCondLst>
                                        </p:cTn>
                                        <p:tgtEl>
                                          <p:spTgt spid="555">
                                            <p:txEl>
                                              <p:pRg st="6" end="6"/>
                                            </p:txEl>
                                          </p:spTgt>
                                        </p:tgtEl>
                                      </p:cBhvr>
                                      <p:to x="100000" y="95000"/>
                                    </p:animScale>
                                    <p:animScale>
                                      <p:cBhvr>
                                        <p:cTn id="242" dur="166" fill="hold">
                                          <p:stCondLst>
                                            <p:cond delay="1834"/>
                                          </p:stCondLst>
                                        </p:cTn>
                                        <p:tgtEl>
                                          <p:spTgt spid="555">
                                            <p:txEl>
                                              <p:pRg st="6" end="6"/>
                                            </p:txEl>
                                          </p:spTgt>
                                        </p:tgtEl>
                                      </p:cBhvr>
                                      <p:to x="100000" y="100000"/>
                                    </p:animScale>
                                    <p:set>
                                      <p:cBhvr>
                                        <p:cTn id="243" dur="1" fill="hold">
                                          <p:stCondLst>
                                            <p:cond delay="1999"/>
                                          </p:stCondLst>
                                        </p:cTn>
                                        <p:tgtEl>
                                          <p:spTgt spid="555">
                                            <p:txEl>
                                              <p:pRg st="6" end="6"/>
                                            </p:txEl>
                                          </p:spTgt>
                                        </p:tgtEl>
                                        <p:attrNameLst>
                                          <p:attrName>style.visibility</p:attrName>
                                        </p:attrNameLst>
                                      </p:cBhvr>
                                      <p:to>
                                        <p:strVal val="hidden"/>
                                      </p:to>
                                    </p:set>
                                  </p:childTnLst>
                                </p:cTn>
                              </p:par>
                              <p:par>
                                <p:cTn id="244" presetID="26" presetClass="exit" fill="hold" nodeType="withEffect">
                                  <p:stCondLst>
                                    <p:cond delay="0"/>
                                  </p:stCondLst>
                                  <p:childTnLst>
                                    <p:animEffect transition="out" filter="wipe(down)">
                                      <p:cBhvr additive="repl">
                                        <p:cTn id="245" dur="180">
                                          <p:stCondLst>
                                            <p:cond delay="1820"/>
                                          </p:stCondLst>
                                        </p:cTn>
                                        <p:tgtEl>
                                          <p:spTgt spid="555">
                                            <p:txEl>
                                              <p:pRg st="7" end="7"/>
                                            </p:txEl>
                                          </p:spTgt>
                                        </p:tgtEl>
                                      </p:cBhvr>
                                    </p:animEffect>
                                    <p:anim calcmode="lin" valueType="num">
                                      <p:cBhvr additive="repl">
                                        <p:cTn id="246" dur="1822">
                                          <p:stCondLst>
                                            <p:cond delay="0"/>
                                          </p:stCondLst>
                                        </p:cTn>
                                        <p:tgtEl>
                                          <p:spTgt spid="555">
                                            <p:txEl>
                                              <p:pRg st="7" end="7"/>
                                            </p:txEl>
                                          </p:spTgt>
                                        </p:tgtEl>
                                        <p:attrNameLst>
                                          <p:attrName>ppt_x</p:attrName>
                                        </p:attrNameLst>
                                      </p:cBhvr>
                                      <p:tavLst>
                                        <p:tav tm="0">
                                          <p:val>
                                            <p:strVal val="#ppt_x"/>
                                          </p:val>
                                        </p:tav>
                                        <p:tav tm="100000">
                                          <p:val>
                                            <p:strVal val="#ppt_x+0.25"/>
                                          </p:val>
                                        </p:tav>
                                      </p:tavLst>
                                    </p:anim>
                                    <p:anim calcmode="lin" valueType="num">
                                      <p:cBhvr additive="repl">
                                        <p:cTn id="247" dur="178">
                                          <p:stCondLst>
                                            <p:cond delay="1822"/>
                                          </p:stCondLst>
                                        </p:cTn>
                                        <p:tgtEl>
                                          <p:spTgt spid="555">
                                            <p:txEl>
                                              <p:pRg st="7" end="7"/>
                                            </p:txEl>
                                          </p:spTgt>
                                        </p:tgtEl>
                                        <p:attrNameLst>
                                          <p:attrName>ppt_x</p:attrName>
                                        </p:attrNameLst>
                                      </p:cBhvr>
                                      <p:tavLst>
                                        <p:tav tm="0">
                                          <p:val>
                                            <p:strVal val="#ppt_x"/>
                                          </p:val>
                                        </p:tav>
                                        <p:tav tm="100000">
                                          <p:val>
                                            <p:strVal val="#ppt_x"/>
                                          </p:val>
                                        </p:tav>
                                      </p:tavLst>
                                    </p:anim>
                                    <p:anim calcmode="lin" valueType="num">
                                      <p:cBhvr additive="repl">
                                        <p:cTn id="248" dur="664">
                                          <p:stCondLst>
                                            <p:cond delay="0"/>
                                          </p:stCondLst>
                                        </p:cTn>
                                        <p:tgtEl>
                                          <p:spTgt spid="555">
                                            <p:txEl>
                                              <p:pRg st="7" end="7"/>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249" dur="664">
                                          <p:stCondLst>
                                            <p:cond delay="664"/>
                                          </p:stCondLst>
                                        </p:cTn>
                                        <p:tgtEl>
                                          <p:spTgt spid="555">
                                            <p:txEl>
                                              <p:pRg st="7" end="7"/>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250" dur="332">
                                          <p:stCondLst>
                                            <p:cond delay="1324"/>
                                          </p:stCondLst>
                                        </p:cTn>
                                        <p:tgtEl>
                                          <p:spTgt spid="555">
                                            <p:txEl>
                                              <p:pRg st="7" end="7"/>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251" dur="164">
                                          <p:stCondLst>
                                            <p:cond delay="1656"/>
                                          </p:stCondLst>
                                        </p:cTn>
                                        <p:tgtEl>
                                          <p:spTgt spid="555">
                                            <p:txEl>
                                              <p:pRg st="7" end="7"/>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252" dur="180">
                                          <p:stCondLst>
                                            <p:cond delay="1820"/>
                                          </p:stCondLst>
                                        </p:cTn>
                                        <p:tgtEl>
                                          <p:spTgt spid="555">
                                            <p:txEl>
                                              <p:pRg st="7" end="7"/>
                                            </p:txEl>
                                          </p:spTgt>
                                        </p:tgtEl>
                                        <p:attrNameLst>
                                          <p:attrName>ppt_y</p:attrName>
                                        </p:attrNameLst>
                                      </p:cBhvr>
                                      <p:tavLst>
                                        <p:tav tm="0">
                                          <p:val>
                                            <p:strVal val="#ppt_y"/>
                                          </p:val>
                                        </p:tav>
                                        <p:tav tm="100000">
                                          <p:val>
                                            <p:strVal val="#ppt_y+#ppt_h"/>
                                          </p:val>
                                        </p:tav>
                                      </p:tavLst>
                                    </p:anim>
                                    <p:animScale>
                                      <p:cBhvr>
                                        <p:cTn id="253" dur="26" fill="hold">
                                          <p:stCondLst>
                                            <p:cond delay="620"/>
                                          </p:stCondLst>
                                        </p:cTn>
                                        <p:tgtEl>
                                          <p:spTgt spid="555">
                                            <p:txEl>
                                              <p:pRg st="7" end="7"/>
                                            </p:txEl>
                                          </p:spTgt>
                                        </p:tgtEl>
                                      </p:cBhvr>
                                      <p:to x="100000" y="60000"/>
                                    </p:animScale>
                                    <p:animScale>
                                      <p:cBhvr>
                                        <p:cTn id="254" dur="166" fill="hold">
                                          <p:stCondLst>
                                            <p:cond delay="646"/>
                                          </p:stCondLst>
                                        </p:cTn>
                                        <p:tgtEl>
                                          <p:spTgt spid="555">
                                            <p:txEl>
                                              <p:pRg st="7" end="7"/>
                                            </p:txEl>
                                          </p:spTgt>
                                        </p:tgtEl>
                                      </p:cBhvr>
                                      <p:to x="100000" y="100000"/>
                                    </p:animScale>
                                    <p:animScale>
                                      <p:cBhvr>
                                        <p:cTn id="255" dur="26" fill="hold">
                                          <p:stCondLst>
                                            <p:cond delay="1312"/>
                                          </p:stCondLst>
                                        </p:cTn>
                                        <p:tgtEl>
                                          <p:spTgt spid="555">
                                            <p:txEl>
                                              <p:pRg st="7" end="7"/>
                                            </p:txEl>
                                          </p:spTgt>
                                        </p:tgtEl>
                                      </p:cBhvr>
                                      <p:to x="100000" y="80000"/>
                                    </p:animScale>
                                    <p:animScale>
                                      <p:cBhvr>
                                        <p:cTn id="256" dur="166" fill="hold">
                                          <p:stCondLst>
                                            <p:cond delay="1338"/>
                                          </p:stCondLst>
                                        </p:cTn>
                                        <p:tgtEl>
                                          <p:spTgt spid="555">
                                            <p:txEl>
                                              <p:pRg st="7" end="7"/>
                                            </p:txEl>
                                          </p:spTgt>
                                        </p:tgtEl>
                                      </p:cBhvr>
                                      <p:to x="100000" y="100000"/>
                                    </p:animScale>
                                    <p:animScale>
                                      <p:cBhvr>
                                        <p:cTn id="257" dur="26" fill="hold">
                                          <p:stCondLst>
                                            <p:cond delay="1642"/>
                                          </p:stCondLst>
                                        </p:cTn>
                                        <p:tgtEl>
                                          <p:spTgt spid="555">
                                            <p:txEl>
                                              <p:pRg st="7" end="7"/>
                                            </p:txEl>
                                          </p:spTgt>
                                        </p:tgtEl>
                                      </p:cBhvr>
                                      <p:to x="100000" y="90000"/>
                                    </p:animScale>
                                    <p:animScale>
                                      <p:cBhvr>
                                        <p:cTn id="258" dur="166" fill="hold">
                                          <p:stCondLst>
                                            <p:cond delay="1668"/>
                                          </p:stCondLst>
                                        </p:cTn>
                                        <p:tgtEl>
                                          <p:spTgt spid="555">
                                            <p:txEl>
                                              <p:pRg st="7" end="7"/>
                                            </p:txEl>
                                          </p:spTgt>
                                        </p:tgtEl>
                                      </p:cBhvr>
                                      <p:to x="100000" y="100000"/>
                                    </p:animScale>
                                    <p:animScale>
                                      <p:cBhvr>
                                        <p:cTn id="259" dur="26" fill="hold">
                                          <p:stCondLst>
                                            <p:cond delay="1808"/>
                                          </p:stCondLst>
                                        </p:cTn>
                                        <p:tgtEl>
                                          <p:spTgt spid="555">
                                            <p:txEl>
                                              <p:pRg st="7" end="7"/>
                                            </p:txEl>
                                          </p:spTgt>
                                        </p:tgtEl>
                                      </p:cBhvr>
                                      <p:to x="100000" y="95000"/>
                                    </p:animScale>
                                    <p:animScale>
                                      <p:cBhvr>
                                        <p:cTn id="260" dur="166" fill="hold">
                                          <p:stCondLst>
                                            <p:cond delay="1834"/>
                                          </p:stCondLst>
                                        </p:cTn>
                                        <p:tgtEl>
                                          <p:spTgt spid="555">
                                            <p:txEl>
                                              <p:pRg st="7" end="7"/>
                                            </p:txEl>
                                          </p:spTgt>
                                        </p:tgtEl>
                                      </p:cBhvr>
                                      <p:to x="100000" y="100000"/>
                                    </p:animScale>
                                    <p:set>
                                      <p:cBhvr>
                                        <p:cTn id="261" dur="1" fill="hold">
                                          <p:stCondLst>
                                            <p:cond delay="1999"/>
                                          </p:stCondLst>
                                        </p:cTn>
                                        <p:tgtEl>
                                          <p:spTgt spid="555">
                                            <p:txEl>
                                              <p:pRg st="7" end="7"/>
                                            </p:txEl>
                                          </p:spTgt>
                                        </p:tgtEl>
                                        <p:attrNameLst>
                                          <p:attrName>style.visibility</p:attrName>
                                        </p:attrNameLst>
                                      </p:cBhvr>
                                      <p:to>
                                        <p:strVal val="hidden"/>
                                      </p:to>
                                    </p:set>
                                  </p:childTnLst>
                                </p:cTn>
                              </p:par>
                              <p:par>
                                <p:cTn id="262" presetID="26" presetClass="exit" fill="hold" nodeType="withEffect">
                                  <p:stCondLst>
                                    <p:cond delay="0"/>
                                  </p:stCondLst>
                                  <p:childTnLst>
                                    <p:animEffect transition="out" filter="wipe(down)">
                                      <p:cBhvr additive="repl">
                                        <p:cTn id="263" dur="180">
                                          <p:stCondLst>
                                            <p:cond delay="1820"/>
                                          </p:stCondLst>
                                        </p:cTn>
                                        <p:tgtEl>
                                          <p:spTgt spid="555">
                                            <p:txEl>
                                              <p:pRg st="8" end="8"/>
                                            </p:txEl>
                                          </p:spTgt>
                                        </p:tgtEl>
                                      </p:cBhvr>
                                    </p:animEffect>
                                    <p:anim calcmode="lin" valueType="num">
                                      <p:cBhvr additive="repl">
                                        <p:cTn id="264" dur="1822">
                                          <p:stCondLst>
                                            <p:cond delay="0"/>
                                          </p:stCondLst>
                                        </p:cTn>
                                        <p:tgtEl>
                                          <p:spTgt spid="555">
                                            <p:txEl>
                                              <p:pRg st="8" end="8"/>
                                            </p:txEl>
                                          </p:spTgt>
                                        </p:tgtEl>
                                        <p:attrNameLst>
                                          <p:attrName>ppt_x</p:attrName>
                                        </p:attrNameLst>
                                      </p:cBhvr>
                                      <p:tavLst>
                                        <p:tav tm="0">
                                          <p:val>
                                            <p:strVal val="#ppt_x"/>
                                          </p:val>
                                        </p:tav>
                                        <p:tav tm="100000">
                                          <p:val>
                                            <p:strVal val="#ppt_x+0.25"/>
                                          </p:val>
                                        </p:tav>
                                      </p:tavLst>
                                    </p:anim>
                                    <p:anim calcmode="lin" valueType="num">
                                      <p:cBhvr additive="repl">
                                        <p:cTn id="265" dur="178">
                                          <p:stCondLst>
                                            <p:cond delay="1822"/>
                                          </p:stCondLst>
                                        </p:cTn>
                                        <p:tgtEl>
                                          <p:spTgt spid="555">
                                            <p:txEl>
                                              <p:pRg st="8" end="8"/>
                                            </p:txEl>
                                          </p:spTgt>
                                        </p:tgtEl>
                                        <p:attrNameLst>
                                          <p:attrName>ppt_x</p:attrName>
                                        </p:attrNameLst>
                                      </p:cBhvr>
                                      <p:tavLst>
                                        <p:tav tm="0">
                                          <p:val>
                                            <p:strVal val="#ppt_x"/>
                                          </p:val>
                                        </p:tav>
                                        <p:tav tm="100000">
                                          <p:val>
                                            <p:strVal val="#ppt_x"/>
                                          </p:val>
                                        </p:tav>
                                      </p:tavLst>
                                    </p:anim>
                                    <p:anim calcmode="lin" valueType="num">
                                      <p:cBhvr additive="repl">
                                        <p:cTn id="266" dur="664">
                                          <p:stCondLst>
                                            <p:cond delay="0"/>
                                          </p:stCondLst>
                                        </p:cTn>
                                        <p:tgtEl>
                                          <p:spTgt spid="555">
                                            <p:txEl>
                                              <p:pRg st="8" end="8"/>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267" dur="664">
                                          <p:stCondLst>
                                            <p:cond delay="664"/>
                                          </p:stCondLst>
                                        </p:cTn>
                                        <p:tgtEl>
                                          <p:spTgt spid="555">
                                            <p:txEl>
                                              <p:pRg st="8" end="8"/>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268" dur="332">
                                          <p:stCondLst>
                                            <p:cond delay="1324"/>
                                          </p:stCondLst>
                                        </p:cTn>
                                        <p:tgtEl>
                                          <p:spTgt spid="555">
                                            <p:txEl>
                                              <p:pRg st="8" end="8"/>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269" dur="164">
                                          <p:stCondLst>
                                            <p:cond delay="1656"/>
                                          </p:stCondLst>
                                        </p:cTn>
                                        <p:tgtEl>
                                          <p:spTgt spid="555">
                                            <p:txEl>
                                              <p:pRg st="8" end="8"/>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270" dur="180">
                                          <p:stCondLst>
                                            <p:cond delay="1820"/>
                                          </p:stCondLst>
                                        </p:cTn>
                                        <p:tgtEl>
                                          <p:spTgt spid="555">
                                            <p:txEl>
                                              <p:pRg st="8" end="8"/>
                                            </p:txEl>
                                          </p:spTgt>
                                        </p:tgtEl>
                                        <p:attrNameLst>
                                          <p:attrName>ppt_y</p:attrName>
                                        </p:attrNameLst>
                                      </p:cBhvr>
                                      <p:tavLst>
                                        <p:tav tm="0">
                                          <p:val>
                                            <p:strVal val="#ppt_y"/>
                                          </p:val>
                                        </p:tav>
                                        <p:tav tm="100000">
                                          <p:val>
                                            <p:strVal val="#ppt_y+#ppt_h"/>
                                          </p:val>
                                        </p:tav>
                                      </p:tavLst>
                                    </p:anim>
                                    <p:animScale>
                                      <p:cBhvr>
                                        <p:cTn id="271" dur="26" fill="hold">
                                          <p:stCondLst>
                                            <p:cond delay="620"/>
                                          </p:stCondLst>
                                        </p:cTn>
                                        <p:tgtEl>
                                          <p:spTgt spid="555">
                                            <p:txEl>
                                              <p:pRg st="8" end="8"/>
                                            </p:txEl>
                                          </p:spTgt>
                                        </p:tgtEl>
                                      </p:cBhvr>
                                      <p:to x="100000" y="60000"/>
                                    </p:animScale>
                                    <p:animScale>
                                      <p:cBhvr>
                                        <p:cTn id="272" dur="166" fill="hold">
                                          <p:stCondLst>
                                            <p:cond delay="646"/>
                                          </p:stCondLst>
                                        </p:cTn>
                                        <p:tgtEl>
                                          <p:spTgt spid="555">
                                            <p:txEl>
                                              <p:pRg st="8" end="8"/>
                                            </p:txEl>
                                          </p:spTgt>
                                        </p:tgtEl>
                                      </p:cBhvr>
                                      <p:to x="100000" y="100000"/>
                                    </p:animScale>
                                    <p:animScale>
                                      <p:cBhvr>
                                        <p:cTn id="273" dur="26" fill="hold">
                                          <p:stCondLst>
                                            <p:cond delay="1312"/>
                                          </p:stCondLst>
                                        </p:cTn>
                                        <p:tgtEl>
                                          <p:spTgt spid="555">
                                            <p:txEl>
                                              <p:pRg st="8" end="8"/>
                                            </p:txEl>
                                          </p:spTgt>
                                        </p:tgtEl>
                                      </p:cBhvr>
                                      <p:to x="100000" y="80000"/>
                                    </p:animScale>
                                    <p:animScale>
                                      <p:cBhvr>
                                        <p:cTn id="274" dur="166" fill="hold">
                                          <p:stCondLst>
                                            <p:cond delay="1338"/>
                                          </p:stCondLst>
                                        </p:cTn>
                                        <p:tgtEl>
                                          <p:spTgt spid="555">
                                            <p:txEl>
                                              <p:pRg st="8" end="8"/>
                                            </p:txEl>
                                          </p:spTgt>
                                        </p:tgtEl>
                                      </p:cBhvr>
                                      <p:to x="100000" y="100000"/>
                                    </p:animScale>
                                    <p:animScale>
                                      <p:cBhvr>
                                        <p:cTn id="275" dur="26" fill="hold">
                                          <p:stCondLst>
                                            <p:cond delay="1642"/>
                                          </p:stCondLst>
                                        </p:cTn>
                                        <p:tgtEl>
                                          <p:spTgt spid="555">
                                            <p:txEl>
                                              <p:pRg st="8" end="8"/>
                                            </p:txEl>
                                          </p:spTgt>
                                        </p:tgtEl>
                                      </p:cBhvr>
                                      <p:to x="100000" y="90000"/>
                                    </p:animScale>
                                    <p:animScale>
                                      <p:cBhvr>
                                        <p:cTn id="276" dur="166" fill="hold">
                                          <p:stCondLst>
                                            <p:cond delay="1668"/>
                                          </p:stCondLst>
                                        </p:cTn>
                                        <p:tgtEl>
                                          <p:spTgt spid="555">
                                            <p:txEl>
                                              <p:pRg st="8" end="8"/>
                                            </p:txEl>
                                          </p:spTgt>
                                        </p:tgtEl>
                                      </p:cBhvr>
                                      <p:to x="100000" y="100000"/>
                                    </p:animScale>
                                    <p:animScale>
                                      <p:cBhvr>
                                        <p:cTn id="277" dur="26" fill="hold">
                                          <p:stCondLst>
                                            <p:cond delay="1808"/>
                                          </p:stCondLst>
                                        </p:cTn>
                                        <p:tgtEl>
                                          <p:spTgt spid="555">
                                            <p:txEl>
                                              <p:pRg st="8" end="8"/>
                                            </p:txEl>
                                          </p:spTgt>
                                        </p:tgtEl>
                                      </p:cBhvr>
                                      <p:to x="100000" y="95000"/>
                                    </p:animScale>
                                    <p:animScale>
                                      <p:cBhvr>
                                        <p:cTn id="278" dur="166" fill="hold">
                                          <p:stCondLst>
                                            <p:cond delay="1834"/>
                                          </p:stCondLst>
                                        </p:cTn>
                                        <p:tgtEl>
                                          <p:spTgt spid="555">
                                            <p:txEl>
                                              <p:pRg st="8" end="8"/>
                                            </p:txEl>
                                          </p:spTgt>
                                        </p:tgtEl>
                                      </p:cBhvr>
                                      <p:to x="100000" y="100000"/>
                                    </p:animScale>
                                    <p:set>
                                      <p:cBhvr>
                                        <p:cTn id="279" dur="1" fill="hold">
                                          <p:stCondLst>
                                            <p:cond delay="1999"/>
                                          </p:stCondLst>
                                        </p:cTn>
                                        <p:tgtEl>
                                          <p:spTgt spid="555">
                                            <p:txEl>
                                              <p:pRg st="8" end="8"/>
                                            </p:txEl>
                                          </p:spTgt>
                                        </p:tgtEl>
                                        <p:attrNameLst>
                                          <p:attrName>style.visibility</p:attrName>
                                        </p:attrNameLst>
                                      </p:cBhvr>
                                      <p:to>
                                        <p:strVal val="hidden"/>
                                      </p:to>
                                    </p:set>
                                  </p:childTnLst>
                                </p:cTn>
                              </p:par>
                              <p:par>
                                <p:cTn id="280" presetID="26" presetClass="exit" fill="hold" nodeType="withEffect">
                                  <p:stCondLst>
                                    <p:cond delay="0"/>
                                  </p:stCondLst>
                                  <p:childTnLst>
                                    <p:animEffect transition="out" filter="wipe(down)">
                                      <p:cBhvr additive="repl">
                                        <p:cTn id="281" dur="180">
                                          <p:stCondLst>
                                            <p:cond delay="1820"/>
                                          </p:stCondLst>
                                        </p:cTn>
                                        <p:tgtEl>
                                          <p:spTgt spid="555">
                                            <p:txEl>
                                              <p:pRg st="9" end="9"/>
                                            </p:txEl>
                                          </p:spTgt>
                                        </p:tgtEl>
                                      </p:cBhvr>
                                    </p:animEffect>
                                    <p:anim calcmode="lin" valueType="num">
                                      <p:cBhvr additive="repl">
                                        <p:cTn id="282" dur="1822">
                                          <p:stCondLst>
                                            <p:cond delay="0"/>
                                          </p:stCondLst>
                                        </p:cTn>
                                        <p:tgtEl>
                                          <p:spTgt spid="555">
                                            <p:txEl>
                                              <p:pRg st="9" end="9"/>
                                            </p:txEl>
                                          </p:spTgt>
                                        </p:tgtEl>
                                        <p:attrNameLst>
                                          <p:attrName>ppt_x</p:attrName>
                                        </p:attrNameLst>
                                      </p:cBhvr>
                                      <p:tavLst>
                                        <p:tav tm="0">
                                          <p:val>
                                            <p:strVal val="#ppt_x"/>
                                          </p:val>
                                        </p:tav>
                                        <p:tav tm="100000">
                                          <p:val>
                                            <p:strVal val="#ppt_x+0.25"/>
                                          </p:val>
                                        </p:tav>
                                      </p:tavLst>
                                    </p:anim>
                                    <p:anim calcmode="lin" valueType="num">
                                      <p:cBhvr additive="repl">
                                        <p:cTn id="283" dur="178">
                                          <p:stCondLst>
                                            <p:cond delay="1822"/>
                                          </p:stCondLst>
                                        </p:cTn>
                                        <p:tgtEl>
                                          <p:spTgt spid="555">
                                            <p:txEl>
                                              <p:pRg st="9" end="9"/>
                                            </p:txEl>
                                          </p:spTgt>
                                        </p:tgtEl>
                                        <p:attrNameLst>
                                          <p:attrName>ppt_x</p:attrName>
                                        </p:attrNameLst>
                                      </p:cBhvr>
                                      <p:tavLst>
                                        <p:tav tm="0">
                                          <p:val>
                                            <p:strVal val="#ppt_x"/>
                                          </p:val>
                                        </p:tav>
                                        <p:tav tm="100000">
                                          <p:val>
                                            <p:strVal val="#ppt_x"/>
                                          </p:val>
                                        </p:tav>
                                      </p:tavLst>
                                    </p:anim>
                                    <p:anim calcmode="lin" valueType="num">
                                      <p:cBhvr additive="repl">
                                        <p:cTn id="284" dur="664">
                                          <p:stCondLst>
                                            <p:cond delay="0"/>
                                          </p:stCondLst>
                                        </p:cTn>
                                        <p:tgtEl>
                                          <p:spTgt spid="555">
                                            <p:txEl>
                                              <p:pRg st="9" end="9"/>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285" dur="664">
                                          <p:stCondLst>
                                            <p:cond delay="664"/>
                                          </p:stCondLst>
                                        </p:cTn>
                                        <p:tgtEl>
                                          <p:spTgt spid="555">
                                            <p:txEl>
                                              <p:pRg st="9" end="9"/>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286" dur="332">
                                          <p:stCondLst>
                                            <p:cond delay="1324"/>
                                          </p:stCondLst>
                                        </p:cTn>
                                        <p:tgtEl>
                                          <p:spTgt spid="555">
                                            <p:txEl>
                                              <p:pRg st="9" end="9"/>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287" dur="164">
                                          <p:stCondLst>
                                            <p:cond delay="1656"/>
                                          </p:stCondLst>
                                        </p:cTn>
                                        <p:tgtEl>
                                          <p:spTgt spid="555">
                                            <p:txEl>
                                              <p:pRg st="9" end="9"/>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288" dur="180">
                                          <p:stCondLst>
                                            <p:cond delay="1820"/>
                                          </p:stCondLst>
                                        </p:cTn>
                                        <p:tgtEl>
                                          <p:spTgt spid="555">
                                            <p:txEl>
                                              <p:pRg st="9" end="9"/>
                                            </p:txEl>
                                          </p:spTgt>
                                        </p:tgtEl>
                                        <p:attrNameLst>
                                          <p:attrName>ppt_y</p:attrName>
                                        </p:attrNameLst>
                                      </p:cBhvr>
                                      <p:tavLst>
                                        <p:tav tm="0">
                                          <p:val>
                                            <p:strVal val="#ppt_y"/>
                                          </p:val>
                                        </p:tav>
                                        <p:tav tm="100000">
                                          <p:val>
                                            <p:strVal val="#ppt_y+#ppt_h"/>
                                          </p:val>
                                        </p:tav>
                                      </p:tavLst>
                                    </p:anim>
                                    <p:animScale>
                                      <p:cBhvr>
                                        <p:cTn id="289" dur="26" fill="hold">
                                          <p:stCondLst>
                                            <p:cond delay="620"/>
                                          </p:stCondLst>
                                        </p:cTn>
                                        <p:tgtEl>
                                          <p:spTgt spid="555">
                                            <p:txEl>
                                              <p:pRg st="9" end="9"/>
                                            </p:txEl>
                                          </p:spTgt>
                                        </p:tgtEl>
                                      </p:cBhvr>
                                      <p:to x="100000" y="60000"/>
                                    </p:animScale>
                                    <p:animScale>
                                      <p:cBhvr>
                                        <p:cTn id="290" dur="166" fill="hold">
                                          <p:stCondLst>
                                            <p:cond delay="646"/>
                                          </p:stCondLst>
                                        </p:cTn>
                                        <p:tgtEl>
                                          <p:spTgt spid="555">
                                            <p:txEl>
                                              <p:pRg st="9" end="9"/>
                                            </p:txEl>
                                          </p:spTgt>
                                        </p:tgtEl>
                                      </p:cBhvr>
                                      <p:to x="100000" y="100000"/>
                                    </p:animScale>
                                    <p:animScale>
                                      <p:cBhvr>
                                        <p:cTn id="291" dur="26" fill="hold">
                                          <p:stCondLst>
                                            <p:cond delay="1312"/>
                                          </p:stCondLst>
                                        </p:cTn>
                                        <p:tgtEl>
                                          <p:spTgt spid="555">
                                            <p:txEl>
                                              <p:pRg st="9" end="9"/>
                                            </p:txEl>
                                          </p:spTgt>
                                        </p:tgtEl>
                                      </p:cBhvr>
                                      <p:to x="100000" y="80000"/>
                                    </p:animScale>
                                    <p:animScale>
                                      <p:cBhvr>
                                        <p:cTn id="292" dur="166" fill="hold">
                                          <p:stCondLst>
                                            <p:cond delay="1338"/>
                                          </p:stCondLst>
                                        </p:cTn>
                                        <p:tgtEl>
                                          <p:spTgt spid="555">
                                            <p:txEl>
                                              <p:pRg st="9" end="9"/>
                                            </p:txEl>
                                          </p:spTgt>
                                        </p:tgtEl>
                                      </p:cBhvr>
                                      <p:to x="100000" y="100000"/>
                                    </p:animScale>
                                    <p:animScale>
                                      <p:cBhvr>
                                        <p:cTn id="293" dur="26" fill="hold">
                                          <p:stCondLst>
                                            <p:cond delay="1642"/>
                                          </p:stCondLst>
                                        </p:cTn>
                                        <p:tgtEl>
                                          <p:spTgt spid="555">
                                            <p:txEl>
                                              <p:pRg st="9" end="9"/>
                                            </p:txEl>
                                          </p:spTgt>
                                        </p:tgtEl>
                                      </p:cBhvr>
                                      <p:to x="100000" y="90000"/>
                                    </p:animScale>
                                    <p:animScale>
                                      <p:cBhvr>
                                        <p:cTn id="294" dur="166" fill="hold">
                                          <p:stCondLst>
                                            <p:cond delay="1668"/>
                                          </p:stCondLst>
                                        </p:cTn>
                                        <p:tgtEl>
                                          <p:spTgt spid="555">
                                            <p:txEl>
                                              <p:pRg st="9" end="9"/>
                                            </p:txEl>
                                          </p:spTgt>
                                        </p:tgtEl>
                                      </p:cBhvr>
                                      <p:to x="100000" y="100000"/>
                                    </p:animScale>
                                    <p:animScale>
                                      <p:cBhvr>
                                        <p:cTn id="295" dur="26" fill="hold">
                                          <p:stCondLst>
                                            <p:cond delay="1808"/>
                                          </p:stCondLst>
                                        </p:cTn>
                                        <p:tgtEl>
                                          <p:spTgt spid="555">
                                            <p:txEl>
                                              <p:pRg st="9" end="9"/>
                                            </p:txEl>
                                          </p:spTgt>
                                        </p:tgtEl>
                                      </p:cBhvr>
                                      <p:to x="100000" y="95000"/>
                                    </p:animScale>
                                    <p:animScale>
                                      <p:cBhvr>
                                        <p:cTn id="296" dur="166" fill="hold">
                                          <p:stCondLst>
                                            <p:cond delay="1834"/>
                                          </p:stCondLst>
                                        </p:cTn>
                                        <p:tgtEl>
                                          <p:spTgt spid="555">
                                            <p:txEl>
                                              <p:pRg st="9" end="9"/>
                                            </p:txEl>
                                          </p:spTgt>
                                        </p:tgtEl>
                                      </p:cBhvr>
                                      <p:to x="100000" y="100000"/>
                                    </p:animScale>
                                    <p:set>
                                      <p:cBhvr>
                                        <p:cTn id="297" dur="1" fill="hold">
                                          <p:stCondLst>
                                            <p:cond delay="1999"/>
                                          </p:stCondLst>
                                        </p:cTn>
                                        <p:tgtEl>
                                          <p:spTgt spid="555">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0000" lnSpcReduction="20000"/>
          </a:bodyPr>
          <a:lstStyle/>
          <a:p>
            <a:pPr algn="ctr">
              <a:lnSpc>
                <a:spcPct val="100000"/>
              </a:lnSpc>
            </a:pPr>
            <a:r>
              <a:rPr lang="ru-RU" sz="4400" b="1" strike="noStrike" spc="-1">
                <a:solidFill>
                  <a:srgbClr val="FF0000"/>
                </a:solidFill>
                <a:latin typeface="Calibri"/>
                <a:ea typeface="DejaVu Sans"/>
              </a:rPr>
              <a:t>Перша допомога при переломі кісток включає:</a:t>
            </a:r>
            <a:endParaRPr lang="ru-RU" sz="4400" b="0" strike="noStrike" spc="-1">
              <a:latin typeface="Arial"/>
            </a:endParaRPr>
          </a:p>
        </p:txBody>
      </p:sp>
      <p:sp>
        <p:nvSpPr>
          <p:cNvPr id="557"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641"/>
              </a:spcBef>
            </a:pPr>
            <a:r>
              <a:rPr lang="ru-RU" sz="3200" b="0" strike="noStrike" spc="-1">
                <a:solidFill>
                  <a:srgbClr val="8E008E"/>
                </a:solidFill>
                <a:latin typeface="Calibri"/>
                <a:ea typeface="DejaVu Sans"/>
              </a:rPr>
              <a:t>   </a:t>
            </a:r>
            <a:r>
              <a:rPr lang="ru-RU" sz="3200" b="1" strike="noStrike" spc="-1">
                <a:solidFill>
                  <a:srgbClr val="8E008E"/>
                </a:solidFill>
                <a:latin typeface="Calibri"/>
                <a:ea typeface="DejaVu Sans"/>
              </a:rPr>
              <a:t>-знеболювання місця перелому,     </a:t>
            </a:r>
            <a:endParaRPr lang="ru-RU" sz="3200" b="0" strike="noStrike" spc="-1">
              <a:latin typeface="Arial"/>
            </a:endParaRPr>
          </a:p>
          <a:p>
            <a:pPr marL="343080" indent="-342000">
              <a:lnSpc>
                <a:spcPct val="100000"/>
              </a:lnSpc>
              <a:spcBef>
                <a:spcPts val="641"/>
              </a:spcBef>
            </a:pPr>
            <a:r>
              <a:rPr lang="ru-RU" sz="3200" b="1" strike="noStrike" spc="-1">
                <a:solidFill>
                  <a:srgbClr val="8E008E"/>
                </a:solidFill>
                <a:latin typeface="Calibri"/>
                <a:ea typeface="DejaVu Sans"/>
              </a:rPr>
              <a:t>   -припинення кровотечі, </a:t>
            </a:r>
            <a:endParaRPr lang="ru-RU" sz="3200" b="0" strike="noStrike" spc="-1">
              <a:latin typeface="Arial"/>
            </a:endParaRPr>
          </a:p>
          <a:p>
            <a:pPr marL="343080" indent="-342000">
              <a:lnSpc>
                <a:spcPct val="100000"/>
              </a:lnSpc>
              <a:spcBef>
                <a:spcPts val="641"/>
              </a:spcBef>
            </a:pPr>
            <a:r>
              <a:rPr lang="ru-RU" sz="3200" b="1" strike="noStrike" spc="-1">
                <a:solidFill>
                  <a:srgbClr val="8E008E"/>
                </a:solidFill>
                <a:latin typeface="Calibri"/>
                <a:ea typeface="DejaVu Sans"/>
              </a:rPr>
              <a:t>   -туалет рани, </a:t>
            </a:r>
            <a:endParaRPr lang="ru-RU" sz="3200" b="0" strike="noStrike" spc="-1">
              <a:latin typeface="Arial"/>
            </a:endParaRPr>
          </a:p>
          <a:p>
            <a:pPr marL="343080" indent="-342000">
              <a:lnSpc>
                <a:spcPct val="100000"/>
              </a:lnSpc>
              <a:spcBef>
                <a:spcPts val="641"/>
              </a:spcBef>
            </a:pPr>
            <a:r>
              <a:rPr lang="ru-RU" sz="3200" b="1" strike="noStrike" spc="-1">
                <a:solidFill>
                  <a:srgbClr val="8E008E"/>
                </a:solidFill>
                <a:latin typeface="Calibri"/>
                <a:ea typeface="DejaVu Sans"/>
              </a:rPr>
              <a:t>   -накладання асептичної пов'язки,        </a:t>
            </a:r>
            <a:endParaRPr lang="ru-RU" sz="3200" b="0" strike="noStrike" spc="-1">
              <a:latin typeface="Arial"/>
            </a:endParaRPr>
          </a:p>
          <a:p>
            <a:pPr marL="343080" indent="-342000">
              <a:lnSpc>
                <a:spcPct val="100000"/>
              </a:lnSpc>
              <a:spcBef>
                <a:spcPts val="641"/>
              </a:spcBef>
            </a:pPr>
            <a:r>
              <a:rPr lang="ru-RU" sz="3200" b="1" strike="noStrike" spc="-1">
                <a:solidFill>
                  <a:srgbClr val="8E008E"/>
                </a:solidFill>
                <a:latin typeface="Calibri"/>
                <a:ea typeface="DejaVu Sans"/>
              </a:rPr>
              <a:t>   -транспортну іммобілізацію і профілактику шоку.</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CustomShape 1"/>
          <p:cNvSpPr/>
          <p:nvPr/>
        </p:nvSpPr>
        <p:spPr>
          <a:xfrm>
            <a:off x="395280" y="620640"/>
            <a:ext cx="8228520" cy="597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ctr">
              <a:lnSpc>
                <a:spcPct val="80000"/>
              </a:lnSpc>
              <a:spcBef>
                <a:spcPts val="561"/>
              </a:spcBef>
            </a:pPr>
            <a:r>
              <a:rPr lang="ru-RU" sz="2800" b="1" strike="noStrike" spc="-1">
                <a:solidFill>
                  <a:srgbClr val="000000"/>
                </a:solidFill>
                <a:latin typeface="Calibri"/>
                <a:ea typeface="DejaVu Sans"/>
              </a:rPr>
              <a:t>    </a:t>
            </a:r>
            <a:r>
              <a:rPr lang="ru-RU" sz="2800" b="1" i="1" u="sng" strike="noStrike" spc="-1">
                <a:solidFill>
                  <a:srgbClr val="FF0000"/>
                </a:solidFill>
                <a:uFillTx/>
                <a:latin typeface="Calibri"/>
                <a:ea typeface="DejaVu Sans"/>
              </a:rPr>
              <a:t>Основні принципи лікування переломів такі:</a:t>
            </a:r>
            <a:r>
              <a:rPr lang="ru-RU" sz="2800" b="1" strike="noStrike" spc="-1">
                <a:solidFill>
                  <a:srgbClr val="FF0000"/>
                </a:solidFill>
                <a:latin typeface="Calibri"/>
                <a:ea typeface="DejaVu Sans"/>
              </a:rPr>
              <a:t> </a:t>
            </a:r>
            <a:endParaRPr lang="ru-RU" sz="2800" b="0" strike="noStrike" spc="-1">
              <a:latin typeface="Arial"/>
            </a:endParaRPr>
          </a:p>
          <a:p>
            <a:pPr marL="343080" indent="-342000" algn="just">
              <a:lnSpc>
                <a:spcPct val="80000"/>
              </a:lnSpc>
              <a:spcBef>
                <a:spcPts val="561"/>
              </a:spcBef>
            </a:pPr>
            <a:r>
              <a:rPr lang="ru-RU" sz="2800" b="1" strike="noStrike" spc="-1">
                <a:solidFill>
                  <a:srgbClr val="000000"/>
                </a:solidFill>
                <a:latin typeface="Calibri"/>
                <a:ea typeface="DejaVu Sans"/>
              </a:rPr>
              <a:t>      -репозиція кісткових відламків, </a:t>
            </a:r>
            <a:endParaRPr lang="ru-RU" sz="2800" b="0" strike="noStrike" spc="-1">
              <a:latin typeface="Arial"/>
            </a:endParaRPr>
          </a:p>
          <a:p>
            <a:pPr marL="343080" indent="-342000" algn="just">
              <a:lnSpc>
                <a:spcPct val="80000"/>
              </a:lnSpc>
              <a:spcBef>
                <a:spcPts val="561"/>
              </a:spcBef>
            </a:pPr>
            <a:r>
              <a:rPr lang="ru-RU" sz="2800" b="1" strike="noStrike" spc="-1">
                <a:solidFill>
                  <a:srgbClr val="000000"/>
                </a:solidFill>
                <a:latin typeface="Calibri"/>
                <a:ea typeface="DejaVu Sans"/>
              </a:rPr>
              <a:t>      -іммобілізація, </a:t>
            </a:r>
            <a:endParaRPr lang="ru-RU" sz="2800" b="0" strike="noStrike" spc="-1">
              <a:latin typeface="Arial"/>
            </a:endParaRPr>
          </a:p>
          <a:p>
            <a:pPr marL="343080" indent="-342000" algn="just">
              <a:lnSpc>
                <a:spcPct val="80000"/>
              </a:lnSpc>
              <a:spcBef>
                <a:spcPts val="561"/>
              </a:spcBef>
            </a:pPr>
            <a:r>
              <a:rPr lang="ru-RU" sz="2800" b="1" strike="noStrike" spc="-1">
                <a:solidFill>
                  <a:srgbClr val="000000"/>
                </a:solidFill>
                <a:latin typeface="Calibri"/>
                <a:ea typeface="DejaVu Sans"/>
              </a:rPr>
              <a:t>      -прискорення утворення кісткової мозолі. </a:t>
            </a:r>
            <a:endParaRPr lang="ru-RU" sz="2800" b="0" strike="noStrike" spc="-1">
              <a:latin typeface="Arial"/>
            </a:endParaRPr>
          </a:p>
          <a:p>
            <a:pPr marL="343080" indent="-342000" algn="just">
              <a:lnSpc>
                <a:spcPct val="80000"/>
              </a:lnSpc>
              <a:spcBef>
                <a:spcPts val="561"/>
              </a:spcBef>
            </a:pPr>
            <a:endParaRPr lang="ru-RU" sz="2800" b="0" strike="noStrike" spc="-1">
              <a:latin typeface="Arial"/>
            </a:endParaRPr>
          </a:p>
          <a:p>
            <a:pPr marL="343080" indent="-342000" algn="just">
              <a:lnSpc>
                <a:spcPct val="80000"/>
              </a:lnSpc>
              <a:spcBef>
                <a:spcPts val="561"/>
              </a:spcBef>
            </a:pPr>
            <a:r>
              <a:rPr lang="ru-RU" sz="2800" b="1" strike="noStrike" spc="-1">
                <a:solidFill>
                  <a:srgbClr val="000000"/>
                </a:solidFill>
                <a:latin typeface="Calibri"/>
                <a:ea typeface="DejaVu Sans"/>
              </a:rPr>
              <a:t>    </a:t>
            </a:r>
            <a:r>
              <a:rPr lang="ru-RU" sz="2800" b="1" i="1" u="sng" strike="noStrike" spc="-1">
                <a:solidFill>
                  <a:srgbClr val="FF0000"/>
                </a:solidFill>
                <a:uFillTx/>
                <a:latin typeface="Calibri"/>
                <a:ea typeface="DejaVu Sans"/>
              </a:rPr>
              <a:t>Іммобілізації</a:t>
            </a:r>
            <a:r>
              <a:rPr lang="ru-RU" sz="2800" b="1" strike="noStrike" spc="-1">
                <a:solidFill>
                  <a:srgbClr val="FF0000"/>
                </a:solidFill>
                <a:latin typeface="Calibri"/>
                <a:ea typeface="DejaVu Sans"/>
              </a:rPr>
              <a:t> </a:t>
            </a:r>
            <a:r>
              <a:rPr lang="ru-RU" sz="2800" b="1" strike="noStrike" spc="-1">
                <a:solidFill>
                  <a:srgbClr val="000000"/>
                </a:solidFill>
                <a:latin typeface="Calibri"/>
                <a:ea typeface="DejaVu Sans"/>
              </a:rPr>
              <a:t>можна досягти різними методами (накладання гіпсової пов'язки, застосуванням різних металевих пластин/вставок, шляхом постійного витягнення за периферійний відламок, за допомогою спеціальних апаратів).</a:t>
            </a:r>
            <a:endParaRPr lang="ru-RU" sz="2800" b="0" strike="noStrike" spc="-1">
              <a:latin typeface="Arial"/>
            </a:endParaRPr>
          </a:p>
          <a:p>
            <a:pPr marL="343080" indent="-342000" algn="just">
              <a:lnSpc>
                <a:spcPct val="80000"/>
              </a:lnSpc>
              <a:spcBef>
                <a:spcPts val="561"/>
              </a:spcBef>
            </a:pPr>
            <a:r>
              <a:rPr lang="ru-RU" sz="2800" b="1" strike="noStrike" spc="-1">
                <a:solidFill>
                  <a:srgbClr val="000000"/>
                </a:solidFill>
                <a:latin typeface="Calibri"/>
                <a:ea typeface="DejaVu Sans"/>
              </a:rPr>
              <a:t>     </a:t>
            </a:r>
            <a:endParaRPr lang="ru-RU" sz="2800" b="0" strike="noStrike" spc="-1">
              <a:latin typeface="Arial"/>
            </a:endParaRPr>
          </a:p>
          <a:p>
            <a:pPr marL="343080" indent="-342000" algn="just">
              <a:lnSpc>
                <a:spcPct val="80000"/>
              </a:lnSpc>
              <a:spcBef>
                <a:spcPts val="561"/>
              </a:spcBef>
            </a:pPr>
            <a:r>
              <a:rPr lang="ru-RU" sz="2800" b="1" strike="noStrike" spc="-1">
                <a:solidFill>
                  <a:srgbClr val="000000"/>
                </a:solidFill>
                <a:latin typeface="Calibri"/>
                <a:ea typeface="DejaVu Sans"/>
              </a:rPr>
              <a:t>Репарація кісткової тканини відбувається лише в разі зіставлення і нерухомості кісткових відламків</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p:cTn id="6" dur="1" fill="hold">
                                          <p:stCondLst>
                                            <p:cond delay="0"/>
                                          </p:stCondLst>
                                        </p:cTn>
                                        <p:tgtEl>
                                          <p:spTgt spid="558">
                                            <p:txEl>
                                              <p:pRg st="0" end="0"/>
                                            </p:txEl>
                                          </p:spTgt>
                                        </p:tgtEl>
                                        <p:attrNameLst>
                                          <p:attrName>style.visibility</p:attrName>
                                        </p:attrNameLst>
                                      </p:cBhvr>
                                      <p:to>
                                        <p:strVal val="visible"/>
                                      </p:to>
                                    </p:set>
                                    <p:anim calcmode="lin" valueType="str">
                                      <p:cBhvr additive="repl">
                                        <p:cTn id="7" dur="1" fill="hold"/>
                                        <p:tgtEl>
                                          <p:spTgt spid="558">
                                            <p:txEl>
                                              <p:pRg st="0" end="0"/>
                                            </p:txEl>
                                          </p:spTgt>
                                        </p:tgtEl>
                                      </p:cBhvr>
                                    </p:anim>
                                  </p:childTnLst>
                                </p:cTn>
                              </p:par>
                              <p:par>
                                <p:cTn id="8" presetID="24" presetClass="entr" fill="hold" nodeType="withEffect">
                                  <p:stCondLst>
                                    <p:cond delay="0"/>
                                  </p:stCondLst>
                                  <p:childTnLst>
                                    <p:set>
                                      <p:cBhvr>
                                        <p:cTn id="9" dur="1" fill="hold">
                                          <p:stCondLst>
                                            <p:cond delay="0"/>
                                          </p:stCondLst>
                                        </p:cTn>
                                        <p:tgtEl>
                                          <p:spTgt spid="558">
                                            <p:txEl>
                                              <p:pRg st="1" end="1"/>
                                            </p:txEl>
                                          </p:spTgt>
                                        </p:tgtEl>
                                        <p:attrNameLst>
                                          <p:attrName>style.visibility</p:attrName>
                                        </p:attrNameLst>
                                      </p:cBhvr>
                                      <p:to>
                                        <p:strVal val="visible"/>
                                      </p:to>
                                    </p:set>
                                    <p:anim calcmode="lin" valueType="str">
                                      <p:cBhvr additive="repl">
                                        <p:cTn id="10" dur="1" fill="hold"/>
                                        <p:tgtEl>
                                          <p:spTgt spid="558">
                                            <p:txEl>
                                              <p:pRg st="1" end="1"/>
                                            </p:txEl>
                                          </p:spTgt>
                                        </p:tgtEl>
                                      </p:cBhvr>
                                    </p:anim>
                                  </p:childTnLst>
                                </p:cTn>
                              </p:par>
                              <p:par>
                                <p:cTn id="11" presetID="24" presetClass="entr" fill="hold" nodeType="withEffect">
                                  <p:stCondLst>
                                    <p:cond delay="0"/>
                                  </p:stCondLst>
                                  <p:childTnLst>
                                    <p:set>
                                      <p:cBhvr>
                                        <p:cTn id="12" dur="1" fill="hold">
                                          <p:stCondLst>
                                            <p:cond delay="0"/>
                                          </p:stCondLst>
                                        </p:cTn>
                                        <p:tgtEl>
                                          <p:spTgt spid="558">
                                            <p:txEl>
                                              <p:pRg st="2" end="2"/>
                                            </p:txEl>
                                          </p:spTgt>
                                        </p:tgtEl>
                                        <p:attrNameLst>
                                          <p:attrName>style.visibility</p:attrName>
                                        </p:attrNameLst>
                                      </p:cBhvr>
                                      <p:to>
                                        <p:strVal val="visible"/>
                                      </p:to>
                                    </p:set>
                                    <p:anim calcmode="lin" valueType="str">
                                      <p:cBhvr additive="repl">
                                        <p:cTn id="13" dur="1" fill="hold"/>
                                        <p:tgtEl>
                                          <p:spTgt spid="558">
                                            <p:txEl>
                                              <p:pRg st="2" end="2"/>
                                            </p:txEl>
                                          </p:spTgt>
                                        </p:tgtEl>
                                      </p:cBhvr>
                                    </p:anim>
                                  </p:childTnLst>
                                </p:cTn>
                              </p:par>
                              <p:par>
                                <p:cTn id="14" presetID="24" presetClass="entr" fill="hold" nodeType="withEffect">
                                  <p:stCondLst>
                                    <p:cond delay="0"/>
                                  </p:stCondLst>
                                  <p:childTnLst>
                                    <p:set>
                                      <p:cBhvr>
                                        <p:cTn id="15" dur="1" fill="hold">
                                          <p:stCondLst>
                                            <p:cond delay="0"/>
                                          </p:stCondLst>
                                        </p:cTn>
                                        <p:tgtEl>
                                          <p:spTgt spid="558">
                                            <p:txEl>
                                              <p:pRg st="3" end="3"/>
                                            </p:txEl>
                                          </p:spTgt>
                                        </p:tgtEl>
                                        <p:attrNameLst>
                                          <p:attrName>style.visibility</p:attrName>
                                        </p:attrNameLst>
                                      </p:cBhvr>
                                      <p:to>
                                        <p:strVal val="visible"/>
                                      </p:to>
                                    </p:set>
                                    <p:anim calcmode="lin" valueType="str">
                                      <p:cBhvr additive="repl">
                                        <p:cTn id="16" dur="1" fill="hold"/>
                                        <p:tgtEl>
                                          <p:spTgt spid="558">
                                            <p:txEl>
                                              <p:pRg st="3" end="3"/>
                                            </p:txEl>
                                          </p:spTgt>
                                        </p:tgtEl>
                                      </p:cBhvr>
                                    </p:anim>
                                  </p:childTnLst>
                                </p:cTn>
                              </p:par>
                            </p:childTnLst>
                          </p:cTn>
                        </p:par>
                      </p:childTnLst>
                    </p:cTn>
                  </p:par>
                  <p:par>
                    <p:cTn id="17" fill="hold">
                      <p:stCondLst>
                        <p:cond delay="indefinite"/>
                      </p:stCondLst>
                      <p:childTnLst>
                        <p:par>
                          <p:cTn id="18" fill="hold">
                            <p:stCondLst>
                              <p:cond delay="0"/>
                            </p:stCondLst>
                            <p:childTnLst>
                              <p:par>
                                <p:cTn id="19" presetID="24" presetClass="entr" fill="hold" nodeType="clickEffect">
                                  <p:stCondLst>
                                    <p:cond delay="0"/>
                                  </p:stCondLst>
                                  <p:childTnLst>
                                    <p:set>
                                      <p:cBhvr>
                                        <p:cTn id="20" dur="1" fill="hold">
                                          <p:stCondLst>
                                            <p:cond delay="0"/>
                                          </p:stCondLst>
                                        </p:cTn>
                                        <p:tgtEl>
                                          <p:spTgt spid="558">
                                            <p:txEl>
                                              <p:pRg st="5" end="5"/>
                                            </p:txEl>
                                          </p:spTgt>
                                        </p:tgtEl>
                                        <p:attrNameLst>
                                          <p:attrName>style.visibility</p:attrName>
                                        </p:attrNameLst>
                                      </p:cBhvr>
                                      <p:to>
                                        <p:strVal val="visible"/>
                                      </p:to>
                                    </p:set>
                                    <p:anim calcmode="lin" valueType="str">
                                      <p:cBhvr additive="repl">
                                        <p:cTn id="21" dur="1" fill="hold"/>
                                        <p:tgtEl>
                                          <p:spTgt spid="558">
                                            <p:txEl>
                                              <p:pRg st="5" end="5"/>
                                            </p:txEl>
                                          </p:spTgt>
                                        </p:tgtEl>
                                      </p:cBhvr>
                                    </p:anim>
                                  </p:childTnLst>
                                </p:cTn>
                              </p:par>
                            </p:childTnLst>
                          </p:cTn>
                        </p:par>
                      </p:childTnLst>
                    </p:cTn>
                  </p:par>
                  <p:par>
                    <p:cTn id="22" fill="hold">
                      <p:stCondLst>
                        <p:cond delay="indefinite"/>
                      </p:stCondLst>
                      <p:childTnLst>
                        <p:par>
                          <p:cTn id="23" fill="hold">
                            <p:stCondLst>
                              <p:cond delay="0"/>
                            </p:stCondLst>
                            <p:childTnLst>
                              <p:par>
                                <p:cTn id="24" presetID="24" presetClass="entr" fill="hold" nodeType="clickEffect">
                                  <p:stCondLst>
                                    <p:cond delay="0"/>
                                  </p:stCondLst>
                                  <p:childTnLst>
                                    <p:set>
                                      <p:cBhvr>
                                        <p:cTn id="25" dur="1" fill="hold">
                                          <p:stCondLst>
                                            <p:cond delay="0"/>
                                          </p:stCondLst>
                                        </p:cTn>
                                        <p:tgtEl>
                                          <p:spTgt spid="558">
                                            <p:txEl>
                                              <p:pRg st="6" end="6"/>
                                            </p:txEl>
                                          </p:spTgt>
                                        </p:tgtEl>
                                        <p:attrNameLst>
                                          <p:attrName>style.visibility</p:attrName>
                                        </p:attrNameLst>
                                      </p:cBhvr>
                                      <p:to>
                                        <p:strVal val="visible"/>
                                      </p:to>
                                    </p:set>
                                    <p:anim calcmode="lin" valueType="str">
                                      <p:cBhvr additive="repl">
                                        <p:cTn id="26" dur="1" fill="hold"/>
                                        <p:tgtEl>
                                          <p:spTgt spid="558">
                                            <p:txEl>
                                              <p:pRg st="6" end="6"/>
                                            </p:txEl>
                                          </p:spTgt>
                                        </p:tgtEl>
                                      </p:cBhvr>
                                    </p:anim>
                                  </p:childTnLst>
                                </p:cTn>
                              </p:par>
                            </p:childTnLst>
                          </p:cTn>
                        </p:par>
                      </p:childTnLst>
                    </p:cTn>
                  </p:par>
                  <p:par>
                    <p:cTn id="27" fill="hold">
                      <p:stCondLst>
                        <p:cond delay="indefinite"/>
                      </p:stCondLst>
                      <p:childTnLst>
                        <p:par>
                          <p:cTn id="28" fill="hold">
                            <p:stCondLst>
                              <p:cond delay="0"/>
                            </p:stCondLst>
                            <p:childTnLst>
                              <p:par>
                                <p:cTn id="29" presetID="24" presetClass="entr" fill="hold" nodeType="clickEffect">
                                  <p:stCondLst>
                                    <p:cond delay="0"/>
                                  </p:stCondLst>
                                  <p:childTnLst>
                                    <p:set>
                                      <p:cBhvr>
                                        <p:cTn id="30" dur="1" fill="hold">
                                          <p:stCondLst>
                                            <p:cond delay="0"/>
                                          </p:stCondLst>
                                        </p:cTn>
                                        <p:tgtEl>
                                          <p:spTgt spid="558">
                                            <p:txEl>
                                              <p:pRg st="7" end="7"/>
                                            </p:txEl>
                                          </p:spTgt>
                                        </p:tgtEl>
                                        <p:attrNameLst>
                                          <p:attrName>style.visibility</p:attrName>
                                        </p:attrNameLst>
                                      </p:cBhvr>
                                      <p:to>
                                        <p:strVal val="visible"/>
                                      </p:to>
                                    </p:set>
                                    <p:anim calcmode="lin" valueType="str">
                                      <p:cBhvr additive="repl">
                                        <p:cTn id="31" dur="1" fill="hold"/>
                                        <p:tgtEl>
                                          <p:spTgt spid="558">
                                            <p:txEl>
                                              <p:pRg st="7" end="7"/>
                                            </p:txEl>
                                          </p:spTgt>
                                        </p:tgtEl>
                                      </p:cBhvr>
                                    </p:anim>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nodeType="clickEffect">
                                  <p:stCondLst>
                                    <p:cond delay="0"/>
                                  </p:stCondLst>
                                  <p:childTnLst>
                                    <p:animEffect transition="out" filter="diamond(in)">
                                      <p:cBhvr additive="repl">
                                        <p:cTn id="35" dur="2000"/>
                                        <p:tgtEl>
                                          <p:spTgt spid="558">
                                            <p:txEl>
                                              <p:pRg st="0" end="0"/>
                                            </p:txEl>
                                          </p:spTgt>
                                        </p:tgtEl>
                                      </p:cBhvr>
                                    </p:animEffect>
                                    <p:set>
                                      <p:cBhvr>
                                        <p:cTn id="36" dur="1" fill="hold">
                                          <p:stCondLst>
                                            <p:cond delay="1999"/>
                                          </p:stCondLst>
                                        </p:cTn>
                                        <p:tgtEl>
                                          <p:spTgt spid="558">
                                            <p:txEl>
                                              <p:pRg st="0" end="0"/>
                                            </p:txEl>
                                          </p:spTgt>
                                        </p:tgtEl>
                                        <p:attrNameLst>
                                          <p:attrName>style.visibility</p:attrName>
                                        </p:attrNameLst>
                                      </p:cBhvr>
                                      <p:to>
                                        <p:strVal val="hidden"/>
                                      </p:to>
                                    </p:set>
                                  </p:childTnLst>
                                </p:cTn>
                              </p:par>
                              <p:par>
                                <p:cTn id="37" presetID="8" presetClass="exit" presetSubtype="16" fill="hold" nodeType="withEffect">
                                  <p:stCondLst>
                                    <p:cond delay="0"/>
                                  </p:stCondLst>
                                  <p:childTnLst>
                                    <p:animEffect transition="out" filter="diamond(in)">
                                      <p:cBhvr additive="repl">
                                        <p:cTn id="38" dur="2000"/>
                                        <p:tgtEl>
                                          <p:spTgt spid="558">
                                            <p:txEl>
                                              <p:pRg st="1" end="1"/>
                                            </p:txEl>
                                          </p:spTgt>
                                        </p:tgtEl>
                                      </p:cBhvr>
                                    </p:animEffect>
                                    <p:set>
                                      <p:cBhvr>
                                        <p:cTn id="39" dur="1" fill="hold">
                                          <p:stCondLst>
                                            <p:cond delay="1999"/>
                                          </p:stCondLst>
                                        </p:cTn>
                                        <p:tgtEl>
                                          <p:spTgt spid="558">
                                            <p:txEl>
                                              <p:pRg st="1" end="1"/>
                                            </p:txEl>
                                          </p:spTgt>
                                        </p:tgtEl>
                                        <p:attrNameLst>
                                          <p:attrName>style.visibility</p:attrName>
                                        </p:attrNameLst>
                                      </p:cBhvr>
                                      <p:to>
                                        <p:strVal val="hidden"/>
                                      </p:to>
                                    </p:set>
                                  </p:childTnLst>
                                </p:cTn>
                              </p:par>
                              <p:par>
                                <p:cTn id="40" presetID="8" presetClass="exit" presetSubtype="16" fill="hold" nodeType="withEffect">
                                  <p:stCondLst>
                                    <p:cond delay="0"/>
                                  </p:stCondLst>
                                  <p:childTnLst>
                                    <p:animEffect transition="out" filter="diamond(in)">
                                      <p:cBhvr additive="repl">
                                        <p:cTn id="41" dur="2000"/>
                                        <p:tgtEl>
                                          <p:spTgt spid="558">
                                            <p:txEl>
                                              <p:pRg st="2" end="2"/>
                                            </p:txEl>
                                          </p:spTgt>
                                        </p:tgtEl>
                                      </p:cBhvr>
                                    </p:animEffect>
                                    <p:set>
                                      <p:cBhvr>
                                        <p:cTn id="42" dur="1" fill="hold">
                                          <p:stCondLst>
                                            <p:cond delay="1999"/>
                                          </p:stCondLst>
                                        </p:cTn>
                                        <p:tgtEl>
                                          <p:spTgt spid="558">
                                            <p:txEl>
                                              <p:pRg st="2" end="2"/>
                                            </p:txEl>
                                          </p:spTgt>
                                        </p:tgtEl>
                                        <p:attrNameLst>
                                          <p:attrName>style.visibility</p:attrName>
                                        </p:attrNameLst>
                                      </p:cBhvr>
                                      <p:to>
                                        <p:strVal val="hidden"/>
                                      </p:to>
                                    </p:set>
                                  </p:childTnLst>
                                </p:cTn>
                              </p:par>
                              <p:par>
                                <p:cTn id="43" presetID="8" presetClass="exit" presetSubtype="16" fill="hold" nodeType="withEffect">
                                  <p:stCondLst>
                                    <p:cond delay="0"/>
                                  </p:stCondLst>
                                  <p:childTnLst>
                                    <p:animEffect transition="out" filter="diamond(in)">
                                      <p:cBhvr additive="repl">
                                        <p:cTn id="44" dur="2000"/>
                                        <p:tgtEl>
                                          <p:spTgt spid="558">
                                            <p:txEl>
                                              <p:pRg st="3" end="3"/>
                                            </p:txEl>
                                          </p:spTgt>
                                        </p:tgtEl>
                                      </p:cBhvr>
                                    </p:animEffect>
                                    <p:set>
                                      <p:cBhvr>
                                        <p:cTn id="45" dur="1" fill="hold">
                                          <p:stCondLst>
                                            <p:cond delay="1999"/>
                                          </p:stCondLst>
                                        </p:cTn>
                                        <p:tgtEl>
                                          <p:spTgt spid="558">
                                            <p:txEl>
                                              <p:pRg st="3" end="3"/>
                                            </p:txEl>
                                          </p:spTgt>
                                        </p:tgtEl>
                                        <p:attrNameLst>
                                          <p:attrName>style.visibility</p:attrName>
                                        </p:attrNameLst>
                                      </p:cBhvr>
                                      <p:to>
                                        <p:strVal val="hidden"/>
                                      </p:to>
                                    </p:set>
                                  </p:childTnLst>
                                </p:cTn>
                              </p:par>
                              <p:par>
                                <p:cTn id="46" presetID="8" presetClass="exit" presetSubtype="16" fill="hold" nodeType="withEffect">
                                  <p:stCondLst>
                                    <p:cond delay="0"/>
                                  </p:stCondLst>
                                  <p:childTnLst>
                                    <p:animEffect transition="out" filter="diamond(in)">
                                      <p:cBhvr additive="repl">
                                        <p:cTn id="47" dur="2000"/>
                                        <p:tgtEl>
                                          <p:spTgt spid="558">
                                            <p:txEl>
                                              <p:pRg st="5" end="5"/>
                                            </p:txEl>
                                          </p:spTgt>
                                        </p:tgtEl>
                                      </p:cBhvr>
                                    </p:animEffect>
                                    <p:set>
                                      <p:cBhvr>
                                        <p:cTn id="48" dur="1" fill="hold">
                                          <p:stCondLst>
                                            <p:cond delay="1999"/>
                                          </p:stCondLst>
                                        </p:cTn>
                                        <p:tgtEl>
                                          <p:spTgt spid="558">
                                            <p:txEl>
                                              <p:pRg st="5" end="5"/>
                                            </p:txEl>
                                          </p:spTgt>
                                        </p:tgtEl>
                                        <p:attrNameLst>
                                          <p:attrName>style.visibility</p:attrName>
                                        </p:attrNameLst>
                                      </p:cBhvr>
                                      <p:to>
                                        <p:strVal val="hidden"/>
                                      </p:to>
                                    </p:set>
                                  </p:childTnLst>
                                </p:cTn>
                              </p:par>
                              <p:par>
                                <p:cTn id="49" presetID="8" presetClass="exit" presetSubtype="16" fill="hold" nodeType="withEffect">
                                  <p:stCondLst>
                                    <p:cond delay="0"/>
                                  </p:stCondLst>
                                  <p:childTnLst>
                                    <p:animEffect transition="out" filter="diamond(in)">
                                      <p:cBhvr additive="repl">
                                        <p:cTn id="50" dur="2000"/>
                                        <p:tgtEl>
                                          <p:spTgt spid="558">
                                            <p:txEl>
                                              <p:pRg st="6" end="6"/>
                                            </p:txEl>
                                          </p:spTgt>
                                        </p:tgtEl>
                                      </p:cBhvr>
                                    </p:animEffect>
                                    <p:set>
                                      <p:cBhvr>
                                        <p:cTn id="51" dur="1" fill="hold">
                                          <p:stCondLst>
                                            <p:cond delay="1999"/>
                                          </p:stCondLst>
                                        </p:cTn>
                                        <p:tgtEl>
                                          <p:spTgt spid="558">
                                            <p:txEl>
                                              <p:pRg st="6" end="6"/>
                                            </p:txEl>
                                          </p:spTgt>
                                        </p:tgtEl>
                                        <p:attrNameLst>
                                          <p:attrName>style.visibility</p:attrName>
                                        </p:attrNameLst>
                                      </p:cBhvr>
                                      <p:to>
                                        <p:strVal val="hidden"/>
                                      </p:to>
                                    </p:set>
                                  </p:childTnLst>
                                </p:cTn>
                              </p:par>
                              <p:par>
                                <p:cTn id="52" presetID="8" presetClass="exit" presetSubtype="16" fill="hold" nodeType="withEffect">
                                  <p:stCondLst>
                                    <p:cond delay="0"/>
                                  </p:stCondLst>
                                  <p:childTnLst>
                                    <p:animEffect transition="out" filter="diamond(in)">
                                      <p:cBhvr additive="repl">
                                        <p:cTn id="53" dur="2000"/>
                                        <p:tgtEl>
                                          <p:spTgt spid="558">
                                            <p:txEl>
                                              <p:pRg st="7" end="7"/>
                                            </p:txEl>
                                          </p:spTgt>
                                        </p:tgtEl>
                                      </p:cBhvr>
                                    </p:animEffect>
                                    <p:set>
                                      <p:cBhvr>
                                        <p:cTn id="54" dur="1" fill="hold">
                                          <p:stCondLst>
                                            <p:cond delay="1999"/>
                                          </p:stCondLst>
                                        </p:cTn>
                                        <p:tgtEl>
                                          <p:spTgt spid="558">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CustomShape 1"/>
          <p:cNvSpPr/>
          <p:nvPr/>
        </p:nvSpPr>
        <p:spPr>
          <a:xfrm>
            <a:off x="468360" y="189000"/>
            <a:ext cx="8228520" cy="1187280"/>
          </a:xfrm>
          <a:prstGeom prst="rect">
            <a:avLst/>
          </a:prstGeom>
          <a:solidFill>
            <a:srgbClr val="FFFF00"/>
          </a:solidFill>
          <a:ln w="9360">
            <a:solidFill>
              <a:srgbClr val="FFFFFF"/>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strike="noStrike" spc="-1">
                <a:solidFill>
                  <a:srgbClr val="000066"/>
                </a:solidFill>
                <a:latin typeface="Georgia"/>
                <a:ea typeface="DejaVu Sans"/>
              </a:rPr>
              <a:t>Методи знерухомлення (іммобілізації)</a:t>
            </a:r>
            <a:endParaRPr lang="ru-RU" sz="3600" b="0" strike="noStrike" spc="-1">
              <a:latin typeface="Arial"/>
            </a:endParaRPr>
          </a:p>
        </p:txBody>
      </p:sp>
      <p:sp>
        <p:nvSpPr>
          <p:cNvPr id="560" name="CustomShape 2"/>
          <p:cNvSpPr/>
          <p:nvPr/>
        </p:nvSpPr>
        <p:spPr>
          <a:xfrm>
            <a:off x="468360" y="1557360"/>
            <a:ext cx="8206200" cy="438768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199"/>
              </a:spcBef>
            </a:pPr>
            <a:r>
              <a:rPr lang="ru-RU" sz="2400" b="1" strike="noStrike" spc="-1">
                <a:solidFill>
                  <a:srgbClr val="CC0000"/>
                </a:solidFill>
                <a:latin typeface="Georgia"/>
                <a:ea typeface="DejaVu Sans"/>
              </a:rPr>
              <a:t>Основна мета іммобілізації</a:t>
            </a:r>
            <a:r>
              <a:rPr lang="ru-RU" sz="2400" b="0" strike="noStrike" spc="-1">
                <a:solidFill>
                  <a:srgbClr val="FFFFFF"/>
                </a:solidFill>
                <a:latin typeface="Georgia"/>
                <a:ea typeface="DejaVu Sans"/>
              </a:rPr>
              <a:t> </a:t>
            </a:r>
            <a:r>
              <a:rPr lang="ru-RU" sz="2400" b="0" strike="noStrike" spc="-1">
                <a:solidFill>
                  <a:srgbClr val="000000"/>
                </a:solidFill>
                <a:latin typeface="Georgia"/>
                <a:ea typeface="DejaVu Sans"/>
              </a:rPr>
              <a:t>– забезпечити, по можливості, повний спокій пошкодженої частини тіла, що виключає додаткове травмування та зменшує біль.</a:t>
            </a:r>
            <a:endParaRPr lang="ru-RU" sz="2400" b="0" strike="noStrike" spc="-1">
              <a:latin typeface="Arial"/>
            </a:endParaRPr>
          </a:p>
          <a:p>
            <a:pPr>
              <a:lnSpc>
                <a:spcPct val="100000"/>
              </a:lnSpc>
              <a:spcBef>
                <a:spcPts val="1199"/>
              </a:spcBef>
            </a:pPr>
            <a:r>
              <a:rPr lang="ru-RU" sz="2400" b="1" strike="noStrike" spc="-1">
                <a:solidFill>
                  <a:srgbClr val="CC0000"/>
                </a:solidFill>
                <a:latin typeface="Georgia"/>
                <a:ea typeface="DejaVu Sans"/>
              </a:rPr>
              <a:t>Правила іммобілізації</a:t>
            </a:r>
            <a:r>
              <a:rPr lang="ru-RU" sz="2400" b="0" strike="noStrike" spc="-1">
                <a:solidFill>
                  <a:srgbClr val="FFFFFF"/>
                </a:solidFill>
                <a:latin typeface="Georgia"/>
                <a:ea typeface="DejaVu Sans"/>
              </a:rPr>
              <a:t>: </a:t>
            </a:r>
            <a:endParaRPr lang="ru-RU" sz="2400" b="0" strike="noStrike" spc="-1">
              <a:latin typeface="Arial"/>
            </a:endParaRPr>
          </a:p>
          <a:p>
            <a:pPr marL="216000" indent="-215280">
              <a:lnSpc>
                <a:spcPct val="100000"/>
              </a:lnSpc>
              <a:spcBef>
                <a:spcPts val="241"/>
              </a:spcBef>
              <a:buClr>
                <a:srgbClr val="000000"/>
              </a:buClr>
              <a:buFont typeface="Symbol"/>
              <a:buChar char=""/>
            </a:pPr>
            <a:r>
              <a:rPr lang="ru-RU" sz="2400" b="0" strike="noStrike" spc="-1">
                <a:solidFill>
                  <a:srgbClr val="000000"/>
                </a:solidFill>
                <a:latin typeface="Georgia"/>
                <a:ea typeface="DejaVu Sans"/>
              </a:rPr>
              <a:t> </a:t>
            </a:r>
            <a:r>
              <a:rPr lang="ru-RU" sz="2400" b="1" i="1" u="sng" strike="noStrike" spc="-1">
                <a:solidFill>
                  <a:srgbClr val="000000"/>
                </a:solidFill>
                <a:uFillTx/>
                <a:latin typeface="Georgia"/>
                <a:ea typeface="DejaVu Sans"/>
              </a:rPr>
              <a:t>Слід знерухомити два суглоби </a:t>
            </a:r>
            <a:r>
              <a:rPr lang="ru-RU" sz="2400" b="0" strike="noStrike" spc="-1">
                <a:solidFill>
                  <a:srgbClr val="000000"/>
                </a:solidFill>
                <a:latin typeface="Georgia"/>
                <a:ea typeface="DejaVu Sans"/>
              </a:rPr>
              <a:t>(вище і нижче міста перелому).</a:t>
            </a:r>
            <a:endParaRPr lang="ru-RU" sz="2400" b="0" strike="noStrike" spc="-1">
              <a:latin typeface="Arial"/>
            </a:endParaRPr>
          </a:p>
          <a:p>
            <a:pPr marL="216000" indent="-215280">
              <a:lnSpc>
                <a:spcPct val="100000"/>
              </a:lnSpc>
              <a:spcBef>
                <a:spcPts val="241"/>
              </a:spcBef>
              <a:buClr>
                <a:srgbClr val="000000"/>
              </a:buClr>
              <a:buFont typeface="Symbol"/>
              <a:buChar char=""/>
            </a:pPr>
            <a:r>
              <a:rPr lang="ru-RU" sz="2400" b="0" strike="noStrike" spc="-1">
                <a:solidFill>
                  <a:srgbClr val="000000"/>
                </a:solidFill>
                <a:latin typeface="Georgia"/>
                <a:ea typeface="DejaVu Sans"/>
              </a:rPr>
              <a:t> Першочергово покласти шар вати або м’якої тканини на місце, де є підозра на перелом, або відчувається зміщення кісток.</a:t>
            </a:r>
            <a:endParaRPr lang="ru-RU" sz="2400" b="0" strike="noStrike" spc="-1">
              <a:latin typeface="Arial"/>
            </a:endParaRPr>
          </a:p>
          <a:p>
            <a:pPr marL="216000" indent="-215280">
              <a:lnSpc>
                <a:spcPct val="100000"/>
              </a:lnSpc>
              <a:spcBef>
                <a:spcPts val="241"/>
              </a:spcBef>
              <a:buClr>
                <a:srgbClr val="000000"/>
              </a:buClr>
              <a:buFont typeface="Symbol"/>
              <a:buChar char=""/>
            </a:pPr>
            <a:r>
              <a:rPr lang="ru-RU" sz="2400" b="0" strike="noStrike" spc="-1">
                <a:solidFill>
                  <a:srgbClr val="000000"/>
                </a:solidFill>
                <a:latin typeface="Georgia"/>
                <a:ea typeface="DejaVu Sans"/>
              </a:rPr>
              <a:t> Накладати шини потрібно обережно.</a:t>
            </a:r>
            <a:endParaRPr lang="ru-RU" sz="2400" b="0" strike="noStrike" spc="-1">
              <a:latin typeface="Arial"/>
            </a:endParaRPr>
          </a:p>
          <a:p>
            <a:pPr marL="216000" indent="-215280">
              <a:lnSpc>
                <a:spcPct val="100000"/>
              </a:lnSpc>
              <a:spcBef>
                <a:spcPts val="241"/>
              </a:spcBef>
              <a:buClr>
                <a:srgbClr val="000000"/>
              </a:buClr>
              <a:buFont typeface="Symbol"/>
              <a:buChar char=""/>
            </a:pPr>
            <a:r>
              <a:rPr lang="ru-RU" sz="2400" b="0" strike="noStrike" spc="-1">
                <a:solidFill>
                  <a:srgbClr val="000000"/>
                </a:solidFill>
                <a:latin typeface="Georgia"/>
                <a:ea typeface="DejaVu Sans"/>
              </a:rPr>
              <a:t> Шини повинні бути міцними і якомога легкими.</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457200" y="285840"/>
            <a:ext cx="8228520" cy="64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600" b="1" i="1" strike="noStrike" spc="-1">
                <a:solidFill>
                  <a:srgbClr val="7030A0"/>
                </a:solidFill>
                <a:latin typeface="Calibri"/>
                <a:ea typeface="DejaVu Sans"/>
              </a:rPr>
              <a:t>Транспортна іммобілізація переломів</a:t>
            </a:r>
            <a:endParaRPr lang="ru-RU" sz="3600" b="0" strike="noStrike" spc="-1">
              <a:latin typeface="Arial"/>
            </a:endParaRPr>
          </a:p>
        </p:txBody>
      </p:sp>
      <p:sp>
        <p:nvSpPr>
          <p:cNvPr id="562" name="CustomShape 2"/>
          <p:cNvSpPr/>
          <p:nvPr/>
        </p:nvSpPr>
        <p:spPr>
          <a:xfrm>
            <a:off x="457200" y="1071720"/>
            <a:ext cx="8228520" cy="549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32500" lnSpcReduction="20000"/>
          </a:bodyPr>
          <a:lstStyle/>
          <a:p>
            <a:pPr>
              <a:lnSpc>
                <a:spcPct val="100000"/>
              </a:lnSpc>
              <a:spcBef>
                <a:spcPts val="641"/>
              </a:spcBef>
            </a:pPr>
            <a:endParaRPr lang="ru-RU" sz="1800" b="0" strike="noStrike" spc="-1">
              <a:latin typeface="Arial"/>
            </a:endParaRPr>
          </a:p>
          <a:p>
            <a:pPr>
              <a:lnSpc>
                <a:spcPct val="100000"/>
              </a:lnSpc>
              <a:spcBef>
                <a:spcPts val="641"/>
              </a:spcBef>
            </a:pPr>
            <a:endParaRPr lang="ru-RU" sz="1800" b="0" strike="noStrike" spc="-1">
              <a:latin typeface="Arial"/>
            </a:endParaRPr>
          </a:p>
          <a:p>
            <a:pPr>
              <a:lnSpc>
                <a:spcPct val="100000"/>
              </a:lnSpc>
              <a:spcBef>
                <a:spcPts val="641"/>
              </a:spcBef>
            </a:pPr>
            <a:endParaRPr lang="ru-RU" sz="1800" b="0" strike="noStrike" spc="-1">
              <a:latin typeface="Arial"/>
            </a:endParaRPr>
          </a:p>
          <a:p>
            <a:pPr>
              <a:lnSpc>
                <a:spcPct val="100000"/>
              </a:lnSpc>
              <a:spcBef>
                <a:spcPts val="641"/>
              </a:spcBef>
            </a:pPr>
            <a:endParaRPr lang="ru-RU" sz="1800" b="0" strike="noStrike" spc="-1">
              <a:latin typeface="Arial"/>
            </a:endParaRPr>
          </a:p>
          <a:p>
            <a:pPr>
              <a:lnSpc>
                <a:spcPct val="100000"/>
              </a:lnSpc>
              <a:spcBef>
                <a:spcPts val="641"/>
              </a:spcBef>
            </a:pPr>
            <a:endParaRPr lang="ru-RU" sz="1800" b="0" strike="noStrike" spc="-1">
              <a:latin typeface="Arial"/>
            </a:endParaRPr>
          </a:p>
          <a:p>
            <a:pPr>
              <a:lnSpc>
                <a:spcPct val="100000"/>
              </a:lnSpc>
              <a:spcBef>
                <a:spcPts val="641"/>
              </a:spcBef>
            </a:pPr>
            <a:endParaRPr lang="ru-RU" sz="1800" b="0" strike="noStrike" spc="-1">
              <a:latin typeface="Arial"/>
            </a:endParaRPr>
          </a:p>
          <a:p>
            <a:pPr>
              <a:lnSpc>
                <a:spcPct val="100000"/>
              </a:lnSpc>
              <a:spcBef>
                <a:spcPts val="641"/>
              </a:spcBef>
            </a:pPr>
            <a:endParaRPr lang="ru-RU" sz="1800" b="0" strike="noStrike" spc="-1">
              <a:latin typeface="Arial"/>
            </a:endParaRPr>
          </a:p>
          <a:p>
            <a:pPr>
              <a:lnSpc>
                <a:spcPct val="100000"/>
              </a:lnSpc>
              <a:spcBef>
                <a:spcPts val="641"/>
              </a:spcBef>
            </a:pPr>
            <a:endParaRPr lang="ru-RU" sz="1800" b="0" strike="noStrike" spc="-1">
              <a:latin typeface="Arial"/>
            </a:endParaRPr>
          </a:p>
          <a:p>
            <a:pPr>
              <a:lnSpc>
                <a:spcPct val="100000"/>
              </a:lnSpc>
              <a:spcBef>
                <a:spcPts val="641"/>
              </a:spcBef>
            </a:pPr>
            <a:r>
              <a:rPr lang="ru-RU" sz="3200" b="1" i="1" strike="noStrike" spc="-1">
                <a:solidFill>
                  <a:srgbClr val="0070C0"/>
                </a:solidFill>
                <a:latin typeface="Calibri"/>
                <a:ea typeface="DejaVu Sans"/>
              </a:rPr>
              <a:t>Іммобілізація верхньої кінцівки при переломі кісток передпліччя: </a:t>
            </a:r>
            <a:endParaRPr lang="ru-RU" sz="3200" b="0" strike="noStrike" spc="-1">
              <a:latin typeface="Arial"/>
            </a:endParaRPr>
          </a:p>
          <a:p>
            <a:pPr>
              <a:lnSpc>
                <a:spcPct val="100000"/>
              </a:lnSpc>
              <a:spcBef>
                <a:spcPts val="641"/>
              </a:spcBef>
            </a:pPr>
            <a:r>
              <a:rPr lang="ru-RU" sz="3200" b="0" strike="noStrike" spc="-1">
                <a:solidFill>
                  <a:srgbClr val="000000"/>
                </a:solidFill>
                <a:latin typeface="Calibri"/>
                <a:ea typeface="DejaVu Sans"/>
              </a:rPr>
              <a:t>а,б – моделювання шини Фільберга і її фіксація; г) іммобілізація кінцівки в закінченому вигляді</a:t>
            </a: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r>
              <a:rPr lang="ru-RU" sz="3200" b="1" i="1" strike="noStrike" spc="-1">
                <a:solidFill>
                  <a:srgbClr val="0070C0"/>
                </a:solidFill>
                <a:latin typeface="Calibri"/>
                <a:ea typeface="DejaVu Sans"/>
              </a:rPr>
              <a:t>Транспортна  іммобілізація при                                                        Пневматична шина для іммобілізації хребта</a:t>
            </a:r>
            <a:endParaRPr lang="ru-RU" sz="3200" b="0" strike="noStrike" spc="-1">
              <a:latin typeface="Arial"/>
            </a:endParaRPr>
          </a:p>
          <a:p>
            <a:pPr>
              <a:lnSpc>
                <a:spcPct val="100000"/>
              </a:lnSpc>
              <a:spcBef>
                <a:spcPts val="641"/>
              </a:spcBef>
            </a:pPr>
            <a:r>
              <a:rPr lang="ru-RU" sz="3200" b="1" i="1" strike="noStrike" spc="-1">
                <a:solidFill>
                  <a:srgbClr val="0070C0"/>
                </a:solidFill>
                <a:latin typeface="Calibri"/>
                <a:ea typeface="DejaVu Sans"/>
              </a:rPr>
              <a:t>переломі гомілки: </a:t>
            </a:r>
            <a:endParaRPr lang="ru-RU" sz="3200" b="0" strike="noStrike" spc="-1">
              <a:latin typeface="Arial"/>
            </a:endParaRPr>
          </a:p>
          <a:p>
            <a:pPr>
              <a:lnSpc>
                <a:spcPct val="100000"/>
              </a:lnSpc>
              <a:spcBef>
                <a:spcPts val="641"/>
              </a:spcBef>
            </a:pPr>
            <a:r>
              <a:rPr lang="ru-RU" sz="3200" b="0" strike="noStrike" spc="-1">
                <a:solidFill>
                  <a:srgbClr val="000000"/>
                </a:solidFill>
                <a:latin typeface="Calibri"/>
                <a:ea typeface="DejaVu Sans"/>
              </a:rPr>
              <a:t>а- перший етап, б – другий етап</a:t>
            </a:r>
            <a:endParaRPr lang="ru-RU" sz="3200" b="0" strike="noStrike" spc="-1">
              <a:latin typeface="Arial"/>
            </a:endParaRPr>
          </a:p>
          <a:p>
            <a:pPr>
              <a:lnSpc>
                <a:spcPct val="100000"/>
              </a:lnSpc>
              <a:spcBef>
                <a:spcPts val="641"/>
              </a:spcBef>
            </a:pPr>
            <a:endParaRPr lang="ru-RU" sz="3200" b="0" strike="noStrike" spc="-1">
              <a:latin typeface="Arial"/>
            </a:endParaRPr>
          </a:p>
          <a:p>
            <a:pPr>
              <a:lnSpc>
                <a:spcPct val="100000"/>
              </a:lnSpc>
              <a:spcBef>
                <a:spcPts val="641"/>
              </a:spcBef>
            </a:pPr>
            <a:endParaRPr lang="ru-RU" sz="3200" b="0" strike="noStrike" spc="-1">
              <a:latin typeface="Arial"/>
            </a:endParaRPr>
          </a:p>
        </p:txBody>
      </p:sp>
      <p:pic>
        <p:nvPicPr>
          <p:cNvPr id="563" name="Picture 2"/>
          <p:cNvPicPr/>
          <p:nvPr/>
        </p:nvPicPr>
        <p:blipFill>
          <a:blip r:embed="rId2"/>
          <a:stretch/>
        </p:blipFill>
        <p:spPr>
          <a:xfrm>
            <a:off x="1857240" y="857160"/>
            <a:ext cx="5628600" cy="1927800"/>
          </a:xfrm>
          <a:prstGeom prst="rect">
            <a:avLst/>
          </a:prstGeom>
          <a:ln>
            <a:noFill/>
          </a:ln>
          <a:effectLst>
            <a:softEdge rad="112500"/>
          </a:effectLst>
        </p:spPr>
      </p:pic>
      <p:pic>
        <p:nvPicPr>
          <p:cNvPr id="564" name="Picture 3"/>
          <p:cNvPicPr/>
          <p:nvPr/>
        </p:nvPicPr>
        <p:blipFill>
          <a:blip r:embed="rId3"/>
          <a:stretch/>
        </p:blipFill>
        <p:spPr>
          <a:xfrm>
            <a:off x="571320" y="3429000"/>
            <a:ext cx="3356640" cy="2213640"/>
          </a:xfrm>
          <a:prstGeom prst="rect">
            <a:avLst/>
          </a:prstGeom>
          <a:ln>
            <a:noFill/>
          </a:ln>
          <a:effectLst>
            <a:softEdge rad="112500"/>
          </a:effectLst>
        </p:spPr>
      </p:pic>
      <p:pic>
        <p:nvPicPr>
          <p:cNvPr id="565" name="Picture 4"/>
          <p:cNvPicPr/>
          <p:nvPr/>
        </p:nvPicPr>
        <p:blipFill>
          <a:blip r:embed="rId4"/>
          <a:stretch/>
        </p:blipFill>
        <p:spPr>
          <a:xfrm>
            <a:off x="4500720" y="3929040"/>
            <a:ext cx="4163760" cy="164196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CustomShape 1"/>
          <p:cNvSpPr/>
          <p:nvPr/>
        </p:nvSpPr>
        <p:spPr>
          <a:xfrm>
            <a:off x="457200" y="214200"/>
            <a:ext cx="8228520" cy="71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600" b="1" i="1" strike="noStrike" spc="-1">
                <a:solidFill>
                  <a:srgbClr val="7030A0"/>
                </a:solidFill>
                <a:latin typeface="Calibri"/>
                <a:ea typeface="DejaVu Sans"/>
              </a:rPr>
              <a:t>Лікування переломів</a:t>
            </a:r>
            <a:endParaRPr lang="ru-RU" sz="3600" b="0" strike="noStrike" spc="-1">
              <a:latin typeface="Arial"/>
            </a:endParaRPr>
          </a:p>
        </p:txBody>
      </p:sp>
      <p:sp>
        <p:nvSpPr>
          <p:cNvPr id="567" name="CustomShape 2"/>
          <p:cNvSpPr/>
          <p:nvPr/>
        </p:nvSpPr>
        <p:spPr>
          <a:xfrm>
            <a:off x="457200" y="857160"/>
            <a:ext cx="8228520" cy="573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500" lnSpcReduction="10000"/>
          </a:bodyPr>
          <a:lstStyle/>
          <a:p>
            <a:pPr marL="514440" indent="-513360" algn="just">
              <a:lnSpc>
                <a:spcPct val="100000"/>
              </a:lnSpc>
              <a:spcBef>
                <a:spcPts val="400"/>
              </a:spcBef>
            </a:pPr>
            <a:r>
              <a:rPr lang="ru-RU" sz="2000" b="0" strike="noStrike" spc="-1">
                <a:solidFill>
                  <a:srgbClr val="C00000"/>
                </a:solidFill>
                <a:latin typeface="Arial"/>
                <a:ea typeface="DejaVu Sans"/>
              </a:rPr>
              <a:t>►</a:t>
            </a:r>
            <a:r>
              <a:rPr lang="ru-RU" sz="2000" b="0" strike="noStrike" spc="-1">
                <a:solidFill>
                  <a:srgbClr val="000000"/>
                </a:solidFill>
                <a:latin typeface="Arial"/>
                <a:ea typeface="DejaVu Sans"/>
              </a:rPr>
              <a:t> </a:t>
            </a:r>
            <a:r>
              <a:rPr lang="ru-RU" sz="2000" b="0" strike="noStrike" spc="-1">
                <a:solidFill>
                  <a:srgbClr val="000000"/>
                </a:solidFill>
                <a:latin typeface="Calibri"/>
                <a:ea typeface="DejaVu Sans"/>
              </a:rPr>
              <a:t>Консервативне лікування: закрита репозиція з накладанням твердих пов'язок</a:t>
            </a:r>
            <a:endParaRPr lang="ru-RU" sz="2000" b="0" strike="noStrike" spc="-1">
              <a:latin typeface="Arial"/>
            </a:endParaRPr>
          </a:p>
          <a:p>
            <a:pPr marL="514440" indent="-513360" algn="just">
              <a:lnSpc>
                <a:spcPct val="100000"/>
              </a:lnSpc>
              <a:spcBef>
                <a:spcPts val="400"/>
              </a:spcBef>
            </a:pPr>
            <a:r>
              <a:rPr lang="ru-RU" sz="2000" b="0" strike="noStrike" spc="-1">
                <a:solidFill>
                  <a:srgbClr val="C00000"/>
                </a:solidFill>
                <a:latin typeface="Calibri"/>
                <a:ea typeface="DejaVu Sans"/>
              </a:rPr>
              <a:t>► </a:t>
            </a:r>
            <a:r>
              <a:rPr lang="ru-RU" sz="2000" b="0" strike="noStrike" spc="-1">
                <a:solidFill>
                  <a:srgbClr val="000000"/>
                </a:solidFill>
                <a:latin typeface="Calibri"/>
                <a:ea typeface="DejaVu Sans"/>
              </a:rPr>
              <a:t>Функціональне скелетне витягнення</a:t>
            </a:r>
            <a:endParaRPr lang="ru-RU" sz="2000" b="0" strike="noStrike" spc="-1">
              <a:latin typeface="Arial"/>
            </a:endParaRPr>
          </a:p>
          <a:p>
            <a:pPr marL="514440" indent="-513360" algn="just">
              <a:lnSpc>
                <a:spcPct val="100000"/>
              </a:lnSpc>
              <a:spcBef>
                <a:spcPts val="400"/>
              </a:spcBef>
            </a:pPr>
            <a:endParaRPr lang="ru-RU" sz="2000" b="0" strike="noStrike" spc="-1">
              <a:latin typeface="Arial"/>
            </a:endParaRPr>
          </a:p>
          <a:p>
            <a:pPr marL="514440" indent="-513360">
              <a:lnSpc>
                <a:spcPct val="100000"/>
              </a:lnSpc>
              <a:spcBef>
                <a:spcPts val="641"/>
              </a:spcBef>
            </a:pPr>
            <a:endParaRPr lang="ru-RU" sz="2000" b="0" strike="noStrike" spc="-1">
              <a:latin typeface="Arial"/>
            </a:endParaRPr>
          </a:p>
          <a:p>
            <a:pPr marL="514440" indent="-513360">
              <a:lnSpc>
                <a:spcPct val="100000"/>
              </a:lnSpc>
              <a:spcBef>
                <a:spcPts val="641"/>
              </a:spcBef>
            </a:pPr>
            <a:endParaRPr lang="ru-RU" sz="2000" b="0" strike="noStrike" spc="-1">
              <a:latin typeface="Arial"/>
            </a:endParaRPr>
          </a:p>
          <a:p>
            <a:pPr marL="514440" indent="-513360" algn="ctr">
              <a:lnSpc>
                <a:spcPct val="100000"/>
              </a:lnSpc>
              <a:spcBef>
                <a:spcPts val="400"/>
              </a:spcBef>
            </a:pPr>
            <a:endParaRPr lang="ru-RU" sz="2000" b="0" strike="noStrike" spc="-1">
              <a:latin typeface="Arial"/>
            </a:endParaRPr>
          </a:p>
          <a:p>
            <a:pPr marL="514440" indent="-513360" algn="ctr">
              <a:lnSpc>
                <a:spcPct val="100000"/>
              </a:lnSpc>
              <a:spcBef>
                <a:spcPts val="400"/>
              </a:spcBef>
            </a:pPr>
            <a:endParaRPr lang="ru-RU" sz="2000" b="0" strike="noStrike" spc="-1">
              <a:latin typeface="Arial"/>
            </a:endParaRPr>
          </a:p>
          <a:p>
            <a:pPr marL="514440" indent="-513360" algn="ctr">
              <a:lnSpc>
                <a:spcPct val="100000"/>
              </a:lnSpc>
              <a:spcBef>
                <a:spcPts val="400"/>
              </a:spcBef>
            </a:pPr>
            <a:endParaRPr lang="ru-RU" sz="2000" b="0" strike="noStrike" spc="-1">
              <a:latin typeface="Arial"/>
            </a:endParaRPr>
          </a:p>
          <a:p>
            <a:pPr marL="514440" indent="-513360" algn="ctr">
              <a:lnSpc>
                <a:spcPct val="100000"/>
              </a:lnSpc>
              <a:spcBef>
                <a:spcPts val="400"/>
              </a:spcBef>
            </a:pPr>
            <a:r>
              <a:rPr lang="ru-RU" sz="2000" b="0" i="1" strike="noStrike" spc="-1">
                <a:solidFill>
                  <a:srgbClr val="0070C0"/>
                </a:solidFill>
                <a:latin typeface="Calibri"/>
                <a:ea typeface="DejaVu Sans"/>
              </a:rPr>
              <a:t>Схема скелетного витягнення</a:t>
            </a:r>
            <a:endParaRPr lang="ru-RU" sz="2000" b="0" strike="noStrike" spc="-1">
              <a:latin typeface="Arial"/>
            </a:endParaRPr>
          </a:p>
          <a:p>
            <a:pPr marL="514440" indent="-513360">
              <a:lnSpc>
                <a:spcPct val="100000"/>
              </a:lnSpc>
              <a:spcBef>
                <a:spcPts val="400"/>
              </a:spcBef>
            </a:pPr>
            <a:r>
              <a:rPr lang="ru-RU" sz="2000" b="0" strike="noStrike" spc="-1">
                <a:solidFill>
                  <a:srgbClr val="C00000"/>
                </a:solidFill>
                <a:latin typeface="Calibri"/>
                <a:ea typeface="DejaVu Sans"/>
              </a:rPr>
              <a:t>► </a:t>
            </a:r>
            <a:r>
              <a:rPr lang="ru-RU" sz="2000" b="0" strike="noStrike" spc="-1">
                <a:solidFill>
                  <a:srgbClr val="000000"/>
                </a:solidFill>
                <a:latin typeface="Calibri"/>
                <a:ea typeface="DejaVu Sans"/>
              </a:rPr>
              <a:t>Компресійно-дистракційний остеосинтез</a:t>
            </a:r>
            <a:endParaRPr lang="ru-RU" sz="2000" b="0" strike="noStrike" spc="-1">
              <a:latin typeface="Arial"/>
            </a:endParaRPr>
          </a:p>
          <a:p>
            <a:pPr marL="514440" indent="-513360">
              <a:lnSpc>
                <a:spcPct val="100000"/>
              </a:lnSpc>
              <a:spcBef>
                <a:spcPts val="641"/>
              </a:spcBef>
            </a:pPr>
            <a:endParaRPr lang="ru-RU" sz="2000" b="0" strike="noStrike" spc="-1">
              <a:latin typeface="Arial"/>
            </a:endParaRPr>
          </a:p>
          <a:p>
            <a:pPr marL="514440" indent="-513360">
              <a:lnSpc>
                <a:spcPct val="100000"/>
              </a:lnSpc>
              <a:spcBef>
                <a:spcPts val="641"/>
              </a:spcBef>
            </a:pPr>
            <a:endParaRPr lang="ru-RU" sz="2000" b="0" strike="noStrike" spc="-1">
              <a:latin typeface="Arial"/>
            </a:endParaRPr>
          </a:p>
          <a:p>
            <a:pPr marL="514440" indent="-513360">
              <a:lnSpc>
                <a:spcPct val="100000"/>
              </a:lnSpc>
              <a:spcBef>
                <a:spcPts val="641"/>
              </a:spcBef>
            </a:pPr>
            <a:endParaRPr lang="ru-RU" sz="2000" b="0" strike="noStrike" spc="-1">
              <a:latin typeface="Arial"/>
            </a:endParaRPr>
          </a:p>
          <a:p>
            <a:pPr marL="514440" indent="-513360" algn="ctr">
              <a:lnSpc>
                <a:spcPct val="100000"/>
              </a:lnSpc>
              <a:spcBef>
                <a:spcPts val="400"/>
              </a:spcBef>
            </a:pPr>
            <a:endParaRPr lang="ru-RU" sz="2000" b="0" strike="noStrike" spc="-1">
              <a:latin typeface="Arial"/>
            </a:endParaRPr>
          </a:p>
          <a:p>
            <a:pPr marL="514440" indent="-513360" algn="ctr">
              <a:lnSpc>
                <a:spcPct val="100000"/>
              </a:lnSpc>
              <a:spcBef>
                <a:spcPts val="400"/>
              </a:spcBef>
            </a:pPr>
            <a:endParaRPr lang="ru-RU" sz="2000" b="0" strike="noStrike" spc="-1">
              <a:latin typeface="Arial"/>
            </a:endParaRPr>
          </a:p>
          <a:p>
            <a:pPr marL="514440" indent="-513360" algn="ctr">
              <a:lnSpc>
                <a:spcPct val="100000"/>
              </a:lnSpc>
              <a:spcBef>
                <a:spcPts val="400"/>
              </a:spcBef>
            </a:pPr>
            <a:endParaRPr lang="ru-RU" sz="2000" b="0" strike="noStrike" spc="-1">
              <a:latin typeface="Arial"/>
            </a:endParaRPr>
          </a:p>
          <a:p>
            <a:pPr marL="514440" indent="-513360" algn="ctr">
              <a:lnSpc>
                <a:spcPct val="100000"/>
              </a:lnSpc>
              <a:spcBef>
                <a:spcPts val="400"/>
              </a:spcBef>
            </a:pPr>
            <a:r>
              <a:rPr lang="ru-RU" sz="2000" b="0" i="1" strike="noStrike" spc="-1">
                <a:solidFill>
                  <a:srgbClr val="0070C0"/>
                </a:solidFill>
                <a:latin typeface="Calibri"/>
                <a:ea typeface="DejaVu Sans"/>
              </a:rPr>
              <a:t>Остеосинтез плечової кістки  за допомогою апарата О.М.Єдинака</a:t>
            </a:r>
            <a:endParaRPr lang="ru-RU" sz="2000" b="0" strike="noStrike" spc="-1">
              <a:latin typeface="Arial"/>
            </a:endParaRPr>
          </a:p>
          <a:p>
            <a:pPr marL="514440" indent="-513360">
              <a:lnSpc>
                <a:spcPct val="100000"/>
              </a:lnSpc>
              <a:spcBef>
                <a:spcPts val="641"/>
              </a:spcBef>
            </a:pPr>
            <a:r>
              <a:rPr lang="ru-RU" sz="2800" b="0" strike="noStrike" spc="-1">
                <a:solidFill>
                  <a:srgbClr val="C00000"/>
                </a:solidFill>
                <a:latin typeface="Calibri"/>
                <a:ea typeface="DejaVu Sans"/>
              </a:rPr>
              <a:t>►</a:t>
            </a:r>
            <a:r>
              <a:rPr lang="ru-RU" sz="3200" b="0" strike="noStrike" spc="-1">
                <a:solidFill>
                  <a:srgbClr val="000000"/>
                </a:solidFill>
                <a:latin typeface="Calibri"/>
                <a:ea typeface="DejaVu Sans"/>
              </a:rPr>
              <a:t> </a:t>
            </a:r>
            <a:r>
              <a:rPr lang="ru-RU" sz="2000" b="0" strike="noStrike" spc="-1">
                <a:solidFill>
                  <a:srgbClr val="000000"/>
                </a:solidFill>
                <a:latin typeface="Calibri"/>
                <a:ea typeface="DejaVu Sans"/>
              </a:rPr>
              <a:t>Оперативне лікування: відкрита репозиція, ендопротези</a:t>
            </a:r>
            <a:r>
              <a:rPr lang="ru-RU" sz="3200" b="0" strike="noStrike" spc="-1">
                <a:solidFill>
                  <a:srgbClr val="000000"/>
                </a:solidFill>
                <a:latin typeface="Calibri"/>
                <a:ea typeface="DejaVu Sans"/>
              </a:rPr>
              <a:t> </a:t>
            </a:r>
            <a:endParaRPr lang="ru-RU" sz="3200" b="0" strike="noStrike" spc="-1">
              <a:latin typeface="Arial"/>
            </a:endParaRPr>
          </a:p>
        </p:txBody>
      </p:sp>
      <p:pic>
        <p:nvPicPr>
          <p:cNvPr id="568" name="Picture 2"/>
          <p:cNvPicPr/>
          <p:nvPr/>
        </p:nvPicPr>
        <p:blipFill>
          <a:blip r:embed="rId2"/>
          <a:stretch/>
        </p:blipFill>
        <p:spPr>
          <a:xfrm>
            <a:off x="2500200" y="1500120"/>
            <a:ext cx="4188600" cy="1641960"/>
          </a:xfrm>
          <a:prstGeom prst="rect">
            <a:avLst/>
          </a:prstGeom>
          <a:ln>
            <a:noFill/>
          </a:ln>
          <a:effectLst>
            <a:softEdge rad="112500"/>
          </a:effectLst>
        </p:spPr>
      </p:pic>
      <p:pic>
        <p:nvPicPr>
          <p:cNvPr id="569" name="Picture 3"/>
          <p:cNvPicPr/>
          <p:nvPr/>
        </p:nvPicPr>
        <p:blipFill>
          <a:blip r:embed="rId3"/>
          <a:stretch/>
        </p:blipFill>
        <p:spPr>
          <a:xfrm>
            <a:off x="2664000" y="3965400"/>
            <a:ext cx="3856680" cy="17946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CustomShape 1"/>
          <p:cNvSpPr/>
          <p:nvPr/>
        </p:nvSpPr>
        <p:spPr>
          <a:xfrm>
            <a:off x="642960" y="1357200"/>
            <a:ext cx="8071560" cy="521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479"/>
              </a:spcBef>
            </a:pPr>
            <a:r>
              <a:rPr lang="ru-RU" sz="2400" b="1" i="1" strike="noStrike" spc="-1">
                <a:solidFill>
                  <a:srgbClr val="7030A0"/>
                </a:solidFill>
                <a:latin typeface="Calibri"/>
                <a:ea typeface="DejaVu Sans"/>
              </a:rPr>
              <a:t>Транспортна іммобілізація</a:t>
            </a:r>
            <a:r>
              <a:rPr lang="ru-RU" sz="2400" b="0" i="1" strike="noStrike" spc="-1">
                <a:solidFill>
                  <a:srgbClr val="7030A0"/>
                </a:solidFill>
                <a:latin typeface="Calibri"/>
                <a:ea typeface="DejaVu Sans"/>
              </a:rPr>
              <a:t> </a:t>
            </a:r>
            <a:r>
              <a:rPr lang="ru-RU" sz="2400" b="0" i="1" strike="noStrike" spc="-1">
                <a:solidFill>
                  <a:srgbClr val="000000"/>
                </a:solidFill>
                <a:latin typeface="Calibri"/>
                <a:ea typeface="DejaVu Sans"/>
              </a:rPr>
              <a:t>- невідкладний захід медичної допомоги травмованому, який забезпечує створення сприятливих умов, для уникнення ускладнень під час транспортування до лікувального закладу, в першу чергу, зменшення больового синдрому та попередження розвитку травматичного шоку чи зменшення його важкості. </a:t>
            </a:r>
            <a:endParaRPr lang="ru-RU" sz="2400" b="0" strike="noStrike" spc="-1">
              <a:latin typeface="Arial"/>
            </a:endParaRPr>
          </a:p>
          <a:p>
            <a:pPr marL="343080" indent="-342000" algn="ctr">
              <a:lnSpc>
                <a:spcPct val="100000"/>
              </a:lnSpc>
            </a:pPr>
            <a:r>
              <a:rPr lang="ru-RU" sz="2400" b="1" strike="noStrike" spc="-1">
                <a:solidFill>
                  <a:srgbClr val="7030A0"/>
                </a:solidFill>
                <a:latin typeface="Calibri"/>
                <a:ea typeface="DejaVu Sans"/>
              </a:rPr>
              <a:t>Призначення (задачі) транспортної іммобілізації</a:t>
            </a:r>
            <a:endParaRPr lang="ru-RU" sz="2400" b="0" strike="noStrike" spc="-1">
              <a:latin typeface="Arial"/>
            </a:endParaRPr>
          </a:p>
          <a:p>
            <a:pPr marL="343080" indent="-342000">
              <a:lnSpc>
                <a:spcPct val="100000"/>
              </a:lnSpc>
              <a:buClr>
                <a:srgbClr val="000000"/>
              </a:buClr>
              <a:buFont typeface="Arial"/>
              <a:buChar char="•"/>
            </a:pPr>
            <a:r>
              <a:rPr lang="ru-RU" sz="2400" b="0" strike="noStrike" spc="-1">
                <a:solidFill>
                  <a:srgbClr val="000000"/>
                </a:solidFill>
                <a:latin typeface="Calibri"/>
                <a:ea typeface="DejaVu Sans"/>
              </a:rPr>
              <a:t>попередження наступного зміщення кісткових уламків</a:t>
            </a:r>
            <a:endParaRPr lang="ru-RU" sz="2400" b="0" strike="noStrike" spc="-1">
              <a:latin typeface="Arial"/>
            </a:endParaRPr>
          </a:p>
          <a:p>
            <a:pPr marL="343080" indent="-342000">
              <a:lnSpc>
                <a:spcPct val="100000"/>
              </a:lnSpc>
              <a:buClr>
                <a:srgbClr val="000000"/>
              </a:buClr>
              <a:buFont typeface="Arial"/>
              <a:buChar char="•"/>
            </a:pPr>
            <a:r>
              <a:rPr lang="ru-RU" sz="2400" b="0" strike="noStrike" spc="-1">
                <a:solidFill>
                  <a:srgbClr val="000000"/>
                </a:solidFill>
                <a:latin typeface="Calibri"/>
                <a:ea typeface="DejaVu Sans"/>
              </a:rPr>
              <a:t>зменшення больового синдрому</a:t>
            </a:r>
            <a:endParaRPr lang="ru-RU" sz="2400" b="0" strike="noStrike" spc="-1">
              <a:latin typeface="Arial"/>
            </a:endParaRPr>
          </a:p>
          <a:p>
            <a:pPr marL="343080" indent="-342000">
              <a:lnSpc>
                <a:spcPct val="100000"/>
              </a:lnSpc>
              <a:buClr>
                <a:srgbClr val="000000"/>
              </a:buClr>
              <a:buFont typeface="Arial"/>
              <a:buChar char="•"/>
            </a:pPr>
            <a:r>
              <a:rPr lang="ru-RU" sz="2400" b="0" strike="noStrike" spc="-1">
                <a:solidFill>
                  <a:srgbClr val="000000"/>
                </a:solidFill>
                <a:latin typeface="Calibri"/>
                <a:ea typeface="DejaVu Sans"/>
              </a:rPr>
              <a:t>протишокова дія</a:t>
            </a:r>
            <a:endParaRPr lang="ru-RU" sz="2400" b="0" strike="noStrike" spc="-1">
              <a:latin typeface="Arial"/>
            </a:endParaRPr>
          </a:p>
          <a:p>
            <a:pPr marL="343080" indent="-342000">
              <a:lnSpc>
                <a:spcPct val="100000"/>
              </a:lnSpc>
              <a:buClr>
                <a:srgbClr val="000000"/>
              </a:buClr>
              <a:buFont typeface="Arial"/>
              <a:buChar char="•"/>
            </a:pPr>
            <a:r>
              <a:rPr lang="ru-RU" sz="2400" b="0" strike="noStrike" spc="-1">
                <a:solidFill>
                  <a:srgbClr val="000000"/>
                </a:solidFill>
                <a:latin typeface="Calibri"/>
                <a:ea typeface="DejaVu Sans"/>
              </a:rPr>
              <a:t>створення безпечних умов транспортування постраждалого.</a:t>
            </a:r>
            <a:endParaRPr lang="ru-RU" sz="2400" b="0" strike="noStrike" spc="-1">
              <a:latin typeface="Arial"/>
            </a:endParaRPr>
          </a:p>
          <a:p>
            <a:pPr marL="343080" indent="-342000" algn="just">
              <a:lnSpc>
                <a:spcPct val="100000"/>
              </a:lnSpc>
              <a:spcBef>
                <a:spcPts val="479"/>
              </a:spcBef>
            </a:pPr>
            <a:endParaRPr lang="ru-RU" sz="2400" b="0" strike="noStrike" spc="-1">
              <a:latin typeface="Arial"/>
            </a:endParaRPr>
          </a:p>
          <a:p>
            <a:pPr marL="343080" indent="-342000" algn="just">
              <a:lnSpc>
                <a:spcPct val="100000"/>
              </a:lnSpc>
              <a:spcBef>
                <a:spcPts val="479"/>
              </a:spcBef>
            </a:pPr>
            <a:endParaRPr lang="ru-RU" sz="2400" b="0" strike="noStrike" spc="-1">
              <a:latin typeface="Arial"/>
            </a:endParaRPr>
          </a:p>
        </p:txBody>
      </p:sp>
      <p:sp>
        <p:nvSpPr>
          <p:cNvPr id="571" name="CustomShape 2"/>
          <p:cNvSpPr/>
          <p:nvPr/>
        </p:nvSpPr>
        <p:spPr>
          <a:xfrm>
            <a:off x="457200" y="274680"/>
            <a:ext cx="8256960" cy="79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ru-RU" sz="3200" b="1" strike="noStrike" spc="-1" dirty="0" smtClean="0">
                <a:solidFill>
                  <a:srgbClr val="FF0000"/>
                </a:solidFill>
                <a:latin typeface="Calibri"/>
                <a:ea typeface="DejaVu Sans"/>
              </a:rPr>
              <a:t>Правила </a:t>
            </a:r>
            <a:r>
              <a:rPr lang="ru-RU" sz="3200" b="1" strike="noStrike" spc="-1" dirty="0" err="1">
                <a:solidFill>
                  <a:srgbClr val="FF0000"/>
                </a:solidFill>
                <a:latin typeface="Calibri"/>
                <a:ea typeface="DejaVu Sans"/>
              </a:rPr>
              <a:t>транспортування</a:t>
            </a:r>
            <a:r>
              <a:rPr lang="ru-RU" sz="3200" b="1" strike="noStrike" spc="-1" dirty="0">
                <a:solidFill>
                  <a:srgbClr val="FF0000"/>
                </a:solidFill>
                <a:latin typeface="Calibri"/>
                <a:ea typeface="DejaVu Sans"/>
              </a:rPr>
              <a:t> </a:t>
            </a:r>
            <a:r>
              <a:rPr lang="ru-RU" sz="3200" b="1" strike="noStrike" spc="-1" dirty="0" err="1">
                <a:solidFill>
                  <a:srgbClr val="FF0000"/>
                </a:solidFill>
                <a:latin typeface="Calibri"/>
                <a:ea typeface="DejaVu Sans"/>
              </a:rPr>
              <a:t>травмованих</a:t>
            </a:r>
            <a:r>
              <a:rPr lang="ru-RU" sz="3200" b="1" strike="noStrike" spc="-1" dirty="0">
                <a:solidFill>
                  <a:srgbClr val="FF0000"/>
                </a:solidFill>
                <a:latin typeface="Calibri"/>
                <a:ea typeface="DejaVu Sans"/>
              </a:rPr>
              <a:t> </a:t>
            </a:r>
            <a:r>
              <a:rPr lang="ru-RU" sz="3200" b="1" strike="noStrike" spc="-1" dirty="0" err="1">
                <a:solidFill>
                  <a:srgbClr val="FF0000"/>
                </a:solidFill>
                <a:latin typeface="Calibri"/>
                <a:ea typeface="DejaVu Sans"/>
              </a:rPr>
              <a:t>хворих</a:t>
            </a:r>
            <a:endParaRPr lang="ru-RU"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214200" y="1143000"/>
            <a:ext cx="8700120" cy="64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6500" lnSpcReduction="10000"/>
          </a:bodyPr>
          <a:lstStyle/>
          <a:p>
            <a:pPr algn="ctr">
              <a:lnSpc>
                <a:spcPct val="100000"/>
              </a:lnSpc>
            </a:pPr>
            <a:r>
              <a:rPr lang="ru-RU" sz="4400" b="1" strike="noStrike" spc="-1">
                <a:solidFill>
                  <a:srgbClr val="FF0000"/>
                </a:solidFill>
                <a:latin typeface="Calibri"/>
                <a:ea typeface="DejaVu Sans"/>
              </a:rPr>
              <a:t>Закриті пошкодження м'яких тканин</a:t>
            </a:r>
            <a:endParaRPr lang="ru-RU" sz="4400" b="0" strike="noStrike" spc="-1">
              <a:latin typeface="Arial"/>
            </a:endParaRPr>
          </a:p>
        </p:txBody>
      </p:sp>
      <p:sp>
        <p:nvSpPr>
          <p:cNvPr id="481" name="CustomShape 2"/>
          <p:cNvSpPr/>
          <p:nvPr/>
        </p:nvSpPr>
        <p:spPr>
          <a:xfrm>
            <a:off x="285840" y="1857240"/>
            <a:ext cx="8571600" cy="641880"/>
          </a:xfrm>
          <a:prstGeom prst="rect">
            <a:avLst/>
          </a:prstGeom>
          <a:solidFill>
            <a:srgbClr val="FFFF00"/>
          </a:solidFill>
          <a:ln w="9360">
            <a:solidFill>
              <a:srgbClr val="FFFF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1800" b="1" strike="noStrike" spc="-1">
                <a:solidFill>
                  <a:srgbClr val="0052A5"/>
                </a:solidFill>
                <a:latin typeface="Tahoma"/>
                <a:ea typeface="DejaVu Sans"/>
              </a:rPr>
              <a:t>Забиття </a:t>
            </a:r>
            <a:r>
              <a:rPr lang="ru-RU" sz="1800" b="1" strike="noStrike" spc="-1">
                <a:solidFill>
                  <a:srgbClr val="000000"/>
                </a:solidFill>
                <a:latin typeface="Tahoma"/>
                <a:ea typeface="DejaVu Sans"/>
              </a:rPr>
              <a:t>(contusio) </a:t>
            </a:r>
            <a:r>
              <a:rPr lang="ru-RU" sz="1800" b="0" strike="noStrike" spc="-1">
                <a:solidFill>
                  <a:srgbClr val="000000"/>
                </a:solidFill>
                <a:latin typeface="Calibri"/>
                <a:ea typeface="DejaVu Sans"/>
              </a:rPr>
              <a:t>- закрите механічне пошкодження м'яких тканин і органів </a:t>
            </a:r>
            <a:endParaRPr lang="ru-RU" sz="1800" b="0" strike="noStrike" spc="-1">
              <a:latin typeface="Arial"/>
            </a:endParaRPr>
          </a:p>
          <a:p>
            <a:pPr algn="ctr">
              <a:lnSpc>
                <a:spcPct val="100000"/>
              </a:lnSpc>
            </a:pPr>
            <a:r>
              <a:rPr lang="ru-RU" sz="1800" b="0" strike="noStrike" spc="-1">
                <a:solidFill>
                  <a:srgbClr val="000000"/>
                </a:solidFill>
                <a:latin typeface="Calibri"/>
                <a:ea typeface="DejaVu Sans"/>
              </a:rPr>
              <a:t>без видимого порушення їх анатомічної цілісності.</a:t>
            </a:r>
            <a:endParaRPr lang="ru-RU" sz="1800" b="0" strike="noStrike" spc="-1">
              <a:latin typeface="Arial"/>
            </a:endParaRPr>
          </a:p>
        </p:txBody>
      </p:sp>
      <p:sp>
        <p:nvSpPr>
          <p:cNvPr id="482" name="CustomShape 3"/>
          <p:cNvSpPr/>
          <p:nvPr/>
        </p:nvSpPr>
        <p:spPr>
          <a:xfrm>
            <a:off x="0" y="2714760"/>
            <a:ext cx="9142920" cy="784800"/>
          </a:xfrm>
          <a:prstGeom prst="rect">
            <a:avLst/>
          </a:prstGeom>
          <a:solidFill>
            <a:srgbClr val="92D05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1800" b="1" strike="noStrike" spc="-1">
                <a:solidFill>
                  <a:srgbClr val="FF0000"/>
                </a:solidFill>
                <a:latin typeface="Tahoma"/>
                <a:ea typeface="DejaVu Sans"/>
              </a:rPr>
              <a:t>Розтягнення</a:t>
            </a:r>
            <a:r>
              <a:rPr lang="ru-RU" sz="1800" b="1" strike="noStrike" spc="-1">
                <a:solidFill>
                  <a:srgbClr val="F2F1E8"/>
                </a:solidFill>
                <a:latin typeface="Tahoma"/>
                <a:ea typeface="DejaVu Sans"/>
              </a:rPr>
              <a:t> </a:t>
            </a:r>
            <a:r>
              <a:rPr lang="ru-RU" sz="1800" b="1" strike="noStrike" spc="-1">
                <a:solidFill>
                  <a:srgbClr val="000000"/>
                </a:solidFill>
                <a:latin typeface="Tahoma"/>
                <a:ea typeface="DejaVu Sans"/>
              </a:rPr>
              <a:t>(distorsio) – </a:t>
            </a:r>
            <a:r>
              <a:rPr lang="ru-RU" sz="1800" b="0" strike="noStrike" spc="-1">
                <a:solidFill>
                  <a:srgbClr val="000000"/>
                </a:solidFill>
                <a:latin typeface="Calibri"/>
                <a:ea typeface="DejaVu Sans"/>
              </a:rPr>
              <a:t>ушкодження тканин при збереженні анатомічної цілісності </a:t>
            </a:r>
            <a:endParaRPr lang="ru-RU" sz="1800" b="0" strike="noStrike" spc="-1">
              <a:latin typeface="Arial"/>
            </a:endParaRPr>
          </a:p>
          <a:p>
            <a:pPr algn="ctr">
              <a:lnSpc>
                <a:spcPct val="100000"/>
              </a:lnSpc>
            </a:pPr>
            <a:r>
              <a:rPr lang="ru-RU" sz="1800" b="0" strike="noStrike" spc="-1">
                <a:solidFill>
                  <a:srgbClr val="000000"/>
                </a:solidFill>
                <a:latin typeface="Calibri"/>
                <a:ea typeface="DejaVu Sans"/>
              </a:rPr>
              <a:t>або частковими розривами тканини. Найчастіше пошкоджуються зв'язки суглобів, </a:t>
            </a:r>
            <a:endParaRPr lang="ru-RU" sz="1800" b="0" strike="noStrike" spc="-1">
              <a:latin typeface="Arial"/>
            </a:endParaRPr>
          </a:p>
          <a:p>
            <a:pPr algn="ctr">
              <a:lnSpc>
                <a:spcPct val="100000"/>
              </a:lnSpc>
            </a:pPr>
            <a:r>
              <a:rPr lang="ru-RU" sz="1800" b="0" strike="noStrike" spc="-1">
                <a:solidFill>
                  <a:srgbClr val="000000"/>
                </a:solidFill>
                <a:latin typeface="Calibri"/>
                <a:ea typeface="DejaVu Sans"/>
              </a:rPr>
              <a:t>особливо гомілковостопного. Лікування те саме.</a:t>
            </a:r>
            <a:endParaRPr lang="ru-RU" sz="1800" b="0" strike="noStrike" spc="-1">
              <a:latin typeface="Arial"/>
            </a:endParaRPr>
          </a:p>
        </p:txBody>
      </p:sp>
      <p:sp>
        <p:nvSpPr>
          <p:cNvPr id="483" name="CustomShape 4"/>
          <p:cNvSpPr/>
          <p:nvPr/>
        </p:nvSpPr>
        <p:spPr>
          <a:xfrm>
            <a:off x="214200" y="3714840"/>
            <a:ext cx="8714520" cy="641880"/>
          </a:xfrm>
          <a:prstGeom prst="rect">
            <a:avLst/>
          </a:prstGeom>
          <a:solidFill>
            <a:srgbClr val="FFC0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1800" b="1" strike="noStrike" spc="-1">
                <a:solidFill>
                  <a:srgbClr val="7030A0"/>
                </a:solidFill>
                <a:latin typeface="Tahoma"/>
                <a:ea typeface="DejaVu Sans"/>
              </a:rPr>
              <a:t>Розрив</a:t>
            </a:r>
            <a:r>
              <a:rPr lang="ru-RU" sz="1800" b="1" strike="noStrike" spc="-1">
                <a:solidFill>
                  <a:srgbClr val="F2F1E8"/>
                </a:solidFill>
                <a:latin typeface="Tahoma"/>
                <a:ea typeface="DejaVu Sans"/>
              </a:rPr>
              <a:t> </a:t>
            </a:r>
            <a:r>
              <a:rPr lang="ru-RU" sz="1800" b="1" strike="noStrike" spc="-1">
                <a:solidFill>
                  <a:srgbClr val="000000"/>
                </a:solidFill>
                <a:latin typeface="Tahoma"/>
                <a:ea typeface="DejaVu Sans"/>
              </a:rPr>
              <a:t>(ruptura) – </a:t>
            </a:r>
            <a:r>
              <a:rPr lang="ru-RU" sz="1800" b="0" strike="noStrike" spc="-1">
                <a:solidFill>
                  <a:srgbClr val="000000"/>
                </a:solidFill>
                <a:latin typeface="Calibri"/>
                <a:ea typeface="DejaVu Sans"/>
              </a:rPr>
              <a:t>закрите пошкодження тканин або органу з порушенням </a:t>
            </a:r>
            <a:endParaRPr lang="ru-RU" sz="1800" b="0" strike="noStrike" spc="-1">
              <a:latin typeface="Arial"/>
            </a:endParaRPr>
          </a:p>
          <a:p>
            <a:pPr algn="ctr">
              <a:lnSpc>
                <a:spcPct val="100000"/>
              </a:lnSpc>
            </a:pPr>
            <a:r>
              <a:rPr lang="ru-RU" sz="1800" b="0" strike="noStrike" spc="-1">
                <a:solidFill>
                  <a:srgbClr val="000000"/>
                </a:solidFill>
                <a:latin typeface="Calibri"/>
                <a:ea typeface="DejaVu Sans"/>
              </a:rPr>
              <a:t>їх анатомічної цілісності.</a:t>
            </a:r>
            <a:endParaRPr lang="ru-RU" sz="1800" b="0" strike="noStrike" spc="-1">
              <a:latin typeface="Arial"/>
            </a:endParaRPr>
          </a:p>
        </p:txBody>
      </p:sp>
      <p:sp>
        <p:nvSpPr>
          <p:cNvPr id="484" name="CustomShape 5"/>
          <p:cNvSpPr/>
          <p:nvPr/>
        </p:nvSpPr>
        <p:spPr>
          <a:xfrm>
            <a:off x="285840" y="4643280"/>
            <a:ext cx="8357040" cy="570600"/>
          </a:xfrm>
          <a:prstGeom prst="rect">
            <a:avLst/>
          </a:prstGeom>
          <a:solidFill>
            <a:srgbClr val="00B0F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1800" b="1" strike="noStrike" spc="-1">
                <a:solidFill>
                  <a:srgbClr val="FF0000"/>
                </a:solidFill>
                <a:latin typeface="Tahoma"/>
                <a:ea typeface="DejaVu Sans"/>
              </a:rPr>
              <a:t>Струс</a:t>
            </a:r>
            <a:r>
              <a:rPr lang="ru-RU" sz="1800" b="1" strike="noStrike" spc="-1">
                <a:solidFill>
                  <a:srgbClr val="F2F1E8"/>
                </a:solidFill>
                <a:latin typeface="Tahoma"/>
                <a:ea typeface="DejaVu Sans"/>
              </a:rPr>
              <a:t> </a:t>
            </a:r>
            <a:r>
              <a:rPr lang="ru-RU" sz="1800" b="1" strike="noStrike" spc="-1">
                <a:solidFill>
                  <a:srgbClr val="000000"/>
                </a:solidFill>
                <a:latin typeface="Tahoma"/>
                <a:ea typeface="DejaVu Sans"/>
              </a:rPr>
              <a:t>(commotio) – </a:t>
            </a:r>
            <a:r>
              <a:rPr lang="ru-RU" sz="1800" b="0" strike="noStrike" spc="-1">
                <a:solidFill>
                  <a:srgbClr val="000000"/>
                </a:solidFill>
                <a:latin typeface="Calibri"/>
                <a:ea typeface="DejaVu Sans"/>
              </a:rPr>
              <a:t>механічний вплив на тканини приводить до порушення </a:t>
            </a:r>
            <a:endParaRPr lang="ru-RU" sz="1800" b="0" strike="noStrike" spc="-1">
              <a:latin typeface="Arial"/>
            </a:endParaRPr>
          </a:p>
          <a:p>
            <a:pPr algn="ctr">
              <a:lnSpc>
                <a:spcPct val="100000"/>
              </a:lnSpc>
            </a:pPr>
            <a:r>
              <a:rPr lang="ru-RU" sz="1800" b="0" strike="noStrike" spc="-1">
                <a:solidFill>
                  <a:srgbClr val="000000"/>
                </a:solidFill>
                <a:latin typeface="Calibri"/>
                <a:ea typeface="DejaVu Sans"/>
              </a:rPr>
              <a:t>функціонального  їх стану без явних анатомічних руйнувань.</a:t>
            </a:r>
            <a:endParaRPr lang="ru-RU" sz="1800" b="0" strike="noStrike" spc="-1">
              <a:latin typeface="Arial"/>
            </a:endParaRPr>
          </a:p>
        </p:txBody>
      </p:sp>
      <p:sp>
        <p:nvSpPr>
          <p:cNvPr id="485" name="CustomShape 6"/>
          <p:cNvSpPr/>
          <p:nvPr/>
        </p:nvSpPr>
        <p:spPr>
          <a:xfrm>
            <a:off x="357120" y="5500800"/>
            <a:ext cx="8499960" cy="1141920"/>
          </a:xfrm>
          <a:prstGeom prst="rect">
            <a:avLst/>
          </a:prstGeom>
          <a:solidFill>
            <a:schemeClr val="accent6">
              <a:lumMod val="20000"/>
              <a:lumOff val="80000"/>
            </a:schemeClr>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1800" b="1" strike="noStrike" spc="-1">
                <a:solidFill>
                  <a:srgbClr val="002060"/>
                </a:solidFill>
                <a:latin typeface="Tahoma"/>
                <a:ea typeface="DejaVu Sans"/>
              </a:rPr>
              <a:t>Стиснення </a:t>
            </a:r>
            <a:r>
              <a:rPr lang="ru-RU" sz="1800" b="0" strike="noStrike" spc="-1">
                <a:solidFill>
                  <a:srgbClr val="000000"/>
                </a:solidFill>
                <a:latin typeface="Calibri"/>
                <a:ea typeface="DejaVu Sans"/>
              </a:rPr>
              <a:t>Синдром тривалого здавлення або краш-синдром - загальна і </a:t>
            </a:r>
            <a:endParaRPr lang="ru-RU" sz="1800" b="0" strike="noStrike" spc="-1">
              <a:latin typeface="Arial"/>
            </a:endParaRPr>
          </a:p>
          <a:p>
            <a:pPr algn="ctr">
              <a:lnSpc>
                <a:spcPct val="100000"/>
              </a:lnSpc>
            </a:pPr>
            <a:r>
              <a:rPr lang="ru-RU" sz="1800" b="0" strike="noStrike" spc="-1">
                <a:solidFill>
                  <a:srgbClr val="000000"/>
                </a:solidFill>
                <a:latin typeface="Calibri"/>
                <a:ea typeface="DejaVu Sans"/>
              </a:rPr>
              <a:t>місцева реакція організму  у відповідь на тривале (понад 2 - 4 годин) здавлення </a:t>
            </a:r>
            <a:endParaRPr lang="ru-RU" sz="1800" b="0" strike="noStrike" spc="-1">
              <a:latin typeface="Arial"/>
            </a:endParaRPr>
          </a:p>
          <a:p>
            <a:pPr algn="ctr">
              <a:lnSpc>
                <a:spcPct val="100000"/>
              </a:lnSpc>
            </a:pPr>
            <a:r>
              <a:rPr lang="ru-RU" sz="1800" b="0" strike="noStrike" spc="-1">
                <a:solidFill>
                  <a:srgbClr val="000000"/>
                </a:solidFill>
                <a:latin typeface="Calibri"/>
                <a:ea typeface="DejaVu Sans"/>
              </a:rPr>
              <a:t>м'яких тканин,  яке викликає порушення мікроциркуляції, ішемію і некроз </a:t>
            </a:r>
            <a:endParaRPr lang="ru-RU" sz="1800" b="0" strike="noStrike" spc="-1">
              <a:latin typeface="Arial"/>
            </a:endParaRPr>
          </a:p>
          <a:p>
            <a:pPr algn="ctr">
              <a:lnSpc>
                <a:spcPct val="100000"/>
              </a:lnSpc>
            </a:pPr>
            <a:r>
              <a:rPr lang="ru-RU" sz="1800" b="0" strike="noStrike" spc="-1">
                <a:solidFill>
                  <a:srgbClr val="000000"/>
                </a:solidFill>
                <a:latin typeface="Calibri"/>
                <a:ea typeface="DejaVu Sans"/>
              </a:rPr>
              <a:t>тканин при катастрофах, землетрусах, аваріях і т.д.</a:t>
            </a:r>
            <a:endParaRPr lang="ru-RU" sz="1800" b="0" strike="noStrike" spc="-1">
              <a:latin typeface="Arial"/>
            </a:endParaRPr>
          </a:p>
        </p:txBody>
      </p:sp>
      <p:sp>
        <p:nvSpPr>
          <p:cNvPr id="486" name="CustomShape 7"/>
          <p:cNvSpPr/>
          <p:nvPr/>
        </p:nvSpPr>
        <p:spPr>
          <a:xfrm>
            <a:off x="142920" y="0"/>
            <a:ext cx="8714520" cy="121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algn="just">
              <a:lnSpc>
                <a:spcPct val="100000"/>
              </a:lnSpc>
            </a:pPr>
            <a:r>
              <a:rPr lang="ru-RU" sz="2400" b="0" strike="noStrike" spc="-1" dirty="0" smtClean="0">
                <a:solidFill>
                  <a:srgbClr val="FF0000"/>
                </a:solidFill>
                <a:latin typeface="Calibri"/>
                <a:ea typeface="DejaVu Sans"/>
              </a:rPr>
              <a:t> </a:t>
            </a:r>
            <a:r>
              <a:rPr lang="ru-RU" sz="2400" b="1" i="1" strike="noStrike" spc="-1" dirty="0" err="1">
                <a:solidFill>
                  <a:srgbClr val="FF0000"/>
                </a:solidFill>
                <a:latin typeface="Calibri"/>
                <a:ea typeface="DejaVu Sans"/>
              </a:rPr>
              <a:t>Удари</a:t>
            </a:r>
            <a:r>
              <a:rPr lang="ru-RU" sz="2400" b="1" i="1" strike="noStrike" spc="-1" dirty="0">
                <a:solidFill>
                  <a:srgbClr val="FF0000"/>
                </a:solidFill>
                <a:latin typeface="Calibri"/>
                <a:ea typeface="DejaVu Sans"/>
              </a:rPr>
              <a:t>, </a:t>
            </a:r>
            <a:r>
              <a:rPr lang="ru-RU" sz="2400" b="1" i="1" strike="noStrike" spc="-1" dirty="0" err="1">
                <a:solidFill>
                  <a:srgbClr val="FF0000"/>
                </a:solidFill>
                <a:latin typeface="Calibri"/>
                <a:ea typeface="DejaVu Sans"/>
              </a:rPr>
              <a:t>розтягнення</a:t>
            </a:r>
            <a:r>
              <a:rPr lang="ru-RU" sz="2400" b="1" i="1" strike="noStrike" spc="-1" dirty="0">
                <a:solidFill>
                  <a:srgbClr val="FF0000"/>
                </a:solidFill>
                <a:latin typeface="Calibri"/>
                <a:ea typeface="DejaVu Sans"/>
              </a:rPr>
              <a:t>, </a:t>
            </a:r>
            <a:r>
              <a:rPr lang="ru-RU" sz="2400" b="1" i="1" strike="noStrike" spc="-1" dirty="0" err="1">
                <a:solidFill>
                  <a:srgbClr val="FF0000"/>
                </a:solidFill>
                <a:latin typeface="Calibri"/>
                <a:ea typeface="DejaVu Sans"/>
              </a:rPr>
              <a:t>розриви</a:t>
            </a:r>
            <a:r>
              <a:rPr lang="ru-RU" sz="2400" b="1" i="1" strike="noStrike" spc="-1" dirty="0">
                <a:solidFill>
                  <a:srgbClr val="FF0000"/>
                </a:solidFill>
                <a:latin typeface="Calibri"/>
                <a:ea typeface="DejaVu Sans"/>
              </a:rPr>
              <a:t> </a:t>
            </a:r>
            <a:r>
              <a:rPr lang="ru-RU" sz="2400" b="1" i="1" strike="noStrike" spc="-1" dirty="0" err="1">
                <a:solidFill>
                  <a:srgbClr val="FF0000"/>
                </a:solidFill>
                <a:latin typeface="Calibri"/>
                <a:ea typeface="DejaVu Sans"/>
              </a:rPr>
              <a:t>зв'язок</a:t>
            </a:r>
            <a:r>
              <a:rPr lang="ru-RU" sz="2400" b="1" i="1" strike="noStrike" spc="-1" dirty="0">
                <a:solidFill>
                  <a:srgbClr val="FF0000"/>
                </a:solidFill>
                <a:latin typeface="Calibri"/>
                <a:ea typeface="DejaVu Sans"/>
              </a:rPr>
              <a:t>, </a:t>
            </a:r>
            <a:r>
              <a:rPr lang="ru-RU" sz="2400" b="1" i="1" strike="noStrike" spc="-1" dirty="0" err="1">
                <a:solidFill>
                  <a:srgbClr val="FF0000"/>
                </a:solidFill>
                <a:latin typeface="Calibri"/>
                <a:ea typeface="DejaVu Sans"/>
              </a:rPr>
              <a:t>сухожиль</a:t>
            </a:r>
            <a:r>
              <a:rPr lang="ru-RU" sz="2400" b="1" i="1" strike="noStrike" spc="-1" dirty="0">
                <a:solidFill>
                  <a:srgbClr val="FF0000"/>
                </a:solidFill>
                <a:latin typeface="Calibri"/>
                <a:ea typeface="DejaVu Sans"/>
              </a:rPr>
              <a:t>, </a:t>
            </a:r>
            <a:r>
              <a:rPr lang="ru-RU" sz="2400" b="1" i="1" strike="noStrike" spc="-1" dirty="0" err="1">
                <a:solidFill>
                  <a:srgbClr val="FF0000"/>
                </a:solidFill>
                <a:latin typeface="Calibri"/>
                <a:ea typeface="DejaVu Sans"/>
              </a:rPr>
              <a:t>м'язів</a:t>
            </a:r>
            <a:r>
              <a:rPr lang="ru-RU" sz="2400" b="1" i="1" strike="noStrike" spc="-1" dirty="0">
                <a:solidFill>
                  <a:srgbClr val="FF0000"/>
                </a:solidFill>
                <a:latin typeface="Calibri"/>
                <a:ea typeface="DejaVu Sans"/>
              </a:rPr>
              <a:t> </a:t>
            </a:r>
            <a:r>
              <a:rPr lang="ru-RU" sz="2400" b="1" i="1" strike="noStrike" spc="-1" dirty="0" err="1">
                <a:solidFill>
                  <a:srgbClr val="FF0000"/>
                </a:solidFill>
                <a:latin typeface="Calibri"/>
                <a:ea typeface="DejaVu Sans"/>
              </a:rPr>
              <a:t>стиснення</a:t>
            </a:r>
            <a:r>
              <a:rPr lang="ru-RU" sz="2400" b="1" i="1" strike="noStrike" spc="-1" dirty="0">
                <a:solidFill>
                  <a:srgbClr val="FF0000"/>
                </a:solidFill>
                <a:latin typeface="Calibri"/>
                <a:ea typeface="DejaVu Sans"/>
              </a:rPr>
              <a:t>, синдром </a:t>
            </a:r>
            <a:r>
              <a:rPr lang="ru-RU" sz="2400" b="1" i="1" strike="noStrike" spc="-1" dirty="0" err="1">
                <a:solidFill>
                  <a:srgbClr val="FF0000"/>
                </a:solidFill>
                <a:latin typeface="Calibri"/>
                <a:ea typeface="DejaVu Sans"/>
              </a:rPr>
              <a:t>тривалого</a:t>
            </a:r>
            <a:r>
              <a:rPr lang="ru-RU" sz="2400" b="1" i="1" strike="noStrike" spc="-1" dirty="0">
                <a:solidFill>
                  <a:srgbClr val="FF0000"/>
                </a:solidFill>
                <a:latin typeface="Calibri"/>
                <a:ea typeface="DejaVu Sans"/>
              </a:rPr>
              <a:t> </a:t>
            </a:r>
            <a:r>
              <a:rPr lang="ru-RU" sz="2400" b="1" i="1" strike="noStrike" spc="-1" dirty="0" err="1">
                <a:solidFill>
                  <a:srgbClr val="FF0000"/>
                </a:solidFill>
                <a:latin typeface="Calibri"/>
                <a:ea typeface="DejaVu Sans"/>
              </a:rPr>
              <a:t>стиснення</a:t>
            </a:r>
            <a:r>
              <a:rPr lang="ru-RU" sz="2400" b="1" i="1" strike="noStrike" spc="-1" dirty="0">
                <a:solidFill>
                  <a:srgbClr val="FF0000"/>
                </a:solidFill>
                <a:latin typeface="Calibri"/>
                <a:ea typeface="DejaVu Sans"/>
              </a:rPr>
              <a:t> тканин (</a:t>
            </a:r>
            <a:r>
              <a:rPr lang="ru-RU" sz="2400" b="1" i="1" strike="noStrike" spc="-1" dirty="0" err="1">
                <a:solidFill>
                  <a:srgbClr val="FF0000"/>
                </a:solidFill>
                <a:latin typeface="Calibri"/>
                <a:ea typeface="DejaVu Sans"/>
              </a:rPr>
              <a:t>травматичний</a:t>
            </a:r>
            <a:r>
              <a:rPr lang="ru-RU" sz="2400" b="1" i="1" strike="noStrike" spc="-1" dirty="0">
                <a:solidFill>
                  <a:srgbClr val="FF0000"/>
                </a:solidFill>
                <a:latin typeface="Calibri"/>
                <a:ea typeface="DejaVu Sans"/>
              </a:rPr>
              <a:t> токсикоз), </a:t>
            </a:r>
            <a:r>
              <a:rPr lang="ru-RU" sz="2400" b="1" i="1" strike="noStrike" spc="-1" dirty="0" err="1">
                <a:solidFill>
                  <a:srgbClr val="FF0000"/>
                </a:solidFill>
                <a:latin typeface="Calibri"/>
                <a:ea typeface="DejaVu Sans"/>
              </a:rPr>
              <a:t>вивих</a:t>
            </a:r>
            <a:r>
              <a:rPr lang="ru-RU" sz="2400" b="1" i="1" strike="noStrike" spc="-1" dirty="0">
                <a:solidFill>
                  <a:srgbClr val="FF0000"/>
                </a:solidFill>
                <a:latin typeface="Calibri"/>
                <a:ea typeface="DejaVu Sans"/>
              </a:rPr>
              <a:t>, </a:t>
            </a:r>
            <a:r>
              <a:rPr lang="ru-RU" sz="2400" b="1" i="1" strike="noStrike" spc="-1" dirty="0" err="1">
                <a:solidFill>
                  <a:srgbClr val="FF0000"/>
                </a:solidFill>
                <a:latin typeface="Calibri"/>
                <a:ea typeface="DejaVu Sans"/>
              </a:rPr>
              <a:t>контузія</a:t>
            </a:r>
            <a:r>
              <a:rPr lang="ru-RU" sz="2400" b="1" i="1" strike="noStrike" spc="-1" dirty="0">
                <a:solidFill>
                  <a:srgbClr val="FF0000"/>
                </a:solidFill>
                <a:latin typeface="Calibri"/>
                <a:ea typeface="DejaVu Sans"/>
              </a:rPr>
              <a:t>, перелом</a:t>
            </a:r>
            <a:r>
              <a:rPr lang="ru-RU" sz="2400" b="0" strike="noStrike" spc="-1" dirty="0">
                <a:solidFill>
                  <a:srgbClr val="FF0000"/>
                </a:solidFill>
                <a:latin typeface="Calibri"/>
                <a:ea typeface="DejaVu Sans"/>
              </a:rPr>
              <a:t>: </a:t>
            </a:r>
            <a:r>
              <a:rPr lang="ru-RU" sz="2400" b="0" strike="noStrike" spc="-1" dirty="0" err="1">
                <a:solidFill>
                  <a:srgbClr val="FF0000"/>
                </a:solidFill>
                <a:latin typeface="Calibri"/>
                <a:ea typeface="DejaVu Sans"/>
              </a:rPr>
              <a:t>визначення</a:t>
            </a:r>
            <a:r>
              <a:rPr lang="ru-RU" sz="2400" b="0" strike="noStrike" spc="-1" dirty="0">
                <a:solidFill>
                  <a:srgbClr val="FF0000"/>
                </a:solidFill>
                <a:latin typeface="Calibri"/>
                <a:ea typeface="DejaVu Sans"/>
              </a:rPr>
              <a:t>, причини </a:t>
            </a:r>
            <a:r>
              <a:rPr lang="ru-RU" sz="2400" b="0" strike="noStrike" spc="-1" dirty="0" err="1">
                <a:solidFill>
                  <a:srgbClr val="FF0000"/>
                </a:solidFill>
                <a:latin typeface="Calibri"/>
                <a:ea typeface="DejaVu Sans"/>
              </a:rPr>
              <a:t>виникнення</a:t>
            </a:r>
            <a:r>
              <a:rPr lang="ru-RU" sz="2400" b="0" strike="noStrike" spc="-1" dirty="0">
                <a:solidFill>
                  <a:srgbClr val="FF0000"/>
                </a:solidFill>
                <a:latin typeface="Calibri"/>
                <a:ea typeface="DejaVu Sans"/>
              </a:rPr>
              <a:t>, </a:t>
            </a:r>
            <a:r>
              <a:rPr lang="ru-RU" sz="2400" b="0" strike="noStrike" spc="-1" dirty="0" err="1">
                <a:solidFill>
                  <a:srgbClr val="FF0000"/>
                </a:solidFill>
                <a:latin typeface="Calibri"/>
                <a:ea typeface="DejaVu Sans"/>
              </a:rPr>
              <a:t>клінічні</a:t>
            </a:r>
            <a:r>
              <a:rPr lang="ru-RU" sz="2400" b="0" strike="noStrike" spc="-1" dirty="0">
                <a:solidFill>
                  <a:srgbClr val="FF0000"/>
                </a:solidFill>
                <a:latin typeface="Calibri"/>
                <a:ea typeface="DejaVu Sans"/>
              </a:rPr>
              <a:t> прояви, перша </a:t>
            </a:r>
            <a:r>
              <a:rPr lang="ru-RU" sz="2400" b="0" strike="noStrike" spc="-1" dirty="0" err="1">
                <a:solidFill>
                  <a:srgbClr val="FF0000"/>
                </a:solidFill>
                <a:latin typeface="Calibri"/>
                <a:ea typeface="DejaVu Sans"/>
              </a:rPr>
              <a:t>допомога</a:t>
            </a:r>
            <a:r>
              <a:rPr lang="ru-RU" sz="2400" b="0" strike="noStrike" spc="-1" dirty="0">
                <a:solidFill>
                  <a:srgbClr val="FF0000"/>
                </a:solidFill>
                <a:latin typeface="Calibri"/>
                <a:ea typeface="DejaVu Sans"/>
              </a:rPr>
              <a:t>. </a:t>
            </a:r>
            <a:r>
              <a:rPr lang="ru-RU" sz="2400" b="0" strike="noStrike" spc="-1" dirty="0" err="1">
                <a:solidFill>
                  <a:srgbClr val="FF0000"/>
                </a:solidFill>
                <a:latin typeface="Calibri"/>
                <a:ea typeface="DejaVu Sans"/>
              </a:rPr>
              <a:t>Іммобілізація</a:t>
            </a:r>
            <a:endParaRPr lang="ru-RU"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480"/>
                                        </p:tgtEl>
                                        <p:attrNameLst>
                                          <p:attrName>style.visibility</p:attrName>
                                        </p:attrNameLst>
                                      </p:cBhvr>
                                      <p:to>
                                        <p:strVal val="visible"/>
                                      </p:to>
                                    </p:set>
                                    <p:anim calcmode="lin" valueType="num">
                                      <p:cBhvr additive="repl">
                                        <p:cTn id="7" dur="500" fill="hold"/>
                                        <p:tgtEl>
                                          <p:spTgt spid="480"/>
                                        </p:tgtEl>
                                        <p:attrNameLst>
                                          <p:attrName>ppt_x</p:attrName>
                                        </p:attrNameLst>
                                      </p:cBhvr>
                                      <p:tavLst>
                                        <p:tav tm="0">
                                          <p:val>
                                            <p:strVal val="0-#ppt_w/2"/>
                                          </p:val>
                                        </p:tav>
                                        <p:tav tm="100000">
                                          <p:val>
                                            <p:strVal val="#ppt_x"/>
                                          </p:val>
                                        </p:tav>
                                      </p:tavLst>
                                    </p:anim>
                                    <p:anim calcmode="lin" valueType="num">
                                      <p:cBhvr additive="repl">
                                        <p:cTn id="8" dur="500" fill="hold"/>
                                        <p:tgtEl>
                                          <p:spTgt spid="480"/>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481"/>
                                        </p:tgtEl>
                                        <p:attrNameLst>
                                          <p:attrName>style.visibility</p:attrName>
                                        </p:attrNameLst>
                                      </p:cBhvr>
                                      <p:to>
                                        <p:strVal val="visible"/>
                                      </p:to>
                                    </p:set>
                                    <p:anim calcmode="lin" valueType="num">
                                      <p:cBhvr additive="repl">
                                        <p:cTn id="12" dur="500" fill="hold"/>
                                        <p:tgtEl>
                                          <p:spTgt spid="481"/>
                                        </p:tgtEl>
                                        <p:attrNameLst>
                                          <p:attrName>ppt_x</p:attrName>
                                        </p:attrNameLst>
                                      </p:cBhvr>
                                      <p:tavLst>
                                        <p:tav tm="0">
                                          <p:val>
                                            <p:strVal val="0-#ppt_w/2"/>
                                          </p:val>
                                        </p:tav>
                                        <p:tav tm="100000">
                                          <p:val>
                                            <p:strVal val="#ppt_x"/>
                                          </p:val>
                                        </p:tav>
                                      </p:tavLst>
                                    </p:anim>
                                    <p:anim calcmode="lin" valueType="num">
                                      <p:cBhvr additive="repl">
                                        <p:cTn id="13" dur="500" fill="hold"/>
                                        <p:tgtEl>
                                          <p:spTgt spid="481"/>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childTnLst>
                                    <p:set>
                                      <p:cBhvr>
                                        <p:cTn id="16" dur="1" fill="hold">
                                          <p:stCondLst>
                                            <p:cond delay="0"/>
                                          </p:stCondLst>
                                        </p:cTn>
                                        <p:tgtEl>
                                          <p:spTgt spid="482"/>
                                        </p:tgtEl>
                                        <p:attrNameLst>
                                          <p:attrName>style.visibility</p:attrName>
                                        </p:attrNameLst>
                                      </p:cBhvr>
                                      <p:to>
                                        <p:strVal val="visible"/>
                                      </p:to>
                                    </p:set>
                                    <p:anim calcmode="lin" valueType="num">
                                      <p:cBhvr additive="repl">
                                        <p:cTn id="17" dur="500" fill="hold"/>
                                        <p:tgtEl>
                                          <p:spTgt spid="482"/>
                                        </p:tgtEl>
                                        <p:attrNameLst>
                                          <p:attrName>ppt_x</p:attrName>
                                        </p:attrNameLst>
                                      </p:cBhvr>
                                      <p:tavLst>
                                        <p:tav tm="0">
                                          <p:val>
                                            <p:strVal val="0-#ppt_w/2"/>
                                          </p:val>
                                        </p:tav>
                                        <p:tav tm="100000">
                                          <p:val>
                                            <p:strVal val="#ppt_x"/>
                                          </p:val>
                                        </p:tav>
                                      </p:tavLst>
                                    </p:anim>
                                    <p:anim calcmode="lin" valueType="num">
                                      <p:cBhvr additive="repl">
                                        <p:cTn id="18" dur="500" fill="hold"/>
                                        <p:tgtEl>
                                          <p:spTgt spid="482"/>
                                        </p:tgtEl>
                                        <p:attrNameLst>
                                          <p:attrName>ppt_y</p:attrName>
                                        </p:attrNameLst>
                                      </p:cBhvr>
                                      <p:tavLst>
                                        <p:tav tm="0">
                                          <p:val>
                                            <p:strVal val="#ppt_y"/>
                                          </p:val>
                                        </p:tav>
                                        <p:tav tm="100000">
                                          <p:val>
                                            <p:strVal val="#ppt_y"/>
                                          </p:val>
                                        </p:tav>
                                      </p:tavLst>
                                    </p:anim>
                                  </p:childTnLst>
                                </p:cTn>
                              </p:par>
                            </p:childTnLst>
                          </p:cTn>
                        </p:par>
                        <p:par>
                          <p:cTn id="19" fill="hold" nodeType="afterEffect">
                            <p:stCondLst>
                              <p:cond delay="1500"/>
                            </p:stCondLst>
                            <p:childTnLst>
                              <p:par>
                                <p:cTn id="20" presetID="2" presetClass="entr" presetSubtype="8" fill="hold" nodeType="afterEffect">
                                  <p:stCondLst>
                                    <p:cond delay="0"/>
                                  </p:stCondLst>
                                  <p:childTnLst>
                                    <p:set>
                                      <p:cBhvr>
                                        <p:cTn id="21" dur="1" fill="hold">
                                          <p:stCondLst>
                                            <p:cond delay="0"/>
                                          </p:stCondLst>
                                        </p:cTn>
                                        <p:tgtEl>
                                          <p:spTgt spid="483"/>
                                        </p:tgtEl>
                                        <p:attrNameLst>
                                          <p:attrName>style.visibility</p:attrName>
                                        </p:attrNameLst>
                                      </p:cBhvr>
                                      <p:to>
                                        <p:strVal val="visible"/>
                                      </p:to>
                                    </p:set>
                                    <p:anim calcmode="lin" valueType="num">
                                      <p:cBhvr additive="repl">
                                        <p:cTn id="22" dur="500" fill="hold"/>
                                        <p:tgtEl>
                                          <p:spTgt spid="483"/>
                                        </p:tgtEl>
                                        <p:attrNameLst>
                                          <p:attrName>ppt_x</p:attrName>
                                        </p:attrNameLst>
                                      </p:cBhvr>
                                      <p:tavLst>
                                        <p:tav tm="0">
                                          <p:val>
                                            <p:strVal val="0-#ppt_w/2"/>
                                          </p:val>
                                        </p:tav>
                                        <p:tav tm="100000">
                                          <p:val>
                                            <p:strVal val="#ppt_x"/>
                                          </p:val>
                                        </p:tav>
                                      </p:tavLst>
                                    </p:anim>
                                    <p:anim calcmode="lin" valueType="num">
                                      <p:cBhvr additive="repl">
                                        <p:cTn id="23" dur="500" fill="hold"/>
                                        <p:tgtEl>
                                          <p:spTgt spid="483"/>
                                        </p:tgtEl>
                                        <p:attrNameLst>
                                          <p:attrName>ppt_y</p:attrName>
                                        </p:attrNameLst>
                                      </p:cBhvr>
                                      <p:tavLst>
                                        <p:tav tm="0">
                                          <p:val>
                                            <p:strVal val="#ppt_y"/>
                                          </p:val>
                                        </p:tav>
                                        <p:tav tm="100000">
                                          <p:val>
                                            <p:strVal val="#ppt_y"/>
                                          </p:val>
                                        </p:tav>
                                      </p:tavLst>
                                    </p:anim>
                                  </p:childTnLst>
                                </p:cTn>
                              </p:par>
                            </p:childTnLst>
                          </p:cTn>
                        </p:par>
                        <p:par>
                          <p:cTn id="24" fill="hold" nodeType="afterEffect">
                            <p:stCondLst>
                              <p:cond delay="2000"/>
                            </p:stCondLst>
                            <p:childTnLst>
                              <p:par>
                                <p:cTn id="25" presetID="2" presetClass="entr" presetSubtype="8" fill="hold" nodeType="afterEffect">
                                  <p:stCondLst>
                                    <p:cond delay="0"/>
                                  </p:stCondLst>
                                  <p:childTnLst>
                                    <p:set>
                                      <p:cBhvr>
                                        <p:cTn id="26" dur="1" fill="hold">
                                          <p:stCondLst>
                                            <p:cond delay="0"/>
                                          </p:stCondLst>
                                        </p:cTn>
                                        <p:tgtEl>
                                          <p:spTgt spid="484"/>
                                        </p:tgtEl>
                                        <p:attrNameLst>
                                          <p:attrName>style.visibility</p:attrName>
                                        </p:attrNameLst>
                                      </p:cBhvr>
                                      <p:to>
                                        <p:strVal val="visible"/>
                                      </p:to>
                                    </p:set>
                                    <p:anim calcmode="lin" valueType="num">
                                      <p:cBhvr additive="repl">
                                        <p:cTn id="27" dur="500" fill="hold"/>
                                        <p:tgtEl>
                                          <p:spTgt spid="484"/>
                                        </p:tgtEl>
                                        <p:attrNameLst>
                                          <p:attrName>ppt_x</p:attrName>
                                        </p:attrNameLst>
                                      </p:cBhvr>
                                      <p:tavLst>
                                        <p:tav tm="0">
                                          <p:val>
                                            <p:strVal val="0-#ppt_w/2"/>
                                          </p:val>
                                        </p:tav>
                                        <p:tav tm="100000">
                                          <p:val>
                                            <p:strVal val="#ppt_x"/>
                                          </p:val>
                                        </p:tav>
                                      </p:tavLst>
                                    </p:anim>
                                    <p:anim calcmode="lin" valueType="num">
                                      <p:cBhvr additive="repl">
                                        <p:cTn id="28" dur="500" fill="hold"/>
                                        <p:tgtEl>
                                          <p:spTgt spid="484"/>
                                        </p:tgtEl>
                                        <p:attrNameLst>
                                          <p:attrName>ppt_y</p:attrName>
                                        </p:attrNameLst>
                                      </p:cBhvr>
                                      <p:tavLst>
                                        <p:tav tm="0">
                                          <p:val>
                                            <p:strVal val="#ppt_y"/>
                                          </p:val>
                                        </p:tav>
                                        <p:tav tm="100000">
                                          <p:val>
                                            <p:strVal val="#ppt_y"/>
                                          </p:val>
                                        </p:tav>
                                      </p:tavLst>
                                    </p:anim>
                                  </p:childTnLst>
                                </p:cTn>
                              </p:par>
                            </p:childTnLst>
                          </p:cTn>
                        </p:par>
                        <p:par>
                          <p:cTn id="29" fill="hold" nodeType="afterEffect">
                            <p:stCondLst>
                              <p:cond delay="2500"/>
                            </p:stCondLst>
                            <p:childTnLst>
                              <p:par>
                                <p:cTn id="30" presetID="2" presetClass="entr" presetSubtype="8" fill="hold" nodeType="afterEffect">
                                  <p:stCondLst>
                                    <p:cond delay="0"/>
                                  </p:stCondLst>
                                  <p:childTnLst>
                                    <p:set>
                                      <p:cBhvr>
                                        <p:cTn id="31" dur="1" fill="hold">
                                          <p:stCondLst>
                                            <p:cond delay="0"/>
                                          </p:stCondLst>
                                        </p:cTn>
                                        <p:tgtEl>
                                          <p:spTgt spid="485"/>
                                        </p:tgtEl>
                                        <p:attrNameLst>
                                          <p:attrName>style.visibility</p:attrName>
                                        </p:attrNameLst>
                                      </p:cBhvr>
                                      <p:to>
                                        <p:strVal val="visible"/>
                                      </p:to>
                                    </p:set>
                                    <p:anim calcmode="lin" valueType="num">
                                      <p:cBhvr additive="repl">
                                        <p:cTn id="32" dur="500" fill="hold"/>
                                        <p:tgtEl>
                                          <p:spTgt spid="485"/>
                                        </p:tgtEl>
                                        <p:attrNameLst>
                                          <p:attrName>ppt_x</p:attrName>
                                        </p:attrNameLst>
                                      </p:cBhvr>
                                      <p:tavLst>
                                        <p:tav tm="0">
                                          <p:val>
                                            <p:strVal val="0-#ppt_w/2"/>
                                          </p:val>
                                        </p:tav>
                                        <p:tav tm="100000">
                                          <p:val>
                                            <p:strVal val="#ppt_x"/>
                                          </p:val>
                                        </p:tav>
                                      </p:tavLst>
                                    </p:anim>
                                    <p:anim calcmode="lin" valueType="num">
                                      <p:cBhvr additive="repl">
                                        <p:cTn id="33" dur="500" fill="hold"/>
                                        <p:tgtEl>
                                          <p:spTgt spid="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CustomShape 1"/>
          <p:cNvSpPr/>
          <p:nvPr/>
        </p:nvSpPr>
        <p:spPr>
          <a:xfrm>
            <a:off x="0" y="142920"/>
            <a:ext cx="8857080" cy="649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lnSpc>
                <a:spcPct val="100000"/>
              </a:lnSpc>
              <a:spcBef>
                <a:spcPts val="340"/>
              </a:spcBef>
            </a:pPr>
            <a:r>
              <a:rPr lang="ru-RU" sz="1700" b="1" i="1" strike="noStrike" spc="-1">
                <a:solidFill>
                  <a:srgbClr val="7030A0"/>
                </a:solidFill>
                <a:latin typeface="Calibri"/>
                <a:ea typeface="DejaVu Sans"/>
              </a:rPr>
              <a:t>Способи перенесення хворих</a:t>
            </a:r>
            <a:r>
              <a:rPr lang="ru-RU" sz="1700" b="0" strike="noStrike" spc="-1">
                <a:solidFill>
                  <a:srgbClr val="7030A0"/>
                </a:solidFill>
                <a:latin typeface="Calibri"/>
                <a:ea typeface="DejaVu Sans"/>
              </a:rPr>
              <a:t>: </a:t>
            </a:r>
            <a:r>
              <a:rPr lang="ru-RU" sz="1700" b="0" strike="noStrike" spc="-1">
                <a:solidFill>
                  <a:srgbClr val="000000"/>
                </a:solidFill>
                <a:latin typeface="Calibri"/>
                <a:ea typeface="DejaVu Sans"/>
              </a:rPr>
              <a:t>на руках, на плечах, на спині, однією чи двома особами з використанням носильних лямок і підручних засобів, на санітарних ношах.</a:t>
            </a:r>
            <a:r>
              <a:t/>
            </a:r>
            <a:br/>
            <a:r>
              <a:rPr lang="ru-RU" sz="1700" b="1" i="1" strike="noStrike" spc="-1">
                <a:solidFill>
                  <a:srgbClr val="FF0000"/>
                </a:solidFill>
                <a:latin typeface="Calibri"/>
                <a:ea typeface="DejaVu Sans"/>
              </a:rPr>
              <a:t>Санітарні ноші</a:t>
            </a:r>
            <a:r>
              <a:rPr lang="ru-RU" sz="1700" b="0" strike="noStrike" spc="-1">
                <a:solidFill>
                  <a:srgbClr val="000000"/>
                </a:solidFill>
                <a:latin typeface="Calibri"/>
                <a:ea typeface="DejaVu Sans"/>
              </a:rPr>
              <a:t> мають стандартні розміри (довжина - 221,5 см, ширина - 55 см, висота - 16 см, маса - до 10 кг.) Зберігають і переносять їх у згорнутому стані.</a:t>
            </a:r>
            <a:r>
              <a:t/>
            </a:r>
            <a:br/>
            <a:r>
              <a:rPr lang="ru-RU" sz="1700" b="0" strike="noStrike" spc="-1">
                <a:solidFill>
                  <a:srgbClr val="000000"/>
                </a:solidFill>
                <a:latin typeface="Calibri"/>
                <a:ea typeface="DejaVu Sans"/>
              </a:rPr>
              <a:t>Ноші розгортають одночасно два чоловіки. Розтягують ремені, за ручки розсовують у сторони бруси та натягають полотнище. Потім коліньми натискають на розпірки до появи клацання та перевіряють, чи добре закриті замки розпірок. В узголів’я кладуть подушку чи м’який підручний матеріал. При згортанні нош обоє носіїв одночасно відкривають засувки замків, підтягують розпірки на себе, напівскладають ноші та перевертають їх ніжками догори, при цьому полотнище провисає на бік, протилежний ніжкам. Потім здвигають бруси остаточно, ставлять ноші на ніжки, складають полотнище в три складки та зміцнюють ременями. Для транспортування тяжкохворих ноші встановлюють на  каталку. Також для транспортування хворих використовуються спеціальні </a:t>
            </a:r>
            <a:r>
              <a:rPr lang="ru-RU" sz="1700" b="1" i="1" strike="noStrike" spc="-1">
                <a:solidFill>
                  <a:srgbClr val="FF0000"/>
                </a:solidFill>
                <a:latin typeface="Calibri"/>
                <a:ea typeface="DejaVu Sans"/>
              </a:rPr>
              <a:t>крісла-каталки</a:t>
            </a:r>
            <a:r>
              <a:rPr lang="ru-RU" sz="1700" b="0" strike="noStrike" spc="-1">
                <a:solidFill>
                  <a:srgbClr val="000000"/>
                </a:solidFill>
                <a:latin typeface="Calibri"/>
                <a:ea typeface="DejaVu Sans"/>
              </a:rPr>
              <a:t>. Для полегшення перенесення на ношах застосовують </a:t>
            </a:r>
            <a:r>
              <a:rPr lang="ru-RU" sz="1700" b="1" i="1" strike="noStrike" spc="-1">
                <a:solidFill>
                  <a:srgbClr val="FF0000"/>
                </a:solidFill>
                <a:latin typeface="Calibri"/>
                <a:ea typeface="DejaVu Sans"/>
              </a:rPr>
              <a:t>носильні лямки</a:t>
            </a:r>
            <a:r>
              <a:rPr lang="ru-RU" sz="1700" b="0" strike="noStrike" spc="-1">
                <a:solidFill>
                  <a:srgbClr val="000000"/>
                </a:solidFill>
                <a:latin typeface="Calibri"/>
                <a:ea typeface="DejaVu Sans"/>
              </a:rPr>
              <a:t>. Лямка - це брезентовий ремінь довжиною 360 см, шириною 6,5 см з металевою пряжкою на кінці. На відстані 1 м від пряжки нашито брезентову накладку, що дає можливість пропустити через неї вільний кінець ременя та закріпити його на пряжці.</a:t>
            </a:r>
            <a:r>
              <a:t/>
            </a:r>
            <a:br/>
            <a:r>
              <a:rPr lang="ru-RU" sz="1700" b="0" strike="noStrike" spc="-1">
                <a:solidFill>
                  <a:srgbClr val="000000"/>
                </a:solidFill>
                <a:latin typeface="Calibri"/>
                <a:ea typeface="DejaVu Sans"/>
              </a:rPr>
              <a:t>При перенесенні хворих на ношах лямку складають вісімкою, надягають так, щоб петлі розташовувалися з боків від носія, а перехрест лямки - на спині на рівні лопаток. Якщо перехрест лямки буде розташований занадто високо, то вона буде здавлювати шию, а при низькому її розташуванні буде зісковзувати з плечей. Лямку потрібно підігнати по своєму зросту та статурі. Складена вісімкою вона не повинна провисати при надяганні її на великі пальці розведених у боки рук. Узимку довжину лямки, складеної таким чином, треба трохи збільшити.</a:t>
            </a:r>
            <a:endParaRPr lang="ru-RU" sz="17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CustomShape 1"/>
          <p:cNvSpPr/>
          <p:nvPr/>
        </p:nvSpPr>
        <p:spPr>
          <a:xfrm>
            <a:off x="214200" y="0"/>
            <a:ext cx="8714520" cy="667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Calibri"/>
                <a:ea typeface="DejaVu Sans"/>
              </a:rPr>
              <a:t>При травмах хребта </a:t>
            </a:r>
            <a:r>
              <a:rPr lang="ru-RU" sz="1800" b="0" strike="noStrike" spc="-1">
                <a:solidFill>
                  <a:srgbClr val="000000"/>
                </a:solidFill>
                <a:latin typeface="Calibri"/>
                <a:ea typeface="DejaVu Sans"/>
              </a:rPr>
              <a:t>на ноші попередньо кладуть </a:t>
            </a:r>
            <a:r>
              <a:rPr lang="ru-RU" sz="1800" b="1" strike="noStrike" spc="-1">
                <a:solidFill>
                  <a:srgbClr val="FF0000"/>
                </a:solidFill>
                <a:latin typeface="Calibri"/>
                <a:ea typeface="DejaVu Sans"/>
              </a:rPr>
              <a:t>фанерний щит</a:t>
            </a:r>
            <a:r>
              <a:rPr lang="ru-RU" sz="1800" b="0" strike="noStrike" spc="-1">
                <a:solidFill>
                  <a:srgbClr val="000000"/>
                </a:solidFill>
                <a:latin typeface="Calibri"/>
                <a:ea typeface="DejaVu Sans"/>
              </a:rPr>
              <a:t>. При перенесенні хворих для зменшення розгойдування нош варто йти не в ногу. По рівній місцевості потерпілого на ношах переносять ногами вперед. Якщо він перебуває в несвідомому стані, то для забезпечення спостереження за ним його несуть головою вперед. На крутих підйомах і спусках потрібно зберігати горизонтальне положення нош. При перенесенні постраждалих по сходах нагору ноші повертають головним кінцем уперед, а при перенесенні вниз - ногами уперед. У відділенні лікарні потерпілих переносять і перевозять ногами вперед.</a:t>
            </a:r>
            <a:endParaRPr lang="ru-RU" sz="1800" b="0" strike="noStrike" spc="-1">
              <a:latin typeface="Arial"/>
            </a:endParaRPr>
          </a:p>
          <a:p>
            <a:pPr algn="just">
              <a:lnSpc>
                <a:spcPct val="100000"/>
              </a:lnSpc>
            </a:pPr>
            <a:r>
              <a:rPr lang="ru-RU" sz="1800" b="0" strike="noStrike" spc="-1">
                <a:solidFill>
                  <a:srgbClr val="000000"/>
                </a:solidFill>
                <a:latin typeface="Calibri"/>
                <a:ea typeface="DejaVu Sans"/>
              </a:rPr>
              <a:t>При завантаженні на транспорт ноші з постраждалим подають головним кінцем уперед. Спочатку завантажують постраждалих на ношах, потім тих, хто в стані пересуватися самостійно. У разі відсутності нош постраждалих переносять на руках або за допомогою підручних засобів.</a:t>
            </a:r>
            <a:endParaRPr lang="ru-RU" sz="1800" b="0" strike="noStrike" spc="-1">
              <a:latin typeface="Arial"/>
            </a:endParaRPr>
          </a:p>
          <a:p>
            <a:pPr algn="just">
              <a:lnSpc>
                <a:spcPct val="100000"/>
              </a:lnSpc>
            </a:pPr>
            <a:r>
              <a:rPr lang="ru-RU" sz="1800" b="1" i="1" strike="noStrike" spc="-1">
                <a:solidFill>
                  <a:srgbClr val="000000"/>
                </a:solidFill>
                <a:latin typeface="Calibri"/>
                <a:ea typeface="DejaVu Sans"/>
              </a:rPr>
              <a:t>Якщо постраждалого переносить на руках одна людина</a:t>
            </a:r>
            <a:r>
              <a:rPr lang="ru-RU" sz="1800" b="0" strike="noStrike" spc="-1">
                <a:solidFill>
                  <a:srgbClr val="000000"/>
                </a:solidFill>
                <a:latin typeface="Calibri"/>
                <a:ea typeface="DejaVu Sans"/>
              </a:rPr>
              <a:t>, то можна нести його підхопивши під спину та стегна перед собою (тримається за шию), на плечі головою назад, на спині тримаючи за ноги (тримається позаду за плечі). Можна також використовувати лямки, складені кільцем або вісімкою. За відсутності носильних лямок їх можна виготовити з поясних ременів: кільце - із двох, вісімку - з п’яти. Перенесення на лямці, складеній кільцем, характеризується тим, що в носія залишаються вільними обидві руки, що дає йому змогу триматися за поручні при підйомі чи спуску по сходах. Носильну лямку, складену кільцем, підводять під постраждалого так, щоб одна половина лямки перебувала під сідницями, а інша - на спині. Петлі, що утворилися при цьому, повинні розташовуватися по обидва боки лежачого на землі постраждалого. Носій надягає собі на плечі петлі та коли встає, постраждалий лишається сидіти на лямці, притиснутим до носія.</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CustomShape 1"/>
          <p:cNvSpPr/>
          <p:nvPr/>
        </p:nvSpPr>
        <p:spPr>
          <a:xfrm>
            <a:off x="428760" y="248760"/>
            <a:ext cx="8499960" cy="5931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lnSpc>
                <a:spcPct val="100000"/>
              </a:lnSpc>
            </a:pPr>
            <a:r>
              <a:rPr lang="ru-RU" sz="1600" b="0" strike="noStrike" spc="-1">
                <a:solidFill>
                  <a:srgbClr val="333333"/>
                </a:solidFill>
                <a:latin typeface="Arial"/>
                <a:ea typeface="Times New Roman"/>
              </a:rPr>
              <a:t>При переносі на лямці, складеній вісімкою, перехрест лямки підводять під сідниці постраждалого, вкладають його на здоровий бік, носій лежачи, притискаючись до постраждалого спиною, надягає вільні петлі лямки собі на плечі та приймає постраждалого на спину, постраждалий при цьому повинен триматися за плечі носія.</a:t>
            </a:r>
            <a:r>
              <a:t/>
            </a:r>
            <a:br/>
            <a:r>
              <a:rPr lang="ru-RU" sz="1600" b="1" i="1" strike="noStrike" spc="-1">
                <a:solidFill>
                  <a:srgbClr val="333333"/>
                </a:solidFill>
                <a:latin typeface="Arial"/>
                <a:ea typeface="Times New Roman"/>
              </a:rPr>
              <a:t>Якщо</a:t>
            </a:r>
            <a:r>
              <a:rPr lang="ru-RU" sz="1600" b="1" i="1" strike="noStrike" spc="-1">
                <a:solidFill>
                  <a:srgbClr val="333333"/>
                </a:solidFill>
                <a:latin typeface="Calibri"/>
                <a:ea typeface="Times New Roman"/>
              </a:rPr>
              <a:t> </a:t>
            </a:r>
            <a:r>
              <a:rPr lang="ru-RU" sz="1600" b="1" i="1" strike="noStrike" spc="-1">
                <a:solidFill>
                  <a:srgbClr val="333333"/>
                </a:solidFill>
                <a:latin typeface="Arial"/>
                <a:ea typeface="Times New Roman"/>
              </a:rPr>
              <a:t>постраждалого переносять на руках дві людини</a:t>
            </a:r>
            <a:r>
              <a:rPr lang="ru-RU" sz="1600" b="1" strike="noStrike" spc="-1">
                <a:solidFill>
                  <a:srgbClr val="333333"/>
                </a:solidFill>
                <a:latin typeface="Arial"/>
                <a:ea typeface="Times New Roman"/>
              </a:rPr>
              <a:t>, </a:t>
            </a:r>
            <a:r>
              <a:rPr lang="ru-RU" sz="1600" b="0" strike="noStrike" spc="-1">
                <a:solidFill>
                  <a:srgbClr val="333333"/>
                </a:solidFill>
                <a:latin typeface="Arial"/>
                <a:ea typeface="Times New Roman"/>
              </a:rPr>
              <a:t>то можна використовувати такі способи перенесення:</a:t>
            </a:r>
            <a:endParaRPr lang="ru-RU" sz="1600" b="0" strike="noStrike" spc="-1">
              <a:latin typeface="Arial"/>
            </a:endParaRPr>
          </a:p>
          <a:p>
            <a:pPr marL="216000" indent="-215640" algn="just">
              <a:lnSpc>
                <a:spcPct val="100000"/>
              </a:lnSpc>
              <a:buClr>
                <a:srgbClr val="333333"/>
              </a:buClr>
              <a:buFont typeface="Symbol"/>
              <a:buChar char=""/>
            </a:pPr>
            <a:r>
              <a:rPr lang="ru-RU" sz="1600" b="0" strike="noStrike" spc="-1">
                <a:solidFill>
                  <a:srgbClr val="333333"/>
                </a:solidFill>
                <a:latin typeface="Calibri"/>
                <a:ea typeface="Times New Roman"/>
              </a:rPr>
              <a:t>«</a:t>
            </a:r>
            <a:r>
              <a:rPr lang="ru-RU" sz="1600" b="1" strike="noStrike" spc="-1">
                <a:solidFill>
                  <a:srgbClr val="FF0000"/>
                </a:solidFill>
                <a:latin typeface="Arial"/>
                <a:ea typeface="Times New Roman"/>
              </a:rPr>
              <a:t>на замку</a:t>
            </a:r>
            <a:r>
              <a:rPr lang="ru-RU" sz="1600" b="1" strike="noStrike" spc="-1">
                <a:solidFill>
                  <a:srgbClr val="FF0000"/>
                </a:solidFill>
                <a:latin typeface="Calibri"/>
                <a:ea typeface="Times New Roman"/>
              </a:rPr>
              <a:t>»</a:t>
            </a:r>
            <a:r>
              <a:rPr lang="ru-RU" sz="1600" b="1" strike="noStrike" spc="-1">
                <a:solidFill>
                  <a:srgbClr val="FF0000"/>
                </a:solidFill>
                <a:latin typeface="Arial"/>
                <a:ea typeface="Times New Roman"/>
              </a:rPr>
              <a:t> </a:t>
            </a:r>
            <a:r>
              <a:rPr lang="ru-RU" sz="1600" b="0" strike="noStrike" spc="-1">
                <a:solidFill>
                  <a:srgbClr val="333333"/>
                </a:solidFill>
                <a:latin typeface="Arial"/>
                <a:ea typeface="Times New Roman"/>
              </a:rPr>
              <a:t>- носії стають поруч і з</a:t>
            </a:r>
            <a:r>
              <a:rPr lang="ru-RU" sz="1600" b="0" strike="noStrike" spc="-1">
                <a:solidFill>
                  <a:srgbClr val="333333"/>
                </a:solidFill>
                <a:latin typeface="Calibri"/>
                <a:ea typeface="Times New Roman"/>
              </a:rPr>
              <a:t>’</a:t>
            </a:r>
            <a:r>
              <a:rPr lang="ru-RU" sz="1600" b="0" strike="noStrike" spc="-1">
                <a:solidFill>
                  <a:srgbClr val="333333"/>
                </a:solidFill>
                <a:latin typeface="Arial"/>
                <a:ea typeface="Times New Roman"/>
              </a:rPr>
              <a:t>єднують руки так, щоб утворилося сидіння (</a:t>
            </a:r>
            <a:r>
              <a:rPr lang="ru-RU" sz="1600" b="0" strike="noStrike" spc="-1">
                <a:solidFill>
                  <a:srgbClr val="333333"/>
                </a:solidFill>
                <a:latin typeface="Calibri"/>
                <a:ea typeface="Times New Roman"/>
              </a:rPr>
              <a:t>«</a:t>
            </a:r>
            <a:r>
              <a:rPr lang="ru-RU" sz="1600" b="0" strike="noStrike" spc="-1">
                <a:solidFill>
                  <a:srgbClr val="333333"/>
                </a:solidFill>
                <a:latin typeface="Arial"/>
                <a:ea typeface="Times New Roman"/>
              </a:rPr>
              <a:t>замок</a:t>
            </a:r>
            <a:r>
              <a:rPr lang="ru-RU" sz="1600" b="0" strike="noStrike" spc="-1">
                <a:solidFill>
                  <a:srgbClr val="333333"/>
                </a:solidFill>
                <a:latin typeface="Calibri"/>
                <a:ea typeface="Times New Roman"/>
              </a:rPr>
              <a:t>»</a:t>
            </a:r>
            <a:r>
              <a:rPr lang="ru-RU" sz="1600" b="0" strike="noStrike" spc="-1">
                <a:solidFill>
                  <a:srgbClr val="333333"/>
                </a:solidFill>
                <a:latin typeface="Arial"/>
                <a:ea typeface="Times New Roman"/>
              </a:rPr>
              <a:t>). Якщо треба підтримувати постраждалого, то замок роблять із двох або трьох рук. На </a:t>
            </a:r>
            <a:r>
              <a:rPr lang="ru-RU" sz="1600" b="0" strike="noStrike" spc="-1">
                <a:solidFill>
                  <a:srgbClr val="333333"/>
                </a:solidFill>
                <a:latin typeface="Calibri"/>
                <a:ea typeface="Times New Roman"/>
              </a:rPr>
              <a:t>«</a:t>
            </a:r>
            <a:r>
              <a:rPr lang="ru-RU" sz="1600" b="0" strike="noStrike" spc="-1">
                <a:solidFill>
                  <a:srgbClr val="333333"/>
                </a:solidFill>
                <a:latin typeface="Arial"/>
                <a:ea typeface="Times New Roman"/>
              </a:rPr>
              <a:t>замку</a:t>
            </a:r>
            <a:r>
              <a:rPr lang="ru-RU" sz="1600" b="0" strike="noStrike" spc="-1">
                <a:solidFill>
                  <a:srgbClr val="333333"/>
                </a:solidFill>
                <a:latin typeface="Calibri"/>
                <a:ea typeface="Times New Roman"/>
              </a:rPr>
              <a:t>»</a:t>
            </a:r>
            <a:r>
              <a:rPr lang="ru-RU" sz="1600" b="0" strike="noStrike" spc="-1">
                <a:solidFill>
                  <a:srgbClr val="333333"/>
                </a:solidFill>
                <a:latin typeface="Arial"/>
                <a:ea typeface="Times New Roman"/>
              </a:rPr>
              <a:t> з чотирьох рук постраждалий сам тримається за шиї носіїв;</a:t>
            </a:r>
            <a:endParaRPr lang="ru-RU" sz="1600" b="0" strike="noStrike" spc="-1">
              <a:latin typeface="Arial"/>
            </a:endParaRPr>
          </a:p>
          <a:p>
            <a:pPr marL="216000" indent="-215640" algn="just">
              <a:lnSpc>
                <a:spcPct val="100000"/>
              </a:lnSpc>
              <a:buClr>
                <a:srgbClr val="FF0000"/>
              </a:buClr>
              <a:buFont typeface="Symbol"/>
              <a:buChar char=""/>
            </a:pPr>
            <a:r>
              <a:rPr lang="ru-RU" sz="1600" b="1" strike="noStrike" spc="-1">
                <a:solidFill>
                  <a:srgbClr val="FF0000"/>
                </a:solidFill>
                <a:latin typeface="Calibri"/>
                <a:ea typeface="Times New Roman"/>
              </a:rPr>
              <a:t>«</a:t>
            </a:r>
            <a:r>
              <a:rPr lang="ru-RU" sz="1600" b="1" strike="noStrike" spc="-1">
                <a:solidFill>
                  <a:srgbClr val="FF0000"/>
                </a:solidFill>
                <a:latin typeface="Arial"/>
                <a:ea typeface="Times New Roman"/>
              </a:rPr>
              <a:t>один за одним</a:t>
            </a:r>
            <a:r>
              <a:rPr lang="ru-RU" sz="1600" b="1" strike="noStrike" spc="-1">
                <a:solidFill>
                  <a:srgbClr val="FF0000"/>
                </a:solidFill>
                <a:latin typeface="Calibri"/>
                <a:ea typeface="Times New Roman"/>
              </a:rPr>
              <a:t>»</a:t>
            </a:r>
            <a:r>
              <a:rPr lang="ru-RU" sz="1600" b="1" strike="noStrike" spc="-1">
                <a:solidFill>
                  <a:srgbClr val="FF0000"/>
                </a:solidFill>
                <a:latin typeface="Arial"/>
                <a:ea typeface="Times New Roman"/>
              </a:rPr>
              <a:t> </a:t>
            </a:r>
            <a:r>
              <a:rPr lang="ru-RU" sz="1600" b="0" strike="noStrike" spc="-1">
                <a:solidFill>
                  <a:srgbClr val="333333"/>
                </a:solidFill>
                <a:latin typeface="Arial"/>
                <a:ea typeface="Times New Roman"/>
              </a:rPr>
              <a:t>- один із носіїв підходить до постраждалого з боку голови та підхоплює його під пахви зігнутими в ліктях руками, інший стає між ніг постраждалого спиною до нього, охоплює ноги постраждалого під коліньми. Перший носій не повинний з'єднувати свої руки на грудях постраждалого, щоб не утрудняти йому дихання. Обоє носіїв одночасно піднімають і переносять постраждалого;</a:t>
            </a:r>
            <a:endParaRPr lang="ru-RU" sz="1600" b="0" strike="noStrike" spc="-1">
              <a:latin typeface="Arial"/>
            </a:endParaRPr>
          </a:p>
          <a:p>
            <a:pPr marL="216000" indent="-215640" algn="just">
              <a:lnSpc>
                <a:spcPct val="100000"/>
              </a:lnSpc>
              <a:buClr>
                <a:srgbClr val="FF0000"/>
              </a:buClr>
              <a:buFont typeface="Symbol"/>
              <a:buChar char=""/>
            </a:pPr>
            <a:r>
              <a:rPr lang="ru-RU" sz="1600" b="1" strike="noStrike" spc="-1">
                <a:solidFill>
                  <a:srgbClr val="FF0000"/>
                </a:solidFill>
                <a:latin typeface="Arial"/>
                <a:ea typeface="Times New Roman"/>
              </a:rPr>
              <a:t>у положенні лежачи </a:t>
            </a:r>
            <a:r>
              <a:rPr lang="ru-RU" sz="1600" b="0" strike="noStrike" spc="-1">
                <a:solidFill>
                  <a:srgbClr val="333333"/>
                </a:solidFill>
                <a:latin typeface="Arial"/>
                <a:ea typeface="Times New Roman"/>
              </a:rPr>
              <a:t>- носії підходять до постраждалого зі здорового боку і опускаються на одне коліно. Той, хто стоїть у голови, підсуває одну руку під спину, а іншу - під поперек, другий носій підсуває свої руки під стегна та гомілки постраждалого, який охоплює руками шию першого носія;</a:t>
            </a:r>
            <a:endParaRPr lang="ru-RU" sz="1600" b="0" strike="noStrike" spc="-1">
              <a:latin typeface="Arial"/>
            </a:endParaRPr>
          </a:p>
          <a:p>
            <a:pPr marL="216000" indent="-215640" algn="just">
              <a:lnSpc>
                <a:spcPct val="100000"/>
              </a:lnSpc>
              <a:buClr>
                <a:srgbClr val="FF0000"/>
              </a:buClr>
              <a:buFont typeface="Symbol"/>
              <a:buChar char=""/>
            </a:pPr>
            <a:r>
              <a:rPr lang="ru-RU" sz="1600" b="1" strike="noStrike" spc="-1">
                <a:solidFill>
                  <a:srgbClr val="FF0000"/>
                </a:solidFill>
                <a:latin typeface="Arial"/>
                <a:ea typeface="Times New Roman"/>
              </a:rPr>
              <a:t>за допомогою лямки, складеної </a:t>
            </a:r>
            <a:r>
              <a:rPr lang="ru-RU" sz="1600" b="1" strike="noStrike" spc="-1">
                <a:solidFill>
                  <a:srgbClr val="FF0000"/>
                </a:solidFill>
                <a:latin typeface="Calibri"/>
                <a:ea typeface="Times New Roman"/>
              </a:rPr>
              <a:t>«</a:t>
            </a:r>
            <a:r>
              <a:rPr lang="ru-RU" sz="1600" b="1" strike="noStrike" spc="-1">
                <a:solidFill>
                  <a:srgbClr val="FF0000"/>
                </a:solidFill>
                <a:latin typeface="Arial"/>
                <a:ea typeface="Times New Roman"/>
              </a:rPr>
              <a:t>вісімкою</a:t>
            </a:r>
            <a:r>
              <a:rPr lang="ru-RU" sz="1600" b="1" strike="noStrike" spc="-1">
                <a:solidFill>
                  <a:srgbClr val="FF0000"/>
                </a:solidFill>
                <a:latin typeface="Calibri"/>
                <a:ea typeface="Times New Roman"/>
              </a:rPr>
              <a:t>»</a:t>
            </a:r>
            <a:r>
              <a:rPr lang="ru-RU" sz="1600" b="1" strike="noStrike" spc="-1">
                <a:solidFill>
                  <a:srgbClr val="FF0000"/>
                </a:solidFill>
                <a:latin typeface="Arial"/>
                <a:ea typeface="Times New Roman"/>
              </a:rPr>
              <a:t> </a:t>
            </a:r>
            <a:r>
              <a:rPr lang="ru-RU" sz="1600" b="0" strike="noStrike" spc="-1">
                <a:solidFill>
                  <a:srgbClr val="333333"/>
                </a:solidFill>
                <a:latin typeface="Arial"/>
                <a:ea typeface="Times New Roman"/>
              </a:rPr>
              <a:t>- два носії стають поруч, надягають на себе лямку, складену вісімкою так, щоби перехрест ременя лямки виявився між ними на рівні кульшових суглобів, а петлі були перекинуті в одного носія через праве, у другого - через ліве плече. Потім носії опускаються один на праве, другий на ліве коліно, піднімають транспортованого та кладуть його на свої зімкнуті коліна, підводять лямку під сідниці постраждалого і одночасно встають на ноги.</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CustomShape 1"/>
          <p:cNvSpPr/>
          <p:nvPr/>
        </p:nvSpPr>
        <p:spPr>
          <a:xfrm>
            <a:off x="357120" y="357120"/>
            <a:ext cx="8428680" cy="594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FF0000"/>
                </a:solidFill>
                <a:latin typeface="Calibri"/>
                <a:ea typeface="DejaVu Sans"/>
              </a:rPr>
              <a:t>Якщо постраждалого переносять три людини</a:t>
            </a:r>
            <a:r>
              <a:rPr lang="ru-RU" sz="2400" b="1" strike="noStrike" spc="-1">
                <a:solidFill>
                  <a:srgbClr val="000000"/>
                </a:solidFill>
                <a:latin typeface="Calibri"/>
                <a:ea typeface="DejaVu Sans"/>
              </a:rPr>
              <a:t> всі стають зі здорового боку постраждалого та опускаються на одне коліно. Перший носій підводить руки під голову та лопатки, другий під поперек і хрестець, третій - під стегна й гомілки.</a:t>
            </a:r>
            <a:r>
              <a:t/>
            </a:r>
            <a:br/>
            <a:r>
              <a:rPr lang="ru-RU" sz="2400" b="1" strike="noStrike" spc="-1">
                <a:solidFill>
                  <a:srgbClr val="000000"/>
                </a:solidFill>
                <a:latin typeface="Calibri"/>
                <a:ea typeface="DejaVu Sans"/>
              </a:rPr>
              <a:t>При перенесенні постраждалого на невелику відстань використовують різні підручні засоби для утворення сидіння: рушники, ціпки, поясні ремені, стільці та ін. Можна переносити постраждалого за допомогою тканини, простирадла та мотузки, ковдри. Ноші можна виготовити з підручних матеріалів: із двох жердин, з’єднаних дерев’яними розпірками та переплетених лямками (мотузкою, ременями), з мішків і жердин тощо. У будь-якому разі постраждалому слід забезпечити зручне положення, особливо пораненій частині тіла та використовувати ті засоби перенесення, що не збільшують травми. </a:t>
            </a:r>
            <a:r>
              <a:t/>
            </a:r>
            <a:b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CustomShape 1"/>
          <p:cNvSpPr/>
          <p:nvPr/>
        </p:nvSpPr>
        <p:spPr>
          <a:xfrm>
            <a:off x="214200" y="214200"/>
            <a:ext cx="8714520" cy="655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5280" algn="just">
              <a:lnSpc>
                <a:spcPct val="100000"/>
              </a:lnSpc>
              <a:buClr>
                <a:srgbClr val="7030A0"/>
              </a:buClr>
              <a:buFont typeface="Arial"/>
              <a:buChar char="•"/>
            </a:pPr>
            <a:r>
              <a:rPr lang="ru-RU" sz="2400" b="1" i="1" u="sng" strike="noStrike" spc="-1">
                <a:solidFill>
                  <a:srgbClr val="7030A0"/>
                </a:solidFill>
                <a:uFillTx/>
                <a:latin typeface="Calibri"/>
                <a:ea typeface="DejaVu Sans"/>
              </a:rPr>
              <a:t>Положення постраждалого при транспортуванні</a:t>
            </a:r>
            <a:r>
              <a:t/>
            </a:r>
            <a:br/>
            <a:r>
              <a:rPr lang="ru-RU" sz="2000" b="1" strike="noStrike" spc="-1">
                <a:solidFill>
                  <a:srgbClr val="000000"/>
                </a:solidFill>
                <a:latin typeface="Calibri"/>
                <a:ea typeface="DejaVu Sans"/>
              </a:rPr>
              <a:t>Положення постраждалого при транспортуванні до лікувального закладу, якщо неможливо викликати «швидку допомогу» залежить від характеру отриманих ушкоджень та його загального стану. </a:t>
            </a:r>
            <a:endParaRPr lang="ru-RU" sz="2000" b="0" strike="noStrike" spc="-1">
              <a:latin typeface="Arial"/>
            </a:endParaRPr>
          </a:p>
          <a:p>
            <a:pPr marL="216000" indent="-215280" algn="just">
              <a:lnSpc>
                <a:spcPct val="100000"/>
              </a:lnSpc>
              <a:buClr>
                <a:srgbClr val="000000"/>
              </a:buClr>
              <a:buFont typeface="Arial"/>
              <a:buChar char="•"/>
            </a:pPr>
            <a:r>
              <a:rPr lang="ru-RU" sz="2000" b="1" strike="noStrike" spc="-1">
                <a:solidFill>
                  <a:srgbClr val="000000"/>
                </a:solidFill>
                <a:latin typeface="Calibri"/>
                <a:ea typeface="DejaVu Sans"/>
              </a:rPr>
              <a:t>У </a:t>
            </a:r>
            <a:r>
              <a:rPr lang="ru-RU" sz="2000" b="1" i="1" strike="noStrike" spc="-1">
                <a:solidFill>
                  <a:srgbClr val="FF0000"/>
                </a:solidFill>
                <a:latin typeface="Calibri"/>
                <a:ea typeface="DejaVu Sans"/>
              </a:rPr>
              <a:t>положенні лежачи на спині </a:t>
            </a:r>
            <a:r>
              <a:rPr lang="ru-RU" sz="2000" b="1" strike="noStrike" spc="-1">
                <a:solidFill>
                  <a:srgbClr val="000000"/>
                </a:solidFill>
                <a:latin typeface="Calibri"/>
                <a:ea typeface="DejaVu Sans"/>
              </a:rPr>
              <a:t>транспортують постраждалих при свідомості, з пораненнями голови, хребта та кінцівок.</a:t>
            </a:r>
            <a:endParaRPr lang="ru-RU" sz="2000" b="0" strike="noStrike" spc="-1">
              <a:latin typeface="Arial"/>
            </a:endParaRPr>
          </a:p>
          <a:p>
            <a:pPr marL="216000" indent="-215280" algn="just">
              <a:lnSpc>
                <a:spcPct val="100000"/>
              </a:lnSpc>
              <a:buClr>
                <a:srgbClr val="FF0000"/>
              </a:buClr>
              <a:buFont typeface="Arial"/>
              <a:buChar char="•"/>
            </a:pPr>
            <a:r>
              <a:rPr lang="ru-RU" sz="2000" b="1" i="1" strike="noStrike" spc="-1">
                <a:solidFill>
                  <a:srgbClr val="FF0000"/>
                </a:solidFill>
                <a:latin typeface="Calibri"/>
                <a:ea typeface="DejaVu Sans"/>
              </a:rPr>
              <a:t>Положення лежачи на спині із зігнутими в колінах ногами</a:t>
            </a:r>
            <a:r>
              <a:rPr lang="ru-RU" sz="2000" b="1" strike="noStrike" spc="-1">
                <a:solidFill>
                  <a:srgbClr val="000000"/>
                </a:solidFill>
                <a:latin typeface="Calibri"/>
                <a:ea typeface="DejaVu Sans"/>
              </a:rPr>
              <a:t> застосовується при відкритих пораненнях черевної порожнини та при переломах кісток тазу.</a:t>
            </a:r>
            <a:endParaRPr lang="ru-RU" sz="2000" b="0" strike="noStrike" spc="-1">
              <a:latin typeface="Arial"/>
            </a:endParaRPr>
          </a:p>
          <a:p>
            <a:pPr marL="216000" indent="-215280" algn="just">
              <a:lnSpc>
                <a:spcPct val="100000"/>
              </a:lnSpc>
              <a:buClr>
                <a:srgbClr val="000000"/>
              </a:buClr>
              <a:buFont typeface="Arial"/>
              <a:buChar char="•"/>
            </a:pPr>
            <a:r>
              <a:rPr lang="ru-RU" sz="2000" b="1" i="1" strike="noStrike" spc="-1">
                <a:solidFill>
                  <a:srgbClr val="000000"/>
                </a:solidFill>
                <a:latin typeface="Calibri"/>
                <a:ea typeface="DejaVu Sans"/>
              </a:rPr>
              <a:t>У </a:t>
            </a:r>
            <a:r>
              <a:rPr lang="ru-RU" sz="2000" b="1" i="1" strike="noStrike" spc="-1">
                <a:solidFill>
                  <a:srgbClr val="FF0000"/>
                </a:solidFill>
                <a:latin typeface="Calibri"/>
                <a:ea typeface="DejaVu Sans"/>
              </a:rPr>
              <a:t>положенні лежачи на спині з припіднятими нижніми кінцівками та опущеною донизу головою</a:t>
            </a:r>
            <a:r>
              <a:rPr lang="ru-RU" sz="2000" b="1" strike="noStrike" spc="-1">
                <a:solidFill>
                  <a:srgbClr val="000000"/>
                </a:solidFill>
                <a:latin typeface="Calibri"/>
                <a:ea typeface="DejaVu Sans"/>
              </a:rPr>
              <a:t> транспортують поранених із значною крововтратою та при шоці.</a:t>
            </a:r>
            <a:endParaRPr lang="ru-RU" sz="2000" b="0" strike="noStrike" spc="-1">
              <a:latin typeface="Arial"/>
            </a:endParaRPr>
          </a:p>
          <a:p>
            <a:pPr marL="216000" indent="-215280" algn="just">
              <a:lnSpc>
                <a:spcPct val="100000"/>
              </a:lnSpc>
              <a:buClr>
                <a:srgbClr val="000000"/>
              </a:buClr>
              <a:buFont typeface="Arial"/>
              <a:buChar char="•"/>
            </a:pPr>
            <a:r>
              <a:rPr lang="ru-RU" sz="2000" b="1" i="1" strike="noStrike" spc="-1">
                <a:solidFill>
                  <a:srgbClr val="000000"/>
                </a:solidFill>
                <a:latin typeface="Calibri"/>
                <a:ea typeface="DejaVu Sans"/>
              </a:rPr>
              <a:t>У </a:t>
            </a:r>
            <a:r>
              <a:rPr lang="ru-RU" sz="2000" b="1" i="1" strike="noStrike" spc="-1">
                <a:solidFill>
                  <a:srgbClr val="FF0000"/>
                </a:solidFill>
                <a:latin typeface="Calibri"/>
                <a:ea typeface="DejaVu Sans"/>
              </a:rPr>
              <a:t>положенні лежачи на животі</a:t>
            </a:r>
            <a:r>
              <a:rPr lang="ru-RU" sz="2000" b="1" strike="noStrike" spc="-1">
                <a:solidFill>
                  <a:srgbClr val="000000"/>
                </a:solidFill>
                <a:latin typeface="Calibri"/>
                <a:ea typeface="DejaVu Sans"/>
              </a:rPr>
              <a:t> транспортують поранених із ушкодженнями хребта, що перебувають у непритомному стані.</a:t>
            </a:r>
            <a:endParaRPr lang="ru-RU" sz="2000" b="0" strike="noStrike" spc="-1">
              <a:latin typeface="Arial"/>
            </a:endParaRPr>
          </a:p>
          <a:p>
            <a:pPr marL="216000" indent="-215280" algn="just">
              <a:lnSpc>
                <a:spcPct val="100000"/>
              </a:lnSpc>
              <a:buClr>
                <a:srgbClr val="000000"/>
              </a:buClr>
              <a:buFont typeface="Arial"/>
              <a:buChar char="•"/>
            </a:pPr>
            <a:r>
              <a:rPr lang="ru-RU" sz="2000" b="1" i="1" strike="noStrike" spc="-1">
                <a:solidFill>
                  <a:srgbClr val="000000"/>
                </a:solidFill>
                <a:latin typeface="Calibri"/>
                <a:ea typeface="DejaVu Sans"/>
              </a:rPr>
              <a:t>У </a:t>
            </a:r>
            <a:r>
              <a:rPr lang="ru-RU" sz="2000" b="1" i="1" strike="noStrike" spc="-1">
                <a:solidFill>
                  <a:srgbClr val="FF0000"/>
                </a:solidFill>
                <a:latin typeface="Calibri"/>
                <a:ea typeface="DejaVu Sans"/>
              </a:rPr>
              <a:t>положенні на боку, так званому «стабільному бічному положенні»</a:t>
            </a:r>
            <a:r>
              <a:rPr lang="ru-RU" sz="2000" b="1" strike="noStrike" spc="-1">
                <a:solidFill>
                  <a:srgbClr val="FF0000"/>
                </a:solidFill>
                <a:latin typeface="Calibri"/>
                <a:ea typeface="DejaVu Sans"/>
              </a:rPr>
              <a:t>,</a:t>
            </a:r>
            <a:r>
              <a:rPr lang="ru-RU" sz="2000" b="1" strike="noStrike" spc="-1">
                <a:solidFill>
                  <a:srgbClr val="000000"/>
                </a:solidFill>
                <a:latin typeface="Calibri"/>
                <a:ea typeface="DejaVu Sans"/>
              </a:rPr>
              <a:t> обов’язково транспортують поранених, які перебувають без свідомості.</a:t>
            </a:r>
            <a:r>
              <a:t/>
            </a:r>
            <a:br/>
            <a:r>
              <a:rPr lang="ru-RU" sz="2000" b="1" i="1" strike="noStrike" spc="-1">
                <a:solidFill>
                  <a:srgbClr val="FF0000"/>
                </a:solidFill>
                <a:latin typeface="Calibri"/>
                <a:ea typeface="DejaVu Sans"/>
              </a:rPr>
              <a:t>Напівсидяче положення з витягнутими ногами</a:t>
            </a:r>
            <a:r>
              <a:rPr lang="ru-RU" sz="2000" b="1" strike="noStrike" spc="-1">
                <a:solidFill>
                  <a:srgbClr val="000000"/>
                </a:solidFill>
                <a:latin typeface="Calibri"/>
                <a:ea typeface="DejaVu Sans"/>
              </a:rPr>
              <a:t> рекомендується при пораненнях шиї та значних ушкодженнях верхніх кінцівок.</a:t>
            </a:r>
            <a:endParaRPr lang="ru-RU" sz="2000" b="0" strike="noStrike" spc="-1">
              <a:latin typeface="Arial"/>
            </a:endParaRPr>
          </a:p>
          <a:p>
            <a:pPr marL="216000" indent="-215280" algn="just">
              <a:lnSpc>
                <a:spcPct val="100000"/>
              </a:lnSpc>
              <a:buClr>
                <a:srgbClr val="FF0000"/>
              </a:buClr>
              <a:buFont typeface="Arial"/>
              <a:buChar char="•"/>
            </a:pPr>
            <a:r>
              <a:rPr lang="ru-RU" sz="2000" b="1" i="1" strike="noStrike" spc="-1">
                <a:solidFill>
                  <a:srgbClr val="FF0000"/>
                </a:solidFill>
                <a:latin typeface="Calibri"/>
                <a:ea typeface="DejaVu Sans"/>
              </a:rPr>
              <a:t>У напівсидячому положенні із зігнутими колінами, під які підкладають валик</a:t>
            </a:r>
            <a:r>
              <a:rPr lang="ru-RU" sz="2000" b="1" i="1" strike="noStrike" spc="-1">
                <a:solidFill>
                  <a:srgbClr val="000000"/>
                </a:solidFill>
                <a:latin typeface="Calibri"/>
                <a:ea typeface="DejaVu Sans"/>
              </a:rPr>
              <a:t>,</a:t>
            </a:r>
            <a:r>
              <a:rPr lang="ru-RU" sz="2000" b="1" strike="noStrike" spc="-1">
                <a:solidFill>
                  <a:srgbClr val="000000"/>
                </a:solidFill>
                <a:latin typeface="Calibri"/>
                <a:ea typeface="DejaVu Sans"/>
              </a:rPr>
              <a:t> транспортують постраждалого з пораненнями сечових органів, при травмах черевної порожнини, а також при пораненнях грудної клітини.</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 name="Picture 4"/>
          <p:cNvPicPr/>
          <p:nvPr/>
        </p:nvPicPr>
        <p:blipFill>
          <a:blip r:embed="rId2"/>
          <a:srcRect l="9715" t="7348" r="10018" b="5501"/>
          <a:stretch/>
        </p:blipFill>
        <p:spPr>
          <a:xfrm>
            <a:off x="1512000" y="144360"/>
            <a:ext cx="6048000" cy="6604920"/>
          </a:xfrm>
          <a:prstGeom prst="rect">
            <a:avLst/>
          </a:prstGeom>
          <a:ln w="9360">
            <a:noFill/>
          </a:ln>
        </p:spPr>
      </p:pic>
      <p:sp>
        <p:nvSpPr>
          <p:cNvPr id="578" name="TextShape 1"/>
          <p:cNvSpPr txBox="1"/>
          <p:nvPr/>
        </p:nvSpPr>
        <p:spPr>
          <a:xfrm>
            <a:off x="2376000" y="2389680"/>
            <a:ext cx="3912840" cy="346320"/>
          </a:xfrm>
          <a:prstGeom prst="rect">
            <a:avLst/>
          </a:prstGeom>
          <a:noFill/>
          <a:ln>
            <a:noFill/>
          </a:ln>
        </p:spPr>
        <p:txBody>
          <a:bodyPr lIns="90000" tIns="45000" rIns="90000" bIns="45000">
            <a:spAutoFit/>
          </a:bodyPr>
          <a:lstStyle/>
          <a:p>
            <a:r>
              <a:rPr lang="ru-RU" sz="1800" b="0" strike="noStrike" spc="-1">
                <a:latin typeface="Arial"/>
              </a:rPr>
              <a:t>    </a:t>
            </a:r>
            <a:r>
              <a:rPr lang="ru-RU" sz="1800" b="1" strike="noStrike" spc="-1">
                <a:latin typeface="Arial"/>
              </a:rPr>
              <a:t>Ш           И             Н               И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 name="Picture 5"/>
          <p:cNvPicPr/>
          <p:nvPr/>
        </p:nvPicPr>
        <p:blipFill>
          <a:blip r:embed="rId2"/>
          <a:srcRect t="8390" b="6548"/>
          <a:stretch/>
        </p:blipFill>
        <p:spPr>
          <a:xfrm>
            <a:off x="2160000" y="216000"/>
            <a:ext cx="6897600" cy="6408000"/>
          </a:xfrm>
          <a:prstGeom prst="rect">
            <a:avLst/>
          </a:prstGeom>
          <a:ln w="9360">
            <a:noFill/>
          </a:ln>
        </p:spPr>
      </p:pic>
      <p:sp>
        <p:nvSpPr>
          <p:cNvPr id="580" name="TextShape 1"/>
          <p:cNvSpPr txBox="1"/>
          <p:nvPr/>
        </p:nvSpPr>
        <p:spPr>
          <a:xfrm>
            <a:off x="213120" y="288000"/>
            <a:ext cx="1946880" cy="4697640"/>
          </a:xfrm>
          <a:prstGeom prst="rect">
            <a:avLst/>
          </a:prstGeom>
          <a:noFill/>
          <a:ln>
            <a:noFill/>
          </a:ln>
        </p:spPr>
        <p:txBody>
          <a:bodyPr lIns="90000" tIns="45000" rIns="90000" bIns="45000">
            <a:spAutoFit/>
          </a:bodyPr>
          <a:lstStyle/>
          <a:p>
            <a:r>
              <a:rPr lang="ru-RU" sz="1800" b="1" strike="noStrike" spc="-1">
                <a:latin typeface="Arial"/>
              </a:rPr>
              <a:t>Імобілізація</a:t>
            </a:r>
          </a:p>
          <a:p>
            <a:r>
              <a:rPr lang="ru-RU" sz="1800" b="1" strike="noStrike" spc="-1">
                <a:latin typeface="Arial"/>
              </a:rPr>
              <a:t>- голова</a:t>
            </a:r>
          </a:p>
          <a:p>
            <a:endParaRPr lang="ru-RU" sz="1800" b="1" strike="noStrike" spc="-1">
              <a:latin typeface="Arial"/>
            </a:endParaRPr>
          </a:p>
          <a:p>
            <a:endParaRPr lang="ru-RU" sz="1800" b="1" strike="noStrike" spc="-1">
              <a:latin typeface="Arial"/>
            </a:endParaRPr>
          </a:p>
          <a:p>
            <a:endParaRPr lang="ru-RU" sz="1800" b="1" strike="noStrike" spc="-1">
              <a:latin typeface="Arial"/>
            </a:endParaRPr>
          </a:p>
          <a:p>
            <a:endParaRPr lang="ru-RU" sz="1800" b="1" strike="noStrike" spc="-1">
              <a:latin typeface="Arial"/>
            </a:endParaRPr>
          </a:p>
          <a:p>
            <a:r>
              <a:rPr lang="ru-RU" sz="1800" b="1" strike="noStrike" spc="-1">
                <a:latin typeface="Arial"/>
              </a:rPr>
              <a:t>-хребет</a:t>
            </a:r>
          </a:p>
          <a:p>
            <a:endParaRPr lang="ru-RU" sz="1800" b="1" strike="noStrike" spc="-1">
              <a:latin typeface="Arial"/>
            </a:endParaRPr>
          </a:p>
          <a:p>
            <a:endParaRPr lang="ru-RU" sz="1800" b="1" strike="noStrike" spc="-1">
              <a:latin typeface="Arial"/>
            </a:endParaRPr>
          </a:p>
          <a:p>
            <a:endParaRPr lang="ru-RU" sz="1800" b="1" strike="noStrike" spc="-1">
              <a:latin typeface="Arial"/>
            </a:endParaRPr>
          </a:p>
          <a:p>
            <a:r>
              <a:rPr lang="ru-RU" sz="1800" b="1" strike="noStrike" spc="-1">
                <a:latin typeface="Arial"/>
              </a:rPr>
              <a:t>-таз / нижня </a:t>
            </a:r>
          </a:p>
          <a:p>
            <a:r>
              <a:rPr lang="ru-RU" sz="1800" b="1" strike="noStrike" spc="-1">
                <a:latin typeface="Arial"/>
              </a:rPr>
              <a:t>        кінцівка</a:t>
            </a:r>
          </a:p>
          <a:p>
            <a:endParaRPr lang="ru-RU" sz="1800" b="1" strike="noStrike" spc="-1">
              <a:latin typeface="Arial"/>
            </a:endParaRPr>
          </a:p>
          <a:p>
            <a:endParaRPr lang="ru-RU" sz="1800" b="1" strike="noStrike" spc="-1">
              <a:latin typeface="Arial"/>
            </a:endParaRPr>
          </a:p>
          <a:p>
            <a:endParaRPr lang="ru-RU" sz="1800" b="1" strike="noStrike" spc="-1">
              <a:latin typeface="Arial"/>
            </a:endParaRPr>
          </a:p>
          <a:p>
            <a:endParaRPr lang="ru-RU" sz="1800" b="1" strike="noStrike" spc="-1">
              <a:latin typeface="Arial"/>
            </a:endParaRPr>
          </a:p>
          <a:p>
            <a:r>
              <a:rPr lang="ru-RU" sz="1800" b="1" strike="noStrike" spc="-1">
                <a:latin typeface="Arial"/>
              </a:rPr>
              <a:t>-грудна клітка/</a:t>
            </a:r>
          </a:p>
          <a:p>
            <a:pPr>
              <a:lnSpc>
                <a:spcPct val="100000"/>
              </a:lnSpc>
            </a:pPr>
            <a:r>
              <a:rPr lang="ru-RU" sz="1800" b="1" strike="noStrike" spc="-1">
                <a:latin typeface="Arial"/>
              </a:rPr>
              <a:t>верхня кінцівка</a:t>
            </a:r>
          </a:p>
        </p:txBody>
      </p:sp>
      <p:sp>
        <p:nvSpPr>
          <p:cNvPr id="581" name="CustomShape 2"/>
          <p:cNvSpPr/>
          <p:nvPr/>
        </p:nvSpPr>
        <p:spPr>
          <a:xfrm>
            <a:off x="2376000" y="4608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2" name="CustomShape 3"/>
          <p:cNvSpPr/>
          <p:nvPr/>
        </p:nvSpPr>
        <p:spPr>
          <a:xfrm>
            <a:off x="3240000" y="3960000"/>
            <a:ext cx="1728000" cy="144000"/>
          </a:xfrm>
          <a:custGeom>
            <a:avLst/>
            <a:gdLst/>
            <a:ahLst/>
            <a:cxnLst/>
            <a:rect l="0" t="0" r="r" b="b"/>
            <a:pathLst>
              <a:path w="4802" h="402">
                <a:moveTo>
                  <a:pt x="0" y="200"/>
                </a:moveTo>
                <a:lnTo>
                  <a:pt x="955" y="0"/>
                </a:lnTo>
                <a:lnTo>
                  <a:pt x="955" y="100"/>
                </a:lnTo>
                <a:lnTo>
                  <a:pt x="3845" y="100"/>
                </a:lnTo>
                <a:lnTo>
                  <a:pt x="3845" y="0"/>
                </a:lnTo>
                <a:lnTo>
                  <a:pt x="4801" y="200"/>
                </a:lnTo>
                <a:lnTo>
                  <a:pt x="3845" y="401"/>
                </a:lnTo>
                <a:lnTo>
                  <a:pt x="3845" y="300"/>
                </a:lnTo>
                <a:lnTo>
                  <a:pt x="955" y="300"/>
                </a:lnTo>
                <a:lnTo>
                  <a:pt x="955"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3" name="CustomShape 4"/>
          <p:cNvSpPr/>
          <p:nvPr/>
        </p:nvSpPr>
        <p:spPr>
          <a:xfrm>
            <a:off x="5328000" y="1728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4" name="CustomShape 5"/>
          <p:cNvSpPr/>
          <p:nvPr/>
        </p:nvSpPr>
        <p:spPr>
          <a:xfrm>
            <a:off x="6984000" y="5040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5" name="CustomShape 6"/>
          <p:cNvSpPr/>
          <p:nvPr/>
        </p:nvSpPr>
        <p:spPr>
          <a:xfrm>
            <a:off x="7200000" y="3960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6" name="CustomShape 7"/>
          <p:cNvSpPr/>
          <p:nvPr/>
        </p:nvSpPr>
        <p:spPr>
          <a:xfrm>
            <a:off x="2880000" y="2807640"/>
            <a:ext cx="2448000" cy="144000"/>
          </a:xfrm>
          <a:custGeom>
            <a:avLst/>
            <a:gdLst/>
            <a:ahLst/>
            <a:cxnLst/>
            <a:rect l="0" t="0" r="r" b="b"/>
            <a:pathLst>
              <a:path w="6802" h="402">
                <a:moveTo>
                  <a:pt x="0" y="201"/>
                </a:moveTo>
                <a:lnTo>
                  <a:pt x="1353" y="401"/>
                </a:lnTo>
                <a:lnTo>
                  <a:pt x="1353" y="301"/>
                </a:lnTo>
                <a:lnTo>
                  <a:pt x="5447" y="301"/>
                </a:lnTo>
                <a:lnTo>
                  <a:pt x="5447" y="401"/>
                </a:lnTo>
                <a:lnTo>
                  <a:pt x="6801" y="201"/>
                </a:lnTo>
                <a:lnTo>
                  <a:pt x="5447" y="0"/>
                </a:lnTo>
                <a:lnTo>
                  <a:pt x="5447" y="101"/>
                </a:lnTo>
                <a:lnTo>
                  <a:pt x="1353" y="101"/>
                </a:lnTo>
                <a:lnTo>
                  <a:pt x="1353" y="0"/>
                </a:lnTo>
                <a:lnTo>
                  <a:pt x="0" y="2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7" name="CustomShape 8"/>
          <p:cNvSpPr/>
          <p:nvPr/>
        </p:nvSpPr>
        <p:spPr>
          <a:xfrm>
            <a:off x="6192000" y="2807640"/>
            <a:ext cx="2448000" cy="144000"/>
          </a:xfrm>
          <a:custGeom>
            <a:avLst/>
            <a:gdLst/>
            <a:ahLst/>
            <a:cxnLst/>
            <a:rect l="0" t="0" r="r" b="b"/>
            <a:pathLst>
              <a:path w="6802" h="402">
                <a:moveTo>
                  <a:pt x="0" y="201"/>
                </a:moveTo>
                <a:lnTo>
                  <a:pt x="1353" y="401"/>
                </a:lnTo>
                <a:lnTo>
                  <a:pt x="1353" y="301"/>
                </a:lnTo>
                <a:lnTo>
                  <a:pt x="5447" y="301"/>
                </a:lnTo>
                <a:lnTo>
                  <a:pt x="5447" y="401"/>
                </a:lnTo>
                <a:lnTo>
                  <a:pt x="6801" y="201"/>
                </a:lnTo>
                <a:lnTo>
                  <a:pt x="5447" y="0"/>
                </a:lnTo>
                <a:lnTo>
                  <a:pt x="5447" y="101"/>
                </a:lnTo>
                <a:lnTo>
                  <a:pt x="1353" y="101"/>
                </a:lnTo>
                <a:lnTo>
                  <a:pt x="1353" y="0"/>
                </a:lnTo>
                <a:lnTo>
                  <a:pt x="0" y="2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8" name="CustomShape 9"/>
          <p:cNvSpPr/>
          <p:nvPr/>
        </p:nvSpPr>
        <p:spPr>
          <a:xfrm>
            <a:off x="5904000" y="3096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9" name="CustomShape 10"/>
          <p:cNvSpPr/>
          <p:nvPr/>
        </p:nvSpPr>
        <p:spPr>
          <a:xfrm>
            <a:off x="2160000" y="1944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0" name="Picture 4"/>
          <p:cNvPicPr/>
          <p:nvPr/>
        </p:nvPicPr>
        <p:blipFill>
          <a:blip r:embed="rId2"/>
          <a:srcRect t="10100" r="2929" b="381"/>
          <a:stretch/>
        </p:blipFill>
        <p:spPr>
          <a:xfrm>
            <a:off x="2483640" y="432000"/>
            <a:ext cx="6372360" cy="6137640"/>
          </a:xfrm>
          <a:prstGeom prst="rect">
            <a:avLst/>
          </a:prstGeom>
          <a:ln w="9360">
            <a:noFill/>
          </a:ln>
        </p:spPr>
      </p:pic>
      <p:sp>
        <p:nvSpPr>
          <p:cNvPr id="591" name="TextShape 1"/>
          <p:cNvSpPr txBox="1"/>
          <p:nvPr/>
        </p:nvSpPr>
        <p:spPr>
          <a:xfrm>
            <a:off x="226800" y="614520"/>
            <a:ext cx="2184840" cy="5721480"/>
          </a:xfrm>
          <a:prstGeom prst="rect">
            <a:avLst/>
          </a:prstGeom>
          <a:noFill/>
          <a:ln>
            <a:noFill/>
          </a:ln>
        </p:spPr>
        <p:txBody>
          <a:bodyPr lIns="90000" tIns="45000" rIns="90000" bIns="45000">
            <a:spAutoFit/>
          </a:bodyPr>
          <a:lstStyle/>
          <a:p>
            <a:r>
              <a:rPr lang="ru-RU" sz="1800" b="1" strike="noStrike" spc="-1">
                <a:latin typeface="Arial"/>
              </a:rPr>
              <a:t>Положення </a:t>
            </a:r>
          </a:p>
          <a:p>
            <a:r>
              <a:rPr lang="ru-RU" sz="1800" b="1" strike="noStrike" spc="-1">
                <a:latin typeface="Arial"/>
              </a:rPr>
              <a:t>хворого при </a:t>
            </a:r>
          </a:p>
          <a:p>
            <a:r>
              <a:rPr lang="ru-RU" sz="1800" b="1" strike="noStrike" spc="-1">
                <a:latin typeface="Arial"/>
              </a:rPr>
              <a:t>Транспортуванні:</a:t>
            </a:r>
          </a:p>
          <a:p>
            <a:endParaRPr lang="ru-RU" sz="1800" b="1" strike="noStrike" spc="-1">
              <a:latin typeface="Arial"/>
            </a:endParaRPr>
          </a:p>
          <a:p>
            <a:r>
              <a:rPr lang="ru-RU" sz="1800" b="1" strike="noStrike" spc="-1">
                <a:latin typeface="Arial"/>
              </a:rPr>
              <a:t>-на спині</a:t>
            </a:r>
          </a:p>
          <a:p>
            <a:r>
              <a:rPr lang="ru-RU" sz="1800" b="1" strike="noStrike" spc="-1">
                <a:latin typeface="Arial"/>
              </a:rPr>
              <a:t>-на животі</a:t>
            </a:r>
          </a:p>
          <a:p>
            <a:endParaRPr lang="ru-RU" sz="1800" b="1" strike="noStrike" spc="-1">
              <a:latin typeface="Arial"/>
            </a:endParaRPr>
          </a:p>
          <a:p>
            <a:endParaRPr lang="ru-RU" sz="1800" b="1" strike="noStrike" spc="-1">
              <a:latin typeface="Arial"/>
            </a:endParaRPr>
          </a:p>
          <a:p>
            <a:endParaRPr lang="ru-RU" sz="1800" b="1" strike="noStrike" spc="-1">
              <a:latin typeface="Arial"/>
            </a:endParaRPr>
          </a:p>
          <a:p>
            <a:endParaRPr lang="ru-RU" sz="1800" b="1" strike="noStrike" spc="-1">
              <a:latin typeface="Arial"/>
            </a:endParaRPr>
          </a:p>
          <a:p>
            <a:endParaRPr lang="ru-RU" sz="1800" b="1" strike="noStrike" spc="-1">
              <a:latin typeface="Arial"/>
            </a:endParaRPr>
          </a:p>
          <a:p>
            <a:r>
              <a:rPr lang="ru-RU" sz="1800" b="1" strike="noStrike" spc="-1">
                <a:latin typeface="Arial"/>
              </a:rPr>
              <a:t>-напівсидячі</a:t>
            </a:r>
          </a:p>
          <a:p>
            <a:endParaRPr lang="ru-RU" sz="1800" b="1" strike="noStrike" spc="-1">
              <a:latin typeface="Arial"/>
            </a:endParaRPr>
          </a:p>
          <a:p>
            <a:endParaRPr lang="ru-RU" sz="1800" b="1" strike="noStrike" spc="-1">
              <a:latin typeface="Arial"/>
            </a:endParaRPr>
          </a:p>
          <a:p>
            <a:endParaRPr lang="ru-RU" sz="1800" b="1" strike="noStrike" spc="-1">
              <a:latin typeface="Arial"/>
            </a:endParaRPr>
          </a:p>
          <a:p>
            <a:endParaRPr lang="ru-RU" sz="1800" b="1" strike="noStrike" spc="-1">
              <a:latin typeface="Arial"/>
            </a:endParaRPr>
          </a:p>
          <a:p>
            <a:endParaRPr lang="ru-RU" sz="1800" b="1" strike="noStrike" spc="-1">
              <a:latin typeface="Arial"/>
            </a:endParaRPr>
          </a:p>
          <a:p>
            <a:endParaRPr lang="ru-RU" sz="1800" b="1" strike="noStrike" spc="-1">
              <a:latin typeface="Arial"/>
            </a:endParaRPr>
          </a:p>
          <a:p>
            <a:endParaRPr lang="ru-RU" sz="1800" b="1" strike="noStrike" spc="-1">
              <a:latin typeface="Arial"/>
            </a:endParaRPr>
          </a:p>
          <a:p>
            <a:r>
              <a:rPr lang="ru-RU" sz="1800" b="1" strike="noStrike" spc="-1">
                <a:latin typeface="Arial"/>
              </a:rPr>
              <a:t>-на боку</a:t>
            </a:r>
          </a:p>
          <a:p>
            <a:endParaRPr lang="ru-RU" sz="1800" b="1" strike="noStrike" spc="-1">
              <a:latin typeface="Arial"/>
            </a:endParaRPr>
          </a:p>
          <a:p>
            <a:endParaRPr lang="ru-RU" sz="1800" b="1" strike="noStrike" spc="-1">
              <a:latin typeface="Arial"/>
            </a:endParaRPr>
          </a:p>
        </p:txBody>
      </p:sp>
      <p:sp>
        <p:nvSpPr>
          <p:cNvPr id="592" name="CustomShape 2"/>
          <p:cNvSpPr/>
          <p:nvPr/>
        </p:nvSpPr>
        <p:spPr>
          <a:xfrm>
            <a:off x="3384000" y="1367640"/>
            <a:ext cx="5112000" cy="144000"/>
          </a:xfrm>
          <a:custGeom>
            <a:avLst/>
            <a:gdLst/>
            <a:ahLst/>
            <a:cxnLst/>
            <a:rect l="0" t="0" r="r" b="b"/>
            <a:pathLst>
              <a:path w="14202" h="402">
                <a:moveTo>
                  <a:pt x="0" y="201"/>
                </a:moveTo>
                <a:lnTo>
                  <a:pt x="2827" y="401"/>
                </a:lnTo>
                <a:lnTo>
                  <a:pt x="2827" y="301"/>
                </a:lnTo>
                <a:lnTo>
                  <a:pt x="11373" y="301"/>
                </a:lnTo>
                <a:lnTo>
                  <a:pt x="11373" y="401"/>
                </a:lnTo>
                <a:lnTo>
                  <a:pt x="14201" y="201"/>
                </a:lnTo>
                <a:lnTo>
                  <a:pt x="11373" y="0"/>
                </a:lnTo>
                <a:lnTo>
                  <a:pt x="11373" y="101"/>
                </a:lnTo>
                <a:lnTo>
                  <a:pt x="2827" y="101"/>
                </a:lnTo>
                <a:lnTo>
                  <a:pt x="2827" y="0"/>
                </a:lnTo>
                <a:lnTo>
                  <a:pt x="0" y="2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93" name="CustomShape 3"/>
          <p:cNvSpPr/>
          <p:nvPr/>
        </p:nvSpPr>
        <p:spPr>
          <a:xfrm>
            <a:off x="3528000" y="4934880"/>
            <a:ext cx="1512000" cy="177120"/>
          </a:xfrm>
          <a:custGeom>
            <a:avLst/>
            <a:gdLst/>
            <a:ahLst/>
            <a:cxnLst/>
            <a:rect l="0" t="0" r="r" b="b"/>
            <a:pathLst>
              <a:path w="4202" h="494">
                <a:moveTo>
                  <a:pt x="0" y="246"/>
                </a:moveTo>
                <a:lnTo>
                  <a:pt x="836" y="0"/>
                </a:lnTo>
                <a:lnTo>
                  <a:pt x="836" y="123"/>
                </a:lnTo>
                <a:lnTo>
                  <a:pt x="3364" y="123"/>
                </a:lnTo>
                <a:lnTo>
                  <a:pt x="3364" y="0"/>
                </a:lnTo>
                <a:lnTo>
                  <a:pt x="4201" y="246"/>
                </a:lnTo>
                <a:lnTo>
                  <a:pt x="3364" y="493"/>
                </a:lnTo>
                <a:lnTo>
                  <a:pt x="3364" y="369"/>
                </a:lnTo>
                <a:lnTo>
                  <a:pt x="836" y="369"/>
                </a:lnTo>
                <a:lnTo>
                  <a:pt x="836" y="493"/>
                </a:lnTo>
                <a:lnTo>
                  <a:pt x="0" y="246"/>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94" name="CustomShape 4"/>
          <p:cNvSpPr/>
          <p:nvPr/>
        </p:nvSpPr>
        <p:spPr>
          <a:xfrm>
            <a:off x="4824000" y="6336000"/>
            <a:ext cx="1512000" cy="144000"/>
          </a:xfrm>
          <a:custGeom>
            <a:avLst/>
            <a:gdLst/>
            <a:ahLst/>
            <a:cxnLst/>
            <a:rect l="0" t="0" r="r" b="b"/>
            <a:pathLst>
              <a:path w="4202" h="402">
                <a:moveTo>
                  <a:pt x="0" y="200"/>
                </a:moveTo>
                <a:lnTo>
                  <a:pt x="836" y="0"/>
                </a:lnTo>
                <a:lnTo>
                  <a:pt x="836" y="100"/>
                </a:lnTo>
                <a:lnTo>
                  <a:pt x="3364" y="100"/>
                </a:lnTo>
                <a:lnTo>
                  <a:pt x="3364" y="0"/>
                </a:lnTo>
                <a:lnTo>
                  <a:pt x="4201" y="200"/>
                </a:lnTo>
                <a:lnTo>
                  <a:pt x="3364" y="401"/>
                </a:lnTo>
                <a:lnTo>
                  <a:pt x="3364" y="300"/>
                </a:lnTo>
                <a:lnTo>
                  <a:pt x="836" y="300"/>
                </a:lnTo>
                <a:lnTo>
                  <a:pt x="83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95" name="CustomShape 5"/>
          <p:cNvSpPr/>
          <p:nvPr/>
        </p:nvSpPr>
        <p:spPr>
          <a:xfrm>
            <a:off x="2520000" y="2520000"/>
            <a:ext cx="5832000" cy="216000"/>
          </a:xfrm>
          <a:custGeom>
            <a:avLst/>
            <a:gdLst/>
            <a:ahLst/>
            <a:cxnLst/>
            <a:rect l="0" t="0" r="r" b="b"/>
            <a:pathLst>
              <a:path w="16202" h="602">
                <a:moveTo>
                  <a:pt x="0" y="300"/>
                </a:moveTo>
                <a:lnTo>
                  <a:pt x="3225" y="0"/>
                </a:lnTo>
                <a:lnTo>
                  <a:pt x="3225" y="150"/>
                </a:lnTo>
                <a:lnTo>
                  <a:pt x="12975" y="150"/>
                </a:lnTo>
                <a:lnTo>
                  <a:pt x="12975" y="0"/>
                </a:lnTo>
                <a:lnTo>
                  <a:pt x="16201" y="300"/>
                </a:lnTo>
                <a:lnTo>
                  <a:pt x="12975" y="601"/>
                </a:lnTo>
                <a:lnTo>
                  <a:pt x="12975" y="450"/>
                </a:lnTo>
                <a:lnTo>
                  <a:pt x="3225" y="450"/>
                </a:lnTo>
                <a:lnTo>
                  <a:pt x="3225" y="601"/>
                </a:lnTo>
                <a:lnTo>
                  <a:pt x="0" y="3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96" name="CustomShape 6"/>
          <p:cNvSpPr/>
          <p:nvPr/>
        </p:nvSpPr>
        <p:spPr>
          <a:xfrm>
            <a:off x="6048000" y="4934880"/>
            <a:ext cx="2448000" cy="177120"/>
          </a:xfrm>
          <a:custGeom>
            <a:avLst/>
            <a:gdLst/>
            <a:ahLst/>
            <a:cxnLst/>
            <a:rect l="0" t="0" r="r" b="b"/>
            <a:pathLst>
              <a:path w="6802" h="494">
                <a:moveTo>
                  <a:pt x="0" y="246"/>
                </a:moveTo>
                <a:lnTo>
                  <a:pt x="1353" y="0"/>
                </a:lnTo>
                <a:lnTo>
                  <a:pt x="1353" y="123"/>
                </a:lnTo>
                <a:lnTo>
                  <a:pt x="5447" y="123"/>
                </a:lnTo>
                <a:lnTo>
                  <a:pt x="5447" y="0"/>
                </a:lnTo>
                <a:lnTo>
                  <a:pt x="6801" y="246"/>
                </a:lnTo>
                <a:lnTo>
                  <a:pt x="5447" y="493"/>
                </a:lnTo>
                <a:lnTo>
                  <a:pt x="5447" y="369"/>
                </a:lnTo>
                <a:lnTo>
                  <a:pt x="1353" y="369"/>
                </a:lnTo>
                <a:lnTo>
                  <a:pt x="1353" y="493"/>
                </a:lnTo>
                <a:lnTo>
                  <a:pt x="0" y="246"/>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CustomShape 1"/>
          <p:cNvSpPr/>
          <p:nvPr/>
        </p:nvSpPr>
        <p:spPr>
          <a:xfrm>
            <a:off x="214200" y="214200"/>
            <a:ext cx="8642880" cy="664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80880" indent="-379800" algn="ctr">
              <a:lnSpc>
                <a:spcPct val="80000"/>
              </a:lnSpc>
              <a:spcBef>
                <a:spcPts val="519"/>
              </a:spcBef>
            </a:pPr>
            <a:r>
              <a:rPr lang="ru-RU" sz="2600" b="1" strike="noStrike" spc="-1">
                <a:solidFill>
                  <a:srgbClr val="FF0000"/>
                </a:solidFill>
                <a:latin typeface="Calibri"/>
                <a:ea typeface="DejaVu Sans"/>
              </a:rPr>
              <a:t>Правила транспортної іммобілізації (послідовність дій по наданню транспортної іммобілізації):</a:t>
            </a:r>
            <a:endParaRPr lang="ru-RU" sz="2600" b="0" strike="noStrike" spc="-1">
              <a:latin typeface="Arial"/>
            </a:endParaRPr>
          </a:p>
          <a:p>
            <a:pPr marL="380880" indent="-379800" algn="just">
              <a:lnSpc>
                <a:spcPct val="80000"/>
              </a:lnSpc>
              <a:spcBef>
                <a:spcPts val="439"/>
              </a:spcBef>
              <a:buClr>
                <a:srgbClr val="000000"/>
              </a:buClr>
              <a:buFont typeface="Wingdings" charset="2"/>
              <a:buChar char=""/>
            </a:pPr>
            <a:r>
              <a:rPr lang="ru-RU" sz="2200" b="0" strike="noStrike" spc="-1">
                <a:solidFill>
                  <a:srgbClr val="000000"/>
                </a:solidFill>
                <a:latin typeface="Calibri"/>
                <a:ea typeface="DejaVu Sans"/>
              </a:rPr>
              <a:t>перед транспортною іммобілізацією провести знеболювання;</a:t>
            </a:r>
            <a:endParaRPr lang="ru-RU" sz="2200" b="0" strike="noStrike" spc="-1">
              <a:latin typeface="Arial"/>
            </a:endParaRPr>
          </a:p>
          <a:p>
            <a:pPr marL="380880" indent="-379800" algn="just">
              <a:lnSpc>
                <a:spcPct val="80000"/>
              </a:lnSpc>
              <a:spcBef>
                <a:spcPts val="439"/>
              </a:spcBef>
              <a:buClr>
                <a:srgbClr val="000000"/>
              </a:buClr>
              <a:buFont typeface="Wingdings" charset="2"/>
              <a:buChar char=""/>
            </a:pPr>
            <a:r>
              <a:rPr lang="ru-RU" sz="2200" b="0" strike="noStrike" spc="-1">
                <a:solidFill>
                  <a:srgbClr val="000000"/>
                </a:solidFill>
                <a:latin typeface="Calibri"/>
                <a:ea typeface="DejaVu Sans"/>
              </a:rPr>
              <a:t>зупинити кровотечу;</a:t>
            </a:r>
            <a:endParaRPr lang="ru-RU" sz="2200" b="0" strike="noStrike" spc="-1">
              <a:latin typeface="Arial"/>
            </a:endParaRPr>
          </a:p>
          <a:p>
            <a:pPr marL="380880" indent="-379800" algn="just">
              <a:lnSpc>
                <a:spcPct val="80000"/>
              </a:lnSpc>
              <a:spcBef>
                <a:spcPts val="439"/>
              </a:spcBef>
              <a:buClr>
                <a:srgbClr val="000000"/>
              </a:buClr>
              <a:buFont typeface="Wingdings" charset="2"/>
              <a:buChar char=""/>
            </a:pPr>
            <a:r>
              <a:rPr lang="ru-RU" sz="2200" b="0" strike="noStrike" spc="-1">
                <a:solidFill>
                  <a:srgbClr val="000000"/>
                </a:solidFill>
                <a:latin typeface="Calibri"/>
                <a:ea typeface="DejaVu Sans"/>
              </a:rPr>
              <a:t>на рану накласти асептичну пов’язку;</a:t>
            </a:r>
            <a:endParaRPr lang="ru-RU" sz="2200" b="0" strike="noStrike" spc="-1">
              <a:latin typeface="Arial"/>
            </a:endParaRPr>
          </a:p>
          <a:p>
            <a:pPr marL="380880" indent="-379800" algn="just">
              <a:lnSpc>
                <a:spcPct val="80000"/>
              </a:lnSpc>
              <a:spcBef>
                <a:spcPts val="439"/>
              </a:spcBef>
              <a:buClr>
                <a:srgbClr val="000000"/>
              </a:buClr>
              <a:buFont typeface="Wingdings" charset="2"/>
              <a:buChar char=""/>
            </a:pPr>
            <a:r>
              <a:rPr lang="ru-RU" sz="2200" b="0" strike="noStrike" spc="-1">
                <a:solidFill>
                  <a:srgbClr val="000000"/>
                </a:solidFill>
                <a:latin typeface="Calibri"/>
                <a:ea typeface="DejaVu Sans"/>
              </a:rPr>
              <a:t>одяг не знімати (тільки по показам - відкритий перелом, для</a:t>
            </a:r>
            <a:r>
              <a:t/>
            </a:r>
            <a:br/>
            <a:r>
              <a:rPr lang="ru-RU" sz="2200" b="0" strike="noStrike" spc="-1">
                <a:solidFill>
                  <a:srgbClr val="000000"/>
                </a:solidFill>
                <a:latin typeface="Calibri"/>
                <a:ea typeface="DejaVu Sans"/>
              </a:rPr>
              <a:t>кращого  обстеження   кінцівки),   використовуючи  її для   м’якої</a:t>
            </a:r>
            <a:r>
              <a:t/>
            </a:r>
            <a:br/>
            <a:r>
              <a:rPr lang="ru-RU" sz="2200" b="0" strike="noStrike" spc="-1">
                <a:solidFill>
                  <a:srgbClr val="000000"/>
                </a:solidFill>
                <a:latin typeface="Calibri"/>
                <a:ea typeface="DejaVu Sans"/>
              </a:rPr>
              <a:t>прокладки під шину;</a:t>
            </a:r>
            <a:endParaRPr lang="ru-RU" sz="2200" b="0" strike="noStrike" spc="-1">
              <a:latin typeface="Arial"/>
            </a:endParaRPr>
          </a:p>
          <a:p>
            <a:pPr marL="380880" indent="-379800" algn="just">
              <a:lnSpc>
                <a:spcPct val="80000"/>
              </a:lnSpc>
              <a:spcBef>
                <a:spcPts val="439"/>
              </a:spcBef>
              <a:buClr>
                <a:srgbClr val="000000"/>
              </a:buClr>
              <a:buFont typeface="Wingdings" charset="2"/>
              <a:buChar char=""/>
            </a:pPr>
            <a:r>
              <a:rPr lang="ru-RU" sz="2200" b="0" strike="noStrike" spc="-1">
                <a:solidFill>
                  <a:srgbClr val="000000"/>
                </a:solidFill>
                <a:latin typeface="Calibri"/>
                <a:ea typeface="DejaVu Sans"/>
              </a:rPr>
              <a:t>уламки кісток при відкритих переломах не вправляти;</a:t>
            </a:r>
            <a:endParaRPr lang="ru-RU" sz="2200" b="0" strike="noStrike" spc="-1">
              <a:latin typeface="Arial"/>
            </a:endParaRPr>
          </a:p>
          <a:p>
            <a:pPr marL="380880" indent="-379800" algn="just">
              <a:lnSpc>
                <a:spcPct val="80000"/>
              </a:lnSpc>
              <a:spcBef>
                <a:spcPts val="439"/>
              </a:spcBef>
              <a:buClr>
                <a:srgbClr val="000000"/>
              </a:buClr>
              <a:buFont typeface="Wingdings" charset="2"/>
              <a:buChar char=""/>
            </a:pPr>
            <a:r>
              <a:rPr lang="ru-RU" sz="2200" b="0" strike="noStrike" spc="-1">
                <a:solidFill>
                  <a:srgbClr val="000000"/>
                </a:solidFill>
                <a:latin typeface="Calibri"/>
                <a:ea typeface="DejaVu Sans"/>
              </a:rPr>
              <a:t>змоделювати шину відповідно ділянки транспортної іммобілізації</a:t>
            </a:r>
            <a:r>
              <a:t/>
            </a:r>
            <a:br/>
            <a:r>
              <a:rPr lang="ru-RU" sz="2200" b="0" strike="noStrike" spc="-1">
                <a:solidFill>
                  <a:srgbClr val="000000"/>
                </a:solidFill>
                <a:latin typeface="Calibri"/>
                <a:ea typeface="DejaVu Sans"/>
              </a:rPr>
              <a:t>конкретного хворого;</a:t>
            </a:r>
            <a:endParaRPr lang="ru-RU" sz="2200" b="0" strike="noStrike" spc="-1">
              <a:latin typeface="Arial"/>
            </a:endParaRPr>
          </a:p>
          <a:p>
            <a:pPr marL="380880" indent="-379800" algn="just">
              <a:lnSpc>
                <a:spcPct val="80000"/>
              </a:lnSpc>
              <a:spcBef>
                <a:spcPts val="439"/>
              </a:spcBef>
              <a:buClr>
                <a:srgbClr val="000000"/>
              </a:buClr>
              <a:buFont typeface="Wingdings" charset="2"/>
              <a:buChar char=""/>
            </a:pPr>
            <a:r>
              <a:rPr lang="ru-RU" sz="2200" b="0" strike="noStrike" spc="-1">
                <a:solidFill>
                  <a:srgbClr val="000000"/>
                </a:solidFill>
                <a:latin typeface="Calibri"/>
                <a:ea typeface="DejaVu Sans"/>
              </a:rPr>
              <a:t>накласти   на   шину   ватно-марлеві   (або   з   іншого   матеріалу)</a:t>
            </a:r>
            <a:r>
              <a:t/>
            </a:r>
            <a:br/>
            <a:r>
              <a:rPr lang="ru-RU" sz="2200" b="0" strike="noStrike" spc="-1">
                <a:solidFill>
                  <a:srgbClr val="000000"/>
                </a:solidFill>
                <a:latin typeface="Calibri"/>
                <a:ea typeface="DejaVu Sans"/>
              </a:rPr>
              <a:t>прокладки в її ділянках, що торкаються кісткових виступів та в</a:t>
            </a:r>
            <a:r>
              <a:t/>
            </a:r>
            <a:br/>
            <a:r>
              <a:rPr lang="ru-RU" sz="2200" b="0" strike="noStrike" spc="-1">
                <a:solidFill>
                  <a:srgbClr val="000000"/>
                </a:solidFill>
                <a:latin typeface="Calibri"/>
                <a:ea typeface="DejaVu Sans"/>
              </a:rPr>
              <a:t>проекції судинно-нервових пучків;</a:t>
            </a:r>
            <a:endParaRPr lang="ru-RU" sz="2200" b="0" strike="noStrike" spc="-1">
              <a:latin typeface="Arial"/>
            </a:endParaRPr>
          </a:p>
          <a:p>
            <a:pPr marL="380880" indent="-379800" algn="just">
              <a:lnSpc>
                <a:spcPct val="80000"/>
              </a:lnSpc>
              <a:spcBef>
                <a:spcPts val="439"/>
              </a:spcBef>
              <a:buClr>
                <a:srgbClr val="000000"/>
              </a:buClr>
              <a:buFont typeface="Wingdings" charset="2"/>
              <a:buChar char=""/>
            </a:pPr>
            <a:r>
              <a:rPr lang="ru-RU" sz="2200" b="0" strike="noStrike" spc="-1">
                <a:solidFill>
                  <a:srgbClr val="000000"/>
                </a:solidFill>
                <a:latin typeface="Calibri"/>
                <a:ea typeface="DejaVu Sans"/>
              </a:rPr>
              <a:t>при переломі довгих трубчатих кісток - фіксація всіх суглобів, які</a:t>
            </a:r>
            <a:r>
              <a:t/>
            </a:r>
            <a:br/>
            <a:r>
              <a:rPr lang="ru-RU" sz="2200" b="0" strike="noStrike" spc="-1">
                <a:solidFill>
                  <a:srgbClr val="000000"/>
                </a:solidFill>
                <a:latin typeface="Calibri"/>
                <a:ea typeface="DejaVu Sans"/>
              </a:rPr>
              <a:t>функціонують під дією м’язів даного сегмента кінцівки;</a:t>
            </a:r>
            <a:endParaRPr lang="ru-RU" sz="2200" b="0" strike="noStrike" spc="-1">
              <a:latin typeface="Arial"/>
            </a:endParaRPr>
          </a:p>
          <a:p>
            <a:pPr marL="380880" indent="-379800" algn="just">
              <a:lnSpc>
                <a:spcPct val="80000"/>
              </a:lnSpc>
              <a:spcBef>
                <a:spcPts val="439"/>
              </a:spcBef>
              <a:buClr>
                <a:srgbClr val="000000"/>
              </a:buClr>
              <a:buFont typeface="Wingdings" charset="2"/>
              <a:buChar char=""/>
            </a:pPr>
            <a:r>
              <a:rPr lang="ru-RU" sz="2200" b="0" strike="noStrike" spc="-1">
                <a:solidFill>
                  <a:srgbClr val="000000"/>
                </a:solidFill>
                <a:latin typeface="Calibri"/>
                <a:ea typeface="DejaVu Sans"/>
              </a:rPr>
              <a:t>положення фіксації кінцівки - середньо-фізіологічне;</a:t>
            </a:r>
            <a:endParaRPr lang="ru-RU" sz="2200" b="0" strike="noStrike" spc="-1">
              <a:latin typeface="Arial"/>
            </a:endParaRPr>
          </a:p>
          <a:p>
            <a:pPr marL="380880" indent="-379800" algn="just">
              <a:lnSpc>
                <a:spcPct val="80000"/>
              </a:lnSpc>
              <a:spcBef>
                <a:spcPts val="439"/>
              </a:spcBef>
              <a:buClr>
                <a:srgbClr val="000000"/>
              </a:buClr>
              <a:buFont typeface="Wingdings" charset="2"/>
              <a:buChar char=""/>
            </a:pPr>
            <a:r>
              <a:rPr lang="ru-RU" sz="2200" b="0" strike="noStrike" spc="-1">
                <a:solidFill>
                  <a:srgbClr val="000000"/>
                </a:solidFill>
                <a:latin typeface="Calibri"/>
                <a:ea typeface="DejaVu Sans"/>
              </a:rPr>
              <a:t>якщо конструкція шини дозволяє, то краще створити після транспортної іммобілізації витяжіння (протидія рефлекторному скороченню м’язів ураженого сегмента)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ctr">
              <a:lnSpc>
                <a:spcPct val="100000"/>
              </a:lnSpc>
            </a:pPr>
            <a:r>
              <a:rPr lang="ru-RU" sz="4000" b="1" strike="noStrike" spc="-1">
                <a:solidFill>
                  <a:srgbClr val="FF0000"/>
                </a:solidFill>
                <a:latin typeface="Calibri"/>
                <a:ea typeface="DejaVu Sans"/>
              </a:rPr>
              <a:t>Способи проведення транспортної іммобілізації</a:t>
            </a:r>
            <a:endParaRPr lang="ru-RU" sz="4000" b="0" strike="noStrike" spc="-1">
              <a:latin typeface="Arial"/>
            </a:endParaRPr>
          </a:p>
        </p:txBody>
      </p:sp>
      <p:sp>
        <p:nvSpPr>
          <p:cNvPr id="599" name="CustomShape 2"/>
          <p:cNvSpPr/>
          <p:nvPr/>
        </p:nvSpPr>
        <p:spPr>
          <a:xfrm>
            <a:off x="457200" y="1600200"/>
            <a:ext cx="8256960" cy="50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641"/>
              </a:spcBef>
              <a:buClr>
                <a:srgbClr val="000000"/>
              </a:buClr>
              <a:buFont typeface="Arial"/>
              <a:buChar char="•"/>
            </a:pPr>
            <a:r>
              <a:rPr lang="ru-RU" sz="3200" b="0" strike="noStrike" spc="-1">
                <a:solidFill>
                  <a:srgbClr val="000000"/>
                </a:solidFill>
                <a:latin typeface="Calibri"/>
                <a:ea typeface="DejaVu Sans"/>
              </a:rPr>
              <a:t>а)	</a:t>
            </a:r>
            <a:r>
              <a:rPr lang="ru-RU" sz="3200" b="1" strike="noStrike" spc="-1">
                <a:solidFill>
                  <a:srgbClr val="FF0000"/>
                </a:solidFill>
                <a:latin typeface="Calibri"/>
                <a:ea typeface="DejaVu Sans"/>
              </a:rPr>
              <a:t>Аутоімобілізація</a:t>
            </a:r>
            <a:r>
              <a:rPr lang="ru-RU" sz="3200" b="1" strike="noStrike" spc="-1">
                <a:solidFill>
                  <a:srgbClr val="000000"/>
                </a:solidFill>
                <a:latin typeface="Calibri"/>
                <a:ea typeface="DejaVu Sans"/>
              </a:rPr>
              <a:t> </a:t>
            </a:r>
            <a:r>
              <a:rPr lang="ru-RU" sz="3200" b="0" strike="noStrike" spc="-1">
                <a:solidFill>
                  <a:srgbClr val="000000"/>
                </a:solidFill>
                <a:latin typeface="Calibri"/>
                <a:ea typeface="DejaVu Sans"/>
              </a:rPr>
              <a:t> -  бинтування  ураженої  нижньої  кінцівки  до здорової або верхньої кінцівки до тулуба</a:t>
            </a:r>
            <a:endParaRPr lang="ru-RU" sz="3200" b="0" strike="noStrike" spc="-1">
              <a:latin typeface="Arial"/>
            </a:endParaRPr>
          </a:p>
          <a:p>
            <a:pPr marL="343080" indent="-342000" algn="just">
              <a:lnSpc>
                <a:spcPct val="100000"/>
              </a:lnSpc>
              <a:spcBef>
                <a:spcPts val="641"/>
              </a:spcBef>
              <a:buClr>
                <a:srgbClr val="000000"/>
              </a:buClr>
              <a:buFont typeface="Arial"/>
              <a:buChar char="•"/>
            </a:pPr>
            <a:r>
              <a:rPr lang="ru-RU" sz="3200" b="0" strike="noStrike" spc="-1">
                <a:solidFill>
                  <a:srgbClr val="000000"/>
                </a:solidFill>
                <a:latin typeface="Calibri"/>
                <a:ea typeface="DejaVu Sans"/>
              </a:rPr>
              <a:t>б)	</a:t>
            </a:r>
            <a:r>
              <a:rPr lang="ru-RU" sz="3200" b="1" strike="noStrike" spc="-1">
                <a:solidFill>
                  <a:srgbClr val="FF0000"/>
                </a:solidFill>
                <a:latin typeface="Calibri"/>
                <a:ea typeface="DejaVu Sans"/>
              </a:rPr>
              <a:t>Транспортна іммобілізація за допомогою підручних предметів </a:t>
            </a:r>
            <a:r>
              <a:rPr lang="ru-RU" sz="3200" b="0" strike="noStrike" spc="-1">
                <a:solidFill>
                  <a:srgbClr val="000000"/>
                </a:solidFill>
                <a:latin typeface="Calibri"/>
                <a:ea typeface="DejaVu Sans"/>
              </a:rPr>
              <a:t>(імпровізовані   шини   з   дошок,   кусків   фанери,   лиж,   картону, парасольки  тощо  в якості жорсткого предмету, до якого фіксують пошкоджену кінцівку)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1143000" y="142920"/>
            <a:ext cx="7771320" cy="64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4000" b="1" strike="noStrike" spc="-1">
                <a:solidFill>
                  <a:srgbClr val="7030A0"/>
                </a:solidFill>
                <a:latin typeface="Calibri"/>
                <a:ea typeface="DejaVu Sans"/>
              </a:rPr>
              <a:t>Забиття м′яких тканин</a:t>
            </a:r>
            <a:endParaRPr lang="ru-RU" sz="4000" b="0" strike="noStrike" spc="-1">
              <a:latin typeface="Arial"/>
            </a:endParaRPr>
          </a:p>
        </p:txBody>
      </p:sp>
      <p:pic>
        <p:nvPicPr>
          <p:cNvPr id="488" name="Рисунок 24"/>
          <p:cNvPicPr/>
          <p:nvPr/>
        </p:nvPicPr>
        <p:blipFill>
          <a:blip r:embed="rId2"/>
          <a:stretch/>
        </p:blipFill>
        <p:spPr>
          <a:xfrm>
            <a:off x="0" y="714240"/>
            <a:ext cx="3199320" cy="2970720"/>
          </a:xfrm>
          <a:prstGeom prst="rect">
            <a:avLst/>
          </a:prstGeom>
          <a:ln>
            <a:noFill/>
          </a:ln>
        </p:spPr>
      </p:pic>
      <p:sp>
        <p:nvSpPr>
          <p:cNvPr id="489" name="CustomShape 2"/>
          <p:cNvSpPr/>
          <p:nvPr/>
        </p:nvSpPr>
        <p:spPr>
          <a:xfrm>
            <a:off x="3695760" y="2747880"/>
            <a:ext cx="9142920" cy="360"/>
          </a:xfrm>
          <a:prstGeom prst="rect">
            <a:avLst/>
          </a:prstGeom>
          <a:noFill/>
          <a:ln w="9360">
            <a:noFill/>
          </a:ln>
        </p:spPr>
        <p:style>
          <a:lnRef idx="0">
            <a:scrgbClr r="0" g="0" b="0"/>
          </a:lnRef>
          <a:fillRef idx="0">
            <a:scrgbClr r="0" g="0" b="0"/>
          </a:fillRef>
          <a:effectRef idx="0">
            <a:scrgbClr r="0" g="0" b="0"/>
          </a:effectRef>
          <a:fontRef idx="minor"/>
        </p:style>
      </p:sp>
      <p:pic>
        <p:nvPicPr>
          <p:cNvPr id="490" name="Рисунок 28"/>
          <p:cNvPicPr/>
          <p:nvPr/>
        </p:nvPicPr>
        <p:blipFill>
          <a:blip r:embed="rId3"/>
          <a:stretch/>
        </p:blipFill>
        <p:spPr>
          <a:xfrm>
            <a:off x="0" y="3786120"/>
            <a:ext cx="2284920" cy="2856240"/>
          </a:xfrm>
          <a:prstGeom prst="rect">
            <a:avLst/>
          </a:prstGeom>
          <a:ln w="9360">
            <a:noFill/>
          </a:ln>
        </p:spPr>
      </p:pic>
      <p:pic>
        <p:nvPicPr>
          <p:cNvPr id="491" name="Рисунок 29"/>
          <p:cNvPicPr/>
          <p:nvPr/>
        </p:nvPicPr>
        <p:blipFill>
          <a:blip r:embed="rId4"/>
          <a:stretch/>
        </p:blipFill>
        <p:spPr>
          <a:xfrm>
            <a:off x="2357280" y="3714840"/>
            <a:ext cx="2142000" cy="2999160"/>
          </a:xfrm>
          <a:prstGeom prst="rect">
            <a:avLst/>
          </a:prstGeom>
          <a:ln w="9360">
            <a:noFill/>
          </a:ln>
        </p:spPr>
      </p:pic>
      <p:sp>
        <p:nvSpPr>
          <p:cNvPr id="492" name="CustomShape 3"/>
          <p:cNvSpPr/>
          <p:nvPr/>
        </p:nvSpPr>
        <p:spPr>
          <a:xfrm>
            <a:off x="2857320" y="928800"/>
            <a:ext cx="6142680" cy="185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lnSpc>
                <a:spcPct val="100000"/>
              </a:lnSpc>
              <a:buClr>
                <a:srgbClr val="FF0000"/>
              </a:buClr>
              <a:buFont typeface="StarSymbol"/>
              <a:buChar char="-"/>
            </a:pPr>
            <a:r>
              <a:rPr lang="ru-RU" sz="2000" b="1" strike="noStrike" spc="-1">
                <a:solidFill>
                  <a:srgbClr val="FF0000"/>
                </a:solidFill>
                <a:latin typeface="Calibri"/>
                <a:ea typeface="DejaVu Sans"/>
              </a:rPr>
              <a:t>Основні клінічні ознаки забиття:</a:t>
            </a:r>
            <a:endParaRPr lang="ru-RU" sz="2000" b="0" strike="noStrike" spc="-1">
              <a:latin typeface="Arial"/>
            </a:endParaRPr>
          </a:p>
          <a:p>
            <a:pPr marL="343080" indent="-342000">
              <a:lnSpc>
                <a:spcPct val="100000"/>
              </a:lnSpc>
              <a:buClr>
                <a:srgbClr val="000000"/>
              </a:buClr>
              <a:buFont typeface="StarSymbol"/>
              <a:buChar char="-"/>
            </a:pPr>
            <a:r>
              <a:rPr lang="ru-RU" sz="2000" b="1" strike="noStrike" spc="-1">
                <a:solidFill>
                  <a:srgbClr val="000000"/>
                </a:solidFill>
                <a:latin typeface="Calibri"/>
                <a:ea typeface="DejaVu Sans"/>
              </a:rPr>
              <a:t>біль</a:t>
            </a:r>
            <a:endParaRPr lang="ru-RU" sz="2000" b="0" strike="noStrike" spc="-1">
              <a:latin typeface="Arial"/>
            </a:endParaRPr>
          </a:p>
          <a:p>
            <a:pPr marL="343080" indent="-342000">
              <a:lnSpc>
                <a:spcPct val="100000"/>
              </a:lnSpc>
              <a:buClr>
                <a:srgbClr val="000000"/>
              </a:buClr>
              <a:buFont typeface="StarSymbol"/>
              <a:buChar char="-"/>
            </a:pPr>
            <a:r>
              <a:rPr lang="ru-RU" sz="2000" b="1" strike="noStrike" spc="-1">
                <a:solidFill>
                  <a:srgbClr val="000000"/>
                </a:solidFill>
                <a:latin typeface="Calibri"/>
                <a:ea typeface="DejaVu Sans"/>
              </a:rPr>
              <a:t>припухлість</a:t>
            </a:r>
            <a:endParaRPr lang="ru-RU" sz="2000" b="0" strike="noStrike" spc="-1">
              <a:latin typeface="Arial"/>
            </a:endParaRPr>
          </a:p>
          <a:p>
            <a:pPr marL="343080" indent="-342000">
              <a:lnSpc>
                <a:spcPct val="100000"/>
              </a:lnSpc>
              <a:buClr>
                <a:srgbClr val="000000"/>
              </a:buClr>
              <a:buFont typeface="StarSymbol"/>
              <a:buChar char="-"/>
            </a:pPr>
            <a:r>
              <a:rPr lang="ru-RU" sz="2000" b="1" strike="noStrike" spc="-1">
                <a:solidFill>
                  <a:srgbClr val="000000"/>
                </a:solidFill>
                <a:latin typeface="Calibri"/>
                <a:ea typeface="DejaVu Sans"/>
              </a:rPr>
              <a:t>гематома</a:t>
            </a:r>
            <a:endParaRPr lang="ru-RU" sz="2000" b="0" strike="noStrike" spc="-1">
              <a:latin typeface="Arial"/>
            </a:endParaRPr>
          </a:p>
          <a:p>
            <a:pPr marL="343080" indent="-342000">
              <a:lnSpc>
                <a:spcPct val="100000"/>
              </a:lnSpc>
              <a:buClr>
                <a:srgbClr val="000000"/>
              </a:buClr>
              <a:buFont typeface="StarSymbol"/>
              <a:buChar char="-"/>
            </a:pPr>
            <a:r>
              <a:rPr lang="ru-RU" sz="2000" b="1" strike="noStrike" spc="-1">
                <a:solidFill>
                  <a:srgbClr val="000000"/>
                </a:solidFill>
                <a:latin typeface="Calibri"/>
                <a:ea typeface="DejaVu Sans"/>
              </a:rPr>
              <a:t>порушення функції (не відразу, а в міру наростання набряку і гематоми)</a:t>
            </a:r>
            <a:endParaRPr lang="ru-RU" sz="2000" b="0" strike="noStrike" spc="-1">
              <a:latin typeface="Arial"/>
            </a:endParaRPr>
          </a:p>
        </p:txBody>
      </p:sp>
      <p:sp>
        <p:nvSpPr>
          <p:cNvPr id="493" name="CustomShape 4"/>
          <p:cNvSpPr/>
          <p:nvPr/>
        </p:nvSpPr>
        <p:spPr>
          <a:xfrm>
            <a:off x="4929120" y="3000240"/>
            <a:ext cx="3927960" cy="354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609480" indent="-608400">
              <a:lnSpc>
                <a:spcPct val="90000"/>
              </a:lnSpc>
            </a:pPr>
            <a:r>
              <a:rPr lang="ru-RU" sz="1800" b="1" strike="noStrike" spc="-1">
                <a:solidFill>
                  <a:srgbClr val="FF0000"/>
                </a:solidFill>
                <a:latin typeface="Calibri"/>
                <a:ea typeface="DejaVu Sans"/>
              </a:rPr>
              <a:t>ЛІКУВАННЯ:</a:t>
            </a:r>
            <a:endParaRPr lang="ru-RU" sz="1800" b="0" strike="noStrike" spc="-1">
              <a:latin typeface="Arial"/>
            </a:endParaRPr>
          </a:p>
          <a:p>
            <a:pPr marL="180000" indent="-215280">
              <a:lnSpc>
                <a:spcPct val="90000"/>
              </a:lnSpc>
              <a:buClr>
                <a:srgbClr val="000000"/>
              </a:buClr>
              <a:buFont typeface="Arial"/>
              <a:buChar char="•"/>
            </a:pPr>
            <a:r>
              <a:rPr lang="ru-RU" sz="1800" b="1" strike="noStrike" spc="-1">
                <a:solidFill>
                  <a:srgbClr val="000000"/>
                </a:solidFill>
                <a:latin typeface="Calibri"/>
                <a:ea typeface="DejaVu Sans"/>
              </a:rPr>
              <a:t>Спокій, давляча пов′язка, функціональне положення кінцівки.</a:t>
            </a:r>
            <a:endParaRPr lang="ru-RU" sz="1800" b="0" strike="noStrike" spc="-1">
              <a:latin typeface="Arial"/>
            </a:endParaRPr>
          </a:p>
          <a:p>
            <a:pPr marL="180000" indent="-215280">
              <a:lnSpc>
                <a:spcPct val="90000"/>
              </a:lnSpc>
              <a:buClr>
                <a:srgbClr val="000000"/>
              </a:buClr>
              <a:buFont typeface="Arial"/>
              <a:buChar char="•"/>
            </a:pPr>
            <a:r>
              <a:rPr lang="ru-RU" sz="1800" b="1" strike="noStrike" spc="-1">
                <a:solidFill>
                  <a:srgbClr val="000000"/>
                </a:solidFill>
                <a:latin typeface="Calibri"/>
                <a:ea typeface="DejaVu Sans"/>
              </a:rPr>
              <a:t>Холод місцево (міхур з льодом протягом 12 - 24 годин з перервами через 2 години по 30 - 40 хвилин).</a:t>
            </a:r>
            <a:endParaRPr lang="ru-RU" sz="1800" b="0" strike="noStrike" spc="-1">
              <a:latin typeface="Arial"/>
            </a:endParaRPr>
          </a:p>
          <a:p>
            <a:pPr marL="180000" indent="-215280">
              <a:lnSpc>
                <a:spcPct val="90000"/>
              </a:lnSpc>
              <a:buClr>
                <a:srgbClr val="000000"/>
              </a:buClr>
              <a:buFont typeface="Arial"/>
              <a:buChar char="•"/>
            </a:pPr>
            <a:r>
              <a:rPr lang="ru-RU" sz="1800" b="1" strike="noStrike" spc="-1">
                <a:solidFill>
                  <a:srgbClr val="000000"/>
                </a:solidFill>
                <a:latin typeface="Calibri"/>
                <a:ea typeface="DejaVu Sans"/>
              </a:rPr>
              <a:t>Фізіопроцедури з 3 - 4 доби (УФО, УВЧ терапія).</a:t>
            </a:r>
            <a:endParaRPr lang="ru-RU" sz="1800" b="0" strike="noStrike" spc="-1">
              <a:latin typeface="Arial"/>
            </a:endParaRPr>
          </a:p>
          <a:p>
            <a:pPr marL="180000" indent="-215280">
              <a:lnSpc>
                <a:spcPct val="90000"/>
              </a:lnSpc>
              <a:buClr>
                <a:srgbClr val="000000"/>
              </a:buClr>
              <a:buFont typeface="Arial"/>
              <a:buChar char="•"/>
            </a:pPr>
            <a:r>
              <a:rPr lang="ru-RU" sz="1800" b="1" strike="noStrike" spc="-1">
                <a:solidFill>
                  <a:srgbClr val="000000"/>
                </a:solidFill>
                <a:latin typeface="Calibri"/>
                <a:ea typeface="DejaVu Sans"/>
              </a:rPr>
              <a:t>При великих гематомах - пункції з наклавши тугу пов'язку.</a:t>
            </a:r>
            <a:endParaRPr lang="ru-RU" sz="1800" b="0" strike="noStrike" spc="-1">
              <a:latin typeface="Arial"/>
            </a:endParaRPr>
          </a:p>
          <a:p>
            <a:pPr marL="180000" indent="-215280">
              <a:lnSpc>
                <a:spcPct val="90000"/>
              </a:lnSpc>
              <a:buClr>
                <a:srgbClr val="000000"/>
              </a:buClr>
              <a:buFont typeface="Arial"/>
              <a:buChar char="•"/>
            </a:pPr>
            <a:r>
              <a:rPr lang="ru-RU" sz="1800" b="1" strike="noStrike" spc="-1">
                <a:solidFill>
                  <a:srgbClr val="000000"/>
                </a:solidFill>
                <a:latin typeface="Calibri"/>
                <a:ea typeface="DejaVu Sans"/>
              </a:rPr>
              <a:t>У випадках нагноєння – розкриття гнійника.</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487"/>
                                        </p:tgtEl>
                                        <p:attrNameLst>
                                          <p:attrName>style.visibility</p:attrName>
                                        </p:attrNameLst>
                                      </p:cBhvr>
                                      <p:to>
                                        <p:strVal val="visible"/>
                                      </p:to>
                                    </p:set>
                                    <p:anim calcmode="lin" valueType="num">
                                      <p:cBhvr additive="repl">
                                        <p:cTn id="7" dur="500" fill="hold"/>
                                        <p:tgtEl>
                                          <p:spTgt spid="487"/>
                                        </p:tgtEl>
                                        <p:attrNameLst>
                                          <p:attrName>ppt_x</p:attrName>
                                        </p:attrNameLst>
                                      </p:cBhvr>
                                      <p:tavLst>
                                        <p:tav tm="0">
                                          <p:val>
                                            <p:strVal val="0-#ppt_w/2"/>
                                          </p:val>
                                        </p:tav>
                                        <p:tav tm="100000">
                                          <p:val>
                                            <p:strVal val="#ppt_x"/>
                                          </p:val>
                                        </p:tav>
                                      </p:tavLst>
                                    </p:anim>
                                    <p:anim calcmode="lin" valueType="num">
                                      <p:cBhvr additive="repl">
                                        <p:cTn id="8" dur="500" fill="hold"/>
                                        <p:tgtEl>
                                          <p:spTgt spid="487"/>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488"/>
                                        </p:tgtEl>
                                        <p:attrNameLst>
                                          <p:attrName>style.visibility</p:attrName>
                                        </p:attrNameLst>
                                      </p:cBhvr>
                                      <p:to>
                                        <p:strVal val="visible"/>
                                      </p:to>
                                    </p:set>
                                    <p:anim calcmode="lin" valueType="num">
                                      <p:cBhvr additive="repl">
                                        <p:cTn id="12" dur="500" fill="hold"/>
                                        <p:tgtEl>
                                          <p:spTgt spid="488"/>
                                        </p:tgtEl>
                                        <p:attrNameLst>
                                          <p:attrName>ppt_x</p:attrName>
                                        </p:attrNameLst>
                                      </p:cBhvr>
                                      <p:tavLst>
                                        <p:tav tm="0">
                                          <p:val>
                                            <p:strVal val="0-#ppt_w/2"/>
                                          </p:val>
                                        </p:tav>
                                        <p:tav tm="100000">
                                          <p:val>
                                            <p:strVal val="#ppt_x"/>
                                          </p:val>
                                        </p:tav>
                                      </p:tavLst>
                                    </p:anim>
                                    <p:anim calcmode="lin" valueType="num">
                                      <p:cBhvr additive="repl">
                                        <p:cTn id="13" dur="500" fill="hold"/>
                                        <p:tgtEl>
                                          <p:spTgt spid="488"/>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endCondLst>
                                    <p:cond delay="15000"/>
                                  </p:endCondLst>
                                  <p:childTnLst>
                                    <p:set>
                                      <p:cBhvr>
                                        <p:cTn id="16" dur="1" fill="hold">
                                          <p:stCondLst>
                                            <p:cond delay="0"/>
                                          </p:stCondLst>
                                        </p:cTn>
                                        <p:tgtEl>
                                          <p:spTgt spid="489"/>
                                        </p:tgtEl>
                                        <p:attrNameLst>
                                          <p:attrName>style.visibility</p:attrName>
                                        </p:attrNameLst>
                                      </p:cBhvr>
                                      <p:to>
                                        <p:strVal val="visible"/>
                                      </p:to>
                                    </p:set>
                                    <p:anim calcmode="lin" valueType="num">
                                      <p:cBhvr additive="repl">
                                        <p:cTn id="17" dur="500" fill="hold"/>
                                        <p:tgtEl>
                                          <p:spTgt spid="489"/>
                                        </p:tgtEl>
                                        <p:attrNameLst>
                                          <p:attrName>ppt_x</p:attrName>
                                        </p:attrNameLst>
                                      </p:cBhvr>
                                      <p:tavLst>
                                        <p:tav tm="0">
                                          <p:val>
                                            <p:strVal val="0-#ppt_w/2"/>
                                          </p:val>
                                        </p:tav>
                                        <p:tav tm="100000">
                                          <p:val>
                                            <p:strVal val="#ppt_x"/>
                                          </p:val>
                                        </p:tav>
                                      </p:tavLst>
                                    </p:anim>
                                    <p:anim calcmode="lin" valueType="num">
                                      <p:cBhvr additive="repl">
                                        <p:cTn id="18" dur="500" fill="hold"/>
                                        <p:tgtEl>
                                          <p:spTgt spid="489"/>
                                        </p:tgtEl>
                                        <p:attrNameLst>
                                          <p:attrName>ppt_y</p:attrName>
                                        </p:attrNameLst>
                                      </p:cBhvr>
                                      <p:tavLst>
                                        <p:tav tm="0">
                                          <p:val>
                                            <p:strVal val="#ppt_y"/>
                                          </p:val>
                                        </p:tav>
                                        <p:tav tm="100000">
                                          <p:val>
                                            <p:strVal val="#ppt_y"/>
                                          </p:val>
                                        </p:tav>
                                      </p:tavLst>
                                    </p:anim>
                                  </p:childTnLst>
                                </p:cTn>
                              </p:par>
                            </p:childTnLst>
                          </p:cTn>
                        </p:par>
                        <p:par>
                          <p:cTn id="19" fill="hold" nodeType="afterEffect">
                            <p:stCondLst>
                              <p:cond delay="1500"/>
                            </p:stCondLst>
                            <p:childTnLst>
                              <p:par>
                                <p:cTn id="20" presetID="2" presetClass="entr" presetSubtype="8" fill="hold" nodeType="afterEffect">
                                  <p:stCondLst>
                                    <p:cond delay="0"/>
                                  </p:stCondLst>
                                  <p:childTnLst>
                                    <p:set>
                                      <p:cBhvr>
                                        <p:cTn id="21" dur="1" fill="hold">
                                          <p:stCondLst>
                                            <p:cond delay="0"/>
                                          </p:stCondLst>
                                        </p:cTn>
                                        <p:tgtEl>
                                          <p:spTgt spid="490"/>
                                        </p:tgtEl>
                                        <p:attrNameLst>
                                          <p:attrName>style.visibility</p:attrName>
                                        </p:attrNameLst>
                                      </p:cBhvr>
                                      <p:to>
                                        <p:strVal val="visible"/>
                                      </p:to>
                                    </p:set>
                                    <p:anim calcmode="lin" valueType="num">
                                      <p:cBhvr additive="repl">
                                        <p:cTn id="22" dur="500" fill="hold"/>
                                        <p:tgtEl>
                                          <p:spTgt spid="490"/>
                                        </p:tgtEl>
                                        <p:attrNameLst>
                                          <p:attrName>ppt_x</p:attrName>
                                        </p:attrNameLst>
                                      </p:cBhvr>
                                      <p:tavLst>
                                        <p:tav tm="0">
                                          <p:val>
                                            <p:strVal val="0-#ppt_w/2"/>
                                          </p:val>
                                        </p:tav>
                                        <p:tav tm="100000">
                                          <p:val>
                                            <p:strVal val="#ppt_x"/>
                                          </p:val>
                                        </p:tav>
                                      </p:tavLst>
                                    </p:anim>
                                    <p:anim calcmode="lin" valueType="num">
                                      <p:cBhvr additive="repl">
                                        <p:cTn id="23" dur="500" fill="hold"/>
                                        <p:tgtEl>
                                          <p:spTgt spid="490"/>
                                        </p:tgtEl>
                                        <p:attrNameLst>
                                          <p:attrName>ppt_y</p:attrName>
                                        </p:attrNameLst>
                                      </p:cBhvr>
                                      <p:tavLst>
                                        <p:tav tm="0">
                                          <p:val>
                                            <p:strVal val="#ppt_y"/>
                                          </p:val>
                                        </p:tav>
                                        <p:tav tm="100000">
                                          <p:val>
                                            <p:strVal val="#ppt_y"/>
                                          </p:val>
                                        </p:tav>
                                      </p:tavLst>
                                    </p:anim>
                                  </p:childTnLst>
                                </p:cTn>
                              </p:par>
                            </p:childTnLst>
                          </p:cTn>
                        </p:par>
                        <p:par>
                          <p:cTn id="24" fill="hold" nodeType="afterEffect">
                            <p:stCondLst>
                              <p:cond delay="2000"/>
                            </p:stCondLst>
                            <p:childTnLst>
                              <p:par>
                                <p:cTn id="25" presetID="2" presetClass="entr" presetSubtype="8" fill="hold" nodeType="afterEffect">
                                  <p:stCondLst>
                                    <p:cond delay="0"/>
                                  </p:stCondLst>
                                  <p:childTnLst>
                                    <p:set>
                                      <p:cBhvr>
                                        <p:cTn id="26" dur="1" fill="hold">
                                          <p:stCondLst>
                                            <p:cond delay="0"/>
                                          </p:stCondLst>
                                        </p:cTn>
                                        <p:tgtEl>
                                          <p:spTgt spid="491"/>
                                        </p:tgtEl>
                                        <p:attrNameLst>
                                          <p:attrName>style.visibility</p:attrName>
                                        </p:attrNameLst>
                                      </p:cBhvr>
                                      <p:to>
                                        <p:strVal val="visible"/>
                                      </p:to>
                                    </p:set>
                                    <p:anim calcmode="lin" valueType="num">
                                      <p:cBhvr additive="repl">
                                        <p:cTn id="27" dur="500" fill="hold"/>
                                        <p:tgtEl>
                                          <p:spTgt spid="491"/>
                                        </p:tgtEl>
                                        <p:attrNameLst>
                                          <p:attrName>ppt_x</p:attrName>
                                        </p:attrNameLst>
                                      </p:cBhvr>
                                      <p:tavLst>
                                        <p:tav tm="0">
                                          <p:val>
                                            <p:strVal val="0-#ppt_w/2"/>
                                          </p:val>
                                        </p:tav>
                                        <p:tav tm="100000">
                                          <p:val>
                                            <p:strVal val="#ppt_x"/>
                                          </p:val>
                                        </p:tav>
                                      </p:tavLst>
                                    </p:anim>
                                    <p:anim calcmode="lin" valueType="num">
                                      <p:cBhvr additive="repl">
                                        <p:cTn id="28" dur="500" fill="hold"/>
                                        <p:tgtEl>
                                          <p:spTgt spid="49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92">
                                            <p:txEl>
                                              <p:pRg st="0" end="0"/>
                                            </p:txEl>
                                          </p:spTgt>
                                        </p:tgtEl>
                                        <p:attrNameLst>
                                          <p:attrName>style.visibility</p:attrName>
                                        </p:attrNameLst>
                                      </p:cBhvr>
                                      <p:to>
                                        <p:strVal val="visible"/>
                                      </p:to>
                                    </p:set>
                                    <p:anim calcmode="lin" valueType="num">
                                      <p:cBhvr additive="repl">
                                        <p:cTn id="32" dur="500" fill="hold"/>
                                        <p:tgtEl>
                                          <p:spTgt spid="492">
                                            <p:txEl>
                                              <p:pRg st="0" end="0"/>
                                            </p:txEl>
                                          </p:spTgt>
                                        </p:tgtEl>
                                        <p:attrNameLst>
                                          <p:attrName>ppt_x</p:attrName>
                                        </p:attrNameLst>
                                      </p:cBhvr>
                                      <p:tavLst>
                                        <p:tav tm="0">
                                          <p:val>
                                            <p:strVal val="0-#ppt_w/2"/>
                                          </p:val>
                                        </p:tav>
                                        <p:tav tm="100000">
                                          <p:val>
                                            <p:strVal val="#ppt_x"/>
                                          </p:val>
                                        </p:tav>
                                      </p:tavLst>
                                    </p:anim>
                                    <p:anim calcmode="lin" valueType="num">
                                      <p:cBhvr additive="repl">
                                        <p:cTn id="33" dur="500" fill="hold"/>
                                        <p:tgtEl>
                                          <p:spTgt spid="492">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492">
                                            <p:txEl>
                                              <p:pRg st="1" end="1"/>
                                            </p:txEl>
                                          </p:spTgt>
                                        </p:tgtEl>
                                        <p:attrNameLst>
                                          <p:attrName>style.visibility</p:attrName>
                                        </p:attrNameLst>
                                      </p:cBhvr>
                                      <p:to>
                                        <p:strVal val="visible"/>
                                      </p:to>
                                    </p:set>
                                    <p:anim calcmode="lin" valueType="num">
                                      <p:cBhvr additive="repl">
                                        <p:cTn id="37" dur="500" fill="hold"/>
                                        <p:tgtEl>
                                          <p:spTgt spid="492">
                                            <p:txEl>
                                              <p:pRg st="1" end="1"/>
                                            </p:txEl>
                                          </p:spTgt>
                                        </p:tgtEl>
                                        <p:attrNameLst>
                                          <p:attrName>ppt_x</p:attrName>
                                        </p:attrNameLst>
                                      </p:cBhvr>
                                      <p:tavLst>
                                        <p:tav tm="0">
                                          <p:val>
                                            <p:strVal val="0-#ppt_w/2"/>
                                          </p:val>
                                        </p:tav>
                                        <p:tav tm="100000">
                                          <p:val>
                                            <p:strVal val="#ppt_x"/>
                                          </p:val>
                                        </p:tav>
                                      </p:tavLst>
                                    </p:anim>
                                    <p:anim calcmode="lin" valueType="num">
                                      <p:cBhvr additive="repl">
                                        <p:cTn id="38" dur="500" fill="hold"/>
                                        <p:tgtEl>
                                          <p:spTgt spid="492">
                                            <p:txEl>
                                              <p:pRg st="1" end="1"/>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492">
                                            <p:txEl>
                                              <p:pRg st="2" end="2"/>
                                            </p:txEl>
                                          </p:spTgt>
                                        </p:tgtEl>
                                        <p:attrNameLst>
                                          <p:attrName>style.visibility</p:attrName>
                                        </p:attrNameLst>
                                      </p:cBhvr>
                                      <p:to>
                                        <p:strVal val="visible"/>
                                      </p:to>
                                    </p:set>
                                    <p:anim calcmode="lin" valueType="num">
                                      <p:cBhvr additive="repl">
                                        <p:cTn id="42" dur="500" fill="hold"/>
                                        <p:tgtEl>
                                          <p:spTgt spid="492">
                                            <p:txEl>
                                              <p:pRg st="2" end="2"/>
                                            </p:txEl>
                                          </p:spTgt>
                                        </p:tgtEl>
                                        <p:attrNameLst>
                                          <p:attrName>ppt_x</p:attrName>
                                        </p:attrNameLst>
                                      </p:cBhvr>
                                      <p:tavLst>
                                        <p:tav tm="0">
                                          <p:val>
                                            <p:strVal val="0-#ppt_w/2"/>
                                          </p:val>
                                        </p:tav>
                                        <p:tav tm="100000">
                                          <p:val>
                                            <p:strVal val="#ppt_x"/>
                                          </p:val>
                                        </p:tav>
                                      </p:tavLst>
                                    </p:anim>
                                    <p:anim calcmode="lin" valueType="num">
                                      <p:cBhvr additive="repl">
                                        <p:cTn id="43" dur="500" fill="hold"/>
                                        <p:tgtEl>
                                          <p:spTgt spid="492">
                                            <p:txEl>
                                              <p:pRg st="2" end="2"/>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492">
                                            <p:txEl>
                                              <p:pRg st="3" end="3"/>
                                            </p:txEl>
                                          </p:spTgt>
                                        </p:tgtEl>
                                        <p:attrNameLst>
                                          <p:attrName>style.visibility</p:attrName>
                                        </p:attrNameLst>
                                      </p:cBhvr>
                                      <p:to>
                                        <p:strVal val="visible"/>
                                      </p:to>
                                    </p:set>
                                    <p:anim calcmode="lin" valueType="num">
                                      <p:cBhvr additive="repl">
                                        <p:cTn id="47" dur="500" fill="hold"/>
                                        <p:tgtEl>
                                          <p:spTgt spid="492">
                                            <p:txEl>
                                              <p:pRg st="3" end="3"/>
                                            </p:txEl>
                                          </p:spTgt>
                                        </p:tgtEl>
                                        <p:attrNameLst>
                                          <p:attrName>ppt_x</p:attrName>
                                        </p:attrNameLst>
                                      </p:cBhvr>
                                      <p:tavLst>
                                        <p:tav tm="0">
                                          <p:val>
                                            <p:strVal val="0-#ppt_w/2"/>
                                          </p:val>
                                        </p:tav>
                                        <p:tav tm="100000">
                                          <p:val>
                                            <p:strVal val="#ppt_x"/>
                                          </p:val>
                                        </p:tav>
                                      </p:tavLst>
                                    </p:anim>
                                    <p:anim calcmode="lin" valueType="num">
                                      <p:cBhvr additive="repl">
                                        <p:cTn id="48" dur="500" fill="hold"/>
                                        <p:tgtEl>
                                          <p:spTgt spid="492">
                                            <p:txEl>
                                              <p:pRg st="3" end="3"/>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492">
                                            <p:txEl>
                                              <p:pRg st="4" end="4"/>
                                            </p:txEl>
                                          </p:spTgt>
                                        </p:tgtEl>
                                        <p:attrNameLst>
                                          <p:attrName>style.visibility</p:attrName>
                                        </p:attrNameLst>
                                      </p:cBhvr>
                                      <p:to>
                                        <p:strVal val="visible"/>
                                      </p:to>
                                    </p:set>
                                    <p:anim calcmode="lin" valueType="num">
                                      <p:cBhvr additive="repl">
                                        <p:cTn id="52" dur="500" fill="hold"/>
                                        <p:tgtEl>
                                          <p:spTgt spid="492">
                                            <p:txEl>
                                              <p:pRg st="4" end="4"/>
                                            </p:txEl>
                                          </p:spTgt>
                                        </p:tgtEl>
                                        <p:attrNameLst>
                                          <p:attrName>ppt_x</p:attrName>
                                        </p:attrNameLst>
                                      </p:cBhvr>
                                      <p:tavLst>
                                        <p:tav tm="0">
                                          <p:val>
                                            <p:strVal val="0-#ppt_w/2"/>
                                          </p:val>
                                        </p:tav>
                                        <p:tav tm="100000">
                                          <p:val>
                                            <p:strVal val="#ppt_x"/>
                                          </p:val>
                                        </p:tav>
                                      </p:tavLst>
                                    </p:anim>
                                    <p:anim calcmode="lin" valueType="num">
                                      <p:cBhvr additive="repl">
                                        <p:cTn id="53" dur="500" fill="hold"/>
                                        <p:tgtEl>
                                          <p:spTgt spid="49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CustomShape 1"/>
          <p:cNvSpPr/>
          <p:nvPr/>
        </p:nvSpPr>
        <p:spPr>
          <a:xfrm>
            <a:off x="714240" y="2214720"/>
            <a:ext cx="7538040" cy="144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i="1" strike="noStrike" spc="-1">
                <a:solidFill>
                  <a:srgbClr val="FF0000"/>
                </a:solidFill>
                <a:latin typeface="Calibri"/>
                <a:ea typeface="DejaVu Sans"/>
              </a:rPr>
              <a:t>Дякую за увагу!</a:t>
            </a:r>
            <a:endParaRPr lang="ru-RU" sz="4400" b="0" strike="noStrike" spc="-1">
              <a:latin typeface="Arial"/>
            </a:endParaRPr>
          </a:p>
        </p:txBody>
      </p:sp>
    </p:spTree>
    <p:extLst>
      <p:ext uri="{BB962C8B-B14F-4D97-AF65-F5344CB8AC3E}">
        <p14:creationId xmlns:p14="http://schemas.microsoft.com/office/powerpoint/2010/main" val="22679423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285840" y="214200"/>
            <a:ext cx="8571600" cy="637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80000"/>
              </a:lnSpc>
            </a:pPr>
            <a:r>
              <a:rPr lang="ru-RU" sz="2400" b="1" i="1" u="sng" strike="noStrike" spc="-1">
                <a:solidFill>
                  <a:srgbClr val="7030A0"/>
                </a:solidFill>
                <a:uFillTx/>
                <a:latin typeface="Calibri"/>
                <a:ea typeface="DejaVu Sans"/>
              </a:rPr>
              <a:t>Розтягнення</a:t>
            </a:r>
            <a:r>
              <a:rPr lang="ru-RU" sz="2400" b="0" strike="noStrike" spc="-1">
                <a:solidFill>
                  <a:srgbClr val="000000"/>
                </a:solidFill>
                <a:latin typeface="Calibri"/>
                <a:ea typeface="DejaVu Sans"/>
              </a:rPr>
              <a:t> виникає при різких рухах. Часто ушкоджуються зв'язки суглобів, особливо гомілково-стопного. </a:t>
            </a:r>
            <a:endParaRPr lang="ru-RU" sz="2400" b="0" strike="noStrike" spc="-1">
              <a:latin typeface="Arial"/>
            </a:endParaRPr>
          </a:p>
          <a:p>
            <a:pPr algn="just">
              <a:lnSpc>
                <a:spcPct val="80000"/>
              </a:lnSpc>
            </a:pPr>
            <a:r>
              <a:rPr lang="ru-RU" sz="2400" b="0" strike="noStrike" spc="-1">
                <a:solidFill>
                  <a:srgbClr val="000000"/>
                </a:solidFill>
                <a:latin typeface="Calibri"/>
                <a:ea typeface="DejaVu Sans"/>
              </a:rPr>
              <a:t>       У ділянці суглоба спостерігаються біль, припухлість і гематома. Порушуються функції суглоба. </a:t>
            </a:r>
            <a:endParaRPr lang="ru-RU" sz="2400" b="0" strike="noStrike" spc="-1">
              <a:latin typeface="Arial"/>
            </a:endParaRPr>
          </a:p>
          <a:p>
            <a:pPr algn="just">
              <a:lnSpc>
                <a:spcPct val="80000"/>
              </a:lnSpc>
            </a:pPr>
            <a:r>
              <a:rPr lang="ru-RU" sz="2400" b="0" strike="noStrike" spc="-1">
                <a:solidFill>
                  <a:srgbClr val="000000"/>
                </a:solidFill>
                <a:latin typeface="Calibri"/>
                <a:ea typeface="DejaVu Sans"/>
              </a:rPr>
              <a:t>       </a:t>
            </a:r>
            <a:r>
              <a:rPr lang="ru-RU" sz="2400" b="1" strike="noStrike" spc="-1">
                <a:solidFill>
                  <a:srgbClr val="000000"/>
                </a:solidFill>
                <a:latin typeface="Calibri"/>
                <a:ea typeface="DejaVu Sans"/>
              </a:rPr>
              <a:t>Невідкладна допомога</a:t>
            </a:r>
            <a:r>
              <a:rPr lang="ru-RU" sz="2400" b="0" strike="noStrike" spc="-1">
                <a:solidFill>
                  <a:srgbClr val="000000"/>
                </a:solidFill>
                <a:latin typeface="Calibri"/>
                <a:ea typeface="DejaVu Sans"/>
              </a:rPr>
              <a:t> полягає в застосуванні холода (місцево) і накладанні стисної пов'язки для зменшення об'єму рухів і запобігання наростанню гематоми. З 3-ї доби призначають теплові процедури.</a:t>
            </a:r>
            <a:endParaRPr lang="ru-RU" sz="2400" b="0" strike="noStrike" spc="-1">
              <a:latin typeface="Arial"/>
            </a:endParaRPr>
          </a:p>
          <a:p>
            <a:pPr algn="just">
              <a:lnSpc>
                <a:spcPct val="100000"/>
              </a:lnSpc>
            </a:pPr>
            <a:r>
              <a:rPr lang="ru-RU" sz="2400" b="1" u="sng" strike="noStrike" spc="-1">
                <a:solidFill>
                  <a:srgbClr val="FF9900"/>
                </a:solidFill>
                <a:uFillTx/>
                <a:latin typeface="Calibri"/>
                <a:ea typeface="DejaVu Sans"/>
              </a:rPr>
              <a:t> </a:t>
            </a:r>
            <a:endParaRPr lang="ru-RU" sz="2400" b="0" strike="noStrike" spc="-1">
              <a:latin typeface="Arial"/>
            </a:endParaRPr>
          </a:p>
          <a:p>
            <a:pPr algn="just">
              <a:lnSpc>
                <a:spcPct val="100000"/>
              </a:lnSpc>
            </a:pPr>
            <a:r>
              <a:rPr lang="ru-RU" sz="2400" b="1" i="1" u="sng" strike="noStrike" spc="-1">
                <a:solidFill>
                  <a:srgbClr val="7030A0"/>
                </a:solidFill>
                <a:uFillTx/>
                <a:latin typeface="Calibri"/>
                <a:ea typeface="DejaVu Sans"/>
              </a:rPr>
              <a:t>Розрив</a:t>
            </a:r>
            <a:r>
              <a:rPr lang="ru-RU" sz="2400" b="0" strike="noStrike" spc="-1">
                <a:solidFill>
                  <a:srgbClr val="7030A0"/>
                </a:solidFill>
                <a:latin typeface="Calibri"/>
                <a:ea typeface="DejaVu Sans"/>
              </a:rPr>
              <a:t>.  </a:t>
            </a:r>
            <a:r>
              <a:rPr lang="ru-RU" sz="2400" b="0" strike="noStrike" spc="-1">
                <a:solidFill>
                  <a:srgbClr val="000000"/>
                </a:solidFill>
                <a:latin typeface="Calibri"/>
                <a:ea typeface="DejaVu Sans"/>
              </a:rPr>
              <a:t>Розрізняють розриви зв'язок, м'язів і сухожилків. Сильний рух або раптове скорочення м'язів призводить до розтягнення тканин, яке перевищує бар'єр еластичності, що спричинює порушення цілості органа.</a:t>
            </a:r>
            <a:endParaRPr lang="ru-RU" sz="2400" b="0" strike="noStrike" spc="-1">
              <a:latin typeface="Arial"/>
            </a:endParaRPr>
          </a:p>
          <a:p>
            <a:pPr algn="just">
              <a:lnSpc>
                <a:spcPct val="100000"/>
              </a:lnSpc>
            </a:pPr>
            <a:r>
              <a:rPr lang="ru-RU" sz="2400" b="1" u="sng" strike="noStrike" spc="-1">
                <a:solidFill>
                  <a:srgbClr val="FF0000"/>
                </a:solidFill>
                <a:uFillTx/>
                <a:latin typeface="Calibri"/>
                <a:ea typeface="DejaVu Sans"/>
              </a:rPr>
              <a:t>Розрив сухожилків </a:t>
            </a:r>
            <a:r>
              <a:rPr lang="ru-RU" sz="2400" b="0" strike="noStrike" spc="-1">
                <a:solidFill>
                  <a:srgbClr val="000000"/>
                </a:solidFill>
                <a:latin typeface="Calibri"/>
                <a:ea typeface="DejaVu Sans"/>
              </a:rPr>
              <a:t>спостерігається в разі раптового і сильного скорочення м'язів. Невідкладна допомога полягає в транспортній іммобілізації. Лікування закритих розривів сухожилків оперативне (зшивання розірваного сухожилля з подальшою іммобілізацією).</a:t>
            </a:r>
            <a:endParaRPr lang="ru-RU" sz="2400" b="0" strike="noStrike" spc="-1">
              <a:latin typeface="Arial"/>
            </a:endParaRPr>
          </a:p>
          <a:p>
            <a:pPr algn="just">
              <a:lnSpc>
                <a:spcPct val="80000"/>
              </a:lnSpc>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357120" y="285840"/>
            <a:ext cx="8571600" cy="59140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pPr>
            <a:r>
              <a:rPr lang="ru-RU" sz="1800" b="0" i="1" strike="noStrike" spc="-1" dirty="0">
                <a:solidFill>
                  <a:srgbClr val="000000"/>
                </a:solidFill>
                <a:latin typeface="Calibri"/>
                <a:ea typeface="DejaVu Sans"/>
              </a:rPr>
              <a:t> </a:t>
            </a:r>
            <a:r>
              <a:rPr lang="ru-RU" sz="2200" b="1" i="1" u="sng" strike="noStrike" spc="-1" dirty="0" err="1">
                <a:solidFill>
                  <a:srgbClr val="7030A0"/>
                </a:solidFill>
                <a:uFillTx/>
                <a:latin typeface="Calibri"/>
                <a:ea typeface="DejaVu Sans"/>
              </a:rPr>
              <a:t>Розрив</a:t>
            </a:r>
            <a:r>
              <a:rPr lang="ru-RU" sz="2200" b="1" i="1" u="sng" strike="noStrike" spc="-1" dirty="0">
                <a:solidFill>
                  <a:srgbClr val="7030A0"/>
                </a:solidFill>
                <a:uFillTx/>
                <a:latin typeface="Calibri"/>
                <a:ea typeface="DejaVu Sans"/>
              </a:rPr>
              <a:t> </a:t>
            </a:r>
            <a:r>
              <a:rPr lang="ru-RU" sz="2200" b="1" i="1" u="sng" strike="noStrike" spc="-1" dirty="0" err="1">
                <a:solidFill>
                  <a:srgbClr val="7030A0"/>
                </a:solidFill>
                <a:uFillTx/>
                <a:latin typeface="Calibri"/>
                <a:ea typeface="DejaVu Sans"/>
              </a:rPr>
              <a:t>зв'язок</a:t>
            </a:r>
            <a:r>
              <a:rPr lang="ru-RU" sz="2200" b="0" strike="noStrike" spc="-1" dirty="0">
                <a:solidFill>
                  <a:srgbClr val="7030A0"/>
                </a:solidFill>
                <a:latin typeface="Calibri"/>
                <a:ea typeface="DejaVu Sans"/>
              </a:rPr>
              <a:t> </a:t>
            </a:r>
            <a:r>
              <a:rPr lang="ru-RU" sz="2200" b="0" strike="noStrike" spc="-1" dirty="0" err="1">
                <a:solidFill>
                  <a:srgbClr val="000000"/>
                </a:solidFill>
                <a:latin typeface="Calibri"/>
                <a:ea typeface="DejaVu Sans"/>
              </a:rPr>
              <a:t>суглоба</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спостерігається</a:t>
            </a:r>
            <a:r>
              <a:rPr lang="ru-RU" sz="2200" b="0" strike="noStrike" spc="-1" dirty="0">
                <a:solidFill>
                  <a:srgbClr val="000000"/>
                </a:solidFill>
                <a:latin typeface="Calibri"/>
                <a:ea typeface="DejaVu Sans"/>
              </a:rPr>
              <a:t> в </a:t>
            </a:r>
            <a:r>
              <a:rPr lang="ru-RU" sz="2200" b="0" strike="noStrike" spc="-1" dirty="0" err="1">
                <a:solidFill>
                  <a:srgbClr val="000000"/>
                </a:solidFill>
                <a:latin typeface="Calibri"/>
                <a:ea typeface="DejaVu Sans"/>
              </a:rPr>
              <a:t>разі</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дії</a:t>
            </a:r>
            <a:r>
              <a:rPr lang="ru-RU" sz="2200" b="0" strike="noStrike" spc="-1" dirty="0">
                <a:solidFill>
                  <a:srgbClr val="000000"/>
                </a:solidFill>
                <a:latin typeface="Calibri"/>
                <a:ea typeface="DejaVu Sans"/>
              </a:rPr>
              <a:t> на </a:t>
            </a:r>
            <a:r>
              <a:rPr lang="ru-RU" sz="2200" b="0" strike="noStrike" spc="-1" dirty="0" err="1">
                <a:solidFill>
                  <a:srgbClr val="000000"/>
                </a:solidFill>
                <a:latin typeface="Calibri"/>
                <a:ea typeface="DejaVu Sans"/>
              </a:rPr>
              <a:t>суглоб</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раптової</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сили</a:t>
            </a:r>
            <a:r>
              <a:rPr lang="ru-RU" sz="2200" b="0" strike="noStrike" spc="-1" dirty="0">
                <a:solidFill>
                  <a:srgbClr val="000000"/>
                </a:solidFill>
                <a:latin typeface="Calibri"/>
                <a:ea typeface="DejaVu Sans"/>
              </a:rPr>
              <a:t>. У хворого </a:t>
            </a:r>
            <a:r>
              <a:rPr lang="ru-RU" sz="2200" b="0" strike="noStrike" spc="-1" dirty="0" err="1">
                <a:solidFill>
                  <a:srgbClr val="000000"/>
                </a:solidFill>
                <a:latin typeface="Calibri"/>
                <a:ea typeface="DejaVu Sans"/>
              </a:rPr>
              <a:t>з'являються</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біль</a:t>
            </a:r>
            <a:r>
              <a:rPr lang="ru-RU" sz="2200" b="0" strike="noStrike" spc="-1" dirty="0">
                <a:solidFill>
                  <a:srgbClr val="000000"/>
                </a:solidFill>
                <a:latin typeface="Calibri"/>
                <a:ea typeface="DejaVu Sans"/>
              </a:rPr>
              <a:t> і </a:t>
            </a:r>
            <a:r>
              <a:rPr lang="ru-RU" sz="2200" b="0" strike="noStrike" spc="-1" dirty="0" err="1">
                <a:solidFill>
                  <a:srgbClr val="000000"/>
                </a:solidFill>
                <a:latin typeface="Calibri"/>
                <a:ea typeface="DejaVu Sans"/>
              </a:rPr>
              <a:t>крововилив</a:t>
            </a:r>
            <a:r>
              <a:rPr lang="ru-RU" sz="2200" b="0" strike="noStrike" spc="-1" dirty="0">
                <a:solidFill>
                  <a:srgbClr val="000000"/>
                </a:solidFill>
                <a:latin typeface="Calibri"/>
                <a:ea typeface="DejaVu Sans"/>
              </a:rPr>
              <a:t> у </a:t>
            </a:r>
            <a:r>
              <a:rPr lang="ru-RU" sz="2200" b="0" strike="noStrike" spc="-1" dirty="0" err="1">
                <a:solidFill>
                  <a:srgbClr val="000000"/>
                </a:solidFill>
                <a:latin typeface="Calibri"/>
                <a:ea typeface="DejaVu Sans"/>
              </a:rPr>
              <a:t>м'які</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тканини</a:t>
            </a:r>
            <a:r>
              <a:rPr lang="ru-RU" sz="2200" b="0" strike="noStrike" spc="-1" dirty="0">
                <a:solidFill>
                  <a:srgbClr val="000000"/>
                </a:solidFill>
                <a:latin typeface="Calibri"/>
                <a:ea typeface="DejaVu Sans"/>
              </a:rPr>
              <a:t>, гемартроз у </a:t>
            </a:r>
            <a:r>
              <a:rPr lang="ru-RU" sz="2200" b="0" strike="noStrike" spc="-1" dirty="0" err="1">
                <a:solidFill>
                  <a:srgbClr val="000000"/>
                </a:solidFill>
                <a:latin typeface="Calibri"/>
                <a:ea typeface="DejaVu Sans"/>
              </a:rPr>
              <a:t>відповідному</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суглобі</a:t>
            </a:r>
            <a:r>
              <a:rPr lang="ru-RU" sz="2200" b="0" strike="noStrike" spc="-1" dirty="0">
                <a:solidFill>
                  <a:srgbClr val="000000"/>
                </a:solidFill>
                <a:latin typeface="Calibri"/>
                <a:ea typeface="DejaVu Sans"/>
              </a:rPr>
              <a:t> та </a:t>
            </a:r>
            <a:r>
              <a:rPr lang="ru-RU" sz="2200" b="0" strike="noStrike" spc="-1" dirty="0" err="1">
                <a:solidFill>
                  <a:srgbClr val="000000"/>
                </a:solidFill>
                <a:latin typeface="Calibri"/>
                <a:ea typeface="DejaVu Sans"/>
              </a:rPr>
              <a:t>порушення</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його</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функцій</a:t>
            </a:r>
            <a:r>
              <a:rPr lang="ru-RU" sz="2200" b="0" strike="noStrike" spc="-1" dirty="0">
                <a:solidFill>
                  <a:srgbClr val="000000"/>
                </a:solidFill>
                <a:latin typeface="Calibri"/>
                <a:ea typeface="DejaVu Sans"/>
              </a:rPr>
              <a:t>, набряк </a:t>
            </a:r>
            <a:r>
              <a:rPr lang="ru-RU" sz="2200" b="0" strike="noStrike" spc="-1" dirty="0" err="1">
                <a:solidFill>
                  <a:srgbClr val="000000"/>
                </a:solidFill>
                <a:latin typeface="Calibri"/>
                <a:ea typeface="DejaVu Sans"/>
              </a:rPr>
              <a:t>м'яких</a:t>
            </a:r>
            <a:r>
              <a:rPr lang="ru-RU" sz="2200" b="0" strike="noStrike" spc="-1" dirty="0">
                <a:solidFill>
                  <a:srgbClr val="000000"/>
                </a:solidFill>
                <a:latin typeface="Calibri"/>
                <a:ea typeface="DejaVu Sans"/>
              </a:rPr>
              <a:t> тканин. </a:t>
            </a:r>
            <a:endParaRPr lang="ru-RU" sz="2200" b="0" strike="noStrike" spc="-1" dirty="0">
              <a:latin typeface="Arial"/>
            </a:endParaRPr>
          </a:p>
          <a:p>
            <a:pPr algn="just">
              <a:lnSpc>
                <a:spcPct val="90000"/>
              </a:lnSpc>
            </a:pPr>
            <a:r>
              <a:rPr lang="ru-RU" sz="2200" b="0" strike="noStrike" spc="-1" dirty="0" err="1" smtClean="0">
                <a:solidFill>
                  <a:srgbClr val="000000"/>
                </a:solidFill>
                <a:latin typeface="Calibri"/>
                <a:ea typeface="DejaVu Sans"/>
              </a:rPr>
              <a:t>Невідкладна</a:t>
            </a:r>
            <a:r>
              <a:rPr lang="ru-RU" sz="2200" b="0" strike="noStrike" spc="-1" dirty="0" smtClean="0">
                <a:solidFill>
                  <a:srgbClr val="000000"/>
                </a:solidFill>
                <a:latin typeface="Calibri"/>
                <a:ea typeface="DejaVu Sans"/>
              </a:rPr>
              <a:t> </a:t>
            </a:r>
            <a:r>
              <a:rPr lang="ru-RU" sz="2200" b="0" strike="noStrike" spc="-1" dirty="0" err="1">
                <a:solidFill>
                  <a:srgbClr val="000000"/>
                </a:solidFill>
                <a:latin typeface="Calibri"/>
                <a:ea typeface="DejaVu Sans"/>
              </a:rPr>
              <a:t>допомога</a:t>
            </a:r>
            <a:r>
              <a:rPr lang="ru-RU" sz="2200" b="0" strike="noStrike" spc="-1" dirty="0">
                <a:solidFill>
                  <a:srgbClr val="000000"/>
                </a:solidFill>
                <a:latin typeface="Calibri"/>
                <a:ea typeface="DejaVu Sans"/>
              </a:rPr>
              <a:t> при </a:t>
            </a:r>
            <a:r>
              <a:rPr lang="ru-RU" sz="2200" b="0" strike="noStrike" spc="-1" dirty="0" err="1">
                <a:solidFill>
                  <a:srgbClr val="000000"/>
                </a:solidFill>
                <a:latin typeface="Calibri"/>
                <a:ea typeface="DejaVu Sans"/>
              </a:rPr>
              <a:t>розриві</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зв'язок</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полягає</a:t>
            </a:r>
            <a:r>
              <a:rPr lang="ru-RU" sz="2200" b="0" strike="noStrike" spc="-1" dirty="0">
                <a:solidFill>
                  <a:srgbClr val="000000"/>
                </a:solidFill>
                <a:latin typeface="Calibri"/>
                <a:ea typeface="DejaVu Sans"/>
              </a:rPr>
              <a:t> в </a:t>
            </a:r>
            <a:r>
              <a:rPr lang="ru-RU" sz="2200" b="0" strike="noStrike" spc="-1" dirty="0" err="1">
                <a:solidFill>
                  <a:srgbClr val="000000"/>
                </a:solidFill>
                <a:latin typeface="Calibri"/>
                <a:ea typeface="DejaVu Sans"/>
              </a:rPr>
              <a:t>транспортній</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іммобілізації</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накладання</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черепашкоподібної</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пов'язки</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іммобілізація</a:t>
            </a:r>
            <a:r>
              <a:rPr lang="ru-RU" sz="2200" b="0" strike="noStrike" spc="-1" dirty="0">
                <a:solidFill>
                  <a:srgbClr val="000000"/>
                </a:solidFill>
                <a:latin typeface="Calibri"/>
                <a:ea typeface="DejaVu Sans"/>
              </a:rPr>
              <a:t> шиною </a:t>
            </a:r>
            <a:r>
              <a:rPr lang="ru-RU" sz="2200" b="0" strike="noStrike" spc="-1" dirty="0" err="1">
                <a:solidFill>
                  <a:srgbClr val="000000"/>
                </a:solidFill>
                <a:latin typeface="Calibri"/>
                <a:ea typeface="DejaVu Sans"/>
              </a:rPr>
              <a:t>Крамера</a:t>
            </a:r>
            <a:r>
              <a:rPr lang="ru-RU" sz="2200" b="0" strike="noStrike" spc="-1" dirty="0">
                <a:solidFill>
                  <a:srgbClr val="000000"/>
                </a:solidFill>
                <a:latin typeface="Calibri"/>
                <a:ea typeface="DejaVu Sans"/>
              </a:rPr>
              <a:t>), а </a:t>
            </a:r>
            <a:r>
              <a:rPr lang="ru-RU" sz="2200" b="0" strike="noStrike" spc="-1" dirty="0" err="1">
                <a:solidFill>
                  <a:srgbClr val="000000"/>
                </a:solidFill>
                <a:latin typeface="Calibri"/>
                <a:ea typeface="DejaVu Sans"/>
              </a:rPr>
              <a:t>лікування</a:t>
            </a:r>
            <a:r>
              <a:rPr lang="ru-RU" sz="2200" b="0" strike="noStrike" spc="-1" dirty="0">
                <a:solidFill>
                  <a:srgbClr val="000000"/>
                </a:solidFill>
                <a:latin typeface="Calibri"/>
                <a:ea typeface="DejaVu Sans"/>
              </a:rPr>
              <a:t> — у </a:t>
            </a:r>
            <a:r>
              <a:rPr lang="ru-RU" sz="2200" b="0" strike="noStrike" spc="-1" dirty="0" err="1">
                <a:solidFill>
                  <a:srgbClr val="000000"/>
                </a:solidFill>
                <a:latin typeface="Calibri"/>
                <a:ea typeface="DejaVu Sans"/>
              </a:rPr>
              <a:t>забезпеченні</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функціонального</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спокою</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тривалій</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іммобілізації</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ушкодженого</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суглоба</a:t>
            </a:r>
            <a:r>
              <a:rPr lang="ru-RU" sz="2200" b="0" strike="noStrike" spc="-1" dirty="0">
                <a:solidFill>
                  <a:srgbClr val="000000"/>
                </a:solidFill>
                <a:latin typeface="Calibri"/>
                <a:ea typeface="DejaVu Sans"/>
              </a:rPr>
              <a:t>.</a:t>
            </a:r>
            <a:endParaRPr lang="ru-RU" sz="2200" b="0" strike="noStrike" spc="-1" dirty="0">
              <a:latin typeface="Arial"/>
            </a:endParaRPr>
          </a:p>
          <a:p>
            <a:pPr algn="just">
              <a:lnSpc>
                <a:spcPct val="100000"/>
              </a:lnSpc>
            </a:pPr>
            <a:r>
              <a:rPr lang="ru-RU" sz="2200" b="0" strike="noStrike" spc="-1" dirty="0" err="1">
                <a:solidFill>
                  <a:srgbClr val="003300"/>
                </a:solidFill>
                <a:latin typeface="Calibri"/>
                <a:ea typeface="DejaVu Sans"/>
              </a:rPr>
              <a:t>Унаслідок</a:t>
            </a:r>
            <a:r>
              <a:rPr lang="ru-RU" sz="2200" b="0" strike="noStrike" spc="-1" dirty="0">
                <a:solidFill>
                  <a:srgbClr val="003300"/>
                </a:solidFill>
                <a:latin typeface="Calibri"/>
                <a:ea typeface="DejaVu Sans"/>
              </a:rPr>
              <a:t> сильного </a:t>
            </a:r>
            <a:r>
              <a:rPr lang="ru-RU" sz="2200" b="0" strike="noStrike" spc="-1" dirty="0" err="1">
                <a:solidFill>
                  <a:srgbClr val="003300"/>
                </a:solidFill>
                <a:latin typeface="Calibri"/>
                <a:ea typeface="DejaVu Sans"/>
              </a:rPr>
              <a:t>скорочення</a:t>
            </a:r>
            <a:r>
              <a:rPr lang="ru-RU" sz="2200" b="0" strike="noStrike" spc="-1" dirty="0">
                <a:solidFill>
                  <a:srgbClr val="003300"/>
                </a:solidFill>
                <a:latin typeface="Calibri"/>
                <a:ea typeface="DejaVu Sans"/>
              </a:rPr>
              <a:t> </a:t>
            </a:r>
            <a:r>
              <a:rPr lang="ru-RU" sz="2200" b="0" strike="noStrike" spc="-1" dirty="0" err="1">
                <a:solidFill>
                  <a:srgbClr val="003300"/>
                </a:solidFill>
                <a:latin typeface="Calibri"/>
                <a:ea typeface="DejaVu Sans"/>
              </a:rPr>
              <a:t>м'язів</a:t>
            </a:r>
            <a:r>
              <a:rPr lang="ru-RU" sz="2200" b="0" strike="noStrike" spc="-1" dirty="0">
                <a:solidFill>
                  <a:srgbClr val="003300"/>
                </a:solidFill>
                <a:latin typeface="Calibri"/>
                <a:ea typeface="DejaVu Sans"/>
              </a:rPr>
              <a:t> </a:t>
            </a:r>
            <a:r>
              <a:rPr lang="ru-RU" sz="2200" b="0" strike="noStrike" spc="-1" dirty="0" err="1">
                <a:solidFill>
                  <a:srgbClr val="003300"/>
                </a:solidFill>
                <a:latin typeface="Calibri"/>
                <a:ea typeface="DejaVu Sans"/>
              </a:rPr>
              <a:t>виникає</a:t>
            </a:r>
            <a:r>
              <a:rPr lang="ru-RU" sz="2200" b="0" strike="noStrike" spc="-1" dirty="0">
                <a:solidFill>
                  <a:srgbClr val="003300"/>
                </a:solidFill>
                <a:latin typeface="Calibri"/>
                <a:ea typeface="DejaVu Sans"/>
              </a:rPr>
              <a:t> </a:t>
            </a:r>
            <a:r>
              <a:rPr lang="ru-RU" sz="2200" b="1" i="1" u="sng" strike="noStrike" spc="-1" dirty="0" err="1">
                <a:solidFill>
                  <a:srgbClr val="7030A0"/>
                </a:solidFill>
                <a:uFillTx/>
                <a:latin typeface="Calibri"/>
                <a:ea typeface="DejaVu Sans"/>
              </a:rPr>
              <a:t>розрив</a:t>
            </a:r>
            <a:r>
              <a:rPr lang="ru-RU" sz="2200" b="1" i="1" u="sng" strike="noStrike" spc="-1" dirty="0">
                <a:solidFill>
                  <a:srgbClr val="7030A0"/>
                </a:solidFill>
                <a:uFillTx/>
                <a:latin typeface="Calibri"/>
                <a:ea typeface="DejaVu Sans"/>
              </a:rPr>
              <a:t> </a:t>
            </a:r>
            <a:r>
              <a:rPr lang="ru-RU" sz="2200" b="1" i="1" u="sng" strike="noStrike" spc="-1" dirty="0" err="1">
                <a:solidFill>
                  <a:srgbClr val="7030A0"/>
                </a:solidFill>
                <a:uFillTx/>
                <a:latin typeface="Calibri"/>
                <a:ea typeface="DejaVu Sans"/>
              </a:rPr>
              <a:t>фасцій</a:t>
            </a:r>
            <a:r>
              <a:rPr lang="ru-RU" sz="2200" b="1" i="1" u="sng" strike="noStrike" spc="-1" dirty="0">
                <a:solidFill>
                  <a:srgbClr val="003300"/>
                </a:solidFill>
                <a:uFillTx/>
                <a:latin typeface="Calibri"/>
                <a:ea typeface="DejaVu Sans"/>
              </a:rPr>
              <a:t>. </a:t>
            </a:r>
            <a:r>
              <a:rPr lang="ru-RU" sz="2200" b="0" strike="noStrike" spc="-1" dirty="0" err="1">
                <a:solidFill>
                  <a:srgbClr val="003300"/>
                </a:solidFill>
                <a:latin typeface="Calibri"/>
                <a:ea typeface="DejaVu Sans"/>
              </a:rPr>
              <a:t>Біль</a:t>
            </a:r>
            <a:r>
              <a:rPr lang="ru-RU" sz="2200" b="0" strike="noStrike" spc="-1" dirty="0">
                <a:solidFill>
                  <a:srgbClr val="003300"/>
                </a:solidFill>
                <a:latin typeface="Calibri"/>
                <a:ea typeface="DejaVu Sans"/>
              </a:rPr>
              <a:t> та набряк </a:t>
            </a:r>
            <a:r>
              <a:rPr lang="ru-RU" sz="2200" b="0" strike="noStrike" spc="-1" dirty="0" err="1">
                <a:solidFill>
                  <a:srgbClr val="003300"/>
                </a:solidFill>
                <a:latin typeface="Calibri"/>
                <a:ea typeface="DejaVu Sans"/>
              </a:rPr>
              <a:t>незначні</a:t>
            </a:r>
            <a:r>
              <a:rPr lang="ru-RU" sz="2200" b="0" strike="noStrike" spc="-1" dirty="0">
                <a:solidFill>
                  <a:srgbClr val="003300"/>
                </a:solidFill>
                <a:latin typeface="Calibri"/>
                <a:ea typeface="DejaVu Sans"/>
              </a:rPr>
              <a:t>. У </a:t>
            </a:r>
            <a:r>
              <a:rPr lang="ru-RU" sz="2200" b="0" strike="noStrike" spc="-1" dirty="0" err="1">
                <a:solidFill>
                  <a:srgbClr val="003300"/>
                </a:solidFill>
                <a:latin typeface="Calibri"/>
                <a:ea typeface="DejaVu Sans"/>
              </a:rPr>
              <a:t>місці</a:t>
            </a:r>
            <a:r>
              <a:rPr lang="ru-RU" sz="2200" b="0" strike="noStrike" spc="-1" dirty="0">
                <a:solidFill>
                  <a:srgbClr val="003300"/>
                </a:solidFill>
                <a:latin typeface="Calibri"/>
                <a:ea typeface="DejaVu Sans"/>
              </a:rPr>
              <a:t> </a:t>
            </a:r>
            <a:r>
              <a:rPr lang="ru-RU" sz="2200" b="0" strike="noStrike" spc="-1" dirty="0" err="1">
                <a:solidFill>
                  <a:srgbClr val="003300"/>
                </a:solidFill>
                <a:latin typeface="Calibri"/>
                <a:ea typeface="DejaVu Sans"/>
              </a:rPr>
              <a:t>розриву</a:t>
            </a:r>
            <a:r>
              <a:rPr lang="ru-RU" sz="2200" b="0" strike="noStrike" spc="-1" dirty="0">
                <a:solidFill>
                  <a:srgbClr val="003300"/>
                </a:solidFill>
                <a:latin typeface="Calibri"/>
                <a:ea typeface="DejaVu Sans"/>
              </a:rPr>
              <a:t> </a:t>
            </a:r>
            <a:r>
              <a:rPr lang="ru-RU" sz="2200" b="0" strike="noStrike" spc="-1" dirty="0" err="1">
                <a:solidFill>
                  <a:srgbClr val="003300"/>
                </a:solidFill>
                <a:latin typeface="Calibri"/>
                <a:ea typeface="DejaVu Sans"/>
              </a:rPr>
              <a:t>фасції</a:t>
            </a:r>
            <a:r>
              <a:rPr lang="ru-RU" sz="2200" b="0" strike="noStrike" spc="-1" dirty="0">
                <a:solidFill>
                  <a:srgbClr val="003300"/>
                </a:solidFill>
                <a:latin typeface="Calibri"/>
                <a:ea typeface="DejaVu Sans"/>
              </a:rPr>
              <a:t> </a:t>
            </a:r>
            <a:r>
              <a:rPr lang="ru-RU" sz="2200" b="0" strike="noStrike" spc="-1" dirty="0" err="1">
                <a:solidFill>
                  <a:srgbClr val="003300"/>
                </a:solidFill>
                <a:latin typeface="Calibri"/>
                <a:ea typeface="DejaVu Sans"/>
              </a:rPr>
              <a:t>промацується</a:t>
            </a:r>
            <a:r>
              <a:rPr lang="ru-RU" sz="2200" b="0" strike="noStrike" spc="-1" dirty="0">
                <a:solidFill>
                  <a:srgbClr val="003300"/>
                </a:solidFill>
                <a:latin typeface="Calibri"/>
                <a:ea typeface="DejaVu Sans"/>
              </a:rPr>
              <a:t> </a:t>
            </a:r>
            <a:r>
              <a:rPr lang="ru-RU" sz="2200" b="0" strike="noStrike" spc="-1" dirty="0" err="1">
                <a:solidFill>
                  <a:srgbClr val="003300"/>
                </a:solidFill>
                <a:latin typeface="Calibri"/>
                <a:ea typeface="DejaVu Sans"/>
              </a:rPr>
              <a:t>щілина</a:t>
            </a:r>
            <a:r>
              <a:rPr lang="ru-RU" sz="2200" b="0" strike="noStrike" spc="-1" dirty="0">
                <a:solidFill>
                  <a:srgbClr val="003300"/>
                </a:solidFill>
                <a:latin typeface="Calibri"/>
                <a:ea typeface="DejaVu Sans"/>
              </a:rPr>
              <a:t>, в яку </a:t>
            </a:r>
            <a:r>
              <a:rPr lang="ru-RU" sz="2200" b="0" strike="noStrike" spc="-1" dirty="0" err="1">
                <a:solidFill>
                  <a:srgbClr val="003300"/>
                </a:solidFill>
                <a:latin typeface="Calibri"/>
                <a:ea typeface="DejaVu Sans"/>
              </a:rPr>
              <a:t>під</a:t>
            </a:r>
            <a:r>
              <a:rPr lang="ru-RU" sz="2200" b="0" strike="noStrike" spc="-1" dirty="0">
                <a:solidFill>
                  <a:srgbClr val="003300"/>
                </a:solidFill>
                <a:latin typeface="Calibri"/>
                <a:ea typeface="DejaVu Sans"/>
              </a:rPr>
              <a:t> час </a:t>
            </a:r>
            <a:r>
              <a:rPr lang="ru-RU" sz="2200" b="0" strike="noStrike" spc="-1" dirty="0" err="1">
                <a:solidFill>
                  <a:srgbClr val="003300"/>
                </a:solidFill>
                <a:latin typeface="Calibri"/>
                <a:ea typeface="DejaVu Sans"/>
              </a:rPr>
              <a:t>скорочення</a:t>
            </a:r>
            <a:r>
              <a:rPr lang="ru-RU" sz="2200" b="0" strike="noStrike" spc="-1" dirty="0">
                <a:solidFill>
                  <a:srgbClr val="003300"/>
                </a:solidFill>
                <a:latin typeface="Calibri"/>
                <a:ea typeface="DejaVu Sans"/>
              </a:rPr>
              <a:t> </a:t>
            </a:r>
            <a:r>
              <a:rPr lang="ru-RU" sz="2200" b="0" strike="noStrike" spc="-1" dirty="0" err="1">
                <a:solidFill>
                  <a:srgbClr val="000000"/>
                </a:solidFill>
                <a:latin typeface="Calibri"/>
                <a:ea typeface="DejaVu Sans"/>
              </a:rPr>
              <a:t>випинається</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м'яз</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Невідкладна</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допомога</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полягає</a:t>
            </a:r>
            <a:r>
              <a:rPr lang="ru-RU" sz="2200" b="0" strike="noStrike" spc="-1" dirty="0">
                <a:solidFill>
                  <a:srgbClr val="000000"/>
                </a:solidFill>
                <a:latin typeface="Calibri"/>
                <a:ea typeface="DejaVu Sans"/>
              </a:rPr>
              <a:t> в </a:t>
            </a:r>
            <a:r>
              <a:rPr lang="ru-RU" sz="2200" b="0" strike="noStrike" spc="-1" dirty="0" err="1">
                <a:solidFill>
                  <a:srgbClr val="000000"/>
                </a:solidFill>
                <a:latin typeface="Calibri"/>
                <a:ea typeface="DejaVu Sans"/>
              </a:rPr>
              <a:t>накладанні</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тугої</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стисної</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пов'язки</a:t>
            </a:r>
            <a:r>
              <a:rPr lang="ru-RU" sz="2200" b="0" strike="noStrike" spc="-1" dirty="0">
                <a:solidFill>
                  <a:srgbClr val="000000"/>
                </a:solidFill>
                <a:latin typeface="Calibri"/>
                <a:ea typeface="DejaVu Sans"/>
              </a:rPr>
              <a:t>.</a:t>
            </a:r>
            <a:endParaRPr lang="ru-RU" sz="2200" b="0" strike="noStrike" spc="-1" dirty="0">
              <a:latin typeface="Arial"/>
            </a:endParaRPr>
          </a:p>
          <a:p>
            <a:pPr algn="just">
              <a:lnSpc>
                <a:spcPct val="100000"/>
              </a:lnSpc>
            </a:pPr>
            <a:r>
              <a:rPr lang="ru-RU" sz="2200" b="1" i="1" u="sng" strike="noStrike" spc="-1" dirty="0" err="1">
                <a:solidFill>
                  <a:srgbClr val="7030A0"/>
                </a:solidFill>
                <a:uFillTx/>
                <a:latin typeface="Calibri"/>
                <a:ea typeface="DejaVu Sans"/>
              </a:rPr>
              <a:t>Розрив</a:t>
            </a:r>
            <a:r>
              <a:rPr lang="ru-RU" sz="2200" b="1" i="1" u="sng" strike="noStrike" spc="-1" dirty="0">
                <a:solidFill>
                  <a:srgbClr val="7030A0"/>
                </a:solidFill>
                <a:uFillTx/>
                <a:latin typeface="Calibri"/>
                <a:ea typeface="DejaVu Sans"/>
              </a:rPr>
              <a:t> </a:t>
            </a:r>
            <a:r>
              <a:rPr lang="ru-RU" sz="2200" b="1" i="1" u="sng" strike="noStrike" spc="-1" dirty="0" err="1">
                <a:solidFill>
                  <a:srgbClr val="7030A0"/>
                </a:solidFill>
                <a:uFillTx/>
                <a:latin typeface="Calibri"/>
                <a:ea typeface="DejaVu Sans"/>
              </a:rPr>
              <a:t>м'яза</a:t>
            </a:r>
            <a:r>
              <a:rPr lang="ru-RU" sz="2200" b="0" strike="noStrike" spc="-1" dirty="0">
                <a:solidFill>
                  <a:srgbClr val="7030A0"/>
                </a:solidFill>
                <a:latin typeface="Calibri"/>
                <a:ea typeface="DejaVu Sans"/>
              </a:rPr>
              <a:t> </a:t>
            </a:r>
            <a:r>
              <a:rPr lang="ru-RU" sz="2200" b="0" strike="noStrike" spc="-1" dirty="0" err="1">
                <a:solidFill>
                  <a:srgbClr val="000000"/>
                </a:solidFill>
                <a:latin typeface="Calibri"/>
                <a:ea typeface="DejaVu Sans"/>
              </a:rPr>
              <a:t>виникає</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внаслідок</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надмірного</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його</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розтягнення</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напруження</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або</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скорочення</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Він</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може</a:t>
            </a:r>
            <a:r>
              <a:rPr lang="ru-RU" sz="2200" b="0" strike="noStrike" spc="-1" dirty="0">
                <a:solidFill>
                  <a:srgbClr val="000000"/>
                </a:solidFill>
                <a:latin typeface="Calibri"/>
                <a:ea typeface="DejaVu Sans"/>
              </a:rPr>
              <a:t> бути </a:t>
            </a:r>
            <a:r>
              <a:rPr lang="ru-RU" sz="2200" b="0" strike="noStrike" spc="-1" dirty="0" err="1">
                <a:solidFill>
                  <a:srgbClr val="000000"/>
                </a:solidFill>
                <a:latin typeface="Calibri"/>
                <a:ea typeface="DejaVu Sans"/>
              </a:rPr>
              <a:t>повним</a:t>
            </a:r>
            <a:r>
              <a:rPr lang="ru-RU" sz="2200" b="0" strike="noStrike" spc="-1" dirty="0">
                <a:solidFill>
                  <a:srgbClr val="000000"/>
                </a:solidFill>
                <a:latin typeface="Calibri"/>
                <a:ea typeface="DejaVu Sans"/>
              </a:rPr>
              <a:t> і </a:t>
            </a:r>
            <a:r>
              <a:rPr lang="ru-RU" sz="2200" b="0" strike="noStrike" spc="-1" dirty="0" err="1">
                <a:solidFill>
                  <a:srgbClr val="000000"/>
                </a:solidFill>
                <a:latin typeface="Calibri"/>
                <a:ea typeface="DejaVu Sans"/>
              </a:rPr>
              <a:t>частковим</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Хворий</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відчуває</a:t>
            </a:r>
            <a:r>
              <a:rPr lang="ru-RU" sz="2200" b="0" strike="noStrike" spc="-1" dirty="0">
                <a:solidFill>
                  <a:srgbClr val="000000"/>
                </a:solidFill>
                <a:latin typeface="Calibri"/>
                <a:ea typeface="DejaVu Sans"/>
              </a:rPr>
              <a:t> в момент </a:t>
            </a:r>
            <a:r>
              <a:rPr lang="ru-RU" sz="2200" b="0" strike="noStrike" spc="-1" dirty="0" err="1">
                <a:solidFill>
                  <a:srgbClr val="000000"/>
                </a:solidFill>
                <a:latin typeface="Calibri"/>
                <a:ea typeface="DejaVu Sans"/>
              </a:rPr>
              <a:t>розриву</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сильний</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біль</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після</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чого</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порушується</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функція</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ушкодженого</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м'яза</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Під</a:t>
            </a:r>
            <a:r>
              <a:rPr lang="ru-RU" sz="2200" b="0" strike="noStrike" spc="-1" dirty="0">
                <a:solidFill>
                  <a:srgbClr val="000000"/>
                </a:solidFill>
                <a:latin typeface="Calibri"/>
                <a:ea typeface="DejaVu Sans"/>
              </a:rPr>
              <a:t> час </a:t>
            </a:r>
            <a:r>
              <a:rPr lang="ru-RU" sz="2200" b="0" strike="noStrike" spc="-1" dirty="0" err="1">
                <a:solidFill>
                  <a:srgbClr val="000000"/>
                </a:solidFill>
                <a:latin typeface="Calibri"/>
                <a:ea typeface="DejaVu Sans"/>
              </a:rPr>
              <a:t>пальпації</a:t>
            </a:r>
            <a:r>
              <a:rPr lang="ru-RU" sz="2200" b="0" strike="noStrike" spc="-1" dirty="0">
                <a:solidFill>
                  <a:srgbClr val="000000"/>
                </a:solidFill>
                <a:latin typeface="Calibri"/>
                <a:ea typeface="DejaVu Sans"/>
              </a:rPr>
              <a:t> в </a:t>
            </a:r>
            <a:r>
              <a:rPr lang="ru-RU" sz="2200" b="0" strike="noStrike" spc="-1" dirty="0" err="1">
                <a:solidFill>
                  <a:srgbClr val="000000"/>
                </a:solidFill>
                <a:latin typeface="Calibri"/>
                <a:ea typeface="DejaVu Sans"/>
              </a:rPr>
              <a:t>ділянці</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м'яза</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можна</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помітити</a:t>
            </a:r>
            <a:r>
              <a:rPr lang="ru-RU" sz="2200" b="0" strike="noStrike" spc="-1" dirty="0">
                <a:solidFill>
                  <a:srgbClr val="000000"/>
                </a:solidFill>
                <a:latin typeface="Calibri"/>
                <a:ea typeface="DejaVu Sans"/>
              </a:rPr>
              <a:t> дефект, </a:t>
            </a:r>
            <a:r>
              <a:rPr lang="ru-RU" sz="2200" b="0" strike="noStrike" spc="-1" dirty="0" err="1">
                <a:solidFill>
                  <a:srgbClr val="000000"/>
                </a:solidFill>
                <a:latin typeface="Calibri"/>
                <a:ea typeface="DejaVu Sans"/>
              </a:rPr>
              <a:t>який</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збільшується</a:t>
            </a:r>
            <a:r>
              <a:rPr lang="ru-RU" sz="2200" b="0" strike="noStrike" spc="-1" dirty="0">
                <a:solidFill>
                  <a:srgbClr val="000000"/>
                </a:solidFill>
                <a:latin typeface="Calibri"/>
                <a:ea typeface="DejaVu Sans"/>
              </a:rPr>
              <a:t> в </a:t>
            </a:r>
            <a:r>
              <a:rPr lang="ru-RU" sz="2200" b="0" strike="noStrike" spc="-1" dirty="0" err="1">
                <a:solidFill>
                  <a:srgbClr val="000000"/>
                </a:solidFill>
                <a:latin typeface="Calibri"/>
                <a:ea typeface="DejaVu Sans"/>
              </a:rPr>
              <a:t>разі</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його</a:t>
            </a:r>
            <a:r>
              <a:rPr lang="ru-RU" sz="2200" b="0" strike="noStrike" spc="-1" dirty="0">
                <a:solidFill>
                  <a:srgbClr val="000000"/>
                </a:solidFill>
                <a:latin typeface="Calibri"/>
                <a:ea typeface="DejaVu Sans"/>
              </a:rPr>
              <a:t> </a:t>
            </a:r>
            <a:r>
              <a:rPr lang="ru-RU" sz="2200" b="0" strike="noStrike" spc="-1" dirty="0" err="1">
                <a:solidFill>
                  <a:srgbClr val="000000"/>
                </a:solidFill>
                <a:latin typeface="Calibri"/>
                <a:ea typeface="DejaVu Sans"/>
              </a:rPr>
              <a:t>скорочення</a:t>
            </a:r>
            <a:r>
              <a:rPr lang="ru-RU" sz="2200" b="0" strike="noStrike" spc="-1" dirty="0">
                <a:solidFill>
                  <a:srgbClr val="000000"/>
                </a:solidFill>
                <a:latin typeface="Calibri"/>
                <a:ea typeface="DejaVu Sans"/>
              </a:rPr>
              <a:t>.</a:t>
            </a:r>
            <a:endParaRPr lang="ru-RU" sz="2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1"/>
          <p:cNvSpPr/>
          <p:nvPr/>
        </p:nvSpPr>
        <p:spPr>
          <a:xfrm>
            <a:off x="457200" y="285840"/>
            <a:ext cx="8228520" cy="42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9500" lnSpcReduction="20000"/>
          </a:bodyPr>
          <a:lstStyle/>
          <a:p>
            <a:pPr algn="ctr">
              <a:lnSpc>
                <a:spcPct val="100000"/>
              </a:lnSpc>
            </a:pPr>
            <a:r>
              <a:rPr lang="ru-RU" sz="3600" b="1" i="1" strike="noStrike" spc="-1">
                <a:solidFill>
                  <a:srgbClr val="7030A0"/>
                </a:solidFill>
                <a:latin typeface="Calibri"/>
                <a:ea typeface="DejaVu Sans"/>
              </a:rPr>
              <a:t>Синдром тривалого стискання</a:t>
            </a:r>
            <a:endParaRPr lang="ru-RU" sz="3600" b="0" strike="noStrike" spc="-1">
              <a:latin typeface="Arial"/>
            </a:endParaRPr>
          </a:p>
        </p:txBody>
      </p:sp>
      <p:sp>
        <p:nvSpPr>
          <p:cNvPr id="497" name="CustomShape 2"/>
          <p:cNvSpPr/>
          <p:nvPr/>
        </p:nvSpPr>
        <p:spPr>
          <a:xfrm>
            <a:off x="285840" y="642960"/>
            <a:ext cx="8642880" cy="58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2000" b="0" strike="noStrike" spc="-1" dirty="0" err="1">
                <a:solidFill>
                  <a:srgbClr val="000000"/>
                </a:solidFill>
                <a:latin typeface="Calibri"/>
                <a:ea typeface="DejaVu Sans"/>
              </a:rPr>
              <a:t>або</a:t>
            </a:r>
            <a:r>
              <a:rPr lang="ru-RU" sz="2000" b="0" strike="noStrike" spc="-1" dirty="0">
                <a:solidFill>
                  <a:srgbClr val="000000"/>
                </a:solidFill>
                <a:latin typeface="Calibri"/>
                <a:ea typeface="DejaVu Sans"/>
              </a:rPr>
              <a:t> </a:t>
            </a:r>
            <a:r>
              <a:rPr lang="ru-RU" sz="2000" b="1" i="1" strike="noStrike" spc="-1" dirty="0" err="1">
                <a:solidFill>
                  <a:srgbClr val="000000"/>
                </a:solidFill>
                <a:latin typeface="Calibri"/>
                <a:ea typeface="DejaVu Sans"/>
              </a:rPr>
              <a:t>травматичний</a:t>
            </a:r>
            <a:r>
              <a:rPr lang="ru-RU" sz="2000" b="1" i="1" strike="noStrike" spc="-1" dirty="0">
                <a:solidFill>
                  <a:srgbClr val="000000"/>
                </a:solidFill>
                <a:latin typeface="Calibri"/>
                <a:ea typeface="DejaVu Sans"/>
              </a:rPr>
              <a:t> токсикоз, краш-синдром </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це</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своєрідний</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патологічний</a:t>
            </a:r>
            <a:r>
              <a:rPr lang="ru-RU" sz="2000" b="0" strike="noStrike" spc="-1" dirty="0">
                <a:solidFill>
                  <a:srgbClr val="000000"/>
                </a:solidFill>
                <a:latin typeface="Calibri"/>
                <a:ea typeface="DejaVu Sans"/>
              </a:rPr>
              <a:t> стан, </a:t>
            </a:r>
            <a:r>
              <a:rPr lang="ru-RU" sz="2000" b="0" strike="noStrike" spc="-1" dirty="0" err="1">
                <a:solidFill>
                  <a:srgbClr val="000000"/>
                </a:solidFill>
                <a:latin typeface="Calibri"/>
                <a:ea typeface="DejaVu Sans"/>
              </a:rPr>
              <a:t>зумовлений</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довготривалим</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стисканням</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м’яких</a:t>
            </a:r>
            <a:r>
              <a:rPr lang="ru-RU" sz="2000" b="0" strike="noStrike" spc="-1" dirty="0">
                <a:solidFill>
                  <a:srgbClr val="000000"/>
                </a:solidFill>
                <a:latin typeface="Calibri"/>
                <a:ea typeface="DejaVu Sans"/>
              </a:rPr>
              <a:t> тканин </a:t>
            </a:r>
            <a:r>
              <a:rPr lang="ru-RU" sz="2000" b="0" strike="noStrike" spc="-1" dirty="0" err="1">
                <a:solidFill>
                  <a:srgbClr val="000000"/>
                </a:solidFill>
                <a:latin typeface="Calibri"/>
                <a:ea typeface="DejaVu Sans"/>
              </a:rPr>
              <a:t>кінцівок</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Він</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виникає</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після</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вивільнення</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кінцівки</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потерпілого</a:t>
            </a:r>
            <a:r>
              <a:rPr lang="ru-RU" sz="2000" b="0" strike="noStrike" spc="-1" dirty="0">
                <a:solidFill>
                  <a:srgbClr val="000000"/>
                </a:solidFill>
                <a:latin typeface="Calibri"/>
                <a:ea typeface="DejaVu Sans"/>
              </a:rPr>
              <a:t> з- </a:t>
            </a:r>
            <a:r>
              <a:rPr lang="ru-RU" sz="2000" b="0" strike="noStrike" spc="-1" dirty="0" err="1">
                <a:solidFill>
                  <a:srgbClr val="000000"/>
                </a:solidFill>
                <a:latin typeface="Calibri"/>
                <a:ea typeface="DejaVu Sans"/>
              </a:rPr>
              <a:t>під</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уламків</a:t>
            </a:r>
            <a:r>
              <a:rPr lang="ru-RU" sz="2000" b="0" strike="noStrike" spc="-1" dirty="0">
                <a:solidFill>
                  <a:srgbClr val="000000"/>
                </a:solidFill>
                <a:latin typeface="Calibri"/>
                <a:ea typeface="DejaVu Sans"/>
              </a:rPr>
              <a:t>.</a:t>
            </a:r>
            <a:endParaRPr lang="ru-RU" sz="2000" b="0" strike="noStrike" spc="-1" dirty="0">
              <a:latin typeface="Arial"/>
            </a:endParaRPr>
          </a:p>
          <a:p>
            <a:pPr>
              <a:lnSpc>
                <a:spcPct val="100000"/>
              </a:lnSpc>
            </a:pPr>
            <a:r>
              <a:rPr lang="ru-RU" sz="2000" b="1" i="1" strike="noStrike" spc="-1" dirty="0" err="1">
                <a:solidFill>
                  <a:srgbClr val="0070C0"/>
                </a:solidFill>
                <a:latin typeface="Calibri"/>
                <a:ea typeface="DejaVu Sans"/>
              </a:rPr>
              <a:t>Клініка</a:t>
            </a:r>
            <a:r>
              <a:rPr lang="ru-RU" sz="2000" b="1" i="1" strike="noStrike" spc="-1" dirty="0">
                <a:solidFill>
                  <a:srgbClr val="0070C0"/>
                </a:solidFill>
                <a:latin typeface="Calibri"/>
                <a:ea typeface="DejaVu Sans"/>
              </a:rPr>
              <a:t>.</a:t>
            </a:r>
            <a:r>
              <a:rPr lang="ru-RU" sz="2000" b="0" i="1" strike="noStrike" spc="-1" dirty="0">
                <a:solidFill>
                  <a:srgbClr val="0070C0"/>
                </a:solidFill>
                <a:latin typeface="Calibri"/>
                <a:ea typeface="DejaVu Sans"/>
              </a:rPr>
              <a:t> </a:t>
            </a:r>
            <a:r>
              <a:rPr lang="ru-RU" sz="2000" b="0" strike="noStrike" spc="-1" dirty="0">
                <a:solidFill>
                  <a:srgbClr val="000000"/>
                </a:solidFill>
                <a:latin typeface="Calibri"/>
                <a:ea typeface="DejaVu Sans"/>
              </a:rPr>
              <a:t>У </a:t>
            </a:r>
            <a:r>
              <a:rPr lang="ru-RU" sz="2000" b="0" strike="noStrike" spc="-1" dirty="0" err="1">
                <a:solidFill>
                  <a:srgbClr val="000000"/>
                </a:solidFill>
                <a:latin typeface="Calibri"/>
                <a:ea typeface="DejaVu Sans"/>
              </a:rPr>
              <a:t>клінічному</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перебігу</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розрізняють</a:t>
            </a:r>
            <a:r>
              <a:rPr lang="ru-RU" sz="2000" b="0" strike="noStrike" spc="-1" dirty="0">
                <a:solidFill>
                  <a:srgbClr val="000000"/>
                </a:solidFill>
                <a:latin typeface="Calibri"/>
                <a:ea typeface="DejaVu Sans"/>
              </a:rPr>
              <a:t> </a:t>
            </a:r>
            <a:r>
              <a:rPr lang="ru-RU" sz="2000" b="1" strike="noStrike" spc="-1" dirty="0">
                <a:solidFill>
                  <a:srgbClr val="000000"/>
                </a:solidFill>
                <a:effectLst>
                  <a:outerShdw blurRad="38100" dist="38100" dir="2700000" algn="tl">
                    <a:srgbClr val="000000">
                      <a:alpha val="43137"/>
                    </a:srgbClr>
                  </a:outerShdw>
                </a:effectLst>
                <a:latin typeface="Calibri"/>
                <a:ea typeface="DejaVu Sans"/>
              </a:rPr>
              <a:t>три </a:t>
            </a:r>
            <a:r>
              <a:rPr lang="ru-RU" sz="2000" b="1" strike="noStrike" spc="-1" dirty="0" err="1">
                <a:solidFill>
                  <a:srgbClr val="000000"/>
                </a:solidFill>
                <a:effectLst>
                  <a:outerShdw blurRad="38100" dist="38100" dir="2700000" algn="tl">
                    <a:srgbClr val="000000">
                      <a:alpha val="43137"/>
                    </a:srgbClr>
                  </a:outerShdw>
                </a:effectLst>
                <a:latin typeface="Calibri"/>
                <a:ea typeface="DejaVu Sans"/>
              </a:rPr>
              <a:t>періоди</a:t>
            </a:r>
            <a:r>
              <a:rPr lang="ru-RU" sz="2000" b="1" strike="noStrike" spc="-1" dirty="0">
                <a:solidFill>
                  <a:srgbClr val="000000"/>
                </a:solidFill>
                <a:effectLst>
                  <a:outerShdw blurRad="38100" dist="38100" dir="2700000" algn="tl">
                    <a:srgbClr val="000000">
                      <a:alpha val="43137"/>
                    </a:srgbClr>
                  </a:outerShdw>
                </a:effectLst>
                <a:latin typeface="Calibri"/>
                <a:ea typeface="DejaVu Sans"/>
              </a:rPr>
              <a:t>:</a:t>
            </a:r>
            <a:endParaRPr lang="ru-RU" sz="2000" b="1" strike="noStrike" spc="-1" dirty="0">
              <a:effectLst>
                <a:outerShdw blurRad="38100" dist="38100" dir="2700000" algn="tl">
                  <a:srgbClr val="000000">
                    <a:alpha val="43137"/>
                  </a:srgbClr>
                </a:outerShdw>
              </a:effectLst>
              <a:latin typeface="Arial"/>
            </a:endParaRPr>
          </a:p>
          <a:p>
            <a:pPr marL="343080" indent="-342000" algn="just">
              <a:lnSpc>
                <a:spcPct val="100000"/>
              </a:lnSpc>
              <a:buClr>
                <a:srgbClr val="000000"/>
              </a:buClr>
              <a:buFont typeface="Arial"/>
              <a:buChar char="•"/>
            </a:pPr>
            <a:r>
              <a:rPr lang="ru-RU" sz="2000" b="0" i="1" strike="noStrike" spc="-1" dirty="0" err="1">
                <a:solidFill>
                  <a:srgbClr val="000000"/>
                </a:solidFill>
                <a:effectLst>
                  <a:outerShdw blurRad="38100" dist="38100" dir="2700000" algn="tl">
                    <a:srgbClr val="000000">
                      <a:alpha val="43137"/>
                    </a:srgbClr>
                  </a:outerShdw>
                </a:effectLst>
                <a:latin typeface="Calibri"/>
                <a:ea typeface="DejaVu Sans"/>
              </a:rPr>
              <a:t>період</a:t>
            </a:r>
            <a:r>
              <a:rPr lang="ru-RU" sz="2000" b="0" i="1" strike="noStrike" spc="-1" dirty="0">
                <a:solidFill>
                  <a:srgbClr val="000000"/>
                </a:solidFill>
                <a:effectLst>
                  <a:outerShdw blurRad="38100" dist="38100" dir="2700000" algn="tl">
                    <a:srgbClr val="000000">
                      <a:alpha val="43137"/>
                    </a:srgbClr>
                  </a:outerShdw>
                </a:effectLst>
                <a:latin typeface="Calibri"/>
                <a:ea typeface="DejaVu Sans"/>
              </a:rPr>
              <a:t> шоку</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наростання</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набряку</a:t>
            </a:r>
            <a:r>
              <a:rPr lang="ru-RU" sz="2000" b="0" strike="noStrike" spc="-1" dirty="0">
                <a:solidFill>
                  <a:srgbClr val="000000"/>
                </a:solidFill>
                <a:latin typeface="Calibri"/>
                <a:ea typeface="DejaVu Sans"/>
              </a:rPr>
              <a:t> і </a:t>
            </a:r>
            <a:r>
              <a:rPr lang="ru-RU" sz="2000" b="0" strike="noStrike" spc="-1" dirty="0" err="1">
                <a:solidFill>
                  <a:srgbClr val="000000"/>
                </a:solidFill>
                <a:latin typeface="Calibri"/>
                <a:ea typeface="DejaVu Sans"/>
              </a:rPr>
              <a:t>судинної</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недостатності</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який</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триває</a:t>
            </a:r>
            <a:r>
              <a:rPr lang="ru-RU" sz="2000" b="0" strike="noStrike" spc="-1" dirty="0">
                <a:solidFill>
                  <a:srgbClr val="000000"/>
                </a:solidFill>
                <a:latin typeface="Calibri"/>
                <a:ea typeface="DejaVu Sans"/>
              </a:rPr>
              <a:t> 1-3 </a:t>
            </a:r>
            <a:r>
              <a:rPr lang="ru-RU" sz="2000" b="0" strike="noStrike" spc="-1" dirty="0" err="1">
                <a:solidFill>
                  <a:srgbClr val="000000"/>
                </a:solidFill>
                <a:latin typeface="Calibri"/>
                <a:ea typeface="DejaVu Sans"/>
              </a:rPr>
              <a:t>дні</a:t>
            </a:r>
            <a:r>
              <a:rPr lang="ru-RU" sz="2000" b="0" strike="noStrike" spc="-1" dirty="0">
                <a:solidFill>
                  <a:srgbClr val="000000"/>
                </a:solidFill>
                <a:latin typeface="Calibri"/>
                <a:ea typeface="DejaVu Sans"/>
              </a:rPr>
              <a:t>;</a:t>
            </a:r>
            <a:endParaRPr lang="ru-RU" sz="2000" b="0" strike="noStrike" spc="-1" dirty="0">
              <a:latin typeface="Arial"/>
            </a:endParaRPr>
          </a:p>
          <a:p>
            <a:pPr marL="343080" indent="-342000" algn="just">
              <a:lnSpc>
                <a:spcPct val="100000"/>
              </a:lnSpc>
              <a:buClr>
                <a:srgbClr val="000000"/>
              </a:buClr>
              <a:buFont typeface="Arial"/>
              <a:buChar char="•"/>
            </a:pPr>
            <a:r>
              <a:rPr lang="ru-RU" sz="2000" b="0" i="1" strike="noStrike" spc="-1" dirty="0" err="1">
                <a:solidFill>
                  <a:srgbClr val="000000"/>
                </a:solidFill>
                <a:effectLst>
                  <a:outerShdw blurRad="38100" dist="38100" dir="2700000" algn="tl">
                    <a:srgbClr val="000000">
                      <a:alpha val="43137"/>
                    </a:srgbClr>
                  </a:outerShdw>
                </a:effectLst>
                <a:latin typeface="Calibri"/>
                <a:ea typeface="DejaVu Sans"/>
              </a:rPr>
              <a:t>період</a:t>
            </a:r>
            <a:r>
              <a:rPr lang="ru-RU" sz="2000" b="0" i="1" strike="noStrike" spc="-1" dirty="0">
                <a:solidFill>
                  <a:srgbClr val="000000"/>
                </a:solidFill>
                <a:effectLst>
                  <a:outerShdw blurRad="38100" dist="38100" dir="2700000" algn="tl">
                    <a:srgbClr val="000000">
                      <a:alpha val="43137"/>
                    </a:srgbClr>
                  </a:outerShdw>
                </a:effectLst>
                <a:latin typeface="Calibri"/>
                <a:ea typeface="DejaVu Sans"/>
              </a:rPr>
              <a:t> </a:t>
            </a:r>
            <a:r>
              <a:rPr lang="ru-RU" sz="2000" b="0" i="1" strike="noStrike" spc="-1" dirty="0" err="1">
                <a:solidFill>
                  <a:srgbClr val="000000"/>
                </a:solidFill>
                <a:effectLst>
                  <a:outerShdw blurRad="38100" dist="38100" dir="2700000" algn="tl">
                    <a:srgbClr val="000000">
                      <a:alpha val="43137"/>
                    </a:srgbClr>
                  </a:outerShdw>
                </a:effectLst>
                <a:latin typeface="Calibri"/>
                <a:ea typeface="DejaVu Sans"/>
              </a:rPr>
              <a:t>гострої</a:t>
            </a:r>
            <a:r>
              <a:rPr lang="ru-RU" sz="2000" b="0" i="1" strike="noStrike" spc="-1" dirty="0">
                <a:solidFill>
                  <a:srgbClr val="000000"/>
                </a:solidFill>
                <a:effectLst>
                  <a:outerShdw blurRad="38100" dist="38100" dir="2700000" algn="tl">
                    <a:srgbClr val="000000">
                      <a:alpha val="43137"/>
                    </a:srgbClr>
                  </a:outerShdw>
                </a:effectLst>
                <a:latin typeface="Calibri"/>
                <a:ea typeface="DejaVu Sans"/>
              </a:rPr>
              <a:t> </a:t>
            </a:r>
            <a:r>
              <a:rPr lang="ru-RU" sz="2000" b="0" i="1" strike="noStrike" spc="-1" dirty="0" err="1">
                <a:solidFill>
                  <a:srgbClr val="000000"/>
                </a:solidFill>
                <a:effectLst>
                  <a:outerShdw blurRad="38100" dist="38100" dir="2700000" algn="tl">
                    <a:srgbClr val="000000">
                      <a:alpha val="43137"/>
                    </a:srgbClr>
                  </a:outerShdw>
                </a:effectLst>
                <a:latin typeface="Calibri"/>
                <a:ea typeface="DejaVu Sans"/>
              </a:rPr>
              <a:t>ниркової</a:t>
            </a:r>
            <a:r>
              <a:rPr lang="ru-RU" sz="2000" b="0" i="1" strike="noStrike" spc="-1" dirty="0">
                <a:solidFill>
                  <a:srgbClr val="000000"/>
                </a:solidFill>
                <a:effectLst>
                  <a:outerShdw blurRad="38100" dist="38100" dir="2700000" algn="tl">
                    <a:srgbClr val="000000">
                      <a:alpha val="43137"/>
                    </a:srgbClr>
                  </a:outerShdw>
                </a:effectLst>
                <a:latin typeface="Calibri"/>
                <a:ea typeface="DejaVu Sans"/>
              </a:rPr>
              <a:t> </a:t>
            </a:r>
            <a:r>
              <a:rPr lang="ru-RU" sz="2000" b="0" i="1" strike="noStrike" spc="-1" dirty="0" err="1">
                <a:solidFill>
                  <a:srgbClr val="000000"/>
                </a:solidFill>
                <a:effectLst>
                  <a:outerShdw blurRad="38100" dist="38100" dir="2700000" algn="tl">
                    <a:srgbClr val="000000">
                      <a:alpha val="43137"/>
                    </a:srgbClr>
                  </a:outerShdw>
                </a:effectLst>
                <a:latin typeface="Calibri"/>
                <a:ea typeface="DejaVu Sans"/>
              </a:rPr>
              <a:t>недостатності</a:t>
            </a:r>
            <a:r>
              <a:rPr lang="ru-RU" sz="2000" b="0" strike="noStrike" spc="-1" dirty="0">
                <a:solidFill>
                  <a:srgbClr val="000000"/>
                </a:solidFill>
                <a:latin typeface="Calibri"/>
                <a:ea typeface="DejaVu Sans"/>
              </a:rPr>
              <a:t>, яка </a:t>
            </a:r>
            <a:r>
              <a:rPr lang="ru-RU" sz="2000" b="0" strike="noStrike" spc="-1" dirty="0" err="1">
                <a:solidFill>
                  <a:srgbClr val="000000"/>
                </a:solidFill>
                <a:latin typeface="Calibri"/>
                <a:ea typeface="DejaVu Sans"/>
              </a:rPr>
              <a:t>виникає</a:t>
            </a:r>
            <a:r>
              <a:rPr lang="ru-RU" sz="2000" b="0" strike="noStrike" spc="-1" dirty="0">
                <a:solidFill>
                  <a:srgbClr val="000000"/>
                </a:solidFill>
                <a:latin typeface="Calibri"/>
                <a:ea typeface="DejaVu Sans"/>
              </a:rPr>
              <a:t> з 4-го дня і </a:t>
            </a:r>
            <a:r>
              <a:rPr lang="ru-RU" sz="2000" b="0" strike="noStrike" spc="-1" dirty="0" err="1">
                <a:solidFill>
                  <a:srgbClr val="000000"/>
                </a:solidFill>
                <a:latin typeface="Calibri"/>
                <a:ea typeface="DejaVu Sans"/>
              </a:rPr>
              <a:t>триває</a:t>
            </a:r>
            <a:r>
              <a:rPr lang="ru-RU" sz="2000" b="0" strike="noStrike" spc="-1" dirty="0">
                <a:solidFill>
                  <a:srgbClr val="000000"/>
                </a:solidFill>
                <a:latin typeface="Calibri"/>
                <a:ea typeface="DejaVu Sans"/>
              </a:rPr>
              <a:t> до 9-14 </a:t>
            </a:r>
            <a:r>
              <a:rPr lang="ru-RU" sz="2000" b="0" strike="noStrike" spc="-1" dirty="0" err="1">
                <a:solidFill>
                  <a:srgbClr val="000000"/>
                </a:solidFill>
                <a:latin typeface="Calibri"/>
                <a:ea typeface="DejaVu Sans"/>
              </a:rPr>
              <a:t>діб</a:t>
            </a:r>
            <a:r>
              <a:rPr lang="ru-RU" sz="2000" b="0" strike="noStrike" spc="-1" dirty="0">
                <a:solidFill>
                  <a:srgbClr val="000000"/>
                </a:solidFill>
                <a:latin typeface="Calibri"/>
                <a:ea typeface="DejaVu Sans"/>
              </a:rPr>
              <a:t>; </a:t>
            </a:r>
            <a:endParaRPr lang="ru-RU" sz="2000" b="0" strike="noStrike" spc="-1" dirty="0">
              <a:latin typeface="Arial"/>
            </a:endParaRPr>
          </a:p>
          <a:p>
            <a:pPr marL="343080" indent="-342000" algn="just">
              <a:lnSpc>
                <a:spcPct val="100000"/>
              </a:lnSpc>
              <a:buClr>
                <a:srgbClr val="000000"/>
              </a:buClr>
              <a:buFont typeface="Arial"/>
              <a:buChar char="•"/>
            </a:pPr>
            <a:r>
              <a:rPr lang="ru-RU" sz="2000" b="0" i="1" strike="noStrike" spc="-1" dirty="0" err="1">
                <a:solidFill>
                  <a:srgbClr val="000000"/>
                </a:solidFill>
                <a:effectLst>
                  <a:outerShdw blurRad="38100" dist="38100" dir="2700000" algn="tl">
                    <a:srgbClr val="000000">
                      <a:alpha val="43137"/>
                    </a:srgbClr>
                  </a:outerShdw>
                </a:effectLst>
                <a:latin typeface="Calibri"/>
                <a:ea typeface="DejaVu Sans"/>
              </a:rPr>
              <a:t>період</a:t>
            </a:r>
            <a:r>
              <a:rPr lang="ru-RU" sz="2000" b="0" i="1" strike="noStrike" spc="-1" dirty="0">
                <a:solidFill>
                  <a:srgbClr val="000000"/>
                </a:solidFill>
                <a:effectLst>
                  <a:outerShdw blurRad="38100" dist="38100" dir="2700000" algn="tl">
                    <a:srgbClr val="000000">
                      <a:alpha val="43137"/>
                    </a:srgbClr>
                  </a:outerShdw>
                </a:effectLst>
                <a:latin typeface="Calibri"/>
                <a:ea typeface="DejaVu Sans"/>
              </a:rPr>
              <a:t> </a:t>
            </a:r>
            <a:r>
              <a:rPr lang="ru-RU" sz="2000" b="0" i="1" strike="noStrike" spc="-1" dirty="0" err="1">
                <a:solidFill>
                  <a:srgbClr val="000000"/>
                </a:solidFill>
                <a:effectLst>
                  <a:outerShdw blurRad="38100" dist="38100" dir="2700000" algn="tl">
                    <a:srgbClr val="000000">
                      <a:alpha val="43137"/>
                    </a:srgbClr>
                  </a:outerShdw>
                </a:effectLst>
                <a:latin typeface="Calibri"/>
                <a:ea typeface="DejaVu Sans"/>
              </a:rPr>
              <a:t>одужання</a:t>
            </a:r>
            <a:r>
              <a:rPr lang="ru-RU" sz="2000" b="0" strike="noStrike" spc="-1" dirty="0">
                <a:solidFill>
                  <a:srgbClr val="000000"/>
                </a:solidFill>
                <a:latin typeface="Calibri"/>
                <a:ea typeface="DejaVu Sans"/>
              </a:rPr>
              <a:t>.</a:t>
            </a:r>
            <a:endParaRPr lang="ru-RU" sz="2000" b="0" strike="noStrike" spc="-1" dirty="0">
              <a:latin typeface="Arial"/>
            </a:endParaRPr>
          </a:p>
          <a:p>
            <a:pPr algn="just">
              <a:lnSpc>
                <a:spcPct val="100000"/>
              </a:lnSpc>
            </a:pPr>
            <a:r>
              <a:rPr lang="ru-RU" sz="2000" b="1" i="1" strike="noStrike" spc="-1" dirty="0" err="1">
                <a:solidFill>
                  <a:srgbClr val="0070C0"/>
                </a:solidFill>
                <a:latin typeface="Calibri"/>
                <a:ea typeface="DejaVu Sans"/>
              </a:rPr>
              <a:t>Лікування</a:t>
            </a:r>
            <a:r>
              <a:rPr lang="ru-RU" sz="2000" b="1" i="1" strike="noStrike" spc="-1" dirty="0">
                <a:solidFill>
                  <a:srgbClr val="0070C0"/>
                </a:solidFill>
                <a:latin typeface="Calibri"/>
                <a:ea typeface="DejaVu Sans"/>
              </a:rPr>
              <a:t>.</a:t>
            </a:r>
            <a:r>
              <a:rPr lang="ru-RU" sz="2000" b="0" strike="noStrike" spc="-1" dirty="0">
                <a:solidFill>
                  <a:srgbClr val="000000"/>
                </a:solidFill>
                <a:latin typeface="Calibri"/>
                <a:ea typeface="DejaVu Sans"/>
              </a:rPr>
              <a:t> При </a:t>
            </a:r>
            <a:r>
              <a:rPr lang="ru-RU" sz="2000" b="0" strike="noStrike" spc="-1" dirty="0" err="1">
                <a:solidFill>
                  <a:srgbClr val="000000"/>
                </a:solidFill>
                <a:latin typeface="Calibri"/>
                <a:ea typeface="DejaVu Sans"/>
              </a:rPr>
              <a:t>наданні</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першої</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допомоги</a:t>
            </a:r>
            <a:r>
              <a:rPr lang="ru-RU" sz="2000" b="0" strike="noStrike" spc="-1" dirty="0">
                <a:solidFill>
                  <a:srgbClr val="000000"/>
                </a:solidFill>
                <a:latin typeface="Calibri"/>
                <a:ea typeface="DejaVu Sans"/>
              </a:rPr>
              <a:t> на </a:t>
            </a:r>
            <a:r>
              <a:rPr lang="ru-RU" sz="2000" b="0" strike="noStrike" spc="-1" dirty="0" err="1">
                <a:solidFill>
                  <a:srgbClr val="000000"/>
                </a:solidFill>
                <a:latin typeface="Calibri"/>
                <a:ea typeface="DejaVu Sans"/>
              </a:rPr>
              <a:t>місці</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пригоди</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після</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вивільнення</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кінцівки</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слід</a:t>
            </a:r>
            <a:r>
              <a:rPr lang="ru-RU" sz="2000" b="0" strike="noStrike" spc="-1" dirty="0">
                <a:solidFill>
                  <a:srgbClr val="000000"/>
                </a:solidFill>
                <a:latin typeface="Calibri"/>
                <a:ea typeface="DejaVu Sans"/>
              </a:rPr>
              <a:t> провести </a:t>
            </a:r>
            <a:r>
              <a:rPr lang="ru-RU" sz="2000" b="0" strike="noStrike" spc="-1" dirty="0" err="1">
                <a:solidFill>
                  <a:srgbClr val="000000"/>
                </a:solidFill>
                <a:latin typeface="Calibri"/>
                <a:ea typeface="DejaVu Sans"/>
              </a:rPr>
              <a:t>її</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туге</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бинтування</a:t>
            </a:r>
            <a:r>
              <a:rPr lang="ru-RU" sz="2000" b="0" strike="noStrike" spc="-1" dirty="0">
                <a:solidFill>
                  <a:srgbClr val="000000"/>
                </a:solidFill>
                <a:latin typeface="Calibri"/>
                <a:ea typeface="DejaVu Sans"/>
              </a:rPr>
              <a:t>. При </a:t>
            </a:r>
            <a:r>
              <a:rPr lang="ru-RU" sz="2000" b="0" strike="noStrike" spc="-1" dirty="0" err="1">
                <a:solidFill>
                  <a:srgbClr val="000000"/>
                </a:solidFill>
                <a:latin typeface="Calibri"/>
                <a:ea typeface="DejaVu Sans"/>
              </a:rPr>
              <a:t>відсутності</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бинтів</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накладають</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джгут</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Після</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цього</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здійснюють</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транспортну</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іммобілізацію</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кінцівки</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обкладують</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її</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гіпотермічними</a:t>
            </a:r>
            <a:r>
              <a:rPr lang="ru-RU" sz="2000" b="0" strike="noStrike" spc="-1" dirty="0">
                <a:solidFill>
                  <a:srgbClr val="000000"/>
                </a:solidFill>
                <a:latin typeface="Calibri"/>
                <a:ea typeface="DejaVu Sans"/>
              </a:rPr>
              <a:t> пакетами, </a:t>
            </a:r>
            <a:r>
              <a:rPr lang="ru-RU" sz="2000" b="0" strike="noStrike" spc="-1" dirty="0" err="1">
                <a:solidFill>
                  <a:srgbClr val="000000"/>
                </a:solidFill>
                <a:latin typeface="Calibri"/>
                <a:ea typeface="DejaVu Sans"/>
              </a:rPr>
              <a:t>транспортують</a:t>
            </a:r>
            <a:r>
              <a:rPr lang="ru-RU" sz="2000" b="0" strike="noStrike" spc="-1" dirty="0">
                <a:solidFill>
                  <a:srgbClr val="000000"/>
                </a:solidFill>
                <a:latin typeface="Calibri"/>
                <a:ea typeface="DejaVu Sans"/>
              </a:rPr>
              <a:t> до </a:t>
            </a:r>
            <a:r>
              <a:rPr lang="ru-RU" sz="2000" b="0" strike="noStrike" spc="-1" dirty="0" err="1">
                <a:solidFill>
                  <a:srgbClr val="000000"/>
                </a:solidFill>
                <a:latin typeface="Calibri"/>
                <a:ea typeface="DejaVu Sans"/>
              </a:rPr>
              <a:t>спеціалізованих</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лікувальних</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центрів</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під</a:t>
            </a:r>
            <a:r>
              <a:rPr lang="ru-RU" sz="2000" b="0" strike="noStrike" spc="-1" dirty="0">
                <a:solidFill>
                  <a:srgbClr val="000000"/>
                </a:solidFill>
                <a:latin typeface="Calibri"/>
                <a:ea typeface="DejaVu Sans"/>
              </a:rPr>
              <a:t> час </a:t>
            </a:r>
            <a:r>
              <a:rPr lang="ru-RU" sz="2000" b="0" strike="noStrike" spc="-1" dirty="0" err="1">
                <a:solidFill>
                  <a:srgbClr val="000000"/>
                </a:solidFill>
                <a:latin typeface="Calibri"/>
                <a:ea typeface="DejaVu Sans"/>
              </a:rPr>
              <a:t>транспортування</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проводять</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противошокову</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терапію</a:t>
            </a:r>
            <a:r>
              <a:rPr lang="ru-RU" sz="2000" b="0" strike="noStrike" spc="-1" dirty="0">
                <a:solidFill>
                  <a:srgbClr val="000000"/>
                </a:solidFill>
                <a:latin typeface="Calibri"/>
                <a:ea typeface="DejaVu Sans"/>
              </a:rPr>
              <a:t> та </a:t>
            </a:r>
            <a:r>
              <a:rPr lang="ru-RU" sz="2000" b="0" strike="noStrike" spc="-1" dirty="0" err="1">
                <a:solidFill>
                  <a:srgbClr val="000000"/>
                </a:solidFill>
                <a:latin typeface="Calibri"/>
                <a:ea typeface="DejaVu Sans"/>
              </a:rPr>
              <a:t>підключення</a:t>
            </a:r>
            <a:r>
              <a:rPr lang="ru-RU" sz="2000" b="0" strike="noStrike" spc="-1" dirty="0">
                <a:solidFill>
                  <a:srgbClr val="000000"/>
                </a:solidFill>
                <a:latin typeface="Calibri"/>
                <a:ea typeface="DejaVu Sans"/>
              </a:rPr>
              <a:t> до </a:t>
            </a:r>
            <a:r>
              <a:rPr lang="ru-RU" sz="2000" b="0" strike="noStrike" spc="-1" dirty="0" err="1">
                <a:solidFill>
                  <a:srgbClr val="000000"/>
                </a:solidFill>
                <a:latin typeface="Calibri"/>
                <a:ea typeface="DejaVu Sans"/>
              </a:rPr>
              <a:t>маніторінгу</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штучна</a:t>
            </a:r>
            <a:r>
              <a:rPr lang="ru-RU" sz="2000" b="0" strike="noStrike" spc="-1" dirty="0">
                <a:solidFill>
                  <a:srgbClr val="000000"/>
                </a:solidFill>
                <a:latin typeface="Calibri"/>
                <a:ea typeface="DejaVu Sans"/>
              </a:rPr>
              <a:t> </a:t>
            </a:r>
            <a:r>
              <a:rPr lang="ru-RU" sz="2000" b="0" strike="noStrike" spc="-1" dirty="0" err="1">
                <a:solidFill>
                  <a:srgbClr val="000000"/>
                </a:solidFill>
                <a:latin typeface="Calibri"/>
                <a:ea typeface="DejaVu Sans"/>
              </a:rPr>
              <a:t>нирка</a:t>
            </a:r>
            <a:r>
              <a:rPr lang="ru-RU" sz="2000" b="0" strike="noStrike" spc="-1" dirty="0">
                <a:solidFill>
                  <a:srgbClr val="000000"/>
                </a:solidFill>
                <a:latin typeface="Calibri"/>
                <a:ea typeface="DejaVu Sans"/>
              </a:rPr>
              <a:t>». </a:t>
            </a:r>
            <a:r>
              <a:rPr lang="ru-RU" sz="2000" b="0" strike="noStrike" spc="-1" dirty="0" err="1">
                <a:solidFill>
                  <a:srgbClr val="000048"/>
                </a:solidFill>
                <a:latin typeface="Calibri"/>
                <a:ea typeface="DejaVu Sans"/>
              </a:rPr>
              <a:t>Вище</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від</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джгута</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виконують</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циркулярну</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новокаїнову</a:t>
            </a:r>
            <a:r>
              <a:rPr lang="ru-RU" sz="2000" b="0" strike="noStrike" spc="-1" dirty="0">
                <a:solidFill>
                  <a:srgbClr val="000048"/>
                </a:solidFill>
                <a:latin typeface="Calibri"/>
                <a:ea typeface="DejaVu Sans"/>
              </a:rPr>
              <a:t> блокаду. </a:t>
            </a:r>
            <a:r>
              <a:rPr lang="ru-RU" sz="2000" b="0" strike="noStrike" spc="-1" dirty="0" err="1">
                <a:solidFill>
                  <a:srgbClr val="000048"/>
                </a:solidFill>
                <a:latin typeface="Calibri"/>
                <a:ea typeface="DejaVu Sans"/>
              </a:rPr>
              <a:t>Джгут</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знімають</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Одночасно</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проводять</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боротьбу</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із</a:t>
            </a:r>
            <a:r>
              <a:rPr lang="ru-RU" sz="2000" b="0" strike="noStrike" spc="-1" dirty="0">
                <a:solidFill>
                  <a:srgbClr val="000048"/>
                </a:solidFill>
                <a:latin typeface="Calibri"/>
                <a:ea typeface="DejaVu Sans"/>
              </a:rPr>
              <a:t> шоком (</a:t>
            </a:r>
            <a:r>
              <a:rPr lang="ru-RU" sz="2000" b="0" strike="noStrike" spc="-1" dirty="0" err="1">
                <a:solidFill>
                  <a:srgbClr val="000048"/>
                </a:solidFill>
                <a:latin typeface="Calibri"/>
                <a:ea typeface="DejaVu Sans"/>
              </a:rPr>
              <a:t>уводять</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наркотичні</a:t>
            </a:r>
            <a:r>
              <a:rPr lang="ru-RU" sz="2000" b="0" strike="noStrike" spc="-1" dirty="0">
                <a:solidFill>
                  <a:srgbClr val="000048"/>
                </a:solidFill>
                <a:latin typeface="Calibri"/>
                <a:ea typeface="DejaVu Sans"/>
              </a:rPr>
              <a:t> і </a:t>
            </a:r>
            <a:r>
              <a:rPr lang="ru-RU" sz="2000" b="0" strike="noStrike" spc="-1" dirty="0" err="1">
                <a:solidFill>
                  <a:srgbClr val="000048"/>
                </a:solidFill>
                <a:latin typeface="Calibri"/>
                <a:ea typeface="DejaVu Sans"/>
              </a:rPr>
              <a:t>ненаркотичні</a:t>
            </a:r>
            <a:r>
              <a:rPr lang="ru-RU" sz="2000" b="0" strike="noStrike" spc="-1" dirty="0">
                <a:solidFill>
                  <a:srgbClr val="000048"/>
                </a:solidFill>
                <a:latin typeface="Calibri"/>
                <a:ea typeface="DejaVu Sans"/>
              </a:rPr>
              <a:t> анальгетики, </a:t>
            </a:r>
            <a:r>
              <a:rPr lang="ru-RU" sz="2000" b="0" strike="noStrike" spc="-1" dirty="0" err="1">
                <a:solidFill>
                  <a:srgbClr val="000048"/>
                </a:solidFill>
                <a:latin typeface="Calibri"/>
                <a:ea typeface="DejaVu Sans"/>
              </a:rPr>
              <a:t>серцеві</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глікозиди</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кортикостероїди</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тощо</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дезінтоксикаційну</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терапію</a:t>
            </a:r>
            <a:r>
              <a:rPr lang="ru-RU" sz="2000" b="0" strike="noStrike" spc="-1" dirty="0">
                <a:solidFill>
                  <a:srgbClr val="000048"/>
                </a:solidFill>
                <a:latin typeface="Calibri"/>
                <a:ea typeface="DejaVu Sans"/>
              </a:rPr>
              <a:t>, </a:t>
            </a:r>
            <a:r>
              <a:rPr lang="ru-RU" sz="2000" b="0" strike="noStrike" spc="-1" dirty="0" err="1">
                <a:solidFill>
                  <a:srgbClr val="000048"/>
                </a:solidFill>
                <a:latin typeface="Calibri"/>
                <a:ea typeface="DejaVu Sans"/>
              </a:rPr>
              <a:t>відновлюють</a:t>
            </a:r>
            <a:r>
              <a:rPr lang="ru-RU" sz="2000" b="0" strike="noStrike" spc="-1" dirty="0">
                <a:solidFill>
                  <a:srgbClr val="000048"/>
                </a:solidFill>
                <a:latin typeface="Calibri"/>
                <a:ea typeface="DejaVu Sans"/>
              </a:rPr>
              <a:t> ОЦК.</a:t>
            </a:r>
            <a:endParaRPr lang="ru-RU" sz="2000" b="0" strike="noStrike" spc="-1" dirty="0">
              <a:latin typeface="Arial"/>
            </a:endParaRPr>
          </a:p>
          <a:p>
            <a:pPr algn="just">
              <a:lnSpc>
                <a:spcPct val="100000"/>
              </a:lnSpc>
            </a:pP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1143000" y="0"/>
            <a:ext cx="7771320" cy="118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3600" b="1" strike="noStrike" spc="-1">
                <a:solidFill>
                  <a:srgbClr val="000000"/>
                </a:solidFill>
                <a:latin typeface="Tahoma"/>
                <a:ea typeface="DejaVu Sans"/>
              </a:rPr>
              <a:t>Механізм розвитку </a:t>
            </a:r>
            <a:r>
              <a:t/>
            </a:r>
            <a:br/>
            <a:r>
              <a:rPr lang="ru-RU" sz="3600" b="1" strike="noStrike" spc="-1">
                <a:solidFill>
                  <a:srgbClr val="000000"/>
                </a:solidFill>
                <a:latin typeface="Tahoma"/>
                <a:ea typeface="DejaVu Sans"/>
              </a:rPr>
              <a:t>краш-синдрому</a:t>
            </a:r>
            <a:endParaRPr lang="ru-RU" sz="3600" b="0" strike="noStrike" spc="-1">
              <a:latin typeface="Arial"/>
            </a:endParaRPr>
          </a:p>
        </p:txBody>
      </p:sp>
      <p:sp>
        <p:nvSpPr>
          <p:cNvPr id="499" name="CustomShape 2"/>
          <p:cNvSpPr/>
          <p:nvPr/>
        </p:nvSpPr>
        <p:spPr>
          <a:xfrm>
            <a:off x="2743200" y="1600200"/>
            <a:ext cx="4494600" cy="9896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trike="noStrike" spc="-1">
                <a:solidFill>
                  <a:srgbClr val="FFFFFF"/>
                </a:solidFill>
                <a:latin typeface="Tahoma"/>
                <a:ea typeface="DejaVu Sans"/>
              </a:rPr>
              <a:t>Тривале здавлення</a:t>
            </a:r>
            <a:r>
              <a:t/>
            </a:r>
            <a:br/>
            <a:r>
              <a:rPr lang="ru-RU" sz="2000" b="1" strike="noStrike" spc="-1">
                <a:solidFill>
                  <a:srgbClr val="FFFFFF"/>
                </a:solidFill>
                <a:latin typeface="Tahoma"/>
                <a:ea typeface="DejaVu Sans"/>
              </a:rPr>
              <a:t>(Порушення мікроциркуляції,</a:t>
            </a:r>
            <a:r>
              <a:t/>
            </a:r>
            <a:br/>
            <a:r>
              <a:rPr lang="ru-RU" sz="2000" b="1" strike="noStrike" spc="-1">
                <a:solidFill>
                  <a:srgbClr val="FFFFFF"/>
                </a:solidFill>
                <a:latin typeface="Tahoma"/>
                <a:ea typeface="DejaVu Sans"/>
              </a:rPr>
              <a:t>ішемія, некроз, інфекція)</a:t>
            </a:r>
            <a:endParaRPr lang="ru-RU" sz="2000" b="0" strike="noStrike" spc="-1">
              <a:latin typeface="Arial"/>
            </a:endParaRPr>
          </a:p>
        </p:txBody>
      </p:sp>
      <p:sp>
        <p:nvSpPr>
          <p:cNvPr id="500" name="CustomShape 3"/>
          <p:cNvSpPr/>
          <p:nvPr/>
        </p:nvSpPr>
        <p:spPr>
          <a:xfrm>
            <a:off x="2666880" y="2895480"/>
            <a:ext cx="4723200" cy="7610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400" b="1" strike="noStrike" spc="-1">
                <a:solidFill>
                  <a:srgbClr val="FFFFFF"/>
                </a:solidFill>
                <a:latin typeface="Tahoma"/>
                <a:ea typeface="DejaVu Sans"/>
              </a:rPr>
              <a:t>Звільнення від здавлення</a:t>
            </a:r>
            <a:endParaRPr lang="ru-RU" sz="2400" b="0" strike="noStrike" spc="-1">
              <a:latin typeface="Arial"/>
            </a:endParaRPr>
          </a:p>
        </p:txBody>
      </p:sp>
      <p:sp>
        <p:nvSpPr>
          <p:cNvPr id="501" name="CustomShape 4"/>
          <p:cNvSpPr/>
          <p:nvPr/>
        </p:nvSpPr>
        <p:spPr>
          <a:xfrm>
            <a:off x="304920" y="4114800"/>
            <a:ext cx="2361240" cy="68472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ru-RU" sz="1800" b="0" strike="noStrike" spc="-1">
              <a:latin typeface="Arial"/>
            </a:endParaRPr>
          </a:p>
          <a:p>
            <a:pPr algn="ctr">
              <a:lnSpc>
                <a:spcPct val="100000"/>
              </a:lnSpc>
            </a:pPr>
            <a:endParaRPr lang="ru-RU" sz="1800" b="0" strike="noStrike" spc="-1">
              <a:latin typeface="Arial"/>
            </a:endParaRPr>
          </a:p>
          <a:p>
            <a:pPr algn="ctr">
              <a:lnSpc>
                <a:spcPct val="100000"/>
              </a:lnSpc>
            </a:pPr>
            <a:r>
              <a:rPr lang="ru-RU" sz="2000" b="1" strike="noStrike" spc="-1">
                <a:solidFill>
                  <a:srgbClr val="FFFFFF"/>
                </a:solidFill>
                <a:latin typeface="Tahoma"/>
                <a:ea typeface="DejaVu Sans"/>
              </a:rPr>
              <a:t>Травматичний </a:t>
            </a:r>
            <a:endParaRPr lang="ru-RU" sz="2000" b="0" strike="noStrike" spc="-1">
              <a:latin typeface="Arial"/>
            </a:endParaRPr>
          </a:p>
          <a:p>
            <a:pPr algn="ctr">
              <a:lnSpc>
                <a:spcPct val="100000"/>
              </a:lnSpc>
            </a:pPr>
            <a:r>
              <a:rPr lang="ru-RU" sz="2000" b="1" strike="noStrike" spc="-1">
                <a:solidFill>
                  <a:srgbClr val="FFFFFF"/>
                </a:solidFill>
                <a:latin typeface="Tahoma"/>
                <a:ea typeface="DejaVu Sans"/>
              </a:rPr>
              <a:t>токсикоз</a:t>
            </a:r>
            <a:endParaRPr lang="ru-RU" sz="2000" b="0" strike="noStrike" spc="-1">
              <a:latin typeface="Arial"/>
            </a:endParaRPr>
          </a:p>
          <a:p>
            <a:pPr algn="ctr">
              <a:lnSpc>
                <a:spcPct val="100000"/>
              </a:lnSpc>
            </a:pPr>
            <a:endParaRPr lang="ru-RU" sz="2000" b="0" strike="noStrike" spc="-1">
              <a:latin typeface="Arial"/>
            </a:endParaRPr>
          </a:p>
          <a:p>
            <a:pPr algn="ctr">
              <a:lnSpc>
                <a:spcPct val="100000"/>
              </a:lnSpc>
            </a:pPr>
            <a:endParaRPr lang="ru-RU" sz="2000" b="0" strike="noStrike" spc="-1">
              <a:latin typeface="Arial"/>
            </a:endParaRPr>
          </a:p>
        </p:txBody>
      </p:sp>
      <p:sp>
        <p:nvSpPr>
          <p:cNvPr id="502" name="CustomShape 5"/>
          <p:cNvSpPr/>
          <p:nvPr/>
        </p:nvSpPr>
        <p:spPr>
          <a:xfrm>
            <a:off x="2895480" y="4114800"/>
            <a:ext cx="2132640" cy="68472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trike="noStrike" spc="-1">
                <a:solidFill>
                  <a:srgbClr val="FFFFFF"/>
                </a:solidFill>
                <a:latin typeface="Tahoma"/>
                <a:ea typeface="DejaVu Sans"/>
              </a:rPr>
              <a:t>Плазмо-</a:t>
            </a:r>
            <a:r>
              <a:rPr lang="ru-RU" sz="2000" b="1" strike="noStrike" spc="-1">
                <a:solidFill>
                  <a:srgbClr val="464AE6"/>
                </a:solidFill>
                <a:latin typeface="Tahoma"/>
                <a:ea typeface="DejaVu Sans"/>
              </a:rPr>
              <a:t> </a:t>
            </a:r>
            <a:r>
              <a:rPr lang="ru-RU" sz="2000" b="1" strike="noStrike" spc="-1">
                <a:solidFill>
                  <a:srgbClr val="FFFFFF"/>
                </a:solidFill>
                <a:latin typeface="Tahoma"/>
                <a:ea typeface="DejaVu Sans"/>
              </a:rPr>
              <a:t>та </a:t>
            </a:r>
            <a:endParaRPr lang="ru-RU" sz="2000" b="0" strike="noStrike" spc="-1">
              <a:latin typeface="Arial"/>
            </a:endParaRPr>
          </a:p>
          <a:p>
            <a:pPr algn="ctr">
              <a:lnSpc>
                <a:spcPct val="100000"/>
              </a:lnSpc>
            </a:pPr>
            <a:r>
              <a:rPr lang="ru-RU" sz="2000" b="1" strike="noStrike" spc="-1">
                <a:solidFill>
                  <a:srgbClr val="FFFFFF"/>
                </a:solidFill>
                <a:latin typeface="Tahoma"/>
                <a:ea typeface="DejaVu Sans"/>
              </a:rPr>
              <a:t>крововтрата</a:t>
            </a:r>
            <a:endParaRPr lang="ru-RU" sz="2000" b="0" strike="noStrike" spc="-1">
              <a:latin typeface="Arial"/>
            </a:endParaRPr>
          </a:p>
        </p:txBody>
      </p:sp>
      <p:sp>
        <p:nvSpPr>
          <p:cNvPr id="503" name="CustomShape 6"/>
          <p:cNvSpPr/>
          <p:nvPr/>
        </p:nvSpPr>
        <p:spPr>
          <a:xfrm>
            <a:off x="5257800" y="4114800"/>
            <a:ext cx="1141920" cy="68472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trike="noStrike" spc="-1">
                <a:solidFill>
                  <a:srgbClr val="FFFFFF"/>
                </a:solidFill>
                <a:latin typeface="Tahoma"/>
                <a:ea typeface="DejaVu Sans"/>
              </a:rPr>
              <a:t>Біль</a:t>
            </a:r>
            <a:endParaRPr lang="ru-RU" sz="2000" b="0" strike="noStrike" spc="-1">
              <a:latin typeface="Arial"/>
            </a:endParaRPr>
          </a:p>
        </p:txBody>
      </p:sp>
      <p:sp>
        <p:nvSpPr>
          <p:cNvPr id="504" name="CustomShape 7"/>
          <p:cNvSpPr/>
          <p:nvPr/>
        </p:nvSpPr>
        <p:spPr>
          <a:xfrm>
            <a:off x="6553080" y="4114800"/>
            <a:ext cx="2589840" cy="68472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ru-RU" sz="1800" b="0" strike="noStrike" spc="-1">
              <a:latin typeface="Arial"/>
            </a:endParaRPr>
          </a:p>
          <a:p>
            <a:pPr algn="ctr">
              <a:lnSpc>
                <a:spcPct val="100000"/>
              </a:lnSpc>
            </a:pPr>
            <a:r>
              <a:rPr lang="ru-RU" sz="2000" b="1" strike="noStrike" spc="-1">
                <a:solidFill>
                  <a:srgbClr val="FFFFFF"/>
                </a:solidFill>
                <a:latin typeface="Tahoma"/>
                <a:ea typeface="DejaVu Sans"/>
              </a:rPr>
              <a:t>Гіперкаліємія, </a:t>
            </a:r>
            <a:endParaRPr lang="ru-RU" sz="2000" b="0" strike="noStrike" spc="-1">
              <a:latin typeface="Arial"/>
            </a:endParaRPr>
          </a:p>
          <a:p>
            <a:pPr algn="ctr">
              <a:lnSpc>
                <a:spcPct val="100000"/>
              </a:lnSpc>
            </a:pPr>
            <a:r>
              <a:rPr lang="ru-RU" sz="2000" b="1" strike="noStrike" spc="-1">
                <a:solidFill>
                  <a:srgbClr val="FFFFFF"/>
                </a:solidFill>
                <a:latin typeface="Tahoma"/>
                <a:ea typeface="DejaVu Sans"/>
              </a:rPr>
              <a:t>гіперфосфоремія</a:t>
            </a:r>
            <a:endParaRPr lang="ru-RU" sz="2000" b="0" strike="noStrike" spc="-1">
              <a:latin typeface="Arial"/>
            </a:endParaRPr>
          </a:p>
          <a:p>
            <a:pPr algn="ctr">
              <a:lnSpc>
                <a:spcPct val="100000"/>
              </a:lnSpc>
            </a:pPr>
            <a:endParaRPr lang="ru-RU" sz="2000" b="0" strike="noStrike" spc="-1">
              <a:latin typeface="Arial"/>
            </a:endParaRPr>
          </a:p>
        </p:txBody>
      </p:sp>
      <p:sp>
        <p:nvSpPr>
          <p:cNvPr id="505" name="CustomShape 8"/>
          <p:cNvSpPr/>
          <p:nvPr/>
        </p:nvSpPr>
        <p:spPr>
          <a:xfrm>
            <a:off x="304920" y="5181480"/>
            <a:ext cx="2894400" cy="9896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trike="noStrike" spc="-1">
                <a:solidFill>
                  <a:srgbClr val="FFFFFF"/>
                </a:solidFill>
                <a:latin typeface="Tahoma"/>
                <a:ea typeface="DejaVu Sans"/>
              </a:rPr>
              <a:t>Гостра</a:t>
            </a:r>
            <a:r>
              <a:t/>
            </a:r>
            <a:br/>
            <a:r>
              <a:rPr lang="ru-RU" sz="2000" b="1" strike="noStrike" spc="-1">
                <a:solidFill>
                  <a:srgbClr val="FFFFFF"/>
                </a:solidFill>
                <a:latin typeface="Tahoma"/>
                <a:ea typeface="DejaVu Sans"/>
              </a:rPr>
              <a:t>нирково-печінкова</a:t>
            </a:r>
            <a:r>
              <a:t/>
            </a:r>
            <a:br/>
            <a:r>
              <a:rPr lang="ru-RU" sz="2000" b="1" strike="noStrike" spc="-1">
                <a:solidFill>
                  <a:srgbClr val="FFFFFF"/>
                </a:solidFill>
                <a:latin typeface="Tahoma"/>
                <a:ea typeface="DejaVu Sans"/>
              </a:rPr>
              <a:t>недостатність</a:t>
            </a:r>
            <a:endParaRPr lang="ru-RU" sz="2000" b="0" strike="noStrike" spc="-1">
              <a:latin typeface="Arial"/>
            </a:endParaRPr>
          </a:p>
        </p:txBody>
      </p:sp>
      <p:sp>
        <p:nvSpPr>
          <p:cNvPr id="506" name="CustomShape 9"/>
          <p:cNvSpPr/>
          <p:nvPr/>
        </p:nvSpPr>
        <p:spPr>
          <a:xfrm>
            <a:off x="4114800" y="5181480"/>
            <a:ext cx="2056320" cy="9896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trike="noStrike" spc="-1">
                <a:solidFill>
                  <a:srgbClr val="FFFFFF"/>
                </a:solidFill>
                <a:latin typeface="Tahoma"/>
                <a:ea typeface="DejaVu Sans"/>
              </a:rPr>
              <a:t>Шок</a:t>
            </a:r>
            <a:endParaRPr lang="ru-RU" sz="2000" b="0" strike="noStrike" spc="-1">
              <a:latin typeface="Arial"/>
            </a:endParaRPr>
          </a:p>
        </p:txBody>
      </p:sp>
      <p:sp>
        <p:nvSpPr>
          <p:cNvPr id="507" name="Line 10"/>
          <p:cNvSpPr/>
          <p:nvPr/>
        </p:nvSpPr>
        <p:spPr>
          <a:xfrm>
            <a:off x="4876560" y="2590560"/>
            <a:ext cx="0" cy="30492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08" name="Line 11"/>
          <p:cNvSpPr/>
          <p:nvPr/>
        </p:nvSpPr>
        <p:spPr>
          <a:xfrm flipH="1">
            <a:off x="1523880" y="3657600"/>
            <a:ext cx="3124080" cy="45720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09" name="Line 12"/>
          <p:cNvSpPr/>
          <p:nvPr/>
        </p:nvSpPr>
        <p:spPr>
          <a:xfrm>
            <a:off x="4647960" y="3657600"/>
            <a:ext cx="0" cy="45720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10" name="Line 13"/>
          <p:cNvSpPr/>
          <p:nvPr/>
        </p:nvSpPr>
        <p:spPr>
          <a:xfrm>
            <a:off x="4647960" y="3657600"/>
            <a:ext cx="1143000" cy="45720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11" name="Line 14"/>
          <p:cNvSpPr/>
          <p:nvPr/>
        </p:nvSpPr>
        <p:spPr>
          <a:xfrm>
            <a:off x="4647960" y="3657600"/>
            <a:ext cx="3276720" cy="45720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12" name="Line 15"/>
          <p:cNvSpPr/>
          <p:nvPr/>
        </p:nvSpPr>
        <p:spPr>
          <a:xfrm>
            <a:off x="1371600" y="4800600"/>
            <a:ext cx="0" cy="38088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13" name="Line 16"/>
          <p:cNvSpPr/>
          <p:nvPr/>
        </p:nvSpPr>
        <p:spPr>
          <a:xfrm>
            <a:off x="4267080" y="4800600"/>
            <a:ext cx="609480" cy="38088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14" name="Line 17"/>
          <p:cNvSpPr/>
          <p:nvPr/>
        </p:nvSpPr>
        <p:spPr>
          <a:xfrm flipH="1">
            <a:off x="5257800" y="4800600"/>
            <a:ext cx="609480" cy="38088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498"/>
                                        </p:tgtEl>
                                        <p:attrNameLst>
                                          <p:attrName>style.visibility</p:attrName>
                                        </p:attrNameLst>
                                      </p:cBhvr>
                                      <p:to>
                                        <p:strVal val="visible"/>
                                      </p:to>
                                    </p:set>
                                    <p:anim calcmode="lin" valueType="num">
                                      <p:cBhvr additive="repl">
                                        <p:cTn id="7" dur="500" fill="hold"/>
                                        <p:tgtEl>
                                          <p:spTgt spid="498"/>
                                        </p:tgtEl>
                                        <p:attrNameLst>
                                          <p:attrName>ppt_x</p:attrName>
                                        </p:attrNameLst>
                                      </p:cBhvr>
                                      <p:tavLst>
                                        <p:tav tm="0">
                                          <p:val>
                                            <p:strVal val="0-#ppt_w/2"/>
                                          </p:val>
                                        </p:tav>
                                        <p:tav tm="100000">
                                          <p:val>
                                            <p:strVal val="#ppt_x"/>
                                          </p:val>
                                        </p:tav>
                                      </p:tavLst>
                                    </p:anim>
                                    <p:anim calcmode="lin" valueType="num">
                                      <p:cBhvr additive="repl">
                                        <p:cTn id="8" dur="500" fill="hold"/>
                                        <p:tgtEl>
                                          <p:spTgt spid="4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Picture 4"/>
          <p:cNvPicPr/>
          <p:nvPr/>
        </p:nvPicPr>
        <p:blipFill>
          <a:blip r:embed="rId2"/>
          <a:stretch/>
        </p:blipFill>
        <p:spPr>
          <a:xfrm>
            <a:off x="1214280" y="357120"/>
            <a:ext cx="3808800" cy="4228200"/>
          </a:xfrm>
          <a:prstGeom prst="rect">
            <a:avLst/>
          </a:prstGeom>
          <a:ln w="9360">
            <a:noFill/>
          </a:ln>
        </p:spPr>
      </p:pic>
      <p:pic>
        <p:nvPicPr>
          <p:cNvPr id="518" name="Picture 5"/>
          <p:cNvPicPr/>
          <p:nvPr/>
        </p:nvPicPr>
        <p:blipFill>
          <a:blip r:embed="rId3"/>
          <a:stretch/>
        </p:blipFill>
        <p:spPr>
          <a:xfrm>
            <a:off x="5486400" y="0"/>
            <a:ext cx="3346920" cy="2547000"/>
          </a:xfrm>
          <a:prstGeom prst="rect">
            <a:avLst/>
          </a:prstGeom>
          <a:ln w="9360">
            <a:noFill/>
          </a:ln>
        </p:spPr>
      </p:pic>
      <p:sp>
        <p:nvSpPr>
          <p:cNvPr id="519" name="CustomShape 1"/>
          <p:cNvSpPr/>
          <p:nvPr/>
        </p:nvSpPr>
        <p:spPr>
          <a:xfrm>
            <a:off x="3624120" y="2519280"/>
            <a:ext cx="9142920" cy="360"/>
          </a:xfrm>
          <a:prstGeom prst="rect">
            <a:avLst/>
          </a:prstGeom>
          <a:noFill/>
          <a:ln w="9360">
            <a:noFill/>
          </a:ln>
        </p:spPr>
        <p:style>
          <a:lnRef idx="0">
            <a:scrgbClr r="0" g="0" b="0"/>
          </a:lnRef>
          <a:fillRef idx="0">
            <a:scrgbClr r="0" g="0" b="0"/>
          </a:fillRef>
          <a:effectRef idx="0">
            <a:scrgbClr r="0" g="0" b="0"/>
          </a:effectRef>
          <a:fontRef idx="minor"/>
        </p:style>
      </p:sp>
      <p:pic>
        <p:nvPicPr>
          <p:cNvPr id="520" name="Рисунок 1"/>
          <p:cNvPicPr/>
          <p:nvPr/>
        </p:nvPicPr>
        <p:blipFill>
          <a:blip r:embed="rId4"/>
          <a:stretch/>
        </p:blipFill>
        <p:spPr>
          <a:xfrm>
            <a:off x="5643720" y="3357720"/>
            <a:ext cx="3275640" cy="3037320"/>
          </a:xfrm>
          <a:prstGeom prst="rect">
            <a:avLst/>
          </a:prstGeom>
          <a:ln w="9360">
            <a:noFill/>
          </a:ln>
        </p:spPr>
      </p:pic>
      <p:sp>
        <p:nvSpPr>
          <p:cNvPr id="521" name="CustomShape 2"/>
          <p:cNvSpPr/>
          <p:nvPr/>
        </p:nvSpPr>
        <p:spPr>
          <a:xfrm>
            <a:off x="285840" y="5143680"/>
            <a:ext cx="457092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Calibri"/>
                <a:ea typeface="DejaVu Sans"/>
              </a:rPr>
              <a:t>Якщо кінцівки перебували під завалом понад 8 год, джгут не знімають, а виконують ампутацію на місці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517"/>
                                        </p:tgtEl>
                                        <p:attrNameLst>
                                          <p:attrName>style.visibility</p:attrName>
                                        </p:attrNameLst>
                                      </p:cBhvr>
                                      <p:to>
                                        <p:strVal val="visible"/>
                                      </p:to>
                                    </p:set>
                                    <p:anim calcmode="lin" valueType="num">
                                      <p:cBhvr additive="repl">
                                        <p:cTn id="7" dur="500" fill="hold"/>
                                        <p:tgtEl>
                                          <p:spTgt spid="517"/>
                                        </p:tgtEl>
                                        <p:attrNameLst>
                                          <p:attrName>ppt_x</p:attrName>
                                        </p:attrNameLst>
                                      </p:cBhvr>
                                      <p:tavLst>
                                        <p:tav tm="0">
                                          <p:val>
                                            <p:strVal val="0-#ppt_w/2"/>
                                          </p:val>
                                        </p:tav>
                                        <p:tav tm="100000">
                                          <p:val>
                                            <p:strVal val="#ppt_x"/>
                                          </p:val>
                                        </p:tav>
                                      </p:tavLst>
                                    </p:anim>
                                    <p:anim calcmode="lin" valueType="num">
                                      <p:cBhvr additive="repl">
                                        <p:cTn id="8" dur="500" fill="hold"/>
                                        <p:tgtEl>
                                          <p:spTgt spid="517"/>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518"/>
                                        </p:tgtEl>
                                        <p:attrNameLst>
                                          <p:attrName>style.visibility</p:attrName>
                                        </p:attrNameLst>
                                      </p:cBhvr>
                                      <p:to>
                                        <p:strVal val="visible"/>
                                      </p:to>
                                    </p:set>
                                    <p:anim calcmode="lin" valueType="num">
                                      <p:cBhvr additive="repl">
                                        <p:cTn id="12" dur="500" fill="hold"/>
                                        <p:tgtEl>
                                          <p:spTgt spid="518"/>
                                        </p:tgtEl>
                                        <p:attrNameLst>
                                          <p:attrName>ppt_x</p:attrName>
                                        </p:attrNameLst>
                                      </p:cBhvr>
                                      <p:tavLst>
                                        <p:tav tm="0">
                                          <p:val>
                                            <p:strVal val="0-#ppt_w/2"/>
                                          </p:val>
                                        </p:tav>
                                        <p:tav tm="100000">
                                          <p:val>
                                            <p:strVal val="#ppt_x"/>
                                          </p:val>
                                        </p:tav>
                                      </p:tavLst>
                                    </p:anim>
                                    <p:anim calcmode="lin" valueType="num">
                                      <p:cBhvr additive="repl">
                                        <p:cTn id="13" dur="500" fill="hold"/>
                                        <p:tgtEl>
                                          <p:spTgt spid="518"/>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endCondLst>
                                    <p:cond delay="15000"/>
                                  </p:endCondLst>
                                  <p:childTnLst>
                                    <p:set>
                                      <p:cBhvr>
                                        <p:cTn id="16" dur="1" fill="hold">
                                          <p:stCondLst>
                                            <p:cond delay="0"/>
                                          </p:stCondLst>
                                        </p:cTn>
                                        <p:tgtEl>
                                          <p:spTgt spid="519"/>
                                        </p:tgtEl>
                                        <p:attrNameLst>
                                          <p:attrName>style.visibility</p:attrName>
                                        </p:attrNameLst>
                                      </p:cBhvr>
                                      <p:to>
                                        <p:strVal val="visible"/>
                                      </p:to>
                                    </p:set>
                                    <p:anim calcmode="lin" valueType="num">
                                      <p:cBhvr additive="repl">
                                        <p:cTn id="17" dur="500" fill="hold"/>
                                        <p:tgtEl>
                                          <p:spTgt spid="519"/>
                                        </p:tgtEl>
                                        <p:attrNameLst>
                                          <p:attrName>ppt_x</p:attrName>
                                        </p:attrNameLst>
                                      </p:cBhvr>
                                      <p:tavLst>
                                        <p:tav tm="0">
                                          <p:val>
                                            <p:strVal val="0-#ppt_w/2"/>
                                          </p:val>
                                        </p:tav>
                                        <p:tav tm="100000">
                                          <p:val>
                                            <p:strVal val="#ppt_x"/>
                                          </p:val>
                                        </p:tav>
                                      </p:tavLst>
                                    </p:anim>
                                    <p:anim calcmode="lin" valueType="num">
                                      <p:cBhvr additive="repl">
                                        <p:cTn id="18" dur="500" fill="hold"/>
                                        <p:tgtEl>
                                          <p:spTgt spid="519"/>
                                        </p:tgtEl>
                                        <p:attrNameLst>
                                          <p:attrName>ppt_y</p:attrName>
                                        </p:attrNameLst>
                                      </p:cBhvr>
                                      <p:tavLst>
                                        <p:tav tm="0">
                                          <p:val>
                                            <p:strVal val="#ppt_y"/>
                                          </p:val>
                                        </p:tav>
                                        <p:tav tm="100000">
                                          <p:val>
                                            <p:strVal val="#ppt_y"/>
                                          </p:val>
                                        </p:tav>
                                      </p:tavLst>
                                    </p:anim>
                                  </p:childTnLst>
                                </p:cTn>
                              </p:par>
                            </p:childTnLst>
                          </p:cTn>
                        </p:par>
                        <p:par>
                          <p:cTn id="19" fill="hold" nodeType="afterEffect">
                            <p:stCondLst>
                              <p:cond delay="1500"/>
                            </p:stCondLst>
                            <p:childTnLst>
                              <p:par>
                                <p:cTn id="20" presetID="2" presetClass="entr" presetSubtype="8" fill="hold" nodeType="afterEffect">
                                  <p:stCondLst>
                                    <p:cond delay="0"/>
                                  </p:stCondLst>
                                  <p:childTnLst>
                                    <p:set>
                                      <p:cBhvr>
                                        <p:cTn id="21" dur="1" fill="hold">
                                          <p:stCondLst>
                                            <p:cond delay="0"/>
                                          </p:stCondLst>
                                        </p:cTn>
                                        <p:tgtEl>
                                          <p:spTgt spid="520"/>
                                        </p:tgtEl>
                                        <p:attrNameLst>
                                          <p:attrName>style.visibility</p:attrName>
                                        </p:attrNameLst>
                                      </p:cBhvr>
                                      <p:to>
                                        <p:strVal val="visible"/>
                                      </p:to>
                                    </p:set>
                                    <p:anim calcmode="lin" valueType="num">
                                      <p:cBhvr additive="repl">
                                        <p:cTn id="22" dur="500" fill="hold"/>
                                        <p:tgtEl>
                                          <p:spTgt spid="520"/>
                                        </p:tgtEl>
                                        <p:attrNameLst>
                                          <p:attrName>ppt_x</p:attrName>
                                        </p:attrNameLst>
                                      </p:cBhvr>
                                      <p:tavLst>
                                        <p:tav tm="0">
                                          <p:val>
                                            <p:strVal val="0-#ppt_w/2"/>
                                          </p:val>
                                        </p:tav>
                                        <p:tav tm="100000">
                                          <p:val>
                                            <p:strVal val="#ppt_x"/>
                                          </p:val>
                                        </p:tav>
                                      </p:tavLst>
                                    </p:anim>
                                    <p:anim calcmode="lin" valueType="num">
                                      <p:cBhvr additive="repl">
                                        <p:cTn id="23" dur="500" fill="hold"/>
                                        <p:tgtEl>
                                          <p:spTgt spid="5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TotalTime>
  <Words>2286</Words>
  <Application>Microsoft Office PowerPoint</Application>
  <PresentationFormat>Экран (4:3)</PresentationFormat>
  <Paragraphs>344</Paragraphs>
  <Slides>40</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4</vt:i4>
      </vt:variant>
      <vt:variant>
        <vt:lpstr>Заголовки слайдов</vt:lpstr>
      </vt:variant>
      <vt:variant>
        <vt:i4>40</vt:i4>
      </vt:variant>
    </vt:vector>
  </HeadingPairs>
  <TitlesOfParts>
    <vt:vector size="53" baseType="lpstr">
      <vt:lpstr>Arial</vt:lpstr>
      <vt:lpstr>Calibri</vt:lpstr>
      <vt:lpstr>DejaVu Sans</vt:lpstr>
      <vt:lpstr>Georgia</vt:lpstr>
      <vt:lpstr>StarSymbol</vt:lpstr>
      <vt:lpstr>Symbol</vt:lpstr>
      <vt:lpstr>Tahoma</vt:lpstr>
      <vt:lpstr>Times New Roman</vt:lpstr>
      <vt:lpstr>Wingdings</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МЕДИЧНИХ ЗНАНЬ</dc:title>
  <dc:subject/>
  <dc:creator>hp</dc:creator>
  <dc:description/>
  <cp:lastModifiedBy>User</cp:lastModifiedBy>
  <cp:revision>142</cp:revision>
  <dcterms:created xsi:type="dcterms:W3CDTF">2019-04-01T20:52:18Z</dcterms:created>
  <dcterms:modified xsi:type="dcterms:W3CDTF">2026-03-07T06:58:17Z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130</vt:i4>
  </property>
</Properties>
</file>