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76197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0985" algn="l" defTabSz="76197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1970" algn="l" defTabSz="76197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42954" algn="l" defTabSz="76197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23939" algn="l" defTabSz="76197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04924" algn="l" defTabSz="76197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85909" algn="l" defTabSz="76197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66893" algn="l" defTabSz="76197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47878" algn="l" defTabSz="76197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4643" autoAdjust="0"/>
  </p:normalViewPr>
  <p:slideViewPr>
    <p:cSldViewPr>
      <p:cViewPr>
        <p:scale>
          <a:sx n="127" d="100"/>
          <a:sy n="127" d="100"/>
        </p:scale>
        <p:origin x="80" y="-9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35120-4738-4AFC-9A09-D3EA267CF7D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873FB-26E7-4DAA-8357-9F6F89EE8D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A05D5-FA9B-4BF5-9191-6939B82FCB79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AA572-F8EA-419C-B4EC-4BDB5C9C6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76197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0985" algn="l" defTabSz="76197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1970" algn="l" defTabSz="76197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42954" algn="l" defTabSz="76197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23939" algn="l" defTabSz="76197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04924" algn="l" defTabSz="76197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909" algn="l" defTabSz="76197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893" algn="l" defTabSz="76197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878" algn="l" defTabSz="76197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0E26-3065-49AF-A0BB-7D67B4806ECC}" type="datetime1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43CC-E1DB-4577-A13D-F76DB653B312}" type="datetime1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1510-C0F6-4275-851F-B7CCA650B293}" type="datetime1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25F8-DEAC-41F2-A7AB-3F22229F11BE}" type="datetime1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8B504-60FF-4FD0-A2C9-52F8873ACCB8}" type="datetime1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695D-D8AF-4DA7-9D60-CFD5197C6988}" type="datetime1">
              <a:rPr lang="ru-RU" smtClean="0"/>
              <a:pPr/>
              <a:t>22.04.2023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700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00" b="1"/>
            </a:lvl4pPr>
            <a:lvl5pPr marL="1523939" indent="0">
              <a:buNone/>
              <a:defRPr sz="1300" b="1"/>
            </a:lvl5pPr>
            <a:lvl6pPr marL="1904924" indent="0">
              <a:buNone/>
              <a:defRPr sz="1300" b="1"/>
            </a:lvl6pPr>
            <a:lvl7pPr marL="2285909" indent="0">
              <a:buNone/>
              <a:defRPr sz="1300" b="1"/>
            </a:lvl7pPr>
            <a:lvl8pPr marL="2666893" indent="0">
              <a:buNone/>
              <a:defRPr sz="1300" b="1"/>
            </a:lvl8pPr>
            <a:lvl9pPr marL="3047878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700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00" b="1"/>
            </a:lvl4pPr>
            <a:lvl5pPr marL="1523939" indent="0">
              <a:buNone/>
              <a:defRPr sz="1300" b="1"/>
            </a:lvl5pPr>
            <a:lvl6pPr marL="1904924" indent="0">
              <a:buNone/>
              <a:defRPr sz="1300" b="1"/>
            </a:lvl6pPr>
            <a:lvl7pPr marL="2285909" indent="0">
              <a:buNone/>
              <a:defRPr sz="1300" b="1"/>
            </a:lvl7pPr>
            <a:lvl8pPr marL="2666893" indent="0">
              <a:buNone/>
              <a:defRPr sz="1300" b="1"/>
            </a:lvl8pPr>
            <a:lvl9pPr marL="3047878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D875-07B2-4C59-939C-134F06D7BF47}" type="datetime1">
              <a:rPr lang="ru-RU" smtClean="0"/>
              <a:pPr/>
              <a:t>22.04.2023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1872-0830-4FC0-855D-40C953FD8902}" type="datetime1">
              <a:rPr lang="ru-RU" smtClean="0"/>
              <a:pPr/>
              <a:t>22.04.2023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95E9-E86A-4233-9325-A3B6420BE585}" type="datetime1">
              <a:rPr lang="ru-RU" smtClean="0"/>
              <a:pPr/>
              <a:t>22.04.2023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80985" indent="0">
              <a:buNone/>
              <a:defRPr sz="1000"/>
            </a:lvl2pPr>
            <a:lvl3pPr marL="761970" indent="0">
              <a:buNone/>
              <a:defRPr sz="800"/>
            </a:lvl3pPr>
            <a:lvl4pPr marL="1142954" indent="0">
              <a:buNone/>
              <a:defRPr sz="700"/>
            </a:lvl4pPr>
            <a:lvl5pPr marL="1523939" indent="0">
              <a:buNone/>
              <a:defRPr sz="700"/>
            </a:lvl5pPr>
            <a:lvl6pPr marL="1904924" indent="0">
              <a:buNone/>
              <a:defRPr sz="700"/>
            </a:lvl6pPr>
            <a:lvl7pPr marL="2285909" indent="0">
              <a:buNone/>
              <a:defRPr sz="700"/>
            </a:lvl7pPr>
            <a:lvl8pPr marL="2666893" indent="0">
              <a:buNone/>
              <a:defRPr sz="700"/>
            </a:lvl8pPr>
            <a:lvl9pPr marL="3047878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E8B8-89A5-45A4-89EF-155D2A895142}" type="datetime1">
              <a:rPr lang="ru-RU" smtClean="0"/>
              <a:pPr/>
              <a:t>22.04.2023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80985" indent="0">
              <a:buNone/>
              <a:defRPr sz="2300"/>
            </a:lvl2pPr>
            <a:lvl3pPr marL="761970" indent="0">
              <a:buNone/>
              <a:defRPr sz="2000"/>
            </a:lvl3pPr>
            <a:lvl4pPr marL="1142954" indent="0">
              <a:buNone/>
              <a:defRPr sz="1700"/>
            </a:lvl4pPr>
            <a:lvl5pPr marL="1523939" indent="0">
              <a:buNone/>
              <a:defRPr sz="1700"/>
            </a:lvl5pPr>
            <a:lvl6pPr marL="1904924" indent="0">
              <a:buNone/>
              <a:defRPr sz="1700"/>
            </a:lvl6pPr>
            <a:lvl7pPr marL="2285909" indent="0">
              <a:buNone/>
              <a:defRPr sz="1700"/>
            </a:lvl7pPr>
            <a:lvl8pPr marL="2666893" indent="0">
              <a:buNone/>
              <a:defRPr sz="1700"/>
            </a:lvl8pPr>
            <a:lvl9pPr marL="3047878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200"/>
            </a:lvl1pPr>
            <a:lvl2pPr marL="380985" indent="0">
              <a:buNone/>
              <a:defRPr sz="1000"/>
            </a:lvl2pPr>
            <a:lvl3pPr marL="761970" indent="0">
              <a:buNone/>
              <a:defRPr sz="800"/>
            </a:lvl3pPr>
            <a:lvl4pPr marL="1142954" indent="0">
              <a:buNone/>
              <a:defRPr sz="700"/>
            </a:lvl4pPr>
            <a:lvl5pPr marL="1523939" indent="0">
              <a:buNone/>
              <a:defRPr sz="700"/>
            </a:lvl5pPr>
            <a:lvl6pPr marL="1904924" indent="0">
              <a:buNone/>
              <a:defRPr sz="700"/>
            </a:lvl6pPr>
            <a:lvl7pPr marL="2285909" indent="0">
              <a:buNone/>
              <a:defRPr sz="700"/>
            </a:lvl7pPr>
            <a:lvl8pPr marL="2666893" indent="0">
              <a:buNone/>
              <a:defRPr sz="700"/>
            </a:lvl8pPr>
            <a:lvl9pPr marL="3047878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E5D2-F471-4A90-99F6-7C423C98A10F}" type="datetime1">
              <a:rPr lang="ru-RU" smtClean="0"/>
              <a:pPr/>
              <a:t>22.04.2023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76197" tIns="38098" rIns="76197" bIns="3809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76197" tIns="38098" rIns="76197" bIns="380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76197" tIns="38098" rIns="76197" bIns="38098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0F33-41DE-497D-A3A9-52094F217E06}" type="datetime1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76197" tIns="38098" rIns="76197" bIns="38098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76197" tIns="38098" rIns="76197" bIns="38098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761970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uk-UA" sz="2300" b="1"/>
              <a:t>УЛЬТРАЗВУКОВА ДЕФЕКТОСКОПІЯ МАТЕРІАЛІВ МІКРОЕЛЕКТРОНІКИ</a:t>
            </a:r>
            <a:br>
              <a:rPr lang="ru-RU" sz="2300"/>
            </a:br>
            <a:endParaRPr lang="ru-RU" sz="2300"/>
          </a:p>
        </p:txBody>
      </p:sp>
      <p:pic>
        <p:nvPicPr>
          <p:cNvPr id="7" name="Picture 2" descr="http://www.blagovestnk.ru/writable/images/230.jpg">
            <a:extLst>
              <a:ext uri="{FF2B5EF4-FFF2-40B4-BE49-F238E27FC236}">
                <a16:creationId xmlns:a16="http://schemas.microsoft.com/office/drawing/2014/main" id="{A33D2521-2159-2CC4-BBFE-B57DF8C79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547664" y="1600201"/>
            <a:ext cx="6364530" cy="4311969"/>
          </a:xfrm>
          <a:prstGeom prst="rect">
            <a:avLst/>
          </a:prstGeom>
          <a:noFill/>
        </p:spPr>
      </p:pic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DC8660E0-BB7C-D7AC-05DD-16FF65358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25C68B6-61C2-468F-89AB-4B9F7531AA68}" type="slidenum">
              <a:rPr lang="ru-RU" smtClean="0"/>
              <a:pPr>
                <a:spcAft>
                  <a:spcPts val="60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39719"/>
          </a:xfrm>
        </p:spPr>
        <p:txBody>
          <a:bodyPr>
            <a:no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Загальні відомості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5"/>
            <a:ext cx="8358246" cy="5643603"/>
          </a:xfrm>
        </p:spPr>
        <p:txBody>
          <a:bodyPr>
            <a:noAutofit/>
          </a:bodyPr>
          <a:lstStyle/>
          <a:p>
            <a:pPr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Методи неруйнівного контролю дозволяють діагностувати об'єкти на наявність дефектів без пошкоджень контрольованого матеріалу.</a:t>
            </a:r>
          </a:p>
          <a:p>
            <a:pPr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До таких методів належить ультразвукова дефектоскопія, в основі якої лежить явище розповсюдження УЗ хвиль в пружному середовищі (відбивання та заломлення хвиль від дефектів та границь розділу середовищ із різними акустичними опорами).</a:t>
            </a:r>
          </a:p>
          <a:p>
            <a:pPr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Ультразвукова дефектоскопія - спосіб неруйнівного контролю, заснований на дослідженні процесу поширення в контрольованому виробі ультразвукових хвиль з частотою 0,5-25 МГц.</a:t>
            </a:r>
          </a:p>
          <a:p>
            <a:pPr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Перевагою даного методу є висока швидкодія, простота використання та достовірність отриманих результатів. За допомогою ультразвукової дефектоскопії можна досліджувати різноманітні типи матеріалів</a:t>
            </a:r>
          </a:p>
          <a:p>
            <a:pPr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Модифікацією УЗ дефектоскопії є лазерно-акустичний метод, який дозволяє діагностувати дефекти мікрометричних та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нанометричних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розмірів, таких як: порушення дислокації, пори, тріщини, різноманітні включення, порушення неоднорідності структури. Результати отримані за допомогою даного методу можна порівняти з результатами методу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скануючої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тунельної мікроскопії.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40"/>
            <a:ext cx="7472386" cy="939784"/>
          </a:xfrm>
        </p:spPr>
        <p:txBody>
          <a:bodyPr>
            <a:no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ФІЗИЧНІ ОСНОВИ УЛЬТРАЗВУКОВОЇ ДЕФЕКТОСКОПІЇ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572008"/>
            <a:ext cx="8229600" cy="2143140"/>
          </a:xfrm>
        </p:spPr>
        <p:txBody>
          <a:bodyPr>
            <a:noAutofit/>
          </a:bodyPr>
          <a:lstStyle/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 ультразвуком, як і з іншими видами хвиль, спостерігаються явища заломлення, відбивання, дифракції та поглинання.</a:t>
            </a:r>
          </a:p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Залежно від пружних властивостей середовища в ньому можуть виникати пружні хвилі різних видів, що відрізняються напрямком зсуву коливальних частинок</a:t>
            </a:r>
          </a:p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Для генерації ультразвуку використовують спеціальні УЗ випромінювачі. Найбільшого застосування знайшли п'єзоелектричні випромінювачі, принцип дії яких заснований на явищі зворотного п'єзоефекту. В УЗ дефектоскопії перетворювачі використовуються для генерації та детектування відбитих сигналів.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D:\Documents and Settings\Administrator\Desktop\ККР\литература\2000px-Ultrasound_range_diagram.svg.png"/>
          <p:cNvPicPr>
            <a:picLocks noChangeAspect="1" noChangeArrowheads="1"/>
          </p:cNvPicPr>
          <p:nvPr/>
        </p:nvPicPr>
        <p:blipFill>
          <a:blip r:embed="rId2" cstate="print"/>
          <a:srcRect t="5658"/>
          <a:stretch>
            <a:fillRect/>
          </a:stretch>
        </p:blipFill>
        <p:spPr bwMode="auto">
          <a:xfrm>
            <a:off x="285720" y="1428737"/>
            <a:ext cx="4786346" cy="785819"/>
          </a:xfrm>
          <a:prstGeom prst="rect">
            <a:avLst/>
          </a:prstGeom>
          <a:noFill/>
        </p:spPr>
      </p:pic>
      <p:pic>
        <p:nvPicPr>
          <p:cNvPr id="7" name="Рисунок 6"/>
          <p:cNvPicPr/>
          <p:nvPr/>
        </p:nvPicPr>
        <p:blipFill>
          <a:blip r:embed="rId3" cstate="print"/>
          <a:srcRect l="3124" r="3125"/>
          <a:stretch>
            <a:fillRect/>
          </a:stretch>
        </p:blipFill>
        <p:spPr bwMode="auto">
          <a:xfrm>
            <a:off x="5429256" y="1619238"/>
            <a:ext cx="342902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643042" y="2285993"/>
            <a:ext cx="2044400" cy="292384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Діапазон звукових хвиль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7884" y="2285994"/>
            <a:ext cx="3091866" cy="1708156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Види ультразвукових хвиль</a:t>
            </a:r>
            <a:r>
              <a:rPr lang="uk-UA" sz="1300" dirty="0"/>
              <a:t>:</a:t>
            </a:r>
            <a:endParaRPr lang="en-US" sz="1300" dirty="0"/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а) 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повздовжні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б) поперечні</a:t>
            </a:r>
          </a:p>
          <a:p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в) поверхневі</a:t>
            </a:r>
          </a:p>
          <a:p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1- напрямок розповсюдження хвиль; </a:t>
            </a:r>
          </a:p>
          <a:p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2 - напрямок руху частинок середовища; </a:t>
            </a:r>
          </a:p>
          <a:p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3 - область нерухомих частинок.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1" name="Рисунок 10"/>
          <p:cNvPicPr/>
          <p:nvPr/>
        </p:nvPicPr>
        <p:blipFill>
          <a:blip r:embed="rId4" cstate="print"/>
          <a:srcRect l="12735" t="3109" r="14122" b="23316"/>
          <a:stretch>
            <a:fillRect/>
          </a:stretch>
        </p:blipFill>
        <p:spPr bwMode="auto">
          <a:xfrm>
            <a:off x="428596" y="2762246"/>
            <a:ext cx="2571768" cy="121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9"/>
          <p:cNvPicPr>
            <a:picLocks noChangeAspect="1" noChangeArrowheads="1"/>
          </p:cNvPicPr>
          <p:nvPr/>
        </p:nvPicPr>
        <p:blipFill>
          <a:blip r:embed="rId5" cstate="print"/>
          <a:srcRect l="15698" t="5444" r="14667" b="15698"/>
          <a:stretch>
            <a:fillRect/>
          </a:stretch>
        </p:blipFill>
        <p:spPr bwMode="auto">
          <a:xfrm>
            <a:off x="3571868" y="2786058"/>
            <a:ext cx="2214578" cy="1264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57158" y="4095755"/>
            <a:ext cx="3643338" cy="292384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just"/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Магнітострикційний випромінювач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7554" y="4071942"/>
            <a:ext cx="2698681" cy="292384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pPr algn="r"/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П’єзоелектричний випромінювач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25469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АКУСТИЧНІ МЕТОДИ ПРОВЕДЕННЯ ДОСЛІДЖЕНЬ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28596" y="4714884"/>
            <a:ext cx="8229600" cy="21431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Резонансний спосіб дефектоскопії заснований на виникненні в контрольованому виробі стоячих хвиль, при збігу частоти пружних хвиль виникає резонанс. При наявності в матеріалі дефекту частота  вільних коливань змінюється - резонанс зникає і реєструється детектором.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Ехо-імпульсний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метод заснований на введенні в контрольований об'єкт випромінювачами коротких імпульсів пружних коливань і реєстрації інтенсивності та часу приходу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ехо-сигналів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, відбитих від дефектів.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Тіньовий метод використовують тільки при двосторонньому доступі до об'єкту, використовують для автоматичного контролю виробів простої форми. Чутливість даного методу до дефектів у 10 – 100 разів менше, ніж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ехо-методу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, в зв'язку з великим впливом перешкод.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9" y="1071550"/>
            <a:ext cx="1785945" cy="153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928662" y="2571744"/>
            <a:ext cx="1723414" cy="307773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Резонансний метод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1142984"/>
            <a:ext cx="20288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TextBox 25"/>
          <p:cNvSpPr txBox="1"/>
          <p:nvPr/>
        </p:nvSpPr>
        <p:spPr>
          <a:xfrm>
            <a:off x="6500826" y="1928802"/>
            <a:ext cx="1431411" cy="307773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Тіньовий метод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1071546"/>
            <a:ext cx="2071702" cy="154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3643306" y="2643182"/>
            <a:ext cx="1986307" cy="307773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Ехо-імпульсний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метод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3000372"/>
            <a:ext cx="25003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1 – модулятор частоти</a:t>
            </a:r>
          </a:p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2 – детектор резонансів</a:t>
            </a:r>
          </a:p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3 – генератор</a:t>
            </a:r>
          </a:p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4 – пластина</a:t>
            </a:r>
          </a:p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5 – контрольований об'єкт</a:t>
            </a:r>
          </a:p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6 - дефект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86116" y="3000372"/>
            <a:ext cx="307183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1 – початковий сигнал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2 – сигнал від дефекту</a:t>
            </a:r>
          </a:p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3 – донний сигнал</a:t>
            </a:r>
          </a:p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4 – прямий перетворювач</a:t>
            </a:r>
          </a:p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5 – контрольований об'єкт</a:t>
            </a:r>
          </a:p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6 – дефект</a:t>
            </a:r>
          </a:p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7 – перетворювач похилого типу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2357430"/>
            <a:ext cx="21525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1 – верхній перетворювач</a:t>
            </a:r>
          </a:p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2 – нижній перетворювач</a:t>
            </a:r>
          </a:p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3 – дефект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857229"/>
          </a:xfrm>
        </p:spPr>
        <p:txBody>
          <a:bodyPr>
            <a:no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П’єзоелектричні перетворювачі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2" cstate="print"/>
          <a:srcRect l="1626" r="2456"/>
          <a:stretch>
            <a:fillRect/>
          </a:stretch>
        </p:blipFill>
        <p:spPr bwMode="auto">
          <a:xfrm>
            <a:off x="128129" y="1321637"/>
            <a:ext cx="4872508" cy="22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Рисунок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1175" y="1787275"/>
            <a:ext cx="962025" cy="1304925"/>
          </a:xfrm>
          <a:prstGeom prst="rect">
            <a:avLst/>
          </a:prstGeom>
          <a:noFill/>
        </p:spPr>
      </p:pic>
      <p:pic>
        <p:nvPicPr>
          <p:cNvPr id="2059" name="Рисунок 7"/>
          <p:cNvPicPr>
            <a:picLocks noChangeAspect="1" noChangeArrowheads="1"/>
          </p:cNvPicPr>
          <p:nvPr/>
        </p:nvPicPr>
        <p:blipFill>
          <a:blip r:embed="rId4" cstate="print"/>
          <a:srcRect l="16666"/>
          <a:stretch>
            <a:fillRect/>
          </a:stretch>
        </p:blipFill>
        <p:spPr bwMode="auto">
          <a:xfrm>
            <a:off x="7261553" y="1787275"/>
            <a:ext cx="1287758" cy="1304925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5" y="1"/>
            <a:ext cx="153947" cy="30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6197" tIns="38098" rIns="76197" bIns="380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" y="876301"/>
            <a:ext cx="153947" cy="30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6197" tIns="38098" rIns="76197" bIns="380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2638426"/>
            <a:ext cx="1147744" cy="21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6197" tIns="38098" rIns="76197" bIns="38098" numCol="1" anchor="ctr" anchorCtr="0" compatLnSpc="1">
            <a:prstTxWarp prst="textNoShape">
              <a:avLst/>
            </a:prstTxWarp>
            <a:spAutoFit/>
          </a:bodyPr>
          <a:lstStyle/>
          <a:p>
            <a:pPr indent="374371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5" y="3086101"/>
            <a:ext cx="153947" cy="30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6197" tIns="38098" rIns="76197" bIns="380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00034" y="4146635"/>
            <a:ext cx="380283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Конструкції ультразвукових перетворювачів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611" y="4727605"/>
            <a:ext cx="4794774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а – прямий; б-похилий (призматичний), в-роздільно-суміщений; </a:t>
            </a:r>
          </a:p>
          <a:p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1 - корпус, 2-демпфер, 3 - </a:t>
            </a:r>
            <a:r>
              <a:rPr lang="uk-UA" sz="1300" dirty="0" err="1">
                <a:latin typeface="Times New Roman" pitchFamily="18" charset="0"/>
                <a:cs typeface="Times New Roman" pitchFamily="18" charset="0"/>
              </a:rPr>
              <a:t>п'єзопластина</a:t>
            </a:r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4-захисне дно (протектор), 5 - призма, </a:t>
            </a:r>
          </a:p>
          <a:p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6 - </a:t>
            </a:r>
            <a:r>
              <a:rPr lang="uk-UA" sz="1300" dirty="0" err="1">
                <a:latin typeface="Times New Roman" pitchFamily="18" charset="0"/>
                <a:cs typeface="Times New Roman" pitchFamily="18" charset="0"/>
              </a:rPr>
              <a:t>струмопровід</a:t>
            </a:r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, 7 - акустичний екран.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3852" y="4138982"/>
            <a:ext cx="42465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Зовнішній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вигляд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ультразвукових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перетворювачів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03265" y="3692792"/>
            <a:ext cx="27603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а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785200" y="3749264"/>
            <a:ext cx="28725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б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32734" y="4727605"/>
            <a:ext cx="4374531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а -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прямий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суміщений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датчик-перетворювач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017</a:t>
            </a:r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б -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похилий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суміщений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датчик-перетворювач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ПКН 5.0-50</a:t>
            </a:r>
            <a:r>
              <a:rPr lang="ru-RU" sz="1300" dirty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511156"/>
          </a:xfrm>
        </p:spPr>
        <p:txBody>
          <a:bodyPr>
            <a:noAutofit/>
          </a:bodyPr>
          <a:lstStyle/>
          <a:p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Особливості будови електронного блоку та робота дефектоскопа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21506" name="Picture 2" descr="D:\Documents and Settings\Administrator\Desktop\ККР\литература\12954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33485"/>
            <a:ext cx="3571900" cy="2527120"/>
          </a:xfrm>
          <a:prstGeom prst="rect">
            <a:avLst/>
          </a:prstGeom>
          <a:noFill/>
        </p:spPr>
      </p:pic>
      <p:pic>
        <p:nvPicPr>
          <p:cNvPr id="21507" name="Рисунок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857233"/>
            <a:ext cx="4487060" cy="37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071934" y="4643446"/>
            <a:ext cx="496533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Структурна схема ультразвукового дефектоскопа УД4 – 76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1" y="3905254"/>
            <a:ext cx="297401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Зовнішній дефектоскопа УД4 – 76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143512"/>
            <a:ext cx="91823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Конструктивно дефектоскоп складається з п’єзоелектричного перетворювача, індикаторної панелі, центральної плати,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плати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інвертора дисплея, попереднього підсилювача та акумуляторного блоку.</a:t>
            </a:r>
          </a:p>
          <a:p>
            <a:pPr algn="just"/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Структурно дефектоскоп складається з наступних функціонально закінчених частин: </a:t>
            </a:r>
          </a:p>
          <a:p>
            <a:pPr algn="just"/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центральної плати; мікропроцесора (UNICPU); плати ПЛІС та пам'яті програм (FPGA); кольорового TFT дисплею; високовольтного інвертора зображення; клавіатури; попереднього підсилювача; акумуляторного блоку живлення; п’єзоелектричного перетворювача (ПЕП); датчиків шляху (ДП1 та ДП2)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39717"/>
          </a:xfrm>
        </p:spPr>
        <p:txBody>
          <a:bodyPr>
            <a:normAutofit fontScale="90000"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Робочі режими дефектоскопу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571472" y="4429132"/>
            <a:ext cx="8158162" cy="2286016"/>
          </a:xfrm>
        </p:spPr>
        <p:txBody>
          <a:bodyPr>
            <a:noAutofit/>
          </a:bodyPr>
          <a:lstStyle/>
          <a:p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В режимі </a:t>
            </a:r>
            <a:r>
              <a:rPr lang="uk-UA" sz="1300" dirty="0" err="1">
                <a:latin typeface="Times New Roman" pitchFamily="18" charset="0"/>
                <a:cs typeface="Times New Roman" pitchFamily="18" charset="0"/>
              </a:rPr>
              <a:t>А-Скан</a:t>
            </a:r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 задаються параметри для проведення дослідження : тип розгортки – форма сигналу, який випромінюється в об’єкт (</a:t>
            </a:r>
            <a:r>
              <a:rPr lang="uk-UA" sz="1300" dirty="0" err="1">
                <a:latin typeface="Times New Roman" pitchFamily="18" charset="0"/>
                <a:cs typeface="Times New Roman" pitchFamily="18" charset="0"/>
              </a:rPr>
              <a:t>двохполуперіодний</a:t>
            </a:r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, позитивна на півхвиля, негативна на півхвиля та радіосигнал); значення коефіцієнта підсилення; значення діапазону контролю; значення швидкості поширення ультразвуку та інші.</a:t>
            </a:r>
          </a:p>
          <a:p>
            <a:r>
              <a:rPr lang="uk-UA" sz="1300" dirty="0" err="1">
                <a:latin typeface="Times New Roman" pitchFamily="18" charset="0"/>
                <a:cs typeface="Times New Roman" pitchFamily="18" charset="0"/>
              </a:rPr>
              <a:t>Б-Скан</a:t>
            </a:r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 дає детальну інформацію про стан досліджуваного об’єкту, дозволяє графічно побачити </a:t>
            </a:r>
            <a:r>
              <a:rPr lang="uk-UA" sz="1300" dirty="0" err="1">
                <a:latin typeface="Times New Roman" pitchFamily="18" charset="0"/>
                <a:cs typeface="Times New Roman" pitchFamily="18" charset="0"/>
              </a:rPr>
              <a:t>розположення</a:t>
            </a:r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, форму та розміри дефектів в матеріалі. Також можливе масштабування досліджуваної області для більш зручного дослідження.</a:t>
            </a:r>
          </a:p>
          <a:p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Основною перевагою 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SAFT </a:t>
            </a:r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методу є більш точне визначення координат і розмірів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дефект</a:t>
            </a:r>
            <a:r>
              <a:rPr lang="uk-UA" sz="1300" dirty="0" err="1">
                <a:latin typeface="Times New Roman" pitchFamily="18" charset="0"/>
                <a:cs typeface="Times New Roman" pitchFamily="18" charset="0"/>
              </a:rPr>
              <a:t>ів</a:t>
            </a:r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 матеріалу. За допомогою цього методу можуть бути знайдені дефекти, такі як </a:t>
            </a:r>
            <a:r>
              <a:rPr lang="uk-UA" sz="1300" dirty="0" err="1">
                <a:latin typeface="Times New Roman" pitchFamily="18" charset="0"/>
                <a:cs typeface="Times New Roman" pitchFamily="18" charset="0"/>
              </a:rPr>
              <a:t>несуцільності</a:t>
            </a:r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300" dirty="0" err="1">
                <a:latin typeface="Times New Roman" pitchFamily="18" charset="0"/>
                <a:cs typeface="Times New Roman" pitchFamily="18" charset="0"/>
              </a:rPr>
              <a:t>несплавлення</a:t>
            </a:r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, тріщини, пористість і різноманітні включення, а також визначено їх характеристики.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22530" name="Рисунок 3" descr="untitled_clip_image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714356"/>
            <a:ext cx="23542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6" descr="BS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714356"/>
            <a:ext cx="23812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9" descr="untitled_clip_image020"/>
          <p:cNvPicPr>
            <a:picLocks noChangeAspect="1" noChangeArrowheads="1"/>
          </p:cNvPicPr>
          <p:nvPr/>
        </p:nvPicPr>
        <p:blipFill>
          <a:blip r:embed="rId5" cstate="print"/>
          <a:srcRect l="6564" t="3737" b="49890"/>
          <a:stretch>
            <a:fillRect/>
          </a:stretch>
        </p:blipFill>
        <p:spPr bwMode="auto">
          <a:xfrm>
            <a:off x="1643042" y="2857496"/>
            <a:ext cx="5780088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85720" y="2500306"/>
            <a:ext cx="372845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Робочий дисплей приладу в режимі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А-Скан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9124" y="2500306"/>
            <a:ext cx="372204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Робочий дисплей приладу в режимі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Б-Скан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4214818"/>
            <a:ext cx="124104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SAFT-режим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511153"/>
          </a:xfrm>
        </p:spPr>
        <p:txBody>
          <a:bodyPr>
            <a:normAutofit fontScale="90000"/>
          </a:bodyPr>
          <a:lstStyle/>
          <a:p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Лазерно-ультразвукова дефектоскопія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143240" y="3000372"/>
            <a:ext cx="612680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300" dirty="0">
                <a:latin typeface="Times New Roman" pitchFamily="18" charset="0"/>
                <a:cs typeface="Times New Roman" pitchFamily="18" charset="0"/>
              </a:rPr>
              <a:t>Зовнішній вигляд лазерно-ультразвукового дефектоскопа та комплексної установки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3143248"/>
            <a:ext cx="273055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Принцип дії Л-У дефектоскопа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/>
          <a:srcRect l="5243" t="1589" b="3444"/>
          <a:stretch>
            <a:fillRect/>
          </a:stretch>
        </p:blipFill>
        <p:spPr bwMode="auto">
          <a:xfrm>
            <a:off x="714348" y="1000108"/>
            <a:ext cx="214314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3" cstate="print"/>
          <a:srcRect r="7609" b="1318"/>
          <a:stretch>
            <a:fillRect/>
          </a:stretch>
        </p:blipFill>
        <p:spPr bwMode="auto">
          <a:xfrm>
            <a:off x="3714744" y="1071546"/>
            <a:ext cx="242889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4" cstate="print"/>
          <a:srcRect t="25757"/>
          <a:stretch>
            <a:fillRect/>
          </a:stretch>
        </p:blipFill>
        <p:spPr bwMode="auto">
          <a:xfrm>
            <a:off x="6143636" y="1071546"/>
            <a:ext cx="257176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3"/>
          <p:cNvPicPr>
            <a:picLocks noChangeAspect="1" noChangeArrowheads="1"/>
          </p:cNvPicPr>
          <p:nvPr/>
        </p:nvPicPr>
        <p:blipFill>
          <a:blip r:embed="rId5" cstate="print"/>
          <a:srcRect l="1665" t="2370" r="2742" b="2074"/>
          <a:stretch>
            <a:fillRect/>
          </a:stretch>
        </p:blipFill>
        <p:spPr bwMode="auto">
          <a:xfrm>
            <a:off x="3500429" y="3429000"/>
            <a:ext cx="2778923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643174" y="6000768"/>
            <a:ext cx="521497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Функціональна схема лазерної інтерференційної установки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39719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52483"/>
            <a:ext cx="8186766" cy="5619789"/>
          </a:xfrm>
        </p:spPr>
        <p:txBody>
          <a:bodyPr>
            <a:noAutofit/>
          </a:bodyPr>
          <a:lstStyle/>
          <a:p>
            <a:pPr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Поширення ультразвуку має променевий характер. Швидкість поширення ультразвуку залежить від середовища. У середовищах з різними акустичними опорами проходить відбивання та заломлення хвиль. В ультразвуковій дефектоскопії джерелами ультразвуку виступають спеціальні п’єзоелектричні випромінювачі. Існує декілька методів проведення досліджень: тіньовий,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ехо-імпульсний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, резонансний та метод вільних коливань.</a:t>
            </a:r>
          </a:p>
          <a:p>
            <a:pPr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П’єзоелектричні перетворювачі виконують функцію генерації ультразвукових коливань та прийому відбитих і заломлених хвиль. Ультразвуковий дефектоскоп є цифровим приладом який дозволяє виявляти дефекти матеріалів, такі як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несуцільності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несплавлення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, тріщини, пористість та різноманітні включення, а також визначати їх характеристики.</a:t>
            </a:r>
          </a:p>
          <a:p>
            <a:pPr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Одним з найбільш перспективних методів сучасного неруйнівного контролю є лазерно-ультразвукова дефектоскопія. Відмінною особливістю такого методу є простота оптичної схеми, легкість його застосування, малі габарити, висока швидкодія, перешкодозахищеність і надійність. Даний метод дозволяє діагностувати плівкові багатошарові структури та пластини із монокристалічного матеріалу. Лазерно-ультразвуковий дефектоскоп використовують для визначення пористості матеріалів, вимірювання товщини шарів, контролю шорсткості і корозії поверхонь.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684</TotalTime>
  <Words>925</Words>
  <Application>Microsoft Macintosh PowerPoint</Application>
  <PresentationFormat>Экран (4:3)</PresentationFormat>
  <Paragraphs>86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УЛЬТРАЗВУКОВА ДЕФЕКТОСКОПІЯ МАТЕРІАЛІВ МІКРОЕЛЕКТРОНІКИ </vt:lpstr>
      <vt:lpstr>Загальні відомості</vt:lpstr>
      <vt:lpstr>ФІЗИЧНІ ОСНОВИ УЛЬТРАЗВУКОВОЇ ДЕФЕКТОСКОПІЇ</vt:lpstr>
      <vt:lpstr>АКУСТИЧНІ МЕТОДИ ПРОВЕДЕННЯ ДОСЛІДЖЕНЬ</vt:lpstr>
      <vt:lpstr>П’єзоелектричні перетворювачі</vt:lpstr>
      <vt:lpstr>Особливості будови електронного блоку та робота дефектоскопа</vt:lpstr>
      <vt:lpstr>Робочі режими дефектоскопу</vt:lpstr>
      <vt:lpstr>Лазерно-ультразвукова дефектоскопія</vt:lpstr>
      <vt:lpstr>Висновки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ivanovvl</cp:lastModifiedBy>
  <cp:revision>120</cp:revision>
  <dcterms:modified xsi:type="dcterms:W3CDTF">2023-04-22T14:00:15Z</dcterms:modified>
</cp:coreProperties>
</file>