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9" r:id="rId6"/>
    <p:sldId id="260" r:id="rId7"/>
    <p:sldId id="262" r:id="rId8"/>
    <p:sldId id="282" r:id="rId9"/>
    <p:sldId id="283" r:id="rId10"/>
    <p:sldId id="284" r:id="rId11"/>
    <p:sldId id="285" r:id="rId12"/>
    <p:sldId id="291" r:id="rId13"/>
    <p:sldId id="292" r:id="rId14"/>
    <p:sldId id="293" r:id="rId15"/>
    <p:sldId id="294" r:id="rId16"/>
    <p:sldId id="296" r:id="rId17"/>
    <p:sldId id="297" r:id="rId18"/>
    <p:sldId id="298" r:id="rId19"/>
    <p:sldId id="302" r:id="rId20"/>
    <p:sldId id="303"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240"/>
            <a:ext cx="822888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797040" y="648000"/>
            <a:ext cx="7770600" cy="49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uk-UA" sz="3200" b="1" spc="-1" dirty="0" smtClean="0">
                <a:solidFill>
                  <a:srgbClr val="000000"/>
                </a:solidFill>
                <a:latin typeface="Calibri"/>
              </a:rPr>
              <a:t>Методологія досліджень імунної системи</a:t>
            </a:r>
            <a:endParaRPr lang="ru-RU" sz="3200" b="0" strike="noStrike" spc="-1" dirty="0">
              <a:latin typeface="Arial"/>
            </a:endParaRPr>
          </a:p>
        </p:txBody>
      </p:sp>
      <p:sp>
        <p:nvSpPr>
          <p:cNvPr id="115" name="CustomShape 2"/>
          <p:cNvSpPr/>
          <p:nvPr/>
        </p:nvSpPr>
        <p:spPr>
          <a:xfrm>
            <a:off x="285840" y="1111348"/>
            <a:ext cx="8499240" cy="51018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gn="ctr">
              <a:lnSpc>
                <a:spcPct val="100000"/>
              </a:lnSpc>
              <a:spcBef>
                <a:spcPts val="799"/>
              </a:spcBef>
            </a:pPr>
            <a:r>
              <a:rPr lang="ru-RU" sz="4000" b="1" strike="noStrike" spc="-1" dirty="0" err="1" smtClean="0">
                <a:solidFill>
                  <a:srgbClr val="0070C0"/>
                </a:solidFill>
                <a:latin typeface="Calibri"/>
                <a:ea typeface="DejaVu Sans"/>
              </a:rPr>
              <a:t>Лекція</a:t>
            </a:r>
            <a:r>
              <a:rPr lang="ru-RU" sz="4000" b="1" strike="noStrike" spc="-1" dirty="0" smtClean="0">
                <a:solidFill>
                  <a:srgbClr val="0070C0"/>
                </a:solidFill>
                <a:latin typeface="Calibri"/>
                <a:ea typeface="DejaVu Sans"/>
              </a:rPr>
              <a:t> № </a:t>
            </a:r>
            <a:r>
              <a:rPr lang="ru-RU" sz="4000" b="1" strike="noStrike" spc="-1" dirty="0">
                <a:solidFill>
                  <a:srgbClr val="0070C0"/>
                </a:solidFill>
                <a:latin typeface="Calibri"/>
                <a:ea typeface="DejaVu Sans"/>
              </a:rPr>
              <a:t>1</a:t>
            </a:r>
            <a:endParaRPr lang="ru-RU" sz="4000" b="0" strike="noStrike" spc="-1" dirty="0">
              <a:latin typeface="Arial"/>
            </a:endParaRPr>
          </a:p>
          <a:p>
            <a:pPr algn="ctr">
              <a:lnSpc>
                <a:spcPct val="100000"/>
              </a:lnSpc>
              <a:spcBef>
                <a:spcPts val="799"/>
              </a:spcBef>
            </a:pPr>
            <a:r>
              <a:rPr lang="ru-RU" sz="3200" b="1" strike="noStrike" spc="-1" dirty="0" err="1">
                <a:solidFill>
                  <a:srgbClr val="FF0000"/>
                </a:solidFill>
                <a:latin typeface="Arial"/>
                <a:ea typeface="DejaVu Sans"/>
              </a:rPr>
              <a:t>Вступне</a:t>
            </a:r>
            <a:r>
              <a:rPr lang="ru-RU" sz="3200" b="1" strike="noStrike" spc="-1" dirty="0">
                <a:solidFill>
                  <a:srgbClr val="FF0000"/>
                </a:solidFill>
                <a:latin typeface="Arial"/>
                <a:ea typeface="DejaVu Sans"/>
              </a:rPr>
              <a:t> </a:t>
            </a:r>
            <a:r>
              <a:rPr lang="ru-RU" sz="3200" b="1" strike="noStrike" spc="-1" dirty="0" err="1">
                <a:solidFill>
                  <a:srgbClr val="FF0000"/>
                </a:solidFill>
                <a:latin typeface="Arial"/>
                <a:ea typeface="DejaVu Sans"/>
              </a:rPr>
              <a:t>заняття</a:t>
            </a:r>
            <a:r>
              <a:rPr lang="ru-RU" sz="3200" b="1" strike="noStrike" spc="-1" dirty="0">
                <a:solidFill>
                  <a:srgbClr val="FF0000"/>
                </a:solidFill>
                <a:latin typeface="Arial"/>
                <a:ea typeface="DejaVu Sans"/>
              </a:rPr>
              <a:t>. </a:t>
            </a:r>
            <a:r>
              <a:rPr lang="ru-RU" sz="3200" b="1" strike="noStrike" spc="-1" dirty="0" err="1">
                <a:solidFill>
                  <a:srgbClr val="FF0000"/>
                </a:solidFill>
                <a:latin typeface="Arial"/>
                <a:ea typeface="DejaVu Sans"/>
              </a:rPr>
              <a:t>Методологічні</a:t>
            </a:r>
            <a:r>
              <a:rPr lang="ru-RU" sz="3200" b="1" strike="noStrike" spc="-1" dirty="0">
                <a:solidFill>
                  <a:srgbClr val="FF0000"/>
                </a:solidFill>
                <a:latin typeface="Arial"/>
                <a:ea typeface="DejaVu Sans"/>
              </a:rPr>
              <a:t> </a:t>
            </a:r>
            <a:r>
              <a:rPr lang="ru-RU" sz="3200" b="1" strike="noStrike" spc="-1" dirty="0" err="1">
                <a:solidFill>
                  <a:srgbClr val="FF0000"/>
                </a:solidFill>
                <a:latin typeface="Arial"/>
                <a:ea typeface="DejaVu Sans"/>
              </a:rPr>
              <a:t>аспекти</a:t>
            </a:r>
            <a:r>
              <a:rPr lang="ru-RU" sz="3200" b="1" strike="noStrike" spc="-1" dirty="0">
                <a:solidFill>
                  <a:srgbClr val="FF0000"/>
                </a:solidFill>
                <a:latin typeface="Arial"/>
                <a:ea typeface="DejaVu Sans"/>
              </a:rPr>
              <a:t> </a:t>
            </a:r>
            <a:r>
              <a:rPr lang="ru-RU" sz="3200" b="1" strike="noStrike" spc="-1" dirty="0" err="1">
                <a:solidFill>
                  <a:srgbClr val="FF0000"/>
                </a:solidFill>
                <a:latin typeface="Arial"/>
                <a:ea typeface="DejaVu Sans"/>
              </a:rPr>
              <a:t>імунної</a:t>
            </a:r>
            <a:r>
              <a:rPr lang="ru-RU" sz="3200" b="1" strike="noStrike" spc="-1" dirty="0">
                <a:solidFill>
                  <a:srgbClr val="FF0000"/>
                </a:solidFill>
                <a:latin typeface="Arial"/>
                <a:ea typeface="DejaVu Sans"/>
              </a:rPr>
              <a:t> </a:t>
            </a:r>
            <a:r>
              <a:rPr lang="ru-RU" sz="3200" b="1" strike="noStrike" spc="-1" dirty="0" err="1">
                <a:solidFill>
                  <a:srgbClr val="FF0000"/>
                </a:solidFill>
                <a:latin typeface="Arial"/>
                <a:ea typeface="DejaVu Sans"/>
              </a:rPr>
              <a:t>системи</a:t>
            </a:r>
            <a:r>
              <a:rPr lang="ru-RU" sz="3200" b="1" strike="noStrike" spc="-1" dirty="0">
                <a:solidFill>
                  <a:srgbClr val="FF0000"/>
                </a:solidFill>
                <a:latin typeface="Arial"/>
                <a:ea typeface="DejaVu Sans"/>
              </a:rPr>
              <a:t> </a:t>
            </a:r>
            <a:r>
              <a:rPr lang="ru-RU" sz="3200" b="1" strike="noStrike" spc="-1" dirty="0" err="1">
                <a:solidFill>
                  <a:srgbClr val="FF0000"/>
                </a:solidFill>
                <a:latin typeface="Arial"/>
                <a:ea typeface="DejaVu Sans"/>
              </a:rPr>
              <a:t>ссавців</a:t>
            </a:r>
            <a:r>
              <a:rPr lang="ru-RU" sz="3200" b="1" strike="noStrike" spc="-1" dirty="0">
                <a:solidFill>
                  <a:srgbClr val="FF0000"/>
                </a:solidFill>
                <a:latin typeface="Arial"/>
                <a:ea typeface="DejaVu Sans"/>
              </a:rPr>
              <a:t>. </a:t>
            </a:r>
            <a:r>
              <a:rPr lang="ru-RU" sz="3200" b="1" strike="noStrike" spc="-1" dirty="0" err="1">
                <a:solidFill>
                  <a:srgbClr val="FF0000"/>
                </a:solidFill>
                <a:latin typeface="Arial"/>
                <a:ea typeface="DejaVu Sans"/>
              </a:rPr>
              <a:t>Організація</a:t>
            </a:r>
            <a:r>
              <a:rPr lang="ru-RU" sz="3200" b="1" strike="noStrike" spc="-1" dirty="0">
                <a:solidFill>
                  <a:srgbClr val="FF0000"/>
                </a:solidFill>
                <a:latin typeface="Arial"/>
                <a:ea typeface="DejaVu Sans"/>
              </a:rPr>
              <a:t> </a:t>
            </a:r>
            <a:r>
              <a:rPr lang="ru-RU" sz="3200" b="1" strike="noStrike" spc="-1" dirty="0" err="1">
                <a:solidFill>
                  <a:srgbClr val="FF0000"/>
                </a:solidFill>
                <a:latin typeface="Arial"/>
                <a:ea typeface="DejaVu Sans"/>
              </a:rPr>
              <a:t>дослідження</a:t>
            </a:r>
            <a:r>
              <a:rPr lang="ru-RU" sz="3200" b="1" strike="noStrike" spc="-1" dirty="0">
                <a:solidFill>
                  <a:srgbClr val="FF0000"/>
                </a:solidFill>
                <a:latin typeface="Arial"/>
                <a:ea typeface="DejaVu Sans"/>
              </a:rPr>
              <a:t> </a:t>
            </a:r>
            <a:r>
              <a:rPr lang="ru-RU" sz="3200" b="1" strike="noStrike" spc="-1" dirty="0" err="1">
                <a:solidFill>
                  <a:srgbClr val="FF0000"/>
                </a:solidFill>
                <a:latin typeface="Arial"/>
                <a:ea typeface="DejaVu Sans"/>
              </a:rPr>
              <a:t>клітин</a:t>
            </a:r>
            <a:r>
              <a:rPr lang="ru-RU" sz="3200" b="1" strike="noStrike" spc="-1" dirty="0">
                <a:solidFill>
                  <a:srgbClr val="FF0000"/>
                </a:solidFill>
                <a:latin typeface="Arial"/>
                <a:ea typeface="DejaVu Sans"/>
              </a:rPr>
              <a:t> та молекул </a:t>
            </a:r>
            <a:r>
              <a:rPr lang="ru-RU" sz="3200" b="1" strike="noStrike" spc="-1" dirty="0" err="1">
                <a:solidFill>
                  <a:srgbClr val="FF0000"/>
                </a:solidFill>
                <a:latin typeface="Arial"/>
                <a:ea typeface="DejaVu Sans"/>
              </a:rPr>
              <a:t>імунної</a:t>
            </a:r>
            <a:r>
              <a:rPr lang="ru-RU" sz="3200" b="1" strike="noStrike" spc="-1" dirty="0">
                <a:solidFill>
                  <a:srgbClr val="FF0000"/>
                </a:solidFill>
                <a:latin typeface="Arial"/>
                <a:ea typeface="DejaVu Sans"/>
              </a:rPr>
              <a:t> </a:t>
            </a:r>
            <a:r>
              <a:rPr lang="ru-RU" sz="3200" b="1" strike="noStrike" spc="-1" dirty="0" err="1">
                <a:solidFill>
                  <a:srgbClr val="FF0000"/>
                </a:solidFill>
                <a:latin typeface="Arial"/>
                <a:ea typeface="DejaVu Sans"/>
              </a:rPr>
              <a:t>системи</a:t>
            </a:r>
            <a:r>
              <a:rPr lang="ru-RU" sz="3200" b="1" strike="noStrike" spc="-1" dirty="0">
                <a:solidFill>
                  <a:srgbClr val="FF0000"/>
                </a:solidFill>
                <a:latin typeface="Arial"/>
                <a:ea typeface="DejaVu Sans"/>
              </a:rPr>
              <a:t>. </a:t>
            </a:r>
            <a:r>
              <a:rPr lang="ru-RU" sz="3200" b="1" strike="noStrike" spc="-1" dirty="0" err="1">
                <a:solidFill>
                  <a:srgbClr val="FF0000"/>
                </a:solidFill>
                <a:latin typeface="Arial"/>
                <a:ea typeface="DejaVu Sans"/>
              </a:rPr>
              <a:t>Біологічний</a:t>
            </a:r>
            <a:r>
              <a:rPr lang="ru-RU" sz="3200" b="1" strike="noStrike" spc="-1" dirty="0">
                <a:solidFill>
                  <a:srgbClr val="FF0000"/>
                </a:solidFill>
                <a:latin typeface="Arial"/>
                <a:ea typeface="DejaVu Sans"/>
              </a:rPr>
              <a:t> </a:t>
            </a:r>
            <a:r>
              <a:rPr lang="ru-RU" sz="3200" b="1" strike="noStrike" spc="-1" dirty="0" err="1">
                <a:solidFill>
                  <a:srgbClr val="FF0000"/>
                </a:solidFill>
                <a:latin typeface="Arial"/>
                <a:ea typeface="DejaVu Sans"/>
              </a:rPr>
              <a:t>матеріал</a:t>
            </a:r>
            <a:r>
              <a:rPr lang="ru-RU" sz="3200" b="1" strike="noStrike" spc="-1" dirty="0">
                <a:solidFill>
                  <a:srgbClr val="FF0000"/>
                </a:solidFill>
                <a:latin typeface="Arial"/>
                <a:ea typeface="DejaVu Sans"/>
              </a:rPr>
              <a:t> для </a:t>
            </a:r>
            <a:r>
              <a:rPr lang="ru-RU" sz="3200" b="1" strike="noStrike" spc="-1" dirty="0" err="1">
                <a:solidFill>
                  <a:srgbClr val="FF0000"/>
                </a:solidFill>
                <a:latin typeface="Arial"/>
                <a:ea typeface="DejaVu Sans"/>
              </a:rPr>
              <a:t>імунологічних</a:t>
            </a:r>
            <a:r>
              <a:rPr lang="ru-RU" sz="3200" b="1" strike="noStrike" spc="-1" dirty="0">
                <a:solidFill>
                  <a:srgbClr val="FF0000"/>
                </a:solidFill>
                <a:latin typeface="Arial"/>
                <a:ea typeface="DejaVu Sans"/>
              </a:rPr>
              <a:t> </a:t>
            </a:r>
            <a:r>
              <a:rPr lang="ru-RU" sz="3200" b="1" strike="noStrike" spc="-1" dirty="0" err="1">
                <a:solidFill>
                  <a:srgbClr val="FF0000"/>
                </a:solidFill>
                <a:latin typeface="Arial"/>
                <a:ea typeface="DejaVu Sans"/>
              </a:rPr>
              <a:t>досліджень</a:t>
            </a:r>
            <a:r>
              <a:rPr lang="ru-RU" sz="3200" b="1" strike="noStrike" spc="-1" dirty="0">
                <a:solidFill>
                  <a:srgbClr val="FF0000"/>
                </a:solidFill>
                <a:latin typeface="Arial"/>
                <a:ea typeface="DejaVu Sans"/>
              </a:rPr>
              <a:t> </a:t>
            </a:r>
            <a:endParaRPr lang="ru-RU" sz="3200" b="1" strike="noStrike" spc="-1" dirty="0" smtClean="0">
              <a:solidFill>
                <a:srgbClr val="FF0000"/>
              </a:solidFill>
              <a:latin typeface="Arial"/>
              <a:ea typeface="DejaVu Sans"/>
            </a:endParaRPr>
          </a:p>
          <a:p>
            <a:pPr algn="ctr">
              <a:lnSpc>
                <a:spcPct val="100000"/>
              </a:lnSpc>
              <a:spcBef>
                <a:spcPts val="799"/>
              </a:spcBef>
            </a:pPr>
            <a:r>
              <a:rPr lang="ru-RU" sz="2800" b="1" strike="noStrike" spc="-1" dirty="0" smtClean="0">
                <a:solidFill>
                  <a:srgbClr val="000000"/>
                </a:solidFill>
                <a:latin typeface="Calibri"/>
                <a:ea typeface="DejaVu Sans"/>
              </a:rPr>
              <a:t>МЕТА</a:t>
            </a:r>
            <a:r>
              <a:rPr lang="ru-RU" sz="2800" b="1" strike="noStrike" spc="-1" dirty="0">
                <a:solidFill>
                  <a:srgbClr val="000000"/>
                </a:solidFill>
                <a:latin typeface="Calibri"/>
                <a:ea typeface="DejaVu Sans"/>
              </a:rPr>
              <a:t>: </a:t>
            </a:r>
            <a:r>
              <a:rPr lang="ru-RU" sz="2400" b="1" strike="noStrike" spc="-1" dirty="0" err="1">
                <a:solidFill>
                  <a:srgbClr val="000000"/>
                </a:solidFill>
                <a:latin typeface="Arial"/>
                <a:ea typeface="DejaVu Sans"/>
              </a:rPr>
              <a:t>засвоїти</a:t>
            </a:r>
            <a:r>
              <a:rPr lang="ru-RU" sz="2400" b="1" strike="noStrike" spc="-1" dirty="0">
                <a:solidFill>
                  <a:srgbClr val="000000"/>
                </a:solidFill>
                <a:latin typeface="Arial"/>
                <a:ea typeface="DejaVu Sans"/>
              </a:rPr>
              <a:t> правила </a:t>
            </a:r>
            <a:r>
              <a:rPr lang="ru-RU" sz="2400" b="1" strike="noStrike" spc="-1" dirty="0" err="1">
                <a:solidFill>
                  <a:srgbClr val="000000"/>
                </a:solidFill>
                <a:latin typeface="Arial"/>
                <a:ea typeface="DejaVu Sans"/>
              </a:rPr>
              <a:t>роботи</a:t>
            </a:r>
            <a:r>
              <a:rPr lang="ru-RU" sz="2400" b="1" strike="noStrike" spc="-1" dirty="0">
                <a:solidFill>
                  <a:srgbClr val="000000"/>
                </a:solidFill>
                <a:latin typeface="Arial"/>
                <a:ea typeface="DejaVu Sans"/>
              </a:rPr>
              <a:t> в </a:t>
            </a:r>
            <a:r>
              <a:rPr lang="ru-RU" sz="2400" b="1" strike="noStrike" spc="-1" dirty="0" err="1">
                <a:solidFill>
                  <a:srgbClr val="000000"/>
                </a:solidFill>
                <a:latin typeface="Arial"/>
                <a:ea typeface="DejaVu Sans"/>
              </a:rPr>
              <a:t>імунологічній</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лабораторії</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вивчити</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структурні</a:t>
            </a:r>
            <a:r>
              <a:rPr lang="ru-RU" sz="2400" b="1" strike="noStrike" spc="-1" dirty="0">
                <a:solidFill>
                  <a:srgbClr val="000000"/>
                </a:solidFill>
                <a:latin typeface="Arial"/>
                <a:ea typeface="DejaVu Sans"/>
              </a:rPr>
              <a:t> блоки </a:t>
            </a:r>
            <a:r>
              <a:rPr lang="ru-RU" sz="2400" b="1" strike="noStrike" spc="-1" dirty="0" err="1">
                <a:solidFill>
                  <a:srgbClr val="000000"/>
                </a:solidFill>
                <a:latin typeface="Arial"/>
                <a:ea typeface="DejaVu Sans"/>
              </a:rPr>
              <a:t>лабораторії</a:t>
            </a:r>
            <a:r>
              <a:rPr lang="ru-RU" sz="2400" b="1" strike="noStrike" spc="-1" dirty="0">
                <a:solidFill>
                  <a:srgbClr val="000000"/>
                </a:solidFill>
                <a:latin typeface="Arial"/>
                <a:ea typeface="DejaVu Sans"/>
              </a:rPr>
              <a:t> та </a:t>
            </a:r>
            <a:r>
              <a:rPr lang="ru-RU" sz="2400" b="1" strike="noStrike" spc="-1" dirty="0" err="1">
                <a:solidFill>
                  <a:srgbClr val="000000"/>
                </a:solidFill>
                <a:latin typeface="Arial"/>
                <a:ea typeface="DejaVu Sans"/>
              </a:rPr>
              <a:t>обладнання</a:t>
            </a:r>
            <a:r>
              <a:rPr lang="ru-RU" sz="2400" b="1" strike="noStrike" spc="-1" dirty="0">
                <a:solidFill>
                  <a:srgbClr val="000000"/>
                </a:solidFill>
                <a:latin typeface="Arial"/>
                <a:ea typeface="DejaVu Sans"/>
              </a:rPr>
              <a:t>, яке </a:t>
            </a:r>
            <a:r>
              <a:rPr lang="ru-RU" sz="2400" b="1" strike="noStrike" spc="-1" dirty="0" err="1">
                <a:solidFill>
                  <a:srgbClr val="000000"/>
                </a:solidFill>
                <a:latin typeface="Arial"/>
                <a:ea typeface="DejaVu Sans"/>
              </a:rPr>
              <a:t>використовується</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ознайомитися</a:t>
            </a:r>
            <a:r>
              <a:rPr lang="ru-RU" sz="2400" b="1" strike="noStrike" spc="-1" dirty="0">
                <a:solidFill>
                  <a:srgbClr val="000000"/>
                </a:solidFill>
                <a:latin typeface="Arial"/>
                <a:ea typeface="DejaVu Sans"/>
              </a:rPr>
              <a:t> з </a:t>
            </a:r>
            <a:r>
              <a:rPr lang="ru-RU" sz="2400" b="1" strike="noStrike" spc="-1" dirty="0" err="1">
                <a:solidFill>
                  <a:srgbClr val="000000"/>
                </a:solidFill>
                <a:latin typeface="Arial"/>
                <a:ea typeface="DejaVu Sans"/>
              </a:rPr>
              <a:t>основними</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напрямками</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аналізу</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імунної</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системи</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ссавців</a:t>
            </a:r>
            <a:r>
              <a:rPr lang="ru-RU" sz="2400" b="1" strike="noStrike" spc="-1" dirty="0">
                <a:solidFill>
                  <a:srgbClr val="000000"/>
                </a:solidFill>
                <a:latin typeface="Arial"/>
                <a:ea typeface="DejaVu Sans"/>
              </a:rPr>
              <a:t>. </a:t>
            </a:r>
            <a:endParaRPr lang="ru-RU" sz="2400" b="0" strike="noStrike" spc="-1" dirty="0">
              <a:latin typeface="Arial"/>
            </a:endParaRPr>
          </a:p>
          <a:p>
            <a:pPr algn="ctr">
              <a:lnSpc>
                <a:spcPct val="100000"/>
              </a:lnSpc>
              <a:spcBef>
                <a:spcPts val="641"/>
              </a:spcBef>
            </a:pPr>
            <a:endParaRPr lang="ru-RU"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428760" y="285840"/>
            <a:ext cx="8429040" cy="65541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u="sng" strike="noStrike" spc="-1" dirty="0" smtClean="0">
                <a:solidFill>
                  <a:srgbClr val="DC0000"/>
                </a:solidFill>
                <a:uFillTx/>
                <a:latin typeface="Arial"/>
                <a:ea typeface="DejaVu Sans"/>
              </a:rPr>
              <a:t>Робота </a:t>
            </a:r>
            <a:r>
              <a:rPr lang="ru-RU" sz="2000" b="1" i="1" u="sng" strike="noStrike" spc="-1" dirty="0">
                <a:solidFill>
                  <a:srgbClr val="DC0000"/>
                </a:solidFill>
                <a:uFillTx/>
                <a:latin typeface="Arial"/>
                <a:ea typeface="DejaVu Sans"/>
              </a:rPr>
              <a:t>з </a:t>
            </a:r>
            <a:r>
              <a:rPr lang="ru-RU" sz="2000" b="1" i="1" u="sng" strike="noStrike" spc="-1" dirty="0" err="1">
                <a:solidFill>
                  <a:srgbClr val="DC0000"/>
                </a:solidFill>
                <a:uFillTx/>
                <a:latin typeface="Arial"/>
                <a:ea typeface="DejaVu Sans"/>
              </a:rPr>
              <a:t>тваринами</a:t>
            </a:r>
            <a:r>
              <a:rPr lang="ru-RU" sz="2000" b="1" i="1" u="sng" strike="noStrike" spc="-1" dirty="0">
                <a:solidFill>
                  <a:srgbClr val="DC0000"/>
                </a:solidFill>
                <a:uFillTx/>
                <a:latin typeface="Arial"/>
                <a:ea typeface="DejaVu Sans"/>
              </a:rPr>
              <a:t> в </a:t>
            </a:r>
            <a:r>
              <a:rPr lang="ru-RU" sz="2000" b="1" i="1" u="sng" strike="noStrike" spc="-1" dirty="0" err="1">
                <a:solidFill>
                  <a:srgbClr val="DC0000"/>
                </a:solidFill>
                <a:uFillTx/>
                <a:latin typeface="Arial"/>
                <a:ea typeface="DejaVu Sans"/>
              </a:rPr>
              <a:t>імунологічній</a:t>
            </a:r>
            <a:r>
              <a:rPr lang="ru-RU" sz="2000" b="1" i="1" u="sng" strike="noStrike" spc="-1" dirty="0">
                <a:solidFill>
                  <a:srgbClr val="DC0000"/>
                </a:solidFill>
                <a:uFillTx/>
                <a:latin typeface="Arial"/>
                <a:ea typeface="DejaVu Sans"/>
              </a:rPr>
              <a:t> </a:t>
            </a:r>
            <a:r>
              <a:rPr lang="ru-RU" sz="2000" b="1" i="1" u="sng" strike="noStrike" spc="-1" dirty="0" err="1">
                <a:solidFill>
                  <a:srgbClr val="DC0000"/>
                </a:solidFill>
                <a:uFillTx/>
                <a:latin typeface="Arial"/>
                <a:ea typeface="DejaVu Sans"/>
              </a:rPr>
              <a:t>лабораторії</a:t>
            </a:r>
            <a:endParaRPr lang="ru-RU" sz="2000" b="0" strike="noStrike" spc="-1" dirty="0">
              <a:latin typeface="Arial"/>
            </a:endParaRPr>
          </a:p>
          <a:p>
            <a:pPr algn="just">
              <a:lnSpc>
                <a:spcPct val="100000"/>
              </a:lnSpc>
            </a:pPr>
            <a:r>
              <a:rPr lang="ru-RU" sz="1600" b="1" strike="noStrike" spc="-1" dirty="0">
                <a:solidFill>
                  <a:srgbClr val="000000"/>
                </a:solidFill>
                <a:latin typeface="Arial"/>
                <a:ea typeface="DejaVu Sans"/>
              </a:rPr>
              <a:t>Для </a:t>
            </a:r>
            <a:r>
              <a:rPr lang="ru-RU" sz="1600" b="1" strike="noStrike" spc="-1" dirty="0" err="1">
                <a:solidFill>
                  <a:srgbClr val="000000"/>
                </a:solidFill>
                <a:latin typeface="Arial"/>
                <a:ea typeface="DejaVu Sans"/>
              </a:rPr>
              <a:t>імунологічних</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досліджень</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найчастіше</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використовують</a:t>
            </a:r>
            <a:r>
              <a:rPr lang="ru-RU" sz="1600" b="1" strike="noStrike" spc="-1" dirty="0">
                <a:solidFill>
                  <a:srgbClr val="000000"/>
                </a:solidFill>
                <a:latin typeface="Arial"/>
                <a:ea typeface="DejaVu Sans"/>
              </a:rPr>
              <a:t> </a:t>
            </a:r>
            <a:r>
              <a:rPr lang="ru-RU" sz="1600" b="1" i="1" strike="noStrike" spc="-1" dirty="0" err="1">
                <a:solidFill>
                  <a:srgbClr val="0000B0"/>
                </a:solidFill>
                <a:latin typeface="Arial"/>
                <a:ea typeface="DejaVu Sans"/>
              </a:rPr>
              <a:t>мишей</a:t>
            </a:r>
            <a:r>
              <a:rPr lang="ru-RU" sz="1600" b="1" i="1" strike="noStrike" spc="-1" dirty="0">
                <a:solidFill>
                  <a:srgbClr val="0000B0"/>
                </a:solidFill>
                <a:latin typeface="Arial"/>
                <a:ea typeface="DejaVu Sans"/>
              </a:rPr>
              <a:t>, </a:t>
            </a:r>
            <a:r>
              <a:rPr lang="ru-RU" sz="1600" b="1" i="1" strike="noStrike" spc="-1" dirty="0" err="1">
                <a:solidFill>
                  <a:srgbClr val="0000B0"/>
                </a:solidFill>
                <a:latin typeface="Arial"/>
                <a:ea typeface="DejaVu Sans"/>
              </a:rPr>
              <a:t>щурів</a:t>
            </a:r>
            <a:r>
              <a:rPr lang="ru-RU" sz="1600" b="1" i="1" strike="noStrike" spc="-1" dirty="0">
                <a:solidFill>
                  <a:srgbClr val="0000B0"/>
                </a:solidFill>
                <a:latin typeface="Arial"/>
                <a:ea typeface="DejaVu Sans"/>
              </a:rPr>
              <a:t>, </a:t>
            </a:r>
            <a:r>
              <a:rPr lang="ru-RU" sz="1600" b="1" i="1" strike="noStrike" spc="-1" dirty="0" err="1">
                <a:solidFill>
                  <a:srgbClr val="0000B0"/>
                </a:solidFill>
                <a:latin typeface="Arial"/>
                <a:ea typeface="DejaVu Sans"/>
              </a:rPr>
              <a:t>морських</a:t>
            </a:r>
            <a:r>
              <a:rPr lang="ru-RU" sz="1600" b="1" i="1" strike="noStrike" spc="-1" dirty="0">
                <a:solidFill>
                  <a:srgbClr val="0000B0"/>
                </a:solidFill>
                <a:latin typeface="Arial"/>
                <a:ea typeface="DejaVu Sans"/>
              </a:rPr>
              <a:t> свинок, </a:t>
            </a:r>
            <a:r>
              <a:rPr lang="ru-RU" sz="1600" b="1" i="1" strike="noStrike" spc="-1" dirty="0" err="1">
                <a:solidFill>
                  <a:srgbClr val="0000B0"/>
                </a:solidFill>
                <a:latin typeface="Arial"/>
                <a:ea typeface="DejaVu Sans"/>
              </a:rPr>
              <a:t>кроликів</a:t>
            </a:r>
            <a:r>
              <a:rPr lang="ru-RU" sz="1600" b="1" i="1" strike="noStrike" spc="-1" dirty="0">
                <a:solidFill>
                  <a:srgbClr val="0000B0"/>
                </a:solidFill>
                <a:latin typeface="Arial"/>
                <a:ea typeface="DejaVu Sans"/>
              </a:rPr>
              <a:t>, </a:t>
            </a:r>
            <a:r>
              <a:rPr lang="ru-RU" sz="1600" b="1" i="1" strike="noStrike" spc="-1" dirty="0" err="1">
                <a:solidFill>
                  <a:srgbClr val="0000B0"/>
                </a:solidFill>
                <a:latin typeface="Arial"/>
                <a:ea typeface="DejaVu Sans"/>
              </a:rPr>
              <a:t>рідше</a:t>
            </a:r>
            <a:r>
              <a:rPr lang="ru-RU" sz="1600" b="1" i="1" strike="noStrike" spc="-1" dirty="0">
                <a:solidFill>
                  <a:srgbClr val="0000B0"/>
                </a:solidFill>
                <a:latin typeface="Arial"/>
                <a:ea typeface="DejaVu Sans"/>
              </a:rPr>
              <a:t> </a:t>
            </a:r>
            <a:r>
              <a:rPr lang="ru-RU" sz="1600" b="1" i="1" strike="noStrike" spc="-1" dirty="0" err="1">
                <a:solidFill>
                  <a:srgbClr val="0000B0"/>
                </a:solidFill>
                <a:latin typeface="Arial"/>
                <a:ea typeface="DejaVu Sans"/>
              </a:rPr>
              <a:t>баранів</a:t>
            </a:r>
            <a:r>
              <a:rPr lang="ru-RU" sz="1600" b="1" i="1" strike="noStrike" spc="-1" dirty="0">
                <a:solidFill>
                  <a:srgbClr val="0000B0"/>
                </a:solidFill>
                <a:latin typeface="Arial"/>
                <a:ea typeface="DejaVu Sans"/>
              </a:rPr>
              <a:t>, </a:t>
            </a:r>
            <a:r>
              <a:rPr lang="ru-RU" sz="1600" b="1" i="1" strike="noStrike" spc="-1" dirty="0" err="1">
                <a:solidFill>
                  <a:srgbClr val="0000B0"/>
                </a:solidFill>
                <a:latin typeface="Arial"/>
                <a:ea typeface="DejaVu Sans"/>
              </a:rPr>
              <a:t>віслюків</a:t>
            </a:r>
            <a:r>
              <a:rPr lang="ru-RU" sz="1600" b="1" i="1" strike="noStrike" spc="-1" dirty="0">
                <a:solidFill>
                  <a:srgbClr val="0000B0"/>
                </a:solidFill>
                <a:latin typeface="Arial"/>
                <a:ea typeface="DejaVu Sans"/>
              </a:rPr>
              <a:t>, свиней, курей, качок</a:t>
            </a:r>
            <a:r>
              <a:rPr lang="ru-RU" sz="1600" b="1" strike="noStrike" spc="-1" dirty="0">
                <a:solidFill>
                  <a:srgbClr val="000000"/>
                </a:solidFill>
                <a:latin typeface="Arial"/>
                <a:ea typeface="DejaVu Sans"/>
              </a:rPr>
              <a:t>. </a:t>
            </a:r>
            <a:endParaRPr lang="ru-RU" sz="1600" b="0" strike="noStrike" spc="-1" dirty="0">
              <a:latin typeface="Arial"/>
            </a:endParaRPr>
          </a:p>
          <a:p>
            <a:pPr algn="just">
              <a:lnSpc>
                <a:spcPct val="100000"/>
              </a:lnSpc>
            </a:pPr>
            <a:r>
              <a:rPr lang="ru-RU" sz="1600" b="1" strike="noStrike" spc="-1" dirty="0" err="1">
                <a:solidFill>
                  <a:srgbClr val="000000"/>
                </a:solidFill>
                <a:latin typeface="Arial"/>
                <a:ea typeface="DejaVu Sans"/>
              </a:rPr>
              <a:t>Тварин</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розміщують</a:t>
            </a:r>
            <a:r>
              <a:rPr lang="ru-RU" sz="1600" b="1" strike="noStrike" spc="-1" dirty="0">
                <a:solidFill>
                  <a:srgbClr val="000000"/>
                </a:solidFill>
                <a:latin typeface="Arial"/>
                <a:ea typeface="DejaVu Sans"/>
              </a:rPr>
              <a:t> в </a:t>
            </a:r>
            <a:r>
              <a:rPr lang="ru-RU" sz="1600" b="1" strike="noStrike" spc="-1" dirty="0" err="1">
                <a:solidFill>
                  <a:srgbClr val="000000"/>
                </a:solidFill>
                <a:latin typeface="Arial"/>
                <a:ea typeface="DejaVu Sans"/>
              </a:rPr>
              <a:t>клітках</a:t>
            </a:r>
            <a:r>
              <a:rPr lang="ru-RU" sz="1600" b="1" strike="noStrike" spc="-1" dirty="0">
                <a:solidFill>
                  <a:srgbClr val="000000"/>
                </a:solidFill>
                <a:latin typeface="Arial"/>
                <a:ea typeface="DejaVu Sans"/>
              </a:rPr>
              <a:t> у </a:t>
            </a:r>
            <a:r>
              <a:rPr lang="ru-RU" sz="1600" b="1" strike="noStrike" spc="-1" dirty="0" err="1">
                <a:solidFill>
                  <a:srgbClr val="000000"/>
                </a:solidFill>
                <a:latin typeface="Arial"/>
                <a:ea typeface="DejaVu Sans"/>
              </a:rPr>
              <a:t>віварії</a:t>
            </a:r>
            <a:r>
              <a:rPr lang="ru-RU" sz="1600" b="1" strike="noStrike" spc="-1" dirty="0">
                <a:solidFill>
                  <a:srgbClr val="000000"/>
                </a:solidFill>
                <a:latin typeface="Arial"/>
                <a:ea typeface="DejaVu Sans"/>
              </a:rPr>
              <a:t>, для </a:t>
            </a:r>
            <a:r>
              <a:rPr lang="ru-RU" sz="1600" b="1" strike="noStrike" spc="-1" dirty="0" err="1">
                <a:solidFill>
                  <a:srgbClr val="000000"/>
                </a:solidFill>
                <a:latin typeface="Arial"/>
                <a:ea typeface="DejaVu Sans"/>
              </a:rPr>
              <a:t>якого</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відводять</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сухі</a:t>
            </a:r>
            <a:r>
              <a:rPr lang="ru-RU" sz="1600" b="1" strike="noStrike" spc="-1" dirty="0">
                <a:solidFill>
                  <a:srgbClr val="000000"/>
                </a:solidFill>
                <a:latin typeface="Arial"/>
                <a:ea typeface="DejaVu Sans"/>
              </a:rPr>
              <a:t>, добре </a:t>
            </a:r>
            <a:r>
              <a:rPr lang="ru-RU" sz="1600" b="1" strike="noStrike" spc="-1" dirty="0" err="1">
                <a:solidFill>
                  <a:srgbClr val="000000"/>
                </a:solidFill>
                <a:latin typeface="Arial"/>
                <a:ea typeface="DejaVu Sans"/>
              </a:rPr>
              <a:t>освітлені</a:t>
            </a:r>
            <a:r>
              <a:rPr lang="ru-RU" sz="1600" b="1" strike="noStrike" spc="-1" dirty="0">
                <a:solidFill>
                  <a:srgbClr val="000000"/>
                </a:solidFill>
                <a:latin typeface="Arial"/>
                <a:ea typeface="DejaVu Sans"/>
              </a:rPr>
              <a:t> і </a:t>
            </a:r>
            <a:r>
              <a:rPr lang="ru-RU" sz="1600" b="1" strike="noStrike" spc="-1" dirty="0" err="1">
                <a:solidFill>
                  <a:srgbClr val="000000"/>
                </a:solidFill>
                <a:latin typeface="Arial"/>
                <a:ea typeface="DejaVu Sans"/>
              </a:rPr>
              <a:t>вентильовані</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приміщення</a:t>
            </a:r>
            <a:r>
              <a:rPr lang="ru-RU" sz="1600" b="1" strike="noStrike" spc="-1" dirty="0">
                <a:solidFill>
                  <a:srgbClr val="000000"/>
                </a:solidFill>
                <a:latin typeface="Arial"/>
                <a:ea typeface="DejaVu Sans"/>
              </a:rPr>
              <a:t>.</a:t>
            </a:r>
            <a:endParaRPr lang="ru-RU" sz="1600" b="0" strike="noStrike" spc="-1" dirty="0">
              <a:latin typeface="Arial"/>
            </a:endParaRPr>
          </a:p>
          <a:p>
            <a:pPr algn="just">
              <a:lnSpc>
                <a:spcPct val="100000"/>
              </a:lnSpc>
            </a:pPr>
            <a:r>
              <a:rPr lang="ru-RU" sz="1600" b="1" strike="noStrike" spc="-1" dirty="0" err="1">
                <a:solidFill>
                  <a:srgbClr val="000000"/>
                </a:solidFill>
                <a:latin typeface="Arial"/>
                <a:ea typeface="DejaVu Sans"/>
              </a:rPr>
              <a:t>Підлогу</a:t>
            </a:r>
            <a:r>
              <a:rPr lang="ru-RU" sz="1600" b="1" strike="noStrike" spc="-1" dirty="0">
                <a:solidFill>
                  <a:srgbClr val="000000"/>
                </a:solidFill>
                <a:latin typeface="Arial"/>
                <a:ea typeface="DejaVu Sans"/>
              </a:rPr>
              <a:t> у </a:t>
            </a:r>
            <a:r>
              <a:rPr lang="ru-RU" sz="1600" b="1" strike="noStrike" spc="-1" dirty="0" err="1">
                <a:solidFill>
                  <a:srgbClr val="000000"/>
                </a:solidFill>
                <a:latin typeface="Arial"/>
                <a:ea typeface="DejaVu Sans"/>
              </a:rPr>
              <a:t>віварії</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роблять</a:t>
            </a:r>
            <a:r>
              <a:rPr lang="ru-RU" sz="1600" b="1" strike="noStrike" spc="-1" dirty="0">
                <a:solidFill>
                  <a:srgbClr val="000000"/>
                </a:solidFill>
                <a:latin typeface="Arial"/>
                <a:ea typeface="DejaVu Sans"/>
              </a:rPr>
              <a:t> з </a:t>
            </a:r>
            <a:r>
              <a:rPr lang="ru-RU" sz="1600" b="1" strike="noStrike" spc="-1" dirty="0" err="1">
                <a:solidFill>
                  <a:srgbClr val="000000"/>
                </a:solidFill>
                <a:latin typeface="Arial"/>
                <a:ea typeface="DejaVu Sans"/>
              </a:rPr>
              <a:t>нахилом</a:t>
            </a:r>
            <a:r>
              <a:rPr lang="ru-RU" sz="1600" b="1" strike="noStrike" spc="-1" dirty="0">
                <a:solidFill>
                  <a:srgbClr val="000000"/>
                </a:solidFill>
                <a:latin typeface="Arial"/>
                <a:ea typeface="DejaVu Sans"/>
              </a:rPr>
              <a:t> до </a:t>
            </a:r>
            <a:r>
              <a:rPr lang="ru-RU" sz="1600" b="1" strike="noStrike" spc="-1" dirty="0" err="1">
                <a:solidFill>
                  <a:srgbClr val="000000"/>
                </a:solidFill>
                <a:latin typeface="Arial"/>
                <a:ea typeface="DejaVu Sans"/>
              </a:rPr>
              <a:t>каналізаційного</a:t>
            </a:r>
            <a:r>
              <a:rPr lang="ru-RU" sz="1600" b="1" strike="noStrike" spc="-1" dirty="0">
                <a:solidFill>
                  <a:srgbClr val="000000"/>
                </a:solidFill>
                <a:latin typeface="Arial"/>
                <a:ea typeface="DejaVu Sans"/>
              </a:rPr>
              <a:t> стоку, </a:t>
            </a:r>
            <a:r>
              <a:rPr lang="ru-RU" sz="1600" b="1" strike="noStrike" spc="-1" dirty="0" err="1">
                <a:solidFill>
                  <a:srgbClr val="000000"/>
                </a:solidFill>
                <a:latin typeface="Arial"/>
                <a:ea typeface="DejaVu Sans"/>
              </a:rPr>
              <a:t>стіни</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обкладають</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кахлями</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Вибір</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тварин</a:t>
            </a:r>
            <a:r>
              <a:rPr lang="ru-RU" sz="1600" b="1" strike="noStrike" spc="-1" dirty="0">
                <a:solidFill>
                  <a:srgbClr val="000000"/>
                </a:solidFill>
                <a:latin typeface="Arial"/>
                <a:ea typeface="DejaVu Sans"/>
              </a:rPr>
              <a:t> для </a:t>
            </a:r>
            <a:r>
              <a:rPr lang="ru-RU" sz="1600" b="1" strike="noStrike" spc="-1" dirty="0" err="1">
                <a:solidFill>
                  <a:srgbClr val="000000"/>
                </a:solidFill>
                <a:latin typeface="Arial"/>
                <a:ea typeface="DejaVu Sans"/>
              </a:rPr>
              <a:t>імунологічних</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дослідів</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має</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особливе</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значення</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Необхідно</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зважати</a:t>
            </a:r>
            <a:r>
              <a:rPr lang="ru-RU" sz="1600" b="1" strike="noStrike" spc="-1" dirty="0">
                <a:solidFill>
                  <a:srgbClr val="000000"/>
                </a:solidFill>
                <a:latin typeface="Arial"/>
                <a:ea typeface="DejaVu Sans"/>
              </a:rPr>
              <a:t> на </a:t>
            </a:r>
            <a:r>
              <a:rPr lang="ru-RU" sz="1600" b="1" strike="noStrike" spc="-1" dirty="0" err="1">
                <a:solidFill>
                  <a:srgbClr val="000000"/>
                </a:solidFill>
                <a:latin typeface="Arial"/>
                <a:ea typeface="DejaVu Sans"/>
              </a:rPr>
              <a:t>загальну</a:t>
            </a:r>
            <a:r>
              <a:rPr lang="ru-RU" sz="1600" b="1" strike="noStrike" spc="-1" dirty="0">
                <a:solidFill>
                  <a:srgbClr val="000000"/>
                </a:solidFill>
                <a:latin typeface="Arial"/>
                <a:ea typeface="DejaVu Sans"/>
              </a:rPr>
              <a:t> й </a:t>
            </a:r>
            <a:r>
              <a:rPr lang="ru-RU" sz="1600" b="1" strike="noStrike" spc="-1" dirty="0" err="1">
                <a:solidFill>
                  <a:srgbClr val="000000"/>
                </a:solidFill>
                <a:latin typeface="Arial"/>
                <a:ea typeface="DejaVu Sans"/>
              </a:rPr>
              <a:t>індивідуальну</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специфіку</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розвитку</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імунологічної</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реакції</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організму</a:t>
            </a:r>
            <a:r>
              <a:rPr lang="ru-RU" sz="1600" b="1" strike="noStrike" spc="-1" dirty="0">
                <a:solidFill>
                  <a:srgbClr val="000000"/>
                </a:solidFill>
                <a:latin typeface="Arial"/>
                <a:ea typeface="DejaVu Sans"/>
              </a:rPr>
              <a:t> на той </a:t>
            </a:r>
            <a:r>
              <a:rPr lang="ru-RU" sz="1600" b="1" strike="noStrike" spc="-1" dirty="0" err="1">
                <a:solidFill>
                  <a:srgbClr val="000000"/>
                </a:solidFill>
                <a:latin typeface="Arial"/>
                <a:ea typeface="DejaVu Sans"/>
              </a:rPr>
              <a:t>чи</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інший</a:t>
            </a:r>
            <a:r>
              <a:rPr lang="ru-RU" sz="1600" b="1" strike="noStrike" spc="-1" dirty="0">
                <a:solidFill>
                  <a:srgbClr val="000000"/>
                </a:solidFill>
                <a:latin typeface="Arial"/>
                <a:ea typeface="DejaVu Sans"/>
              </a:rPr>
              <a:t> антиген. </a:t>
            </a:r>
            <a:r>
              <a:rPr lang="ru-RU" sz="1600" b="1" strike="noStrike" spc="-1" dirty="0" err="1">
                <a:solidFill>
                  <a:srgbClr val="000000"/>
                </a:solidFill>
                <a:latin typeface="Arial"/>
                <a:ea typeface="DejaVu Sans"/>
              </a:rPr>
              <a:t>Головними</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критеріями</a:t>
            </a:r>
            <a:r>
              <a:rPr lang="ru-RU" sz="1600" b="1" strike="noStrike" spc="-1" dirty="0">
                <a:solidFill>
                  <a:srgbClr val="000000"/>
                </a:solidFill>
                <a:latin typeface="Arial"/>
                <a:ea typeface="DejaVu Sans"/>
              </a:rPr>
              <a:t> при </a:t>
            </a:r>
            <a:r>
              <a:rPr lang="ru-RU" sz="1600" b="1" strike="noStrike" spc="-1" dirty="0" err="1">
                <a:solidFill>
                  <a:srgbClr val="000000"/>
                </a:solidFill>
                <a:latin typeface="Arial"/>
                <a:ea typeface="DejaVu Sans"/>
              </a:rPr>
              <a:t>виборі</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тварин</a:t>
            </a:r>
            <a:r>
              <a:rPr lang="ru-RU" sz="1600" b="1" strike="noStrike" spc="-1" dirty="0">
                <a:solidFill>
                  <a:srgbClr val="000000"/>
                </a:solidFill>
                <a:latin typeface="Arial"/>
                <a:ea typeface="DejaVu Sans"/>
              </a:rPr>
              <a:t> є вид, </a:t>
            </a:r>
            <a:r>
              <a:rPr lang="ru-RU" sz="1600" b="1" strike="noStrike" spc="-1" dirty="0" err="1">
                <a:solidFill>
                  <a:srgbClr val="000000"/>
                </a:solidFill>
                <a:latin typeface="Arial"/>
                <a:ea typeface="DejaVu Sans"/>
              </a:rPr>
              <a:t>лінія</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розміри</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вік</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генетичні</a:t>
            </a:r>
            <a:r>
              <a:rPr lang="ru-RU" sz="1600" b="1" strike="noStrike" spc="-1" dirty="0">
                <a:solidFill>
                  <a:srgbClr val="000000"/>
                </a:solidFill>
                <a:latin typeface="Arial"/>
                <a:ea typeface="DejaVu Sans"/>
              </a:rPr>
              <a:t> й </a:t>
            </a:r>
            <a:r>
              <a:rPr lang="ru-RU" sz="1600" b="1" strike="noStrike" spc="-1" dirty="0" err="1">
                <a:solidFill>
                  <a:srgbClr val="000000"/>
                </a:solidFill>
                <a:latin typeface="Arial"/>
                <a:ea typeface="DejaVu Sans"/>
              </a:rPr>
              <a:t>анатомічні</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особливості</a:t>
            </a:r>
            <a:r>
              <a:rPr lang="ru-RU" sz="1600" b="1" strike="noStrike" spc="-1" dirty="0">
                <a:solidFill>
                  <a:srgbClr val="000000"/>
                </a:solidFill>
                <a:latin typeface="Arial"/>
                <a:ea typeface="DejaVu Sans"/>
              </a:rPr>
              <a:t>. </a:t>
            </a:r>
            <a:endParaRPr lang="ru-RU" sz="1600" b="0" strike="noStrike" spc="-1" dirty="0">
              <a:latin typeface="Arial"/>
            </a:endParaRPr>
          </a:p>
          <a:p>
            <a:pPr algn="just">
              <a:lnSpc>
                <a:spcPct val="100000"/>
              </a:lnSpc>
            </a:pPr>
            <a:r>
              <a:rPr lang="ru-RU" sz="1600" b="1" strike="noStrike" spc="-1" dirty="0">
                <a:solidFill>
                  <a:srgbClr val="000000"/>
                </a:solidFill>
                <a:latin typeface="Arial"/>
                <a:ea typeface="DejaVu Sans"/>
              </a:rPr>
              <a:t>Для </a:t>
            </a:r>
            <a:r>
              <a:rPr lang="ru-RU" sz="1600" b="1" strike="noStrike" spc="-1" dirty="0" err="1">
                <a:solidFill>
                  <a:srgbClr val="000000"/>
                </a:solidFill>
                <a:latin typeface="Arial"/>
                <a:ea typeface="DejaVu Sans"/>
              </a:rPr>
              <a:t>отримання</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адекватних</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результатів</a:t>
            </a:r>
            <a:r>
              <a:rPr lang="ru-RU" sz="1600" b="1" strike="noStrike" spc="-1" dirty="0">
                <a:solidFill>
                  <a:srgbClr val="000000"/>
                </a:solidFill>
                <a:latin typeface="Arial"/>
                <a:ea typeface="DejaVu Sans"/>
              </a:rPr>
              <a:t> за </a:t>
            </a:r>
            <a:r>
              <a:rPr lang="ru-RU" sz="1600" b="1" strike="noStrike" spc="-1" dirty="0" err="1">
                <a:solidFill>
                  <a:srgbClr val="000000"/>
                </a:solidFill>
                <a:latin typeface="Arial"/>
                <a:ea typeface="DejaVu Sans"/>
              </a:rPr>
              <a:t>мінімальної</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кількості</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тварин</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бажано</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використовувати</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чистолінійних</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тварин</a:t>
            </a:r>
            <a:r>
              <a:rPr lang="ru-RU" sz="1600" b="1" strike="noStrike" spc="-1" dirty="0">
                <a:solidFill>
                  <a:srgbClr val="000000"/>
                </a:solidFill>
                <a:latin typeface="Arial"/>
                <a:ea typeface="DejaVu Sans"/>
              </a:rPr>
              <a:t>. </a:t>
            </a:r>
            <a:endParaRPr lang="ru-RU" sz="1600" b="0" strike="noStrike" spc="-1" dirty="0">
              <a:latin typeface="Arial"/>
            </a:endParaRPr>
          </a:p>
          <a:p>
            <a:pPr algn="just">
              <a:lnSpc>
                <a:spcPct val="100000"/>
              </a:lnSpc>
            </a:pPr>
            <a:r>
              <a:rPr lang="ru-RU" sz="1600" b="1" strike="noStrike" spc="-1" dirty="0" err="1">
                <a:solidFill>
                  <a:srgbClr val="0000B0"/>
                </a:solidFill>
                <a:latin typeface="Arial"/>
                <a:ea typeface="DejaVu Sans"/>
              </a:rPr>
              <a:t>Чистолінійними</a:t>
            </a:r>
            <a:r>
              <a:rPr lang="ru-RU" sz="1600" b="1" strike="noStrike" spc="-1" dirty="0">
                <a:solidFill>
                  <a:srgbClr val="0000B0"/>
                </a:solidFill>
                <a:latin typeface="Arial"/>
                <a:ea typeface="DejaVu Sans"/>
              </a:rPr>
              <a:t> </a:t>
            </a:r>
            <a:r>
              <a:rPr lang="ru-RU" sz="1600" b="1" strike="noStrike" spc="-1" dirty="0" err="1">
                <a:solidFill>
                  <a:srgbClr val="0000B0"/>
                </a:solidFill>
                <a:latin typeface="Arial"/>
                <a:ea typeface="DejaVu Sans"/>
              </a:rPr>
              <a:t>тваринами</a:t>
            </a:r>
            <a:r>
              <a:rPr lang="ru-RU" sz="1600" b="1" strike="noStrike" spc="-1" dirty="0">
                <a:solidFill>
                  <a:srgbClr val="0000B0"/>
                </a:solidFill>
                <a:latin typeface="Arial"/>
                <a:ea typeface="DejaVu Sans"/>
              </a:rPr>
              <a:t> </a:t>
            </a:r>
            <a:r>
              <a:rPr lang="ru-RU" sz="1600" b="1" strike="noStrike" spc="-1" dirty="0" err="1">
                <a:solidFill>
                  <a:srgbClr val="000000"/>
                </a:solidFill>
                <a:latin typeface="Arial"/>
                <a:ea typeface="DejaVu Sans"/>
              </a:rPr>
              <a:t>вважають</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гомозиготних</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тварин</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отриманих</a:t>
            </a:r>
            <a:r>
              <a:rPr lang="ru-RU" sz="1600" b="1" strike="noStrike" spc="-1" dirty="0">
                <a:solidFill>
                  <a:srgbClr val="000000"/>
                </a:solidFill>
                <a:latin typeface="Arial"/>
                <a:ea typeface="DejaVu Sans"/>
              </a:rPr>
              <a:t> у </a:t>
            </a:r>
            <a:r>
              <a:rPr lang="ru-RU" sz="1600" b="1" strike="noStrike" spc="-1" dirty="0" err="1">
                <a:solidFill>
                  <a:srgbClr val="000000"/>
                </a:solidFill>
                <a:latin typeface="Arial"/>
                <a:ea typeface="DejaVu Sans"/>
              </a:rPr>
              <a:t>результаті</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схрещування</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близьких</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родичів</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упродовж</a:t>
            </a:r>
            <a:r>
              <a:rPr lang="ru-RU" sz="1600" b="1" strike="noStrike" spc="-1" dirty="0">
                <a:solidFill>
                  <a:srgbClr val="000000"/>
                </a:solidFill>
                <a:latin typeface="Arial"/>
                <a:ea typeface="DejaVu Sans"/>
              </a:rPr>
              <a:t> 20 і </a:t>
            </a:r>
            <a:r>
              <a:rPr lang="ru-RU" sz="1600" b="1" strike="noStrike" spc="-1" dirty="0" err="1">
                <a:solidFill>
                  <a:srgbClr val="000000"/>
                </a:solidFill>
                <a:latin typeface="Arial"/>
                <a:ea typeface="DejaVu Sans"/>
              </a:rPr>
              <a:t>більше</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поколінь</a:t>
            </a:r>
            <a:r>
              <a:rPr lang="ru-RU" sz="1600" b="1" strike="noStrike" spc="-1" dirty="0">
                <a:solidFill>
                  <a:srgbClr val="000000"/>
                </a:solidFill>
                <a:latin typeface="Arial"/>
                <a:ea typeface="DejaVu Sans"/>
              </a:rPr>
              <a:t>. </a:t>
            </a:r>
            <a:endParaRPr lang="ru-RU" sz="1600" b="0" strike="noStrike" spc="-1" dirty="0">
              <a:latin typeface="Arial"/>
            </a:endParaRPr>
          </a:p>
          <a:p>
            <a:pPr algn="just">
              <a:lnSpc>
                <a:spcPct val="100000"/>
              </a:lnSpc>
            </a:pPr>
            <a:r>
              <a:rPr lang="ru-RU" sz="1600" b="1" strike="noStrike" spc="-1" dirty="0">
                <a:solidFill>
                  <a:srgbClr val="000000"/>
                </a:solidFill>
                <a:latin typeface="Arial"/>
                <a:ea typeface="DejaVu Sans"/>
              </a:rPr>
              <a:t>На </a:t>
            </a:r>
            <a:r>
              <a:rPr lang="ru-RU" sz="1600" b="1" strike="noStrike" spc="-1" dirty="0" err="1">
                <a:solidFill>
                  <a:srgbClr val="000000"/>
                </a:solidFill>
                <a:latin typeface="Arial"/>
                <a:ea typeface="DejaVu Sans"/>
              </a:rPr>
              <a:t>сьогодні</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відомо</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майже</a:t>
            </a:r>
            <a:r>
              <a:rPr lang="ru-RU" sz="1600" b="1" strike="noStrike" spc="-1" dirty="0">
                <a:solidFill>
                  <a:srgbClr val="000000"/>
                </a:solidFill>
                <a:latin typeface="Arial"/>
                <a:ea typeface="DejaVu Sans"/>
              </a:rPr>
              <a:t> 200 </a:t>
            </a:r>
            <a:r>
              <a:rPr lang="ru-RU" sz="1600" b="1" strike="noStrike" spc="-1" dirty="0" err="1">
                <a:solidFill>
                  <a:srgbClr val="000000"/>
                </a:solidFill>
                <a:latin typeface="Arial"/>
                <a:ea typeface="DejaVu Sans"/>
              </a:rPr>
              <a:t>ліній</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мишей</a:t>
            </a:r>
            <a:r>
              <a:rPr lang="ru-RU" sz="1600" b="1" strike="noStrike" spc="-1" dirty="0">
                <a:solidFill>
                  <a:srgbClr val="000000"/>
                </a:solidFill>
                <a:latin typeface="Arial"/>
                <a:ea typeface="DejaVu Sans"/>
              </a:rPr>
              <a:t>, 20 </a:t>
            </a:r>
            <a:r>
              <a:rPr lang="ru-RU" sz="1600" b="1" strike="noStrike" spc="-1" dirty="0" err="1">
                <a:solidFill>
                  <a:srgbClr val="000000"/>
                </a:solidFill>
                <a:latin typeface="Arial"/>
                <a:ea typeface="DejaVu Sans"/>
              </a:rPr>
              <a:t>ліній</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щурів</a:t>
            </a:r>
            <a:r>
              <a:rPr lang="ru-RU" sz="1600" b="1" strike="noStrike" spc="-1" dirty="0">
                <a:solidFill>
                  <a:srgbClr val="000000"/>
                </a:solidFill>
                <a:latin typeface="Arial"/>
                <a:ea typeface="DejaVu Sans"/>
              </a:rPr>
              <a:t>, 7 </a:t>
            </a:r>
            <a:r>
              <a:rPr lang="ru-RU" sz="1600" b="1" strike="noStrike" spc="-1" dirty="0" err="1">
                <a:solidFill>
                  <a:srgbClr val="000000"/>
                </a:solidFill>
                <a:latin typeface="Arial"/>
                <a:ea typeface="DejaVu Sans"/>
              </a:rPr>
              <a:t>ліній</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морських</a:t>
            </a:r>
            <a:r>
              <a:rPr lang="ru-RU" sz="1600" b="1" strike="noStrike" spc="-1" dirty="0">
                <a:solidFill>
                  <a:srgbClr val="000000"/>
                </a:solidFill>
                <a:latin typeface="Arial"/>
                <a:ea typeface="DejaVu Sans"/>
              </a:rPr>
              <a:t> свинок і </a:t>
            </a:r>
            <a:r>
              <a:rPr lang="ru-RU" sz="1600" b="1" strike="noStrike" spc="-1" dirty="0" err="1">
                <a:solidFill>
                  <a:srgbClr val="000000"/>
                </a:solidFill>
                <a:latin typeface="Arial"/>
                <a:ea typeface="DejaVu Sans"/>
              </a:rPr>
              <a:t>декілька</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ліній</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кроликів</a:t>
            </a:r>
            <a:r>
              <a:rPr lang="ru-RU" sz="1600" b="1" strike="noStrike" spc="-1" dirty="0">
                <a:solidFill>
                  <a:srgbClr val="000000"/>
                </a:solidFill>
                <a:latin typeface="Arial"/>
                <a:ea typeface="DejaVu Sans"/>
              </a:rPr>
              <a:t>. У </a:t>
            </a:r>
            <a:r>
              <a:rPr lang="ru-RU" sz="1600" b="1" strike="noStrike" spc="-1" dirty="0" err="1">
                <a:solidFill>
                  <a:srgbClr val="000000"/>
                </a:solidFill>
                <a:latin typeface="Arial"/>
                <a:ea typeface="DejaVu Sans"/>
              </a:rPr>
              <a:t>імунологічних</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дослідженнях</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частіше</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використовують</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мишей</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ліній</a:t>
            </a:r>
            <a:r>
              <a:rPr lang="ru-RU" sz="1600" b="1" strike="noStrike" spc="-1" dirty="0">
                <a:solidFill>
                  <a:srgbClr val="000000"/>
                </a:solidFill>
                <a:latin typeface="Arial"/>
                <a:ea typeface="DejaVu Sans"/>
              </a:rPr>
              <a:t> СВА, C57BL, СЗН, </a:t>
            </a:r>
            <a:r>
              <a:rPr lang="ru-RU" sz="1600" b="1" strike="noStrike" spc="-1" dirty="0" err="1">
                <a:solidFill>
                  <a:srgbClr val="000000"/>
                </a:solidFill>
                <a:latin typeface="Arial"/>
                <a:ea typeface="DejaVu Sans"/>
              </a:rPr>
              <a:t>щурів</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Вістар</a:t>
            </a:r>
            <a:r>
              <a:rPr lang="ru-RU" sz="1600" b="1" strike="noStrike" spc="-1" dirty="0">
                <a:solidFill>
                  <a:srgbClr val="000000"/>
                </a:solidFill>
                <a:latin typeface="Arial"/>
                <a:ea typeface="DejaVu Sans"/>
              </a:rPr>
              <a:t>, Август. </a:t>
            </a:r>
            <a:r>
              <a:rPr lang="ru-RU" sz="1600" b="1" strike="noStrike" spc="-1" dirty="0" err="1">
                <a:solidFill>
                  <a:srgbClr val="000000"/>
                </a:solidFill>
                <a:latin typeface="Arial"/>
                <a:ea typeface="DejaVu Sans"/>
              </a:rPr>
              <a:t>Чистолінійні</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тварини</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дуже</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примхливі</a:t>
            </a:r>
            <a:r>
              <a:rPr lang="ru-RU" sz="1600" b="1" strike="noStrike" spc="-1" dirty="0">
                <a:solidFill>
                  <a:srgbClr val="000000"/>
                </a:solidFill>
                <a:latin typeface="Arial"/>
                <a:ea typeface="DejaVu Sans"/>
              </a:rPr>
              <a:t> та </a:t>
            </a:r>
            <a:r>
              <a:rPr lang="ru-RU" sz="1600" b="1" strike="noStrike" spc="-1" dirty="0" err="1">
                <a:solidFill>
                  <a:srgbClr val="000000"/>
                </a:solidFill>
                <a:latin typeface="Arial"/>
                <a:ea typeface="DejaVu Sans"/>
              </a:rPr>
              <a:t>мають</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понижену</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життєздатність</a:t>
            </a:r>
            <a:r>
              <a:rPr lang="ru-RU" sz="1600" b="1" strike="noStrike" spc="-1" dirty="0">
                <a:solidFill>
                  <a:srgbClr val="000000"/>
                </a:solidFill>
                <a:latin typeface="Arial"/>
                <a:ea typeface="DejaVu Sans"/>
              </a:rPr>
              <a:t>, тому вони </a:t>
            </a:r>
            <a:r>
              <a:rPr lang="ru-RU" sz="1600" b="1" strike="noStrike" spc="-1" dirty="0" err="1">
                <a:solidFill>
                  <a:srgbClr val="000000"/>
                </a:solidFill>
                <a:latin typeface="Arial"/>
                <a:ea typeface="DejaVu Sans"/>
              </a:rPr>
              <a:t>вимагають</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особливих</a:t>
            </a:r>
            <a:r>
              <a:rPr lang="ru-RU" sz="1600" b="1" strike="noStrike" spc="-1" dirty="0">
                <a:solidFill>
                  <a:srgbClr val="000000"/>
                </a:solidFill>
                <a:latin typeface="Arial"/>
                <a:ea typeface="DejaVu Sans"/>
              </a:rPr>
              <a:t> умов </a:t>
            </a:r>
            <a:r>
              <a:rPr lang="ru-RU" sz="1600" b="1" strike="noStrike" spc="-1" dirty="0" err="1">
                <a:solidFill>
                  <a:srgbClr val="000000"/>
                </a:solidFill>
                <a:latin typeface="Arial"/>
                <a:ea typeface="DejaVu Sans"/>
              </a:rPr>
              <a:t>харчування</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утримання</a:t>
            </a:r>
            <a:r>
              <a:rPr lang="ru-RU" sz="1600" b="1" strike="noStrike" spc="-1" dirty="0">
                <a:solidFill>
                  <a:srgbClr val="000000"/>
                </a:solidFill>
                <a:latin typeface="Arial"/>
                <a:ea typeface="DejaVu Sans"/>
              </a:rPr>
              <a:t> і догляду. У </a:t>
            </a:r>
            <a:r>
              <a:rPr lang="ru-RU" sz="1600" b="1" strike="noStrike" spc="-1" dirty="0" err="1">
                <a:solidFill>
                  <a:srgbClr val="000000"/>
                </a:solidFill>
                <a:latin typeface="Arial"/>
                <a:ea typeface="DejaVu Sans"/>
              </a:rPr>
              <a:t>дослідах</a:t>
            </a:r>
            <a:r>
              <a:rPr lang="ru-RU" sz="1600" b="1" strike="noStrike" spc="-1" dirty="0">
                <a:solidFill>
                  <a:srgbClr val="000000"/>
                </a:solidFill>
                <a:latin typeface="Arial"/>
                <a:ea typeface="DejaVu Sans"/>
              </a:rPr>
              <a:t> треба </a:t>
            </a:r>
            <a:r>
              <a:rPr lang="ru-RU" sz="1600" b="1" strike="noStrike" spc="-1" dirty="0" err="1">
                <a:solidFill>
                  <a:srgbClr val="000000"/>
                </a:solidFill>
                <a:latin typeface="Arial"/>
                <a:ea typeface="DejaVu Sans"/>
              </a:rPr>
              <a:t>використовувати</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лише</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здорових</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тварин</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однакової</a:t>
            </a:r>
            <a:r>
              <a:rPr lang="ru-RU" sz="1600" b="1" strike="noStrike" spc="-1" dirty="0">
                <a:solidFill>
                  <a:srgbClr val="000000"/>
                </a:solidFill>
                <a:latin typeface="Arial"/>
                <a:ea typeface="DejaVu Sans"/>
              </a:rPr>
              <a:t> ваги, </a:t>
            </a:r>
            <a:r>
              <a:rPr lang="ru-RU" sz="1600" b="1" strike="noStrike" spc="-1" dirty="0" err="1">
                <a:solidFill>
                  <a:srgbClr val="000000"/>
                </a:solidFill>
                <a:latin typeface="Arial"/>
                <a:ea typeface="DejaVu Sans"/>
              </a:rPr>
              <a:t>статі</a:t>
            </a:r>
            <a:r>
              <a:rPr lang="ru-RU" sz="1600" b="1" strike="noStrike" spc="-1" dirty="0">
                <a:solidFill>
                  <a:srgbClr val="000000"/>
                </a:solidFill>
                <a:latin typeface="Arial"/>
                <a:ea typeface="DejaVu Sans"/>
              </a:rPr>
              <a:t> та </a:t>
            </a:r>
            <a:r>
              <a:rPr lang="ru-RU" sz="1600" b="1" strike="noStrike" spc="-1" dirty="0" err="1">
                <a:solidFill>
                  <a:srgbClr val="000000"/>
                </a:solidFill>
                <a:latin typeface="Arial"/>
                <a:ea typeface="DejaVu Sans"/>
              </a:rPr>
              <a:t>віку</a:t>
            </a:r>
            <a:r>
              <a:rPr lang="ru-RU" sz="1600" b="1" strike="noStrike" spc="-1" dirty="0">
                <a:solidFill>
                  <a:srgbClr val="000000"/>
                </a:solidFill>
                <a:latin typeface="Arial"/>
                <a:ea typeface="DejaVu Sans"/>
              </a:rPr>
              <a:t>.</a:t>
            </a:r>
            <a:endParaRPr lang="ru-RU" sz="1600" b="0" strike="noStrike" spc="-1" dirty="0">
              <a:latin typeface="Arial"/>
            </a:endParaRPr>
          </a:p>
          <a:p>
            <a:pPr algn="just">
              <a:lnSpc>
                <a:spcPct val="100000"/>
              </a:lnSpc>
            </a:pPr>
            <a:r>
              <a:rPr lang="ru-RU" sz="1600" b="1" strike="noStrike" spc="-1" dirty="0" err="1">
                <a:solidFill>
                  <a:srgbClr val="000000"/>
                </a:solidFill>
                <a:latin typeface="Arial"/>
                <a:ea typeface="DejaVu Sans"/>
              </a:rPr>
              <a:t>Під</a:t>
            </a:r>
            <a:r>
              <a:rPr lang="ru-RU" sz="1600" b="1" strike="noStrike" spc="-1" dirty="0">
                <a:solidFill>
                  <a:srgbClr val="000000"/>
                </a:solidFill>
                <a:latin typeface="Arial"/>
                <a:ea typeface="DejaVu Sans"/>
              </a:rPr>
              <a:t> час </a:t>
            </a:r>
            <a:r>
              <a:rPr lang="ru-RU" sz="1600" b="1" strike="noStrike" spc="-1" dirty="0" err="1">
                <a:solidFill>
                  <a:srgbClr val="000000"/>
                </a:solidFill>
                <a:latin typeface="Arial"/>
                <a:ea typeface="DejaVu Sans"/>
              </a:rPr>
              <a:t>досліду</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тварин</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нумерують</a:t>
            </a:r>
            <a:r>
              <a:rPr lang="ru-RU" sz="1600" b="1" strike="noStrike" spc="-1" dirty="0">
                <a:solidFill>
                  <a:srgbClr val="000000"/>
                </a:solidFill>
                <a:latin typeface="Arial"/>
                <a:ea typeface="DejaVu Sans"/>
              </a:rPr>
              <a:t>. При </a:t>
            </a:r>
            <a:r>
              <a:rPr lang="ru-RU" sz="1600" b="1" strike="noStrike" spc="-1" dirty="0" err="1">
                <a:solidFill>
                  <a:srgbClr val="000000"/>
                </a:solidFill>
                <a:latin typeface="Arial"/>
                <a:ea typeface="DejaVu Sans"/>
              </a:rPr>
              <a:t>роботі</a:t>
            </a:r>
            <a:r>
              <a:rPr lang="ru-RU" sz="1600" b="1" strike="noStrike" spc="-1" dirty="0">
                <a:solidFill>
                  <a:srgbClr val="000000"/>
                </a:solidFill>
                <a:latin typeface="Arial"/>
                <a:ea typeface="DejaVu Sans"/>
              </a:rPr>
              <a:t> з </a:t>
            </a:r>
            <a:r>
              <a:rPr lang="ru-RU" sz="1600" b="1" strike="noStrike" spc="-1" dirty="0" err="1">
                <a:solidFill>
                  <a:srgbClr val="000000"/>
                </a:solidFill>
                <a:latin typeface="Arial"/>
                <a:ea typeface="DejaVu Sans"/>
              </a:rPr>
              <a:t>тваринами</a:t>
            </a:r>
            <a:r>
              <a:rPr lang="ru-RU" sz="1600" b="1" strike="noStrike" spc="-1" dirty="0">
                <a:solidFill>
                  <a:srgbClr val="000000"/>
                </a:solidFill>
                <a:latin typeface="Arial"/>
                <a:ea typeface="DejaVu Sans"/>
              </a:rPr>
              <a:t> треба </a:t>
            </a:r>
            <a:r>
              <a:rPr lang="ru-RU" sz="1600" b="1" strike="noStrike" spc="-1" dirty="0" err="1">
                <a:solidFill>
                  <a:srgbClr val="000000"/>
                </a:solidFill>
                <a:latin typeface="Arial"/>
                <a:ea typeface="DejaVu Sans"/>
              </a:rPr>
              <a:t>уникати</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стресових</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ситуацій</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оскільки</a:t>
            </a:r>
            <a:r>
              <a:rPr lang="ru-RU" sz="1600" b="1" strike="noStrike" spc="-1" dirty="0">
                <a:solidFill>
                  <a:srgbClr val="000000"/>
                </a:solidFill>
                <a:latin typeface="Arial"/>
                <a:ea typeface="DejaVu Sans"/>
              </a:rPr>
              <a:t> вони </a:t>
            </a:r>
            <a:r>
              <a:rPr lang="ru-RU" sz="1600" b="1" strike="noStrike" spc="-1" dirty="0" err="1">
                <a:solidFill>
                  <a:srgbClr val="000000"/>
                </a:solidFill>
                <a:latin typeface="Arial"/>
                <a:ea typeface="DejaVu Sans"/>
              </a:rPr>
              <a:t>можуть</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змінити</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імунологічну</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реакцію</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організму</a:t>
            </a:r>
            <a:r>
              <a:rPr lang="ru-RU" sz="1600" b="1" strike="noStrike" spc="-1" dirty="0">
                <a:solidFill>
                  <a:srgbClr val="000000"/>
                </a:solidFill>
                <a:latin typeface="Arial"/>
                <a:ea typeface="DejaVu Sans"/>
              </a:rPr>
              <a:t> на той </a:t>
            </a:r>
            <a:r>
              <a:rPr lang="ru-RU" sz="1600" b="1" strike="noStrike" spc="-1" dirty="0" err="1">
                <a:solidFill>
                  <a:srgbClr val="000000"/>
                </a:solidFill>
                <a:latin typeface="Arial"/>
                <a:ea typeface="DejaVu Sans"/>
              </a:rPr>
              <a:t>чи</a:t>
            </a:r>
            <a:r>
              <a:rPr lang="ru-RU" sz="1600" b="1" strike="noStrike" spc="-1" dirty="0">
                <a:solidFill>
                  <a:srgbClr val="000000"/>
                </a:solidFill>
                <a:latin typeface="Arial"/>
                <a:ea typeface="DejaVu Sans"/>
              </a:rPr>
              <a:t> </a:t>
            </a:r>
            <a:r>
              <a:rPr lang="ru-RU" sz="1600" b="1" strike="noStrike" spc="-1" dirty="0" err="1">
                <a:solidFill>
                  <a:srgbClr val="000000"/>
                </a:solidFill>
                <a:latin typeface="Arial"/>
                <a:ea typeface="DejaVu Sans"/>
              </a:rPr>
              <a:t>інший</a:t>
            </a:r>
            <a:r>
              <a:rPr lang="ru-RU" sz="1600" b="1" strike="noStrike" spc="-1" dirty="0">
                <a:solidFill>
                  <a:srgbClr val="000000"/>
                </a:solidFill>
                <a:latin typeface="Arial"/>
                <a:ea typeface="DejaVu Sans"/>
              </a:rPr>
              <a:t> антиген. </a:t>
            </a:r>
            <a:endParaRPr lang="ru-RU" sz="1600" b="0" strike="noStrike" spc="-1" dirty="0">
              <a:latin typeface="Arial"/>
            </a:endParaRPr>
          </a:p>
          <a:p>
            <a:pPr algn="just">
              <a:lnSpc>
                <a:spcPct val="100000"/>
              </a:lnSpc>
            </a:pPr>
            <a:endParaRPr lang="ru-RU" sz="1600" b="0" strike="noStrike" spc="-1" dirty="0">
              <a:latin typeface="Arial"/>
            </a:endParaRPr>
          </a:p>
          <a:p>
            <a:pPr algn="just">
              <a:lnSpc>
                <a:spcPct val="100000"/>
              </a:lnSpc>
            </a:pPr>
            <a:endParaRPr lang="ru-RU" sz="1600" b="0" strike="noStrike" spc="-1" dirty="0">
              <a:latin typeface="Arial"/>
            </a:endParaRPr>
          </a:p>
          <a:p>
            <a:pPr algn="just">
              <a:lnSpc>
                <a:spcPct val="100000"/>
              </a:lnSpc>
            </a:pPr>
            <a:endParaRPr lang="ru-RU"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a:off x="288000" y="285840"/>
            <a:ext cx="8569800" cy="763140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u="sng" strike="noStrike" spc="-1" dirty="0" smtClean="0">
                <a:solidFill>
                  <a:srgbClr val="9C009C"/>
                </a:solidFill>
                <a:uFillTx/>
                <a:latin typeface="Arial"/>
                <a:ea typeface="DejaVu Sans"/>
              </a:rPr>
              <a:t> </a:t>
            </a:r>
            <a:r>
              <a:rPr lang="ru-RU" sz="2000" b="1" i="1" u="sng" strike="noStrike" spc="-1" dirty="0" err="1">
                <a:solidFill>
                  <a:srgbClr val="9C009C"/>
                </a:solidFill>
                <a:uFillTx/>
                <a:latin typeface="Arial"/>
                <a:ea typeface="DejaVu Sans"/>
              </a:rPr>
              <a:t>Способи</a:t>
            </a:r>
            <a:r>
              <a:rPr lang="ru-RU" sz="2000" b="1" i="1" u="sng" strike="noStrike" spc="-1" dirty="0">
                <a:solidFill>
                  <a:srgbClr val="9C009C"/>
                </a:solidFill>
                <a:uFillTx/>
                <a:latin typeface="Arial"/>
                <a:ea typeface="DejaVu Sans"/>
              </a:rPr>
              <a:t> </a:t>
            </a:r>
            <a:r>
              <a:rPr lang="ru-RU" sz="2000" b="1" i="1" u="sng" strike="noStrike" spc="-1" dirty="0" err="1">
                <a:solidFill>
                  <a:srgbClr val="9C009C"/>
                </a:solidFill>
                <a:uFillTx/>
                <a:latin typeface="Arial"/>
                <a:ea typeface="DejaVu Sans"/>
              </a:rPr>
              <a:t>імунізації</a:t>
            </a:r>
            <a:r>
              <a:rPr lang="ru-RU" sz="2000" b="1" i="1" u="sng" strike="noStrike" spc="-1" dirty="0">
                <a:solidFill>
                  <a:srgbClr val="9C009C"/>
                </a:solidFill>
                <a:uFillTx/>
                <a:latin typeface="Arial"/>
                <a:ea typeface="DejaVu Sans"/>
              </a:rPr>
              <a:t> </a:t>
            </a:r>
            <a:r>
              <a:rPr lang="ru-RU" sz="2000" b="1" i="1" u="sng" strike="noStrike" spc="-1" dirty="0" err="1">
                <a:solidFill>
                  <a:srgbClr val="9C009C"/>
                </a:solidFill>
                <a:uFillTx/>
                <a:latin typeface="Arial"/>
                <a:ea typeface="DejaVu Sans"/>
              </a:rPr>
              <a:t>лабораторних</a:t>
            </a:r>
            <a:r>
              <a:rPr lang="ru-RU" sz="2000" b="1" i="1" u="sng" strike="noStrike" spc="-1" dirty="0">
                <a:solidFill>
                  <a:srgbClr val="9C009C"/>
                </a:solidFill>
                <a:uFillTx/>
                <a:latin typeface="Arial"/>
                <a:ea typeface="DejaVu Sans"/>
              </a:rPr>
              <a:t> </a:t>
            </a:r>
            <a:r>
              <a:rPr lang="ru-RU" sz="2000" b="1" i="1" u="sng" strike="noStrike" spc="-1" dirty="0" err="1">
                <a:solidFill>
                  <a:srgbClr val="9C009C"/>
                </a:solidFill>
                <a:uFillTx/>
                <a:latin typeface="Arial"/>
                <a:ea typeface="DejaVu Sans"/>
              </a:rPr>
              <a:t>тварин</a:t>
            </a:r>
            <a:endParaRPr lang="ru-RU" sz="2000" b="0" strike="noStrike" spc="-1" dirty="0">
              <a:latin typeface="Arial"/>
            </a:endParaRPr>
          </a:p>
          <a:p>
            <a:pPr algn="just">
              <a:lnSpc>
                <a:spcPct val="100000"/>
              </a:lnSpc>
            </a:pPr>
            <a:endParaRPr lang="ru-RU" sz="2000" b="0" strike="noStrike" spc="-1" dirty="0">
              <a:latin typeface="Arial"/>
            </a:endParaRPr>
          </a:p>
          <a:p>
            <a:pPr algn="just">
              <a:lnSpc>
                <a:spcPct val="100000"/>
              </a:lnSpc>
            </a:pPr>
            <a:r>
              <a:rPr lang="ru-RU" sz="1800" b="1" strike="noStrike" spc="-1" dirty="0">
                <a:solidFill>
                  <a:srgbClr val="DC0000"/>
                </a:solidFill>
                <a:latin typeface="Arial"/>
                <a:ea typeface="DejaVu Sans"/>
              </a:rPr>
              <a:t>1. </a:t>
            </a:r>
            <a:r>
              <a:rPr lang="ru-RU" sz="1800" b="1" strike="noStrike" spc="-1" dirty="0" err="1">
                <a:solidFill>
                  <a:srgbClr val="DC0000"/>
                </a:solidFill>
                <a:latin typeface="Arial"/>
                <a:ea typeface="DejaVu Sans"/>
              </a:rPr>
              <a:t>Внутрішньошкірне</a:t>
            </a:r>
            <a:r>
              <a:rPr lang="ru-RU" sz="1800" b="1" strike="noStrike" spc="-1" dirty="0">
                <a:solidFill>
                  <a:srgbClr val="DC0000"/>
                </a:solidFill>
                <a:latin typeface="Arial"/>
                <a:ea typeface="DejaVu Sans"/>
              </a:rPr>
              <a:t> </a:t>
            </a:r>
            <a:r>
              <a:rPr lang="ru-RU" sz="1800" b="1" strike="noStrike" spc="-1" dirty="0" err="1">
                <a:solidFill>
                  <a:srgbClr val="DC0000"/>
                </a:solidFill>
                <a:latin typeface="Arial"/>
                <a:ea typeface="DejaVu Sans"/>
              </a:rPr>
              <a:t>введення</a:t>
            </a:r>
            <a:r>
              <a:rPr lang="ru-RU" sz="1800" b="1" strike="noStrike" spc="-1" dirty="0">
                <a:solidFill>
                  <a:srgbClr val="DC0000"/>
                </a:solidFill>
                <a:latin typeface="Arial"/>
                <a:ea typeface="DejaVu Sans"/>
              </a:rPr>
              <a:t>. </a:t>
            </a:r>
            <a:r>
              <a:rPr lang="ru-RU" sz="1800" b="1" strike="noStrike" spc="-1" dirty="0">
                <a:solidFill>
                  <a:srgbClr val="000000"/>
                </a:solidFill>
                <a:latin typeface="Arial"/>
                <a:ea typeface="DejaVu Sans"/>
              </a:rPr>
              <a:t>Перед </a:t>
            </a:r>
            <a:r>
              <a:rPr lang="ru-RU" sz="1800" b="1" strike="noStrike" spc="-1" dirty="0" err="1">
                <a:solidFill>
                  <a:srgbClr val="000000"/>
                </a:solidFill>
                <a:latin typeface="Arial"/>
                <a:ea typeface="DejaVu Sans"/>
              </a:rPr>
              <a:t>введенням</a:t>
            </a:r>
            <a:r>
              <a:rPr lang="ru-RU" sz="1800" b="1" strike="noStrike" spc="-1" dirty="0">
                <a:solidFill>
                  <a:srgbClr val="000000"/>
                </a:solidFill>
                <a:latin typeface="Arial"/>
                <a:ea typeface="DejaVu Sans"/>
              </a:rPr>
              <a:t> антигену шерсть </a:t>
            </a:r>
            <a:r>
              <a:rPr lang="ru-RU" sz="1800" b="1" strike="noStrike" spc="-1" dirty="0" err="1">
                <a:solidFill>
                  <a:srgbClr val="000000"/>
                </a:solidFill>
                <a:latin typeface="Arial"/>
                <a:ea typeface="DejaVu Sans"/>
              </a:rPr>
              <a:t>зі</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шкіри</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видаляють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ножицями</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шкіру</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обробляють</a:t>
            </a:r>
            <a:r>
              <a:rPr lang="ru-RU" sz="1800" b="1" strike="noStrike" spc="-1" dirty="0">
                <a:solidFill>
                  <a:srgbClr val="000000"/>
                </a:solidFill>
                <a:latin typeface="Arial"/>
                <a:ea typeface="DejaVu Sans"/>
              </a:rPr>
              <a:t> спиртом і </a:t>
            </a:r>
            <a:r>
              <a:rPr lang="ru-RU" sz="1800" b="1" strike="noStrike" spc="-1" dirty="0" err="1">
                <a:solidFill>
                  <a:srgbClr val="000000"/>
                </a:solidFill>
                <a:latin typeface="Arial"/>
                <a:ea typeface="DejaVu Sans"/>
              </a:rPr>
              <a:t>майже</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паралельно</a:t>
            </a:r>
            <a:r>
              <a:rPr lang="ru-RU" sz="1800" b="1" strike="noStrike" spc="-1" dirty="0">
                <a:solidFill>
                  <a:srgbClr val="000000"/>
                </a:solidFill>
                <a:latin typeface="Arial"/>
                <a:ea typeface="DejaVu Sans"/>
              </a:rPr>
              <a:t> до </a:t>
            </a:r>
            <a:r>
              <a:rPr lang="ru-RU" sz="1800" b="1" strike="noStrike" spc="-1" dirty="0" err="1">
                <a:solidFill>
                  <a:srgbClr val="000000"/>
                </a:solidFill>
                <a:latin typeface="Arial"/>
                <a:ea typeface="DejaVu Sans"/>
              </a:rPr>
              <a:t>поверхні</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тіла</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проколюють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шкіру</a:t>
            </a:r>
            <a:r>
              <a:rPr lang="ru-RU" sz="1800" b="1" strike="noStrike" spc="-1" dirty="0">
                <a:solidFill>
                  <a:srgbClr val="000000"/>
                </a:solidFill>
                <a:latin typeface="Arial"/>
                <a:ea typeface="DejaVu Sans"/>
              </a:rPr>
              <a:t> тонкою </a:t>
            </a:r>
            <a:r>
              <a:rPr lang="ru-RU" sz="1800" b="1" strike="noStrike" spc="-1" dirty="0" err="1">
                <a:solidFill>
                  <a:srgbClr val="000000"/>
                </a:solidFill>
                <a:latin typeface="Arial"/>
                <a:ea typeface="DejaVu Sans"/>
              </a:rPr>
              <a:t>гострою</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голкою</a:t>
            </a:r>
            <a:r>
              <a:rPr lang="ru-RU" sz="1800" b="1" strike="noStrike" spc="-1" dirty="0">
                <a:solidFill>
                  <a:srgbClr val="000000"/>
                </a:solidFill>
                <a:latin typeface="Arial"/>
                <a:ea typeface="DejaVu Sans"/>
              </a:rPr>
              <a:t> та </a:t>
            </a:r>
            <a:r>
              <a:rPr lang="ru-RU" sz="1800" b="1" strike="noStrike" spc="-1" dirty="0" err="1">
                <a:solidFill>
                  <a:srgbClr val="000000"/>
                </a:solidFill>
                <a:latin typeface="Arial"/>
                <a:ea typeface="DejaVu Sans"/>
              </a:rPr>
              <a:t>вводять</a:t>
            </a:r>
            <a:r>
              <a:rPr lang="ru-RU" sz="1800" b="1" strike="noStrike" spc="-1" dirty="0">
                <a:solidFill>
                  <a:srgbClr val="000000"/>
                </a:solidFill>
                <a:latin typeface="Arial"/>
                <a:ea typeface="DejaVu Sans"/>
              </a:rPr>
              <a:t> в одну точку 100 </a:t>
            </a:r>
            <a:r>
              <a:rPr lang="ru-RU" sz="1800" b="1" strike="noStrike" spc="-1" dirty="0" err="1">
                <a:solidFill>
                  <a:srgbClr val="000000"/>
                </a:solidFill>
                <a:latin typeface="Arial"/>
                <a:ea typeface="DejaVu Sans"/>
              </a:rPr>
              <a:t>мкл</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розчинного</a:t>
            </a:r>
            <a:r>
              <a:rPr lang="ru-RU" sz="1800" b="1" strike="noStrike" spc="-1" dirty="0">
                <a:solidFill>
                  <a:srgbClr val="000000"/>
                </a:solidFill>
                <a:latin typeface="Arial"/>
                <a:ea typeface="DejaVu Sans"/>
              </a:rPr>
              <a:t> антигену, </a:t>
            </a:r>
            <a:r>
              <a:rPr lang="ru-RU" sz="1800" b="1" strike="noStrike" spc="-1" dirty="0" err="1">
                <a:solidFill>
                  <a:srgbClr val="000000"/>
                </a:solidFill>
                <a:latin typeface="Arial"/>
                <a:ea typeface="DejaVu Sans"/>
              </a:rPr>
              <a:t>який</a:t>
            </a:r>
            <a:r>
              <a:rPr lang="ru-RU" sz="1800" b="1" strike="noStrike" spc="-1" dirty="0">
                <a:solidFill>
                  <a:srgbClr val="000000"/>
                </a:solidFill>
                <a:latin typeface="Arial"/>
                <a:ea typeface="DejaVu Sans"/>
              </a:rPr>
              <a:t> легко через </a:t>
            </a:r>
            <a:r>
              <a:rPr lang="ru-RU" sz="1800" b="1" strike="noStrike" spc="-1" dirty="0" err="1">
                <a:solidFill>
                  <a:srgbClr val="000000"/>
                </a:solidFill>
                <a:latin typeface="Arial"/>
                <a:ea typeface="DejaVu Sans"/>
              </a:rPr>
              <a:t>лімфосудини</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досягає</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регіональних</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лімфатичних</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вузлів</a:t>
            </a:r>
            <a:r>
              <a:rPr lang="ru-RU" sz="1800" b="1" strike="noStrike" spc="-1" dirty="0">
                <a:solidFill>
                  <a:srgbClr val="000000"/>
                </a:solidFill>
                <a:latin typeface="Arial"/>
                <a:ea typeface="DejaVu Sans"/>
              </a:rPr>
              <a:t> і </a:t>
            </a:r>
            <a:r>
              <a:rPr lang="ru-RU" sz="1800" b="1" strike="noStrike" spc="-1" dirty="0" err="1">
                <a:solidFill>
                  <a:srgbClr val="000000"/>
                </a:solidFill>
                <a:latin typeface="Arial"/>
                <a:ea typeface="DejaVu Sans"/>
              </a:rPr>
              <a:t>індукує</a:t>
            </a:r>
            <a:r>
              <a:rPr lang="ru-RU" sz="1800" b="1" strike="noStrike" spc="-1" dirty="0">
                <a:solidFill>
                  <a:srgbClr val="000000"/>
                </a:solidFill>
                <a:latin typeface="Arial"/>
                <a:ea typeface="DejaVu Sans"/>
              </a:rPr>
              <a:t> в них </a:t>
            </a:r>
            <a:r>
              <a:rPr lang="ru-RU" sz="1800" b="1" strike="noStrike" spc="-1" dirty="0" err="1">
                <a:solidFill>
                  <a:srgbClr val="000000"/>
                </a:solidFill>
                <a:latin typeface="Arial"/>
                <a:ea typeface="DejaVu Sans"/>
              </a:rPr>
              <a:t>імунологічну</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відповідь</a:t>
            </a:r>
            <a:r>
              <a:rPr lang="ru-RU" sz="1800" b="1" strike="noStrike" spc="-1" dirty="0">
                <a:solidFill>
                  <a:srgbClr val="000000"/>
                </a:solidFill>
                <a:latin typeface="Arial"/>
                <a:ea typeface="DejaVu Sans"/>
              </a:rPr>
              <a:t>.</a:t>
            </a:r>
            <a:endParaRPr lang="ru-RU" sz="1800" b="0" strike="noStrike" spc="-1" dirty="0">
              <a:latin typeface="Arial"/>
            </a:endParaRPr>
          </a:p>
          <a:p>
            <a:pPr algn="just">
              <a:lnSpc>
                <a:spcPct val="100000"/>
              </a:lnSpc>
            </a:pPr>
            <a:endParaRPr lang="ru-RU" sz="1800" b="0" strike="noStrike" spc="-1" dirty="0">
              <a:latin typeface="Arial"/>
            </a:endParaRPr>
          </a:p>
          <a:p>
            <a:pPr algn="just">
              <a:lnSpc>
                <a:spcPct val="100000"/>
              </a:lnSpc>
            </a:pPr>
            <a:r>
              <a:rPr lang="ru-RU" sz="1800" b="1" strike="noStrike" spc="-1" dirty="0">
                <a:solidFill>
                  <a:srgbClr val="DC0000"/>
                </a:solidFill>
                <a:latin typeface="Arial"/>
                <a:ea typeface="DejaVu Sans"/>
              </a:rPr>
              <a:t>2. </a:t>
            </a:r>
            <a:r>
              <a:rPr lang="ru-RU" sz="1800" b="1" strike="noStrike" spc="-1" dirty="0" err="1">
                <a:solidFill>
                  <a:srgbClr val="DC0000"/>
                </a:solidFill>
                <a:latin typeface="Arial"/>
                <a:ea typeface="DejaVu Sans"/>
              </a:rPr>
              <a:t>Підшкірне</a:t>
            </a:r>
            <a:r>
              <a:rPr lang="ru-RU" sz="1800" b="1" strike="noStrike" spc="-1" dirty="0">
                <a:solidFill>
                  <a:srgbClr val="DC0000"/>
                </a:solidFill>
                <a:latin typeface="Arial"/>
                <a:ea typeface="DejaVu Sans"/>
              </a:rPr>
              <a:t> </a:t>
            </a:r>
            <a:r>
              <a:rPr lang="ru-RU" sz="1800" b="1" strike="noStrike" spc="-1" dirty="0" err="1">
                <a:solidFill>
                  <a:srgbClr val="DC0000"/>
                </a:solidFill>
                <a:latin typeface="Arial"/>
                <a:ea typeface="DejaVu Sans"/>
              </a:rPr>
              <a:t>введення</a:t>
            </a:r>
            <a:r>
              <a:rPr lang="ru-RU" sz="1800" b="1" strike="noStrike" spc="-1" dirty="0">
                <a:solidFill>
                  <a:srgbClr val="DC0000"/>
                </a:solidFill>
                <a:latin typeface="Arial"/>
                <a:ea typeface="DejaVu Sans"/>
              </a:rPr>
              <a:t>. </a:t>
            </a:r>
            <a:r>
              <a:rPr lang="ru-RU" sz="1800" b="1" strike="noStrike" spc="-1" dirty="0" err="1">
                <a:solidFill>
                  <a:srgbClr val="000000"/>
                </a:solidFill>
                <a:latin typeface="Arial"/>
                <a:ea typeface="DejaVu Sans"/>
              </a:rPr>
              <a:t>Місце</a:t>
            </a:r>
            <a:r>
              <a:rPr lang="ru-RU" sz="1800" b="1" strike="noStrike" spc="-1" dirty="0">
                <a:solidFill>
                  <a:srgbClr val="000000"/>
                </a:solidFill>
                <a:latin typeface="Arial"/>
                <a:ea typeface="DejaVu Sans"/>
              </a:rPr>
              <a:t> для </a:t>
            </a:r>
            <a:r>
              <a:rPr lang="ru-RU" sz="1800" b="1" strike="noStrike" spc="-1" dirty="0" err="1">
                <a:solidFill>
                  <a:srgbClr val="000000"/>
                </a:solidFill>
                <a:latin typeface="Arial"/>
                <a:ea typeface="DejaVu Sans"/>
              </a:rPr>
              <a:t>ін’єкції</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готують</a:t>
            </a:r>
            <a:r>
              <a:rPr lang="ru-RU" sz="1800" b="1" strike="noStrike" spc="-1" dirty="0">
                <a:solidFill>
                  <a:srgbClr val="000000"/>
                </a:solidFill>
                <a:latin typeface="Arial"/>
                <a:ea typeface="DejaVu Sans"/>
              </a:rPr>
              <a:t> так само, як і при </a:t>
            </a:r>
            <a:r>
              <a:rPr lang="ru-RU" sz="1800" b="1" strike="noStrike" spc="-1" dirty="0" err="1">
                <a:solidFill>
                  <a:srgbClr val="000000"/>
                </a:solidFill>
                <a:latin typeface="Arial"/>
                <a:ea typeface="DejaVu Sans"/>
              </a:rPr>
              <a:t>внутрішньошкірному</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введенні</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Пальцями</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збирають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шкіру</a:t>
            </a:r>
            <a:r>
              <a:rPr lang="ru-RU" sz="1800" b="1" strike="noStrike" spc="-1" dirty="0">
                <a:solidFill>
                  <a:srgbClr val="000000"/>
                </a:solidFill>
                <a:latin typeface="Arial"/>
                <a:ea typeface="DejaVu Sans"/>
              </a:rPr>
              <a:t> в складку, </a:t>
            </a:r>
            <a:r>
              <a:rPr lang="ru-RU" sz="1800" b="1" strike="noStrike" spc="-1" dirty="0" err="1">
                <a:solidFill>
                  <a:srgbClr val="000000"/>
                </a:solidFill>
                <a:latin typeface="Arial"/>
                <a:ea typeface="DejaVu Sans"/>
              </a:rPr>
              <a:t>біля</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її</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основи</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вводять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голку</a:t>
            </a:r>
            <a:r>
              <a:rPr lang="ru-RU" sz="1800" b="1" strike="noStrike" spc="-1" dirty="0">
                <a:solidFill>
                  <a:srgbClr val="000000"/>
                </a:solidFill>
                <a:latin typeface="Arial"/>
                <a:ea typeface="DejaVu Sans"/>
              </a:rPr>
              <a:t>, яку </a:t>
            </a:r>
            <a:r>
              <a:rPr lang="ru-RU" sz="1800" b="1" strike="noStrike" spc="-1" dirty="0" err="1">
                <a:solidFill>
                  <a:srgbClr val="000000"/>
                </a:solidFill>
                <a:latin typeface="Arial"/>
                <a:ea typeface="DejaVu Sans"/>
              </a:rPr>
              <a:t>потім</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відхиляють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убік</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вливають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розчин</a:t>
            </a:r>
            <a:r>
              <a:rPr lang="ru-RU" sz="1800" b="1" strike="noStrike" spc="-1" dirty="0">
                <a:solidFill>
                  <a:srgbClr val="000000"/>
                </a:solidFill>
                <a:latin typeface="Arial"/>
                <a:ea typeface="DejaVu Sans"/>
              </a:rPr>
              <a:t> антигену і </a:t>
            </a:r>
            <a:r>
              <a:rPr lang="ru-RU" sz="1800" b="1" strike="noStrike" spc="-1" dirty="0" err="1">
                <a:solidFill>
                  <a:srgbClr val="000000"/>
                </a:solidFill>
                <a:latin typeface="Arial"/>
                <a:ea typeface="DejaVu Sans"/>
              </a:rPr>
              <a:t>витягують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її</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під</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гострим</a:t>
            </a:r>
            <a:r>
              <a:rPr lang="ru-RU" sz="1800" b="1" strike="noStrike" spc="-1" dirty="0">
                <a:solidFill>
                  <a:srgbClr val="000000"/>
                </a:solidFill>
                <a:latin typeface="Arial"/>
                <a:ea typeface="DejaVu Sans"/>
              </a:rPr>
              <a:t> кутом, </a:t>
            </a:r>
            <a:r>
              <a:rPr lang="ru-RU" sz="1800" b="1" strike="noStrike" spc="-1" dirty="0" err="1">
                <a:solidFill>
                  <a:srgbClr val="000000"/>
                </a:solidFill>
                <a:latin typeface="Arial"/>
                <a:ea typeface="DejaVu Sans"/>
              </a:rPr>
              <a:t>щоб</a:t>
            </a:r>
            <a:r>
              <a:rPr lang="ru-RU" sz="1800" b="1" strike="noStrike" spc="-1" dirty="0">
                <a:solidFill>
                  <a:srgbClr val="000000"/>
                </a:solidFill>
                <a:latin typeface="Arial"/>
                <a:ea typeface="DejaVu Sans"/>
              </a:rPr>
              <a:t> не </a:t>
            </a:r>
            <a:r>
              <a:rPr lang="ru-RU" sz="1800" b="1" strike="noStrike" spc="-1" dirty="0" err="1">
                <a:solidFill>
                  <a:srgbClr val="000000"/>
                </a:solidFill>
                <a:latin typeface="Arial"/>
                <a:ea typeface="DejaVu Sans"/>
              </a:rPr>
              <a:t>вилився</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розчин</a:t>
            </a:r>
            <a:r>
              <a:rPr lang="ru-RU" sz="1800" b="1" strike="noStrike" spc="-1" dirty="0">
                <a:solidFill>
                  <a:srgbClr val="000000"/>
                </a:solidFill>
                <a:latin typeface="Arial"/>
                <a:ea typeface="DejaVu Sans"/>
              </a:rPr>
              <a:t> антигену. </a:t>
            </a:r>
            <a:r>
              <a:rPr lang="ru-RU" sz="1800" b="1" strike="noStrike" spc="-1" dirty="0" err="1">
                <a:solidFill>
                  <a:srgbClr val="000000"/>
                </a:solidFill>
                <a:latin typeface="Arial"/>
                <a:ea typeface="DejaVu Sans"/>
              </a:rPr>
              <a:t>Цю</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ін’єкцію</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краще</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робити</a:t>
            </a:r>
            <a:r>
              <a:rPr lang="ru-RU" sz="1800" b="1" strike="noStrike" spc="-1" dirty="0">
                <a:solidFill>
                  <a:srgbClr val="000000"/>
                </a:solidFill>
                <a:latin typeface="Arial"/>
                <a:ea typeface="DejaVu Sans"/>
              </a:rPr>
              <a:t> в </a:t>
            </a:r>
            <a:r>
              <a:rPr lang="ru-RU" sz="1800" b="1" strike="noStrike" spc="-1" dirty="0" err="1">
                <a:solidFill>
                  <a:srgbClr val="000000"/>
                </a:solidFill>
                <a:latin typeface="Arial"/>
                <a:ea typeface="DejaVu Sans"/>
              </a:rPr>
              <a:t>бічну</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поверхню</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спини</a:t>
            </a:r>
            <a:r>
              <a:rPr lang="ru-RU" sz="1800" b="1" strike="noStrike" spc="-1" dirty="0">
                <a:solidFill>
                  <a:srgbClr val="000000"/>
                </a:solidFill>
                <a:latin typeface="Arial"/>
                <a:ea typeface="DejaVu Sans"/>
              </a:rPr>
              <a:t> та живота. Максимальна доза для </a:t>
            </a:r>
            <a:r>
              <a:rPr lang="ru-RU" sz="1800" b="1" strike="noStrike" spc="-1" dirty="0" err="1">
                <a:solidFill>
                  <a:srgbClr val="000000"/>
                </a:solidFill>
                <a:latin typeface="Arial"/>
                <a:ea typeface="DejaVu Sans"/>
              </a:rPr>
              <a:t>мишей</a:t>
            </a:r>
            <a:r>
              <a:rPr lang="ru-RU" sz="1800" b="1" strike="noStrike" spc="-1" dirty="0">
                <a:solidFill>
                  <a:srgbClr val="000000"/>
                </a:solidFill>
                <a:latin typeface="Arial"/>
                <a:ea typeface="DejaVu Sans"/>
              </a:rPr>
              <a:t> – 1 мл, для </a:t>
            </a:r>
            <a:r>
              <a:rPr lang="ru-RU" sz="1800" b="1" strike="noStrike" spc="-1" dirty="0" err="1">
                <a:solidFill>
                  <a:srgbClr val="000000"/>
                </a:solidFill>
                <a:latin typeface="Arial"/>
                <a:ea typeface="DejaVu Sans"/>
              </a:rPr>
              <a:t>щурів</a:t>
            </a:r>
            <a:r>
              <a:rPr lang="ru-RU" sz="1800" b="1" strike="noStrike" spc="-1" dirty="0">
                <a:solidFill>
                  <a:srgbClr val="000000"/>
                </a:solidFill>
                <a:latin typeface="Arial"/>
                <a:ea typeface="DejaVu Sans"/>
              </a:rPr>
              <a:t> – 10 мл, </a:t>
            </a:r>
            <a:r>
              <a:rPr lang="ru-RU" sz="1800" b="1" strike="noStrike" spc="-1" dirty="0" err="1">
                <a:solidFill>
                  <a:srgbClr val="000000"/>
                </a:solidFill>
                <a:latin typeface="Arial"/>
                <a:ea typeface="DejaVu Sans"/>
              </a:rPr>
              <a:t>морських</a:t>
            </a:r>
            <a:r>
              <a:rPr lang="ru-RU" sz="1800" b="1" strike="noStrike" spc="-1" dirty="0">
                <a:solidFill>
                  <a:srgbClr val="000000"/>
                </a:solidFill>
                <a:latin typeface="Arial"/>
                <a:ea typeface="DejaVu Sans"/>
              </a:rPr>
              <a:t> свинок – 15 мл, </a:t>
            </a:r>
            <a:r>
              <a:rPr lang="ru-RU" sz="1800" b="1" strike="noStrike" spc="-1" dirty="0" err="1">
                <a:solidFill>
                  <a:srgbClr val="000000"/>
                </a:solidFill>
                <a:latin typeface="Arial"/>
                <a:ea typeface="DejaVu Sans"/>
              </a:rPr>
              <a:t>кроликів</a:t>
            </a:r>
            <a:r>
              <a:rPr lang="ru-RU" sz="1800" b="1" strike="noStrike" spc="-1" dirty="0">
                <a:solidFill>
                  <a:srgbClr val="000000"/>
                </a:solidFill>
                <a:latin typeface="Arial"/>
                <a:ea typeface="DejaVu Sans"/>
              </a:rPr>
              <a:t> – 30 мл. За таким способом </a:t>
            </a:r>
            <a:r>
              <a:rPr lang="ru-RU" sz="1800" b="1" strike="noStrike" spc="-1" dirty="0" err="1">
                <a:solidFill>
                  <a:srgbClr val="000000"/>
                </a:solidFill>
                <a:latin typeface="Arial"/>
                <a:ea typeface="DejaVu Sans"/>
              </a:rPr>
              <a:t>імунізації</a:t>
            </a:r>
            <a:r>
              <a:rPr lang="ru-RU" sz="1800" b="1" strike="noStrike" spc="-1" dirty="0">
                <a:solidFill>
                  <a:srgbClr val="000000"/>
                </a:solidFill>
                <a:latin typeface="Arial"/>
                <a:ea typeface="DejaVu Sans"/>
              </a:rPr>
              <a:t> антиген </a:t>
            </a:r>
            <a:r>
              <a:rPr lang="ru-RU" sz="1800" b="1" strike="noStrike" spc="-1" dirty="0" err="1">
                <a:solidFill>
                  <a:srgbClr val="000000"/>
                </a:solidFill>
                <a:latin typeface="Arial"/>
                <a:ea typeface="DejaVu Sans"/>
              </a:rPr>
              <a:t>поширюється</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повільно</a:t>
            </a:r>
            <a:r>
              <a:rPr lang="ru-RU" sz="1800" b="1" strike="noStrike" spc="-1" dirty="0">
                <a:solidFill>
                  <a:srgbClr val="000000"/>
                </a:solidFill>
                <a:latin typeface="Arial"/>
                <a:ea typeface="DejaVu Sans"/>
              </a:rPr>
              <a:t>, тому </a:t>
            </a:r>
            <a:r>
              <a:rPr lang="ru-RU" sz="1800" b="1" strike="noStrike" spc="-1" dirty="0" err="1">
                <a:solidFill>
                  <a:srgbClr val="000000"/>
                </a:solidFill>
                <a:latin typeface="Arial"/>
                <a:ea typeface="DejaVu Sans"/>
              </a:rPr>
              <a:t>що</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підшкірна</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клітковина</a:t>
            </a:r>
            <a:r>
              <a:rPr lang="ru-RU" sz="1800" b="1" strike="noStrike" spc="-1" dirty="0">
                <a:solidFill>
                  <a:srgbClr val="000000"/>
                </a:solidFill>
                <a:latin typeface="Arial"/>
                <a:ea typeface="DejaVu Sans"/>
              </a:rPr>
              <a:t> не </a:t>
            </a:r>
            <a:r>
              <a:rPr lang="ru-RU" sz="1800" b="1" strike="noStrike" spc="-1" dirty="0" err="1">
                <a:solidFill>
                  <a:srgbClr val="000000"/>
                </a:solidFill>
                <a:latin typeface="Arial"/>
                <a:ea typeface="DejaVu Sans"/>
              </a:rPr>
              <a:t>має</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розвинених</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лімфатичних</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протоків</a:t>
            </a:r>
            <a:r>
              <a:rPr lang="ru-RU" sz="1800" b="1" strike="noStrike" spc="-1" dirty="0">
                <a:solidFill>
                  <a:srgbClr val="000000"/>
                </a:solidFill>
                <a:latin typeface="Arial"/>
                <a:ea typeface="DejaVu Sans"/>
              </a:rPr>
              <a:t>.</a:t>
            </a:r>
            <a:endParaRPr lang="ru-RU" sz="1800" b="0" strike="noStrike" spc="-1" dirty="0">
              <a:latin typeface="Arial"/>
            </a:endParaRPr>
          </a:p>
          <a:p>
            <a:pPr algn="just">
              <a:lnSpc>
                <a:spcPct val="100000"/>
              </a:lnSpc>
            </a:pPr>
            <a:endParaRPr lang="ru-RU" sz="1800" b="0" strike="noStrike" spc="-1" dirty="0">
              <a:latin typeface="Arial"/>
            </a:endParaRPr>
          </a:p>
          <a:p>
            <a:pPr algn="just">
              <a:lnSpc>
                <a:spcPct val="100000"/>
              </a:lnSpc>
            </a:pPr>
            <a:r>
              <a:rPr lang="ru-RU" sz="1800" b="1" strike="noStrike" spc="-1" dirty="0">
                <a:solidFill>
                  <a:srgbClr val="DC0000"/>
                </a:solidFill>
                <a:latin typeface="Arial"/>
                <a:ea typeface="DejaVu Sans"/>
              </a:rPr>
              <a:t>3. </a:t>
            </a:r>
            <a:r>
              <a:rPr lang="ru-RU" sz="1800" b="1" strike="noStrike" spc="-1" dirty="0" err="1">
                <a:solidFill>
                  <a:srgbClr val="DC0000"/>
                </a:solidFill>
                <a:latin typeface="Arial"/>
                <a:ea typeface="DejaVu Sans"/>
              </a:rPr>
              <a:t>Внутрішньом’язове</a:t>
            </a:r>
            <a:r>
              <a:rPr lang="ru-RU" sz="1800" b="1" strike="noStrike" spc="-1" dirty="0">
                <a:solidFill>
                  <a:srgbClr val="DC0000"/>
                </a:solidFill>
                <a:latin typeface="Arial"/>
                <a:ea typeface="DejaVu Sans"/>
              </a:rPr>
              <a:t> </a:t>
            </a:r>
            <a:r>
              <a:rPr lang="ru-RU" sz="1800" b="1" strike="noStrike" spc="-1" dirty="0" err="1">
                <a:solidFill>
                  <a:srgbClr val="DC0000"/>
                </a:solidFill>
                <a:latin typeface="Arial"/>
                <a:ea typeface="DejaVu Sans"/>
              </a:rPr>
              <a:t>введення</a:t>
            </a:r>
            <a:r>
              <a:rPr lang="ru-RU" sz="1800" b="1" strike="noStrike" spc="-1" dirty="0">
                <a:solidFill>
                  <a:srgbClr val="DC0000"/>
                </a:solidFill>
                <a:latin typeface="Arial"/>
                <a:ea typeface="DejaVu Sans"/>
              </a:rPr>
              <a:t>. </a:t>
            </a:r>
            <a:r>
              <a:rPr lang="ru-RU" sz="1800" b="1" strike="noStrike" spc="-1" dirty="0">
                <a:solidFill>
                  <a:srgbClr val="000000"/>
                </a:solidFill>
                <a:latin typeface="Arial"/>
                <a:ea typeface="DejaVu Sans"/>
              </a:rPr>
              <a:t>Антиген </a:t>
            </a:r>
            <a:r>
              <a:rPr lang="ru-RU" sz="1800" b="1" strike="noStrike" spc="-1" dirty="0" err="1">
                <a:solidFill>
                  <a:srgbClr val="000000"/>
                </a:solidFill>
                <a:latin typeface="Arial"/>
                <a:ea typeface="DejaVu Sans"/>
              </a:rPr>
              <a:t>вводять</a:t>
            </a:r>
            <a:r>
              <a:rPr lang="ru-RU" sz="1800" b="1" strike="noStrike" spc="-1" dirty="0">
                <a:solidFill>
                  <a:srgbClr val="000000"/>
                </a:solidFill>
                <a:latin typeface="Arial"/>
                <a:ea typeface="DejaVu Sans"/>
              </a:rPr>
              <a:t> у </a:t>
            </a:r>
            <a:r>
              <a:rPr lang="ru-RU" sz="1800" b="1" strike="noStrike" spc="-1" dirty="0" err="1">
                <a:solidFill>
                  <a:srgbClr val="000000"/>
                </a:solidFill>
                <a:latin typeface="Arial"/>
                <a:ea typeface="DejaVu Sans"/>
              </a:rPr>
              <a:t>м’язи</a:t>
            </a:r>
            <a:r>
              <a:rPr lang="ru-RU" sz="1800" b="1" strike="noStrike" spc="-1" dirty="0">
                <a:solidFill>
                  <a:srgbClr val="000000"/>
                </a:solidFill>
                <a:latin typeface="Arial"/>
                <a:ea typeface="DejaVu Sans"/>
              </a:rPr>
              <a:t> стегна, </a:t>
            </a:r>
            <a:r>
              <a:rPr lang="ru-RU" sz="1800" b="1" strike="noStrike" spc="-1" dirty="0" err="1">
                <a:solidFill>
                  <a:srgbClr val="000000"/>
                </a:solidFill>
                <a:latin typeface="Arial"/>
                <a:ea typeface="DejaVu Sans"/>
              </a:rPr>
              <a:t>заздалегідь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обробивши</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місце</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введення</a:t>
            </a:r>
            <a:r>
              <a:rPr lang="ru-RU" sz="1800" b="1" strike="noStrike" spc="-1" dirty="0">
                <a:solidFill>
                  <a:srgbClr val="000000"/>
                </a:solidFill>
                <a:latin typeface="Arial"/>
                <a:ea typeface="DejaVu Sans"/>
              </a:rPr>
              <a:t> антигену спиртом. Для </a:t>
            </a:r>
            <a:r>
              <a:rPr lang="ru-RU" sz="1800" b="1" strike="noStrike" spc="-1" dirty="0" err="1">
                <a:solidFill>
                  <a:srgbClr val="000000"/>
                </a:solidFill>
                <a:latin typeface="Arial"/>
                <a:ea typeface="DejaVu Sans"/>
              </a:rPr>
              <a:t>мишей</a:t>
            </a:r>
            <a:r>
              <a:rPr lang="ru-RU" sz="1800" b="1" strike="noStrike" spc="-1" dirty="0">
                <a:solidFill>
                  <a:srgbClr val="000000"/>
                </a:solidFill>
                <a:latin typeface="Arial"/>
                <a:ea typeface="DejaVu Sans"/>
              </a:rPr>
              <a:t> максимальна доза – 0,5 мл, для </a:t>
            </a:r>
            <a:r>
              <a:rPr lang="ru-RU" sz="1800" b="1" strike="noStrike" spc="-1" dirty="0" err="1">
                <a:solidFill>
                  <a:srgbClr val="000000"/>
                </a:solidFill>
                <a:latin typeface="Arial"/>
                <a:ea typeface="DejaVu Sans"/>
              </a:rPr>
              <a:t>щурів</a:t>
            </a:r>
            <a:r>
              <a:rPr lang="ru-RU" sz="1800" b="1" strike="noStrike" spc="-1" dirty="0">
                <a:solidFill>
                  <a:srgbClr val="000000"/>
                </a:solidFill>
                <a:latin typeface="Arial"/>
                <a:ea typeface="DejaVu Sans"/>
              </a:rPr>
              <a:t> – 3 мл, </a:t>
            </a:r>
            <a:r>
              <a:rPr lang="ru-RU" sz="1800" b="1" strike="noStrike" spc="-1" dirty="0" err="1">
                <a:solidFill>
                  <a:srgbClr val="000000"/>
                </a:solidFill>
                <a:latin typeface="Arial"/>
                <a:ea typeface="DejaVu Sans"/>
              </a:rPr>
              <a:t>морських</a:t>
            </a:r>
            <a:r>
              <a:rPr lang="ru-RU" sz="1800" b="1" strike="noStrike" spc="-1" dirty="0">
                <a:solidFill>
                  <a:srgbClr val="000000"/>
                </a:solidFill>
                <a:latin typeface="Arial"/>
                <a:ea typeface="DejaVu Sans"/>
              </a:rPr>
              <a:t> свинок – 5 мл, </a:t>
            </a:r>
            <a:r>
              <a:rPr lang="ru-RU" sz="1800" b="1" strike="noStrike" spc="-1" dirty="0" err="1">
                <a:solidFill>
                  <a:srgbClr val="000000"/>
                </a:solidFill>
                <a:latin typeface="Arial"/>
                <a:ea typeface="DejaVu Sans"/>
              </a:rPr>
              <a:t>кроликів</a:t>
            </a:r>
            <a:r>
              <a:rPr lang="ru-RU" sz="1800" b="1" strike="noStrike" spc="-1" dirty="0">
                <a:solidFill>
                  <a:srgbClr val="000000"/>
                </a:solidFill>
                <a:latin typeface="Arial"/>
                <a:ea typeface="DejaVu Sans"/>
              </a:rPr>
              <a:t> – 8 мл.</a:t>
            </a:r>
            <a:endParaRPr lang="ru-RU" sz="1800" b="0" strike="noStrike" spc="-1" dirty="0">
              <a:latin typeface="Arial"/>
            </a:endParaRPr>
          </a:p>
          <a:p>
            <a:pPr algn="just">
              <a:lnSpc>
                <a:spcPct val="100000"/>
              </a:lnSpc>
            </a:pPr>
            <a:endParaRPr lang="ru-RU" sz="1800" b="0" strike="noStrike" spc="-1" dirty="0">
              <a:latin typeface="Arial"/>
            </a:endParaRPr>
          </a:p>
          <a:p>
            <a:pPr algn="just">
              <a:lnSpc>
                <a:spcPct val="100000"/>
              </a:lnSpc>
            </a:pPr>
            <a:endParaRPr lang="ru-RU" sz="1800" b="0" strike="noStrike" spc="-1" dirty="0">
              <a:latin typeface="Arial"/>
            </a:endParaRPr>
          </a:p>
          <a:p>
            <a:pPr algn="just">
              <a:lnSpc>
                <a:spcPct val="100000"/>
              </a:lnSpc>
            </a:pPr>
            <a:endParaRPr lang="ru-RU" sz="1800" b="0" strike="noStrike" spc="-1" dirty="0">
              <a:latin typeface="Arial"/>
            </a:endParaRPr>
          </a:p>
          <a:p>
            <a:pPr algn="just">
              <a:lnSpc>
                <a:spcPct val="100000"/>
              </a:lnSpc>
            </a:pPr>
            <a:endParaRPr lang="ru-RU"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428760" y="285840"/>
            <a:ext cx="8429040" cy="667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B00000"/>
                </a:solidFill>
                <a:latin typeface="Arial"/>
                <a:ea typeface="DejaVu Sans"/>
              </a:rPr>
              <a:t>4. Внутрішньочеревне введення.</a:t>
            </a:r>
            <a:r>
              <a:rPr lang="ru-RU" sz="1800" b="1" strike="noStrike" spc="-1">
                <a:solidFill>
                  <a:srgbClr val="000000"/>
                </a:solidFill>
                <a:latin typeface="Arial"/>
                <a:ea typeface="DejaVu Sans"/>
              </a:rPr>
              <a:t> Тварин фіксують головою вниз, щоб знизити ймовірність проколу кишечника. Трохи відступивши від середньої лінії живота, у задній треті черевної порожнини проколюють стінку притупленою голкою. Кількість розчину антигену не повинна перевищувати для мишей 2 мл, щурів – 5 мл, морських свинок – 10 мл, кроликів – 30 мл.</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DC0000"/>
                </a:solidFill>
                <a:latin typeface="Arial"/>
                <a:ea typeface="DejaVu Sans"/>
              </a:rPr>
              <a:t>5. Внутрішньовенне введення.</a:t>
            </a:r>
            <a:r>
              <a:rPr lang="ru-RU" sz="1800" b="1" strike="noStrike" spc="-1">
                <a:solidFill>
                  <a:srgbClr val="000000"/>
                </a:solidFill>
                <a:latin typeface="Arial"/>
                <a:ea typeface="DejaVu Sans"/>
              </a:rPr>
              <a:t> Мишам і щурам вводять у бокову вену хвоста. Для набухання судин хвіст нагрівають на водяній бані за температури 50–55 °С. Кроликам антиген вводять у крайову вену вуха.</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B00000"/>
                </a:solidFill>
                <a:latin typeface="Arial"/>
                <a:ea typeface="DejaVu Sans"/>
              </a:rPr>
              <a:t>6. Інтраназальне введення антигену.</a:t>
            </a:r>
            <a:r>
              <a:rPr lang="ru-RU" sz="1800" b="1" strike="noStrike" spc="-1">
                <a:solidFill>
                  <a:srgbClr val="000000"/>
                </a:solidFill>
                <a:latin typeface="Arial"/>
                <a:ea typeface="DejaVu Sans"/>
              </a:rPr>
              <a:t> Зафіксовану тварину наркотизують ефіром і за допомогою шприца або піпетки каплями вливають у ніс розчин антигену. Мишам вводять 0,03–0,05 мл антигену, щурам – 0,05–0,1 мл, морським свинкам – 0,2–0,4 мл, а кроликам – до 1 мл.</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B00000"/>
                </a:solidFill>
                <a:latin typeface="Arial"/>
                <a:ea typeface="DejaVu Sans"/>
              </a:rPr>
              <a:t>7. Оральне введення. </a:t>
            </a:r>
            <a:r>
              <a:rPr lang="ru-RU" sz="1800" b="1" strike="noStrike" spc="-1">
                <a:solidFill>
                  <a:srgbClr val="000000"/>
                </a:solidFill>
                <a:latin typeface="Arial"/>
                <a:ea typeface="DejaVu Sans"/>
              </a:rPr>
              <a:t>Як правило, за такого способу імунізації антиген вводять через резиновий чи металевий зонд або через шприц, голка якого має головку у вигляді оливи. </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428760" y="285840"/>
            <a:ext cx="8429040" cy="673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200" b="1" i="1" u="sng" strike="noStrike" spc="-1" dirty="0" smtClean="0">
                <a:solidFill>
                  <a:srgbClr val="DC0000"/>
                </a:solidFill>
                <a:uFillTx/>
                <a:latin typeface="Arial"/>
                <a:ea typeface="DejaVu Sans"/>
              </a:rPr>
              <a:t> </a:t>
            </a:r>
            <a:r>
              <a:rPr lang="ru-RU" sz="2200" b="1" i="1" u="sng" strike="noStrike" spc="-1" dirty="0" err="1">
                <a:solidFill>
                  <a:srgbClr val="DC0000"/>
                </a:solidFill>
                <a:uFillTx/>
                <a:latin typeface="Arial"/>
                <a:ea typeface="DejaVu Sans"/>
              </a:rPr>
              <a:t>Способи</a:t>
            </a:r>
            <a:r>
              <a:rPr lang="ru-RU" sz="2200" b="1" i="1" u="sng" strike="noStrike" spc="-1" dirty="0">
                <a:solidFill>
                  <a:srgbClr val="DC0000"/>
                </a:solidFill>
                <a:uFillTx/>
                <a:latin typeface="Arial"/>
                <a:ea typeface="DejaVu Sans"/>
              </a:rPr>
              <a:t> </a:t>
            </a:r>
            <a:r>
              <a:rPr lang="ru-RU" sz="2200" b="1" i="1" u="sng" strike="noStrike" spc="-1" dirty="0" err="1">
                <a:solidFill>
                  <a:srgbClr val="DC0000"/>
                </a:solidFill>
                <a:uFillTx/>
                <a:latin typeface="Arial"/>
                <a:ea typeface="DejaVu Sans"/>
              </a:rPr>
              <a:t>отримання</a:t>
            </a:r>
            <a:r>
              <a:rPr lang="ru-RU" sz="2200" b="1" i="1" u="sng" strike="noStrike" spc="-1" dirty="0">
                <a:solidFill>
                  <a:srgbClr val="DC0000"/>
                </a:solidFill>
                <a:uFillTx/>
                <a:latin typeface="Arial"/>
                <a:ea typeface="DejaVu Sans"/>
              </a:rPr>
              <a:t> </a:t>
            </a:r>
            <a:r>
              <a:rPr lang="ru-RU" sz="2200" b="1" i="1" u="sng" strike="noStrike" spc="-1" dirty="0" err="1">
                <a:solidFill>
                  <a:srgbClr val="DC0000"/>
                </a:solidFill>
                <a:uFillTx/>
                <a:latin typeface="Arial"/>
                <a:ea typeface="DejaVu Sans"/>
              </a:rPr>
              <a:t>крові</a:t>
            </a:r>
            <a:r>
              <a:rPr lang="ru-RU" sz="2200" b="1" i="1" u="sng" strike="noStrike" spc="-1" dirty="0">
                <a:solidFill>
                  <a:srgbClr val="DC0000"/>
                </a:solidFill>
                <a:uFillTx/>
                <a:latin typeface="Arial"/>
                <a:ea typeface="DejaVu Sans"/>
              </a:rPr>
              <a:t> у </a:t>
            </a:r>
            <a:r>
              <a:rPr lang="ru-RU" sz="2200" b="1" i="1" u="sng" strike="noStrike" spc="-1" dirty="0" err="1">
                <a:solidFill>
                  <a:srgbClr val="DC0000"/>
                </a:solidFill>
                <a:uFillTx/>
                <a:latin typeface="Arial"/>
                <a:ea typeface="DejaVu Sans"/>
              </a:rPr>
              <a:t>лабораторних</a:t>
            </a:r>
            <a:r>
              <a:rPr lang="ru-RU" sz="2200" b="1" i="1" u="sng" strike="noStrike" spc="-1" dirty="0">
                <a:solidFill>
                  <a:srgbClr val="DC0000"/>
                </a:solidFill>
                <a:uFillTx/>
                <a:latin typeface="Arial"/>
                <a:ea typeface="DejaVu Sans"/>
              </a:rPr>
              <a:t> </a:t>
            </a:r>
            <a:r>
              <a:rPr lang="ru-RU" sz="2200" b="1" i="1" u="sng" strike="noStrike" spc="-1" dirty="0" err="1">
                <a:solidFill>
                  <a:srgbClr val="DC0000"/>
                </a:solidFill>
                <a:uFillTx/>
                <a:latin typeface="Arial"/>
                <a:ea typeface="DejaVu Sans"/>
              </a:rPr>
              <a:t>тварин</a:t>
            </a:r>
            <a:endParaRPr lang="ru-RU" sz="2200" b="0" strike="noStrike" spc="-1" dirty="0">
              <a:latin typeface="Arial"/>
            </a:endParaRPr>
          </a:p>
          <a:p>
            <a:pPr marL="216000" indent="-215640" algn="just">
              <a:lnSpc>
                <a:spcPct val="100000"/>
              </a:lnSpc>
              <a:buClr>
                <a:srgbClr val="FF0000"/>
              </a:buClr>
              <a:buFont typeface="Wingdings" charset="2"/>
              <a:buChar char=""/>
            </a:pPr>
            <a:r>
              <a:rPr lang="ru-RU" sz="1800" b="1" strike="noStrike" spc="-1" dirty="0">
                <a:solidFill>
                  <a:srgbClr val="000000"/>
                </a:solidFill>
                <a:latin typeface="Arial"/>
                <a:ea typeface="DejaVu Sans"/>
              </a:rPr>
              <a:t>1. У </a:t>
            </a:r>
            <a:r>
              <a:rPr lang="ru-RU" sz="1800" b="1" strike="noStrike" spc="-1" dirty="0" err="1">
                <a:solidFill>
                  <a:srgbClr val="000000"/>
                </a:solidFill>
                <a:latin typeface="Arial"/>
                <a:ea typeface="DejaVu Sans"/>
              </a:rPr>
              <a:t>мишей</a:t>
            </a:r>
            <a:r>
              <a:rPr lang="ru-RU" sz="1800" b="1" strike="noStrike" spc="-1" dirty="0">
                <a:solidFill>
                  <a:srgbClr val="000000"/>
                </a:solidFill>
                <a:latin typeface="Arial"/>
                <a:ea typeface="DejaVu Sans"/>
              </a:rPr>
              <a:t> та </a:t>
            </a:r>
            <a:r>
              <a:rPr lang="ru-RU" sz="1800" b="1" strike="noStrike" spc="-1" dirty="0" err="1">
                <a:solidFill>
                  <a:srgbClr val="000000"/>
                </a:solidFill>
                <a:latin typeface="Arial"/>
                <a:ea typeface="DejaVu Sans"/>
              </a:rPr>
              <a:t>щурів</a:t>
            </a:r>
            <a:r>
              <a:rPr lang="ru-RU" sz="1800" b="1" strike="noStrike" spc="-1" dirty="0">
                <a:solidFill>
                  <a:srgbClr val="000000"/>
                </a:solidFill>
                <a:latin typeface="Arial"/>
                <a:ea typeface="DejaVu Sans"/>
              </a:rPr>
              <a:t> кров </a:t>
            </a:r>
            <a:r>
              <a:rPr lang="ru-RU" sz="1800" b="1" strike="noStrike" spc="-1" dirty="0" err="1">
                <a:solidFill>
                  <a:srgbClr val="000000"/>
                </a:solidFill>
                <a:latin typeface="Arial"/>
                <a:ea typeface="DejaVu Sans"/>
              </a:rPr>
              <a:t>можна</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взяти</a:t>
            </a:r>
            <a:r>
              <a:rPr lang="ru-RU" sz="1800" b="1" strike="noStrike" spc="-1" dirty="0">
                <a:solidFill>
                  <a:srgbClr val="000000"/>
                </a:solidFill>
                <a:latin typeface="Arial"/>
                <a:ea typeface="DejaVu Sans"/>
              </a:rPr>
              <a:t> </a:t>
            </a:r>
            <a:r>
              <a:rPr lang="ru-RU" sz="1800" b="1" strike="noStrike" spc="-1" dirty="0">
                <a:solidFill>
                  <a:srgbClr val="0000DC"/>
                </a:solidFill>
                <a:latin typeface="Arial"/>
                <a:ea typeface="DejaVu Sans"/>
              </a:rPr>
              <a:t>з хвоста</a:t>
            </a:r>
            <a:r>
              <a:rPr lang="ru-RU" sz="1800" b="1" strike="noStrike" spc="-1" dirty="0">
                <a:solidFill>
                  <a:srgbClr val="000000"/>
                </a:solidFill>
                <a:latin typeface="Arial"/>
                <a:ea typeface="DejaVu Sans"/>
              </a:rPr>
              <a:t>, перед </a:t>
            </a:r>
            <a:r>
              <a:rPr lang="ru-RU" sz="1800" b="1" strike="noStrike" spc="-1" dirty="0" err="1">
                <a:solidFill>
                  <a:srgbClr val="000000"/>
                </a:solidFill>
                <a:latin typeface="Arial"/>
                <a:ea typeface="DejaVu Sans"/>
              </a:rPr>
              <a:t>цим</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нагрівши</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його</a:t>
            </a:r>
            <a:r>
              <a:rPr lang="ru-RU" sz="1800" b="1" strike="noStrike" spc="-1" dirty="0">
                <a:solidFill>
                  <a:srgbClr val="000000"/>
                </a:solidFill>
                <a:latin typeface="Arial"/>
                <a:ea typeface="DejaVu Sans"/>
              </a:rPr>
              <a:t> на </a:t>
            </a:r>
            <a:r>
              <a:rPr lang="ru-RU" sz="1800" b="1" strike="noStrike" spc="-1" dirty="0" err="1">
                <a:solidFill>
                  <a:srgbClr val="000000"/>
                </a:solidFill>
                <a:latin typeface="Arial"/>
                <a:ea typeface="DejaVu Sans"/>
              </a:rPr>
              <a:t>водяній</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бані</a:t>
            </a:r>
            <a:r>
              <a:rPr lang="ru-RU" sz="1800" b="1" strike="noStrike" spc="-1" dirty="0">
                <a:solidFill>
                  <a:srgbClr val="000000"/>
                </a:solidFill>
                <a:latin typeface="Arial"/>
                <a:ea typeface="DejaVu Sans"/>
              </a:rPr>
              <a:t> за </a:t>
            </a:r>
            <a:r>
              <a:rPr lang="ru-RU" sz="1800" b="1" strike="noStrike" spc="-1" dirty="0" err="1">
                <a:solidFill>
                  <a:srgbClr val="000000"/>
                </a:solidFill>
                <a:latin typeface="Arial"/>
                <a:ea typeface="DejaVu Sans"/>
              </a:rPr>
              <a:t>температури</a:t>
            </a:r>
            <a:r>
              <a:rPr lang="ru-RU" sz="1800" b="1" strike="noStrike" spc="-1" dirty="0">
                <a:solidFill>
                  <a:srgbClr val="000000"/>
                </a:solidFill>
                <a:latin typeface="Arial"/>
                <a:ea typeface="DejaVu Sans"/>
              </a:rPr>
              <a:t> 50–55 °С, а </a:t>
            </a:r>
            <a:r>
              <a:rPr lang="ru-RU" sz="1800" b="1" strike="noStrike" spc="-1" dirty="0" err="1">
                <a:solidFill>
                  <a:srgbClr val="000000"/>
                </a:solidFill>
                <a:latin typeface="Arial"/>
                <a:ea typeface="DejaVu Sans"/>
              </a:rPr>
              <a:t>потім</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надрізавши</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кінчик</a:t>
            </a:r>
            <a:r>
              <a:rPr lang="ru-RU" sz="1800" b="1" strike="noStrike" spc="-1" dirty="0">
                <a:solidFill>
                  <a:srgbClr val="000000"/>
                </a:solidFill>
                <a:latin typeface="Arial"/>
                <a:ea typeface="DejaVu Sans"/>
              </a:rPr>
              <a:t> хвоста. </a:t>
            </a:r>
            <a:r>
              <a:rPr lang="ru-RU" sz="1800" b="1" strike="noStrike" spc="-1" dirty="0" err="1">
                <a:solidFill>
                  <a:srgbClr val="000000"/>
                </a:solidFill>
                <a:latin typeface="Arial"/>
                <a:ea typeface="DejaVu Sans"/>
              </a:rPr>
              <a:t>Після</a:t>
            </a:r>
            <a:r>
              <a:rPr lang="ru-RU" sz="1800" b="1" strike="noStrike" spc="-1" dirty="0">
                <a:solidFill>
                  <a:srgbClr val="000000"/>
                </a:solidFill>
                <a:latin typeface="Arial"/>
                <a:ea typeface="DejaVu Sans"/>
              </a:rPr>
              <a:t> забору </a:t>
            </a:r>
            <a:r>
              <a:rPr lang="ru-RU" sz="1800" b="1" strike="noStrike" spc="-1" dirty="0" err="1">
                <a:solidFill>
                  <a:srgbClr val="000000"/>
                </a:solidFill>
                <a:latin typeface="Arial"/>
                <a:ea typeface="DejaVu Sans"/>
              </a:rPr>
              <a:t>крові</a:t>
            </a:r>
            <a:r>
              <a:rPr lang="ru-RU" sz="1800" b="1" strike="noStrike" spc="-1" dirty="0">
                <a:solidFill>
                  <a:srgbClr val="000000"/>
                </a:solidFill>
                <a:latin typeface="Arial"/>
                <a:ea typeface="DejaVu Sans"/>
              </a:rPr>
              <a:t> рану </a:t>
            </a:r>
            <a:r>
              <a:rPr lang="ru-RU" sz="1800" b="1" strike="noStrike" spc="-1" dirty="0" err="1">
                <a:solidFill>
                  <a:srgbClr val="000000"/>
                </a:solidFill>
                <a:latin typeface="Arial"/>
                <a:ea typeface="DejaVu Sans"/>
              </a:rPr>
              <a:t>обробляють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розчином</a:t>
            </a:r>
            <a:r>
              <a:rPr lang="ru-RU" sz="1800" b="1" strike="noStrike" spc="-1" dirty="0">
                <a:solidFill>
                  <a:srgbClr val="000000"/>
                </a:solidFill>
                <a:latin typeface="Arial"/>
                <a:ea typeface="DejaVu Sans"/>
              </a:rPr>
              <a:t> 3 %-</a:t>
            </a:r>
            <a:r>
              <a:rPr lang="ru-RU" sz="1800" b="1" strike="noStrike" spc="-1" dirty="0" err="1">
                <a:solidFill>
                  <a:srgbClr val="000000"/>
                </a:solidFill>
                <a:latin typeface="Arial"/>
                <a:ea typeface="DejaVu Sans"/>
              </a:rPr>
              <a:t>го</a:t>
            </a:r>
            <a:r>
              <a:rPr lang="ru-RU" sz="1800" b="1" strike="noStrike" spc="-1" dirty="0">
                <a:solidFill>
                  <a:srgbClr val="000000"/>
                </a:solidFill>
                <a:latin typeface="Arial"/>
                <a:ea typeface="DejaVu Sans"/>
              </a:rPr>
              <a:t> пероксиду </a:t>
            </a:r>
            <a:r>
              <a:rPr lang="ru-RU" sz="1800" b="1" strike="noStrike" spc="-1" dirty="0" err="1">
                <a:solidFill>
                  <a:srgbClr val="000000"/>
                </a:solidFill>
                <a:latin typeface="Arial"/>
                <a:ea typeface="DejaVu Sans"/>
              </a:rPr>
              <a:t>водню</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або</a:t>
            </a:r>
            <a:r>
              <a:rPr lang="ru-RU" sz="1800" b="1" strike="noStrike" spc="-1" dirty="0">
                <a:solidFill>
                  <a:srgbClr val="000000"/>
                </a:solidFill>
                <a:latin typeface="Arial"/>
                <a:ea typeface="DejaVu Sans"/>
              </a:rPr>
              <a:t> 5 %-м </a:t>
            </a:r>
            <a:r>
              <a:rPr lang="ru-RU" sz="1800" b="1" strike="noStrike" spc="-1" dirty="0" err="1">
                <a:solidFill>
                  <a:srgbClr val="000000"/>
                </a:solidFill>
                <a:latin typeface="Arial"/>
                <a:ea typeface="DejaVu Sans"/>
              </a:rPr>
              <a:t>розчином</a:t>
            </a:r>
            <a:r>
              <a:rPr lang="ru-RU" sz="1800" b="1" strike="noStrike" spc="-1" dirty="0">
                <a:solidFill>
                  <a:srgbClr val="000000"/>
                </a:solidFill>
                <a:latin typeface="Arial"/>
                <a:ea typeface="DejaVu Sans"/>
              </a:rPr>
              <a:t> йоду.</a:t>
            </a:r>
            <a:endParaRPr lang="ru-RU" sz="1800" b="0" strike="noStrike" spc="-1" dirty="0">
              <a:latin typeface="Arial"/>
            </a:endParaRPr>
          </a:p>
          <a:p>
            <a:pPr marL="216000" indent="-215640" algn="just">
              <a:lnSpc>
                <a:spcPct val="100000"/>
              </a:lnSpc>
              <a:buClr>
                <a:srgbClr val="FF0000"/>
              </a:buClr>
              <a:buFont typeface="Wingdings" charset="2"/>
              <a:buChar char=""/>
            </a:pPr>
            <a:r>
              <a:rPr lang="ru-RU" sz="1800" b="1" strike="noStrike" spc="-1" dirty="0">
                <a:solidFill>
                  <a:srgbClr val="000000"/>
                </a:solidFill>
                <a:latin typeface="Arial"/>
                <a:ea typeface="DejaVu Sans"/>
              </a:rPr>
              <a:t>2. </a:t>
            </a:r>
            <a:r>
              <a:rPr lang="ru-RU" sz="1800" b="1" strike="noStrike" spc="-1" dirty="0" err="1">
                <a:solidFill>
                  <a:srgbClr val="000000"/>
                </a:solidFill>
                <a:latin typeface="Arial"/>
                <a:ea typeface="DejaVu Sans"/>
              </a:rPr>
              <a:t>Досить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поширеним</a:t>
            </a:r>
            <a:r>
              <a:rPr lang="ru-RU" sz="1800" b="1" strike="noStrike" spc="-1" dirty="0">
                <a:solidFill>
                  <a:srgbClr val="000000"/>
                </a:solidFill>
                <a:latin typeface="Arial"/>
                <a:ea typeface="DejaVu Sans"/>
              </a:rPr>
              <a:t> способом забору </a:t>
            </a:r>
            <a:r>
              <a:rPr lang="ru-RU" sz="1800" b="1" strike="noStrike" spc="-1" dirty="0" err="1">
                <a:solidFill>
                  <a:srgbClr val="000000"/>
                </a:solidFill>
                <a:latin typeface="Arial"/>
                <a:ea typeface="DejaVu Sans"/>
              </a:rPr>
              <a:t>крові</a:t>
            </a:r>
            <a:r>
              <a:rPr lang="ru-RU" sz="1800" b="1" strike="noStrike" spc="-1" dirty="0">
                <a:solidFill>
                  <a:srgbClr val="000000"/>
                </a:solidFill>
                <a:latin typeface="Arial"/>
                <a:ea typeface="DejaVu Sans"/>
              </a:rPr>
              <a:t> у </a:t>
            </a:r>
            <a:r>
              <a:rPr lang="ru-RU" sz="1800" b="1" strike="noStrike" spc="-1" dirty="0" err="1">
                <a:solidFill>
                  <a:srgbClr val="000000"/>
                </a:solidFill>
                <a:latin typeface="Arial"/>
                <a:ea typeface="DejaVu Sans"/>
              </a:rPr>
              <a:t>мишей</a:t>
            </a:r>
            <a:r>
              <a:rPr lang="ru-RU" sz="1800" b="1" strike="noStrike" spc="-1" dirty="0">
                <a:solidFill>
                  <a:srgbClr val="000000"/>
                </a:solidFill>
                <a:latin typeface="Arial"/>
                <a:ea typeface="DejaVu Sans"/>
              </a:rPr>
              <a:t> та </a:t>
            </a:r>
            <a:r>
              <a:rPr lang="ru-RU" sz="1800" b="1" strike="noStrike" spc="-1" dirty="0" err="1">
                <a:solidFill>
                  <a:srgbClr val="000000"/>
                </a:solidFill>
                <a:latin typeface="Arial"/>
                <a:ea typeface="DejaVu Sans"/>
              </a:rPr>
              <a:t>щурів</a:t>
            </a:r>
            <a:r>
              <a:rPr lang="ru-RU" sz="1800" b="1" strike="noStrike" spc="-1" dirty="0">
                <a:solidFill>
                  <a:srgbClr val="000000"/>
                </a:solidFill>
                <a:latin typeface="Arial"/>
                <a:ea typeface="DejaVu Sans"/>
              </a:rPr>
              <a:t> є </a:t>
            </a:r>
            <a:r>
              <a:rPr lang="ru-RU" sz="1800" b="1" strike="noStrike" spc="-1" dirty="0" err="1">
                <a:solidFill>
                  <a:srgbClr val="000000"/>
                </a:solidFill>
                <a:latin typeface="Arial"/>
                <a:ea typeface="DejaVu Sans"/>
              </a:rPr>
              <a:t>отримання</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крові</a:t>
            </a:r>
            <a:r>
              <a:rPr lang="ru-RU" sz="1800" b="1" strike="noStrike" spc="-1" dirty="0">
                <a:solidFill>
                  <a:srgbClr val="000000"/>
                </a:solidFill>
                <a:latin typeface="Arial"/>
                <a:ea typeface="DejaVu Sans"/>
              </a:rPr>
              <a:t> </a:t>
            </a:r>
            <a:r>
              <a:rPr lang="ru-RU" sz="1800" b="1" strike="noStrike" spc="-1" dirty="0" err="1">
                <a:solidFill>
                  <a:srgbClr val="0000B0"/>
                </a:solidFill>
                <a:latin typeface="Arial"/>
                <a:ea typeface="DejaVu Sans"/>
              </a:rPr>
              <a:t>із</a:t>
            </a:r>
            <a:r>
              <a:rPr lang="ru-RU" sz="1800" b="1" strike="noStrike" spc="-1" dirty="0">
                <a:solidFill>
                  <a:srgbClr val="0000B0"/>
                </a:solidFill>
                <a:latin typeface="Arial"/>
                <a:ea typeface="DejaVu Sans"/>
              </a:rPr>
              <a:t> </a:t>
            </a:r>
            <a:r>
              <a:rPr lang="ru-RU" sz="1800" b="1" strike="noStrike" spc="-1" dirty="0" err="1">
                <a:solidFill>
                  <a:srgbClr val="0000B0"/>
                </a:solidFill>
                <a:latin typeface="Arial"/>
                <a:ea typeface="DejaVu Sans"/>
              </a:rPr>
              <a:t>ретроорбітального</a:t>
            </a:r>
            <a:r>
              <a:rPr lang="ru-RU" sz="1800" b="1" strike="noStrike" spc="-1" dirty="0">
                <a:solidFill>
                  <a:srgbClr val="0000B0"/>
                </a:solidFill>
                <a:latin typeface="Arial"/>
                <a:ea typeface="DejaVu Sans"/>
              </a:rPr>
              <a:t> венозного </a:t>
            </a:r>
            <a:r>
              <a:rPr lang="ru-RU" sz="1800" b="1" strike="noStrike" spc="-1" dirty="0" err="1">
                <a:solidFill>
                  <a:srgbClr val="0000B0"/>
                </a:solidFill>
                <a:latin typeface="Arial"/>
                <a:ea typeface="DejaVu Sans"/>
              </a:rPr>
              <a:t>сплетіння</a:t>
            </a:r>
            <a:r>
              <a:rPr lang="ru-RU" sz="1800" b="1" strike="noStrike" spc="-1" dirty="0">
                <a:solidFill>
                  <a:srgbClr val="000000"/>
                </a:solidFill>
                <a:latin typeface="Arial"/>
                <a:ea typeface="DejaVu Sans"/>
              </a:rPr>
              <a:t> за </a:t>
            </a:r>
            <a:r>
              <a:rPr lang="ru-RU" sz="1800" b="1" strike="noStrike" spc="-1" dirty="0" err="1">
                <a:solidFill>
                  <a:srgbClr val="000000"/>
                </a:solidFill>
                <a:latin typeface="Arial"/>
                <a:ea typeface="DejaVu Sans"/>
              </a:rPr>
              <a:t>допомогою</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пастерівської</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піпетки</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Пастерівською</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піпеткою</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проколюють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кон’юктиву</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внутрішнього</a:t>
            </a:r>
            <a:r>
              <a:rPr lang="ru-RU" sz="1800" b="1" strike="noStrike" spc="-1" dirty="0">
                <a:solidFill>
                  <a:srgbClr val="000000"/>
                </a:solidFill>
                <a:latin typeface="Arial"/>
                <a:ea typeface="DejaVu Sans"/>
              </a:rPr>
              <a:t> кута ока і </a:t>
            </a:r>
            <a:r>
              <a:rPr lang="ru-RU" sz="1800" b="1" strike="noStrike" spc="-1" dirty="0" err="1">
                <a:solidFill>
                  <a:srgbClr val="000000"/>
                </a:solidFill>
                <a:latin typeface="Arial"/>
                <a:ea typeface="DejaVu Sans"/>
              </a:rPr>
              <a:t>вводять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її</a:t>
            </a:r>
            <a:r>
              <a:rPr lang="ru-RU" sz="1800" b="1" strike="noStrike" spc="-1" dirty="0">
                <a:solidFill>
                  <a:srgbClr val="000000"/>
                </a:solidFill>
                <a:latin typeface="Arial"/>
                <a:ea typeface="DejaVu Sans"/>
              </a:rPr>
              <a:t> за </a:t>
            </a:r>
            <a:r>
              <a:rPr lang="ru-RU" sz="1800" b="1" strike="noStrike" spc="-1" dirty="0" err="1">
                <a:solidFill>
                  <a:srgbClr val="000000"/>
                </a:solidFill>
                <a:latin typeface="Arial"/>
                <a:ea typeface="DejaVu Sans"/>
              </a:rPr>
              <a:t>очне</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яблуко</a:t>
            </a:r>
            <a:r>
              <a:rPr lang="ru-RU" sz="1800" b="1" strike="noStrike" spc="-1" dirty="0">
                <a:solidFill>
                  <a:srgbClr val="000000"/>
                </a:solidFill>
                <a:latin typeface="Arial"/>
                <a:ea typeface="DejaVu Sans"/>
              </a:rPr>
              <a:t> на </a:t>
            </a:r>
            <a:r>
              <a:rPr lang="ru-RU" sz="1800" b="1" strike="noStrike" spc="-1" dirty="0" err="1">
                <a:solidFill>
                  <a:srgbClr val="000000"/>
                </a:solidFill>
                <a:latin typeface="Arial"/>
                <a:ea typeface="DejaVu Sans"/>
              </a:rPr>
              <a:t>глибину</a:t>
            </a:r>
            <a:r>
              <a:rPr lang="ru-RU" sz="1800" b="1" strike="noStrike" spc="-1" dirty="0">
                <a:solidFill>
                  <a:srgbClr val="000000"/>
                </a:solidFill>
                <a:latin typeface="Arial"/>
                <a:ea typeface="DejaVu Sans"/>
              </a:rPr>
              <a:t> 2–4 мм. </a:t>
            </a:r>
            <a:r>
              <a:rPr lang="ru-RU" sz="1800" b="1" strike="noStrike" spc="-1" dirty="0" err="1">
                <a:solidFill>
                  <a:srgbClr val="000000"/>
                </a:solidFill>
                <a:latin typeface="Arial"/>
                <a:ea typeface="DejaVu Sans"/>
              </a:rPr>
              <a:t>Після</a:t>
            </a:r>
            <a:r>
              <a:rPr lang="ru-RU" sz="1800" b="1" strike="noStrike" spc="-1" dirty="0">
                <a:solidFill>
                  <a:srgbClr val="000000"/>
                </a:solidFill>
                <a:latin typeface="Arial"/>
                <a:ea typeface="DejaVu Sans"/>
              </a:rPr>
              <a:t> проколу кров </a:t>
            </a:r>
            <a:r>
              <a:rPr lang="ru-RU" sz="1800" b="1" strike="noStrike" spc="-1" dirty="0" err="1">
                <a:solidFill>
                  <a:srgbClr val="000000"/>
                </a:solidFill>
                <a:latin typeface="Arial"/>
                <a:ea typeface="DejaVu Sans"/>
              </a:rPr>
              <a:t>надходить</a:t>
            </a:r>
            <a:r>
              <a:rPr lang="ru-RU" sz="1800" b="1" strike="noStrike" spc="-1" dirty="0">
                <a:solidFill>
                  <a:srgbClr val="000000"/>
                </a:solidFill>
                <a:latin typeface="Arial"/>
                <a:ea typeface="DejaVu Sans"/>
              </a:rPr>
              <a:t> у </a:t>
            </a:r>
            <a:r>
              <a:rPr lang="ru-RU" sz="1800" b="1" strike="noStrike" spc="-1" dirty="0" err="1">
                <a:solidFill>
                  <a:srgbClr val="000000"/>
                </a:solidFill>
                <a:latin typeface="Arial"/>
                <a:ea typeface="DejaVu Sans"/>
              </a:rPr>
              <a:t>піпетку</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із</a:t>
            </a:r>
            <a:r>
              <a:rPr lang="ru-RU" sz="1800" b="1" strike="noStrike" spc="-1" dirty="0">
                <a:solidFill>
                  <a:srgbClr val="000000"/>
                </a:solidFill>
                <a:latin typeface="Arial"/>
                <a:ea typeface="DejaVu Sans"/>
              </a:rPr>
              <a:t> венозного </a:t>
            </a:r>
            <a:r>
              <a:rPr lang="ru-RU" sz="1800" b="1" strike="noStrike" spc="-1" dirty="0" err="1">
                <a:solidFill>
                  <a:srgbClr val="000000"/>
                </a:solidFill>
                <a:latin typeface="Arial"/>
                <a:ea typeface="DejaVu Sans"/>
              </a:rPr>
              <a:t>сплетіння</a:t>
            </a:r>
            <a:r>
              <a:rPr lang="ru-RU" sz="1800" b="1" strike="noStrike" spc="-1" dirty="0">
                <a:solidFill>
                  <a:srgbClr val="000000"/>
                </a:solidFill>
                <a:latin typeface="Arial"/>
                <a:ea typeface="DejaVu Sans"/>
              </a:rPr>
              <a:t>.</a:t>
            </a:r>
            <a:endParaRPr lang="ru-RU" sz="1800" b="0" strike="noStrike" spc="-1" dirty="0">
              <a:latin typeface="Arial"/>
            </a:endParaRPr>
          </a:p>
          <a:p>
            <a:pPr marL="216000" indent="-215640" algn="just">
              <a:lnSpc>
                <a:spcPct val="100000"/>
              </a:lnSpc>
              <a:buClr>
                <a:srgbClr val="FF0000"/>
              </a:buClr>
              <a:buFont typeface="Wingdings" charset="2"/>
              <a:buChar char=""/>
            </a:pPr>
            <a:r>
              <a:rPr lang="ru-RU" sz="1800" b="1" strike="noStrike" spc="-1" dirty="0">
                <a:solidFill>
                  <a:srgbClr val="000000"/>
                </a:solidFill>
                <a:latin typeface="Arial"/>
                <a:ea typeface="DejaVu Sans"/>
              </a:rPr>
              <a:t>3. Кров</a:t>
            </a:r>
            <a:r>
              <a:rPr lang="ru-RU" sz="1800" b="1" strike="noStrike" spc="-1" dirty="0">
                <a:solidFill>
                  <a:srgbClr val="0000DC"/>
                </a:solidFill>
                <a:latin typeface="Arial"/>
                <a:ea typeface="DejaVu Sans"/>
              </a:rPr>
              <a:t> </a:t>
            </a:r>
            <a:r>
              <a:rPr lang="ru-RU" sz="1800" b="1" strike="noStrike" spc="-1" dirty="0" err="1">
                <a:solidFill>
                  <a:srgbClr val="0000DC"/>
                </a:solidFill>
                <a:latin typeface="Arial"/>
                <a:ea typeface="DejaVu Sans"/>
              </a:rPr>
              <a:t>із</a:t>
            </a:r>
            <a:r>
              <a:rPr lang="ru-RU" sz="1800" b="1" strike="noStrike" spc="-1" dirty="0">
                <a:solidFill>
                  <a:srgbClr val="0000DC"/>
                </a:solidFill>
                <a:latin typeface="Arial"/>
                <a:ea typeface="DejaVu Sans"/>
              </a:rPr>
              <a:t> </a:t>
            </a:r>
            <a:r>
              <a:rPr lang="ru-RU" sz="1800" b="1" strike="noStrike" spc="-1" dirty="0" err="1">
                <a:solidFill>
                  <a:srgbClr val="0000DC"/>
                </a:solidFill>
                <a:latin typeface="Arial"/>
                <a:ea typeface="DejaVu Sans"/>
              </a:rPr>
              <a:t>серця</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можна</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брати</a:t>
            </a:r>
            <a:r>
              <a:rPr lang="ru-RU" sz="1800" b="1" strike="noStrike" spc="-1" dirty="0">
                <a:solidFill>
                  <a:srgbClr val="000000"/>
                </a:solidFill>
                <a:latin typeface="Arial"/>
                <a:ea typeface="DejaVu Sans"/>
              </a:rPr>
              <a:t> у </a:t>
            </a:r>
            <a:r>
              <a:rPr lang="ru-RU" sz="1800" b="1" strike="noStrike" spc="-1" dirty="0" err="1">
                <a:solidFill>
                  <a:srgbClr val="000000"/>
                </a:solidFill>
                <a:latin typeface="Arial"/>
                <a:ea typeface="DejaVu Sans"/>
              </a:rPr>
              <a:t>мишей</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щурів</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морських</a:t>
            </a:r>
            <a:r>
              <a:rPr lang="ru-RU" sz="1800" b="1" strike="noStrike" spc="-1" dirty="0">
                <a:solidFill>
                  <a:srgbClr val="000000"/>
                </a:solidFill>
                <a:latin typeface="Arial"/>
                <a:ea typeface="DejaVu Sans"/>
              </a:rPr>
              <a:t> свинок, </a:t>
            </a:r>
            <a:r>
              <a:rPr lang="ru-RU" sz="1800" b="1" strike="noStrike" spc="-1" dirty="0" err="1">
                <a:solidFill>
                  <a:srgbClr val="000000"/>
                </a:solidFill>
                <a:latin typeface="Arial"/>
                <a:ea typeface="DejaVu Sans"/>
              </a:rPr>
              <a:t>кролів</a:t>
            </a:r>
            <a:r>
              <a:rPr lang="ru-RU" sz="1800" b="1" strike="noStrike" spc="-1" dirty="0">
                <a:solidFill>
                  <a:srgbClr val="000000"/>
                </a:solidFill>
                <a:latin typeface="Arial"/>
                <a:ea typeface="DejaVu Sans"/>
              </a:rPr>
              <a:t>. Перед </a:t>
            </a:r>
            <a:r>
              <a:rPr lang="ru-RU" sz="1800" b="1" strike="noStrike" spc="-1" dirty="0" err="1">
                <a:solidFill>
                  <a:srgbClr val="000000"/>
                </a:solidFill>
                <a:latin typeface="Arial"/>
                <a:ea typeface="DejaVu Sans"/>
              </a:rPr>
              <a:t>цим</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тварину</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наркотизують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фіксують</a:t>
            </a:r>
            <a:r>
              <a:rPr lang="ru-RU" sz="1800" b="1" strike="noStrike" spc="-1" dirty="0">
                <a:solidFill>
                  <a:srgbClr val="000000"/>
                </a:solidFill>
                <a:latin typeface="Arial"/>
                <a:ea typeface="DejaVu Sans"/>
              </a:rPr>
              <a:t> животом догори. На </a:t>
            </a:r>
            <a:r>
              <a:rPr lang="ru-RU" sz="1800" b="1" strike="noStrike" spc="-1" dirty="0" err="1">
                <a:solidFill>
                  <a:srgbClr val="000000"/>
                </a:solidFill>
                <a:latin typeface="Arial"/>
                <a:ea typeface="DejaVu Sans"/>
              </a:rPr>
              <a:t>місці</a:t>
            </a:r>
            <a:r>
              <a:rPr lang="ru-RU" sz="1800" b="1" strike="noStrike" spc="-1" dirty="0">
                <a:solidFill>
                  <a:srgbClr val="000000"/>
                </a:solidFill>
                <a:latin typeface="Arial"/>
                <a:ea typeface="DejaVu Sans"/>
              </a:rPr>
              <a:t> проколу </a:t>
            </a:r>
            <a:r>
              <a:rPr lang="ru-RU" sz="1800" b="1" strike="noStrike" spc="-1" dirty="0" err="1">
                <a:solidFill>
                  <a:srgbClr val="000000"/>
                </a:solidFill>
                <a:latin typeface="Arial"/>
                <a:ea typeface="DejaVu Sans"/>
              </a:rPr>
              <a:t>вистригають</a:t>
            </a:r>
            <a:r>
              <a:rPr lang="ru-RU" sz="1800" b="1" strike="noStrike" spc="-1" dirty="0">
                <a:solidFill>
                  <a:srgbClr val="000000"/>
                </a:solidFill>
                <a:latin typeface="Arial"/>
                <a:ea typeface="DejaVu Sans"/>
              </a:rPr>
              <a:t> шерсть, </a:t>
            </a:r>
            <a:r>
              <a:rPr lang="ru-RU" sz="1800" b="1" strike="noStrike" spc="-1" dirty="0" err="1">
                <a:solidFill>
                  <a:srgbClr val="000000"/>
                </a:solidFill>
                <a:latin typeface="Arial"/>
                <a:ea typeface="DejaVu Sans"/>
              </a:rPr>
              <a:t>шкіру</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дезинфікують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етанолом</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Пальпацією</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визначають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місце</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серцевого</a:t>
            </a:r>
            <a:r>
              <a:rPr lang="ru-RU" sz="1800" b="1" strike="noStrike" spc="-1" dirty="0">
                <a:solidFill>
                  <a:srgbClr val="000000"/>
                </a:solidFill>
                <a:latin typeface="Arial"/>
                <a:ea typeface="DejaVu Sans"/>
              </a:rPr>
              <a:t> удару і </a:t>
            </a:r>
            <a:r>
              <a:rPr lang="ru-RU" sz="1800" b="1" strike="noStrike" spc="-1" dirty="0" err="1">
                <a:solidFill>
                  <a:srgbClr val="000000"/>
                </a:solidFill>
                <a:latin typeface="Arial"/>
                <a:ea typeface="DejaVu Sans"/>
              </a:rPr>
              <a:t>відступивши</a:t>
            </a:r>
            <a:r>
              <a:rPr lang="ru-RU" sz="1800" b="1" strike="noStrike" spc="-1" dirty="0">
                <a:solidFill>
                  <a:srgbClr val="000000"/>
                </a:solidFill>
                <a:latin typeface="Arial"/>
                <a:ea typeface="DejaVu Sans"/>
              </a:rPr>
              <a:t> 2–5 мм </a:t>
            </a:r>
            <a:r>
              <a:rPr lang="ru-RU" sz="1800" b="1" strike="noStrike" spc="-1" dirty="0" err="1">
                <a:solidFill>
                  <a:srgbClr val="000000"/>
                </a:solidFill>
                <a:latin typeface="Arial"/>
                <a:ea typeface="DejaVu Sans"/>
              </a:rPr>
              <a:t>ліворуч</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від</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грудини</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роблять</a:t>
            </a:r>
            <a:r>
              <a:rPr lang="ru-RU" sz="1800" b="1" strike="noStrike" spc="-1" dirty="0">
                <a:solidFill>
                  <a:srgbClr val="000000"/>
                </a:solidFill>
                <a:latin typeface="Arial"/>
                <a:ea typeface="DejaVu Sans"/>
              </a:rPr>
              <a:t> прокол, </a:t>
            </a:r>
            <a:r>
              <a:rPr lang="ru-RU" sz="1800" b="1" strike="noStrike" spc="-1" dirty="0" err="1">
                <a:solidFill>
                  <a:srgbClr val="000000"/>
                </a:solidFill>
                <a:latin typeface="Arial"/>
                <a:ea typeface="DejaVu Sans"/>
              </a:rPr>
              <a:t>вводять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голку</a:t>
            </a:r>
            <a:r>
              <a:rPr lang="ru-RU" sz="1800" b="1" strike="noStrike" spc="-1" dirty="0">
                <a:solidFill>
                  <a:srgbClr val="000000"/>
                </a:solidFill>
                <a:latin typeface="Arial"/>
                <a:ea typeface="DejaVu Sans"/>
              </a:rPr>
              <a:t> за </a:t>
            </a:r>
            <a:r>
              <a:rPr lang="ru-RU" sz="1800" b="1" strike="noStrike" spc="-1" dirty="0" err="1">
                <a:solidFill>
                  <a:srgbClr val="000000"/>
                </a:solidFill>
                <a:latin typeface="Arial"/>
                <a:ea typeface="DejaVu Sans"/>
              </a:rPr>
              <a:t>напрямом</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середньої</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лінії</a:t>
            </a:r>
            <a:r>
              <a:rPr lang="ru-RU" sz="1800" b="1" strike="noStrike" spc="-1" dirty="0">
                <a:solidFill>
                  <a:srgbClr val="000000"/>
                </a:solidFill>
                <a:latin typeface="Arial"/>
                <a:ea typeface="DejaVu Sans"/>
              </a:rPr>
              <a:t> на </a:t>
            </a:r>
            <a:r>
              <a:rPr lang="ru-RU" sz="1800" b="1" strike="noStrike" spc="-1" dirty="0" err="1">
                <a:solidFill>
                  <a:srgbClr val="000000"/>
                </a:solidFill>
                <a:latin typeface="Arial"/>
                <a:ea typeface="DejaVu Sans"/>
              </a:rPr>
              <a:t>глибину</a:t>
            </a:r>
            <a:r>
              <a:rPr lang="ru-RU" sz="1800" b="1" strike="noStrike" spc="-1" dirty="0">
                <a:solidFill>
                  <a:srgbClr val="000000"/>
                </a:solidFill>
                <a:latin typeface="Arial"/>
                <a:ea typeface="DejaVu Sans"/>
              </a:rPr>
              <a:t> 0,5–1,0 см. </a:t>
            </a:r>
            <a:r>
              <a:rPr lang="ru-RU" sz="1800" b="1" strike="noStrike" spc="-1" dirty="0" err="1">
                <a:solidFill>
                  <a:srgbClr val="000000"/>
                </a:solidFill>
                <a:latin typeface="Arial"/>
                <a:ea typeface="DejaVu Sans"/>
              </a:rPr>
              <a:t>Після</a:t>
            </a:r>
            <a:r>
              <a:rPr lang="ru-RU" sz="1800" b="1" strike="noStrike" spc="-1" dirty="0">
                <a:solidFill>
                  <a:srgbClr val="000000"/>
                </a:solidFill>
                <a:latin typeface="Arial"/>
                <a:ea typeface="DejaVu Sans"/>
              </a:rPr>
              <a:t> забору </a:t>
            </a:r>
            <a:r>
              <a:rPr lang="ru-RU" sz="1800" b="1" strike="noStrike" spc="-1" dirty="0" err="1">
                <a:solidFill>
                  <a:srgbClr val="000000"/>
                </a:solidFill>
                <a:latin typeface="Arial"/>
                <a:ea typeface="DejaVu Sans"/>
              </a:rPr>
              <a:t>крові</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із</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серця</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тварині</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підшкірно</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вводять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подвійний</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об’єм</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ізотонічного</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розчину</a:t>
            </a:r>
            <a:r>
              <a:rPr lang="ru-RU" sz="1800" b="1" strike="noStrike" spc="-1" dirty="0">
                <a:solidFill>
                  <a:srgbClr val="000000"/>
                </a:solidFill>
                <a:latin typeface="Arial"/>
                <a:ea typeface="DejaVu Sans"/>
              </a:rPr>
              <a:t> хлориду </a:t>
            </a:r>
            <a:r>
              <a:rPr lang="ru-RU" sz="1800" b="1" strike="noStrike" spc="-1" dirty="0" err="1">
                <a:solidFill>
                  <a:srgbClr val="000000"/>
                </a:solidFill>
                <a:latin typeface="Arial"/>
                <a:ea typeface="DejaVu Sans"/>
              </a:rPr>
              <a:t>натрію</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підігрітого</a:t>
            </a:r>
            <a:r>
              <a:rPr lang="ru-RU" sz="1800" b="1" strike="noStrike" spc="-1" dirty="0">
                <a:solidFill>
                  <a:srgbClr val="000000"/>
                </a:solidFill>
                <a:latin typeface="Arial"/>
                <a:ea typeface="DejaVu Sans"/>
              </a:rPr>
              <a:t> до </a:t>
            </a:r>
            <a:r>
              <a:rPr lang="ru-RU" sz="1800" b="1" strike="noStrike" spc="-1" dirty="0" err="1">
                <a:solidFill>
                  <a:srgbClr val="000000"/>
                </a:solidFill>
                <a:latin typeface="Arial"/>
                <a:ea typeface="DejaVu Sans"/>
              </a:rPr>
              <a:t>температури</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тіла</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тварини</a:t>
            </a:r>
            <a:r>
              <a:rPr lang="ru-RU" sz="1800" b="1" strike="noStrike" spc="-1" dirty="0">
                <a:solidFill>
                  <a:srgbClr val="000000"/>
                </a:solidFill>
                <a:latin typeface="Arial"/>
                <a:ea typeface="DejaVu Sans"/>
              </a:rPr>
              <a:t>.</a:t>
            </a:r>
            <a:endParaRPr lang="ru-RU" sz="1800" b="0" strike="noStrike" spc="-1" dirty="0">
              <a:latin typeface="Arial"/>
            </a:endParaRPr>
          </a:p>
          <a:p>
            <a:pPr marL="216000" indent="-215640" algn="just">
              <a:lnSpc>
                <a:spcPct val="100000"/>
              </a:lnSpc>
              <a:buClr>
                <a:srgbClr val="FF0000"/>
              </a:buClr>
              <a:buFont typeface="Wingdings" charset="2"/>
              <a:buChar char=""/>
            </a:pPr>
            <a:r>
              <a:rPr lang="ru-RU" sz="1800" b="1" strike="noStrike" spc="-1" dirty="0">
                <a:solidFill>
                  <a:srgbClr val="000000"/>
                </a:solidFill>
                <a:latin typeface="Arial"/>
                <a:ea typeface="DejaVu Sans"/>
              </a:rPr>
              <a:t>4. Кров у </a:t>
            </a:r>
            <a:r>
              <a:rPr lang="ru-RU" sz="1800" b="1" strike="noStrike" spc="-1" dirty="0" err="1">
                <a:solidFill>
                  <a:srgbClr val="000000"/>
                </a:solidFill>
                <a:latin typeface="Arial"/>
                <a:ea typeface="DejaVu Sans"/>
              </a:rPr>
              <a:t>кроликів</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можна</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взяти</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також</a:t>
            </a:r>
            <a:r>
              <a:rPr lang="ru-RU" sz="1800" b="1" strike="noStrike" spc="-1" dirty="0">
                <a:solidFill>
                  <a:srgbClr val="000000"/>
                </a:solidFill>
                <a:latin typeface="Arial"/>
                <a:ea typeface="DejaVu Sans"/>
              </a:rPr>
              <a:t> </a:t>
            </a:r>
            <a:r>
              <a:rPr lang="ru-RU" sz="1800" b="1" strike="noStrike" spc="-1" dirty="0" err="1">
                <a:solidFill>
                  <a:srgbClr val="4F009E"/>
                </a:solidFill>
                <a:latin typeface="Arial"/>
                <a:ea typeface="DejaVu Sans"/>
              </a:rPr>
              <a:t>із</a:t>
            </a:r>
            <a:r>
              <a:rPr lang="ru-RU" sz="1800" b="1" strike="noStrike" spc="-1" dirty="0">
                <a:solidFill>
                  <a:srgbClr val="4F009E"/>
                </a:solidFill>
                <a:latin typeface="Arial"/>
                <a:ea typeface="DejaVu Sans"/>
              </a:rPr>
              <a:t> </a:t>
            </a:r>
            <a:r>
              <a:rPr lang="ru-RU" sz="1800" b="1" strike="noStrike" spc="-1" dirty="0" err="1">
                <a:solidFill>
                  <a:srgbClr val="4F009E"/>
                </a:solidFill>
                <a:latin typeface="Arial"/>
                <a:ea typeface="DejaVu Sans"/>
              </a:rPr>
              <a:t>вушної</a:t>
            </a:r>
            <a:r>
              <a:rPr lang="ru-RU" sz="1800" b="1" strike="noStrike" spc="-1" dirty="0">
                <a:solidFill>
                  <a:srgbClr val="4F009E"/>
                </a:solidFill>
                <a:latin typeface="Arial"/>
                <a:ea typeface="DejaVu Sans"/>
              </a:rPr>
              <a:t> </a:t>
            </a:r>
            <a:r>
              <a:rPr lang="ru-RU" sz="1800" b="1" strike="noStrike" spc="-1" dirty="0" err="1">
                <a:solidFill>
                  <a:srgbClr val="4F009E"/>
                </a:solidFill>
                <a:latin typeface="Arial"/>
                <a:ea typeface="DejaVu Sans"/>
              </a:rPr>
              <a:t>крайової</a:t>
            </a:r>
            <a:r>
              <a:rPr lang="ru-RU" sz="1800" b="1" strike="noStrike" spc="-1" dirty="0">
                <a:solidFill>
                  <a:srgbClr val="4F009E"/>
                </a:solidFill>
                <a:latin typeface="Arial"/>
                <a:ea typeface="DejaVu Sans"/>
              </a:rPr>
              <a:t> </a:t>
            </a:r>
            <a:r>
              <a:rPr lang="ru-RU" sz="1800" b="1" strike="noStrike" spc="-1" dirty="0" err="1">
                <a:solidFill>
                  <a:srgbClr val="4F009E"/>
                </a:solidFill>
                <a:latin typeface="Arial"/>
                <a:ea typeface="DejaVu Sans"/>
              </a:rPr>
              <a:t>вени</a:t>
            </a:r>
            <a:r>
              <a:rPr lang="ru-RU" sz="1800" b="1" strike="noStrike" spc="-1" dirty="0">
                <a:solidFill>
                  <a:srgbClr val="000000"/>
                </a:solidFill>
                <a:latin typeface="Arial"/>
                <a:ea typeface="DejaVu Sans"/>
              </a:rPr>
              <a:t>. Кров </a:t>
            </a:r>
            <a:r>
              <a:rPr lang="ru-RU" sz="1800" b="1" strike="noStrike" spc="-1" dirty="0" err="1">
                <a:solidFill>
                  <a:srgbClr val="000000"/>
                </a:solidFill>
                <a:latin typeface="Arial"/>
                <a:ea typeface="DejaVu Sans"/>
              </a:rPr>
              <a:t>збирають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стерильним</a:t>
            </a:r>
            <a:r>
              <a:rPr lang="ru-RU" sz="1800" b="1" strike="noStrike" spc="-1" dirty="0">
                <a:solidFill>
                  <a:srgbClr val="000000"/>
                </a:solidFill>
                <a:latin typeface="Arial"/>
                <a:ea typeface="DejaVu Sans"/>
              </a:rPr>
              <a:t> шприцом </a:t>
            </a:r>
            <a:r>
              <a:rPr lang="ru-RU" sz="1800" b="1" strike="noStrike" spc="-1" dirty="0" err="1">
                <a:solidFill>
                  <a:srgbClr val="000000"/>
                </a:solidFill>
                <a:latin typeface="Arial"/>
                <a:ea typeface="DejaVu Sans"/>
              </a:rPr>
              <a:t>або</a:t>
            </a:r>
            <a:r>
              <a:rPr lang="ru-RU" sz="1800" b="1" strike="noStrike" spc="-1" dirty="0">
                <a:solidFill>
                  <a:srgbClr val="000000"/>
                </a:solidFill>
                <a:latin typeface="Arial"/>
                <a:ea typeface="DejaVu Sans"/>
              </a:rPr>
              <a:t> у </a:t>
            </a:r>
            <a:r>
              <a:rPr lang="ru-RU" sz="1800" b="1" strike="noStrike" spc="-1" dirty="0" err="1">
                <a:solidFill>
                  <a:srgbClr val="000000"/>
                </a:solidFill>
                <a:latin typeface="Arial"/>
                <a:ea typeface="DejaVu Sans"/>
              </a:rPr>
              <a:t>пробірку</a:t>
            </a:r>
            <a:r>
              <a:rPr lang="ru-RU" sz="1800" b="1" strike="noStrike" spc="-1" dirty="0">
                <a:solidFill>
                  <a:srgbClr val="000000"/>
                </a:solidFill>
                <a:latin typeface="Arial"/>
                <a:ea typeface="DejaVu Sans"/>
              </a:rPr>
              <a:t>. </a:t>
            </a:r>
            <a:endParaRPr lang="ru-RU" sz="1800" b="0" strike="noStrike" spc="-1" dirty="0">
              <a:latin typeface="Arial"/>
            </a:endParaRPr>
          </a:p>
          <a:p>
            <a:pPr algn="just">
              <a:lnSpc>
                <a:spcPct val="100000"/>
              </a:lnSpc>
            </a:pPr>
            <a:endParaRPr lang="ru-RU" sz="1800" b="0" strike="noStrike" spc="-1" dirty="0">
              <a:latin typeface="Arial"/>
            </a:endParaRPr>
          </a:p>
          <a:p>
            <a:pPr algn="just">
              <a:lnSpc>
                <a:spcPct val="100000"/>
              </a:lnSpc>
            </a:pPr>
            <a:endParaRPr lang="ru-RU" sz="1800" b="0" strike="noStrike" spc="-1" dirty="0">
              <a:latin typeface="Arial"/>
            </a:endParaRPr>
          </a:p>
          <a:p>
            <a:pPr algn="just">
              <a:lnSpc>
                <a:spcPct val="100000"/>
              </a:lnSpc>
            </a:pPr>
            <a:endParaRPr lang="ru-RU"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216000" y="144000"/>
            <a:ext cx="8645040" cy="614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600" b="1" strike="noStrike" spc="-1">
                <a:solidFill>
                  <a:srgbClr val="9C009C"/>
                </a:solidFill>
                <a:latin typeface="Arial"/>
                <a:ea typeface="DejaVu Sans"/>
              </a:rPr>
              <a:t>Правила забору досліджуваного матеріалу</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При заборі і роботі з клінічним матеріалом персонал повинен використовувати відповідний </a:t>
            </a:r>
            <a:r>
              <a:rPr lang="ru-RU" sz="1600" b="1" u="sng" strike="noStrike" spc="-1">
                <a:solidFill>
                  <a:srgbClr val="000000"/>
                </a:solidFill>
                <a:uFillTx/>
                <a:latin typeface="Arial"/>
                <a:ea typeface="DejaVu Sans"/>
              </a:rPr>
              <a:t>спецодяг (рукавички і халат). </a:t>
            </a:r>
            <a:r>
              <a:rPr lang="ru-RU" sz="1600" b="1" strike="noStrike" spc="-1">
                <a:solidFill>
                  <a:srgbClr val="000000"/>
                </a:solidFill>
                <a:latin typeface="Arial"/>
                <a:ea typeface="DejaVu Sans"/>
              </a:rPr>
              <a:t>При небезпеки виникнення аерозолів застосовуються додаткові захисні засоби (захисні окуляри і маски); терміни доставки клінічного матеріалу в лабораторію повинні бути скорочені до мінімуму. </a:t>
            </a:r>
            <a:r>
              <a:rPr lang="ru-RU" sz="1600" b="1" u="sng" strike="noStrike" spc="-1">
                <a:solidFill>
                  <a:srgbClr val="000000"/>
                </a:solidFill>
                <a:uFillTx/>
                <a:latin typeface="Arial"/>
                <a:ea typeface="DejaVu Sans"/>
              </a:rPr>
              <a:t>Контейнери для транспортування матеріалу повинні забезпечувати герметичність, стерильність, цілісність зразків, а також виключати при відкритті утворення аерозолю.</a:t>
            </a:r>
            <a:endParaRPr lang="ru-RU" sz="1600" b="0" strike="noStrike" spc="-1">
              <a:latin typeface="Arial"/>
            </a:endParaRPr>
          </a:p>
          <a:p>
            <a:pPr algn="just">
              <a:lnSpc>
                <a:spcPct val="100000"/>
              </a:lnSpc>
            </a:pPr>
            <a:r>
              <a:rPr lang="ru-RU" sz="1500" b="1" i="1" strike="noStrike" spc="-1">
                <a:solidFill>
                  <a:srgbClr val="4F009E"/>
                </a:solidFill>
                <a:latin typeface="Arial"/>
                <a:ea typeface="DejaVu Sans"/>
              </a:rPr>
              <a:t>Загальні принципи правильного забору матеріалу:</a:t>
            </a:r>
            <a:endParaRPr lang="ru-RU" sz="1500" b="0" strike="noStrike" spc="-1">
              <a:latin typeface="Arial"/>
            </a:endParaRPr>
          </a:p>
          <a:p>
            <a:pPr algn="just">
              <a:lnSpc>
                <a:spcPct val="100000"/>
              </a:lnSpc>
            </a:pPr>
            <a:r>
              <a:rPr lang="ru-RU" sz="1500" b="1" strike="noStrike" spc="-1">
                <a:solidFill>
                  <a:srgbClr val="000000"/>
                </a:solidFill>
                <a:latin typeface="Arial"/>
                <a:ea typeface="DejaVu Sans"/>
              </a:rPr>
              <a:t>- перед забором матеріалу необхідно оцінити співвідношення ризик / користь для пацієнта;</a:t>
            </a:r>
            <a:endParaRPr lang="ru-RU" sz="1500" b="0" strike="noStrike" spc="-1">
              <a:latin typeface="Arial"/>
            </a:endParaRPr>
          </a:p>
          <a:p>
            <a:pPr algn="just">
              <a:lnSpc>
                <a:spcPct val="100000"/>
              </a:lnSpc>
            </a:pPr>
            <a:r>
              <a:rPr lang="ru-RU" sz="1500" b="1" strike="noStrike" spc="-1">
                <a:solidFill>
                  <a:srgbClr val="000000"/>
                </a:solidFill>
                <a:latin typeface="Arial"/>
                <a:ea typeface="DejaVu Sans"/>
              </a:rPr>
              <a:t>- по можливості забір клінічного матеріалу слід проводити до призначення антимікробних і імунокоригуючих препаратів;</a:t>
            </a:r>
            <a:endParaRPr lang="ru-RU" sz="1500" b="0" strike="noStrike" spc="-1">
              <a:latin typeface="Arial"/>
            </a:endParaRPr>
          </a:p>
          <a:p>
            <a:pPr algn="just">
              <a:lnSpc>
                <a:spcPct val="100000"/>
              </a:lnSpc>
            </a:pPr>
            <a:r>
              <a:rPr lang="ru-RU" sz="1500" b="1" strike="noStrike" spc="-1">
                <a:solidFill>
                  <a:srgbClr val="000000"/>
                </a:solidFill>
                <a:latin typeface="Arial"/>
                <a:ea typeface="DejaVu Sans"/>
              </a:rPr>
              <a:t>- забір матеріалу повинен проводитися з використанням відповідної техніки, спеціального обладнання і строгим дотриманням правил асептики.</a:t>
            </a:r>
            <a:endParaRPr lang="ru-RU" sz="1500" b="0" strike="noStrike" spc="-1">
              <a:latin typeface="Arial"/>
            </a:endParaRPr>
          </a:p>
          <a:p>
            <a:pPr algn="just">
              <a:lnSpc>
                <a:spcPct val="100000"/>
              </a:lnSpc>
            </a:pPr>
            <a:r>
              <a:rPr lang="ru-RU" sz="1500" b="1" strike="noStrike" spc="-1">
                <a:solidFill>
                  <a:srgbClr val="000000"/>
                </a:solidFill>
                <a:latin typeface="Arial"/>
                <a:ea typeface="DejaVu Sans"/>
              </a:rPr>
              <a:t>Найбільш правильний спосіб взяття рідких матеріалів - об'ємно за допомогою стерильного шприца. Відбір матеріалу тампоном виробляють тільки при неможливості здійснення об'ємного методу (виділення жіночих статевих органів, виділення вух, очей і т. д.).</a:t>
            </a:r>
            <a:endParaRPr lang="ru-RU" sz="1500" b="0" strike="noStrike" spc="-1">
              <a:latin typeface="Arial"/>
            </a:endParaRPr>
          </a:p>
          <a:p>
            <a:pPr algn="just">
              <a:lnSpc>
                <a:spcPct val="100000"/>
              </a:lnSpc>
            </a:pPr>
            <a:r>
              <a:rPr lang="ru-RU" sz="1500" b="1" strike="noStrike" spc="-1">
                <a:solidFill>
                  <a:srgbClr val="000000"/>
                </a:solidFill>
                <a:latin typeface="Arial"/>
                <a:ea typeface="DejaVu Sans"/>
              </a:rPr>
              <a:t>Свищі і фістули спочатку очищають від виділень, і забір матеріалу проводять з глибини. Виділення з дренажів беруть шприцом або використовують кінці віддалених дренажних трубок. Біоптати з ран отримують шляхом видалення ділянки тканини з глибоких шарів рани або роблять забір виділень тампоном після ретельної обробки рани фізіологічним розчином і 70 ° етиловим спиртом.</a:t>
            </a:r>
            <a:endParaRPr lang="ru-RU" sz="1500" b="0" strike="noStrike" spc="-1">
              <a:latin typeface="Arial"/>
            </a:endParaRPr>
          </a:p>
          <a:p>
            <a:pPr algn="just">
              <a:lnSpc>
                <a:spcPct val="100000"/>
              </a:lnSpc>
            </a:pPr>
            <a:r>
              <a:rPr lang="ru-RU" sz="1500" b="1" strike="noStrike" spc="-1">
                <a:solidFill>
                  <a:srgbClr val="000000"/>
                </a:solidFill>
                <a:latin typeface="Arial"/>
                <a:ea typeface="DejaVu Sans"/>
              </a:rPr>
              <a:t>Кількість клінічного матеріалу визначається вибором методів дослідження і розумною достатністю.</a:t>
            </a:r>
            <a:endParaRPr lang="ru-RU" sz="15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283680" y="303840"/>
            <a:ext cx="8643960" cy="34764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dirty="0" err="1">
                <a:solidFill>
                  <a:srgbClr val="000000"/>
                </a:solidFill>
                <a:latin typeface="Arial"/>
                <a:ea typeface="DejaVu Sans"/>
              </a:rPr>
              <a:t>Потрібно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мати</a:t>
            </a:r>
            <a:r>
              <a:rPr lang="ru-RU" sz="2000" b="1" strike="noStrike" spc="-1" dirty="0">
                <a:solidFill>
                  <a:srgbClr val="000000"/>
                </a:solidFill>
                <a:latin typeface="Arial"/>
                <a:ea typeface="DejaVu Sans"/>
              </a:rPr>
              <a:t> на </a:t>
            </a:r>
            <a:r>
              <a:rPr lang="ru-RU" sz="2000" b="1" strike="noStrike" spc="-1" dirty="0" err="1">
                <a:solidFill>
                  <a:srgbClr val="000000"/>
                </a:solidFill>
                <a:latin typeface="Arial"/>
                <a:ea typeface="DejaVu Sans"/>
              </a:rPr>
              <a:t>увазі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що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імунодіагностичні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процедури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припускають</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оцінку</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властивостей</a:t>
            </a:r>
            <a:r>
              <a:rPr lang="ru-RU" sz="2000" b="1" strike="noStrike" spc="-1" dirty="0">
                <a:solidFill>
                  <a:srgbClr val="000000"/>
                </a:solidFill>
                <a:latin typeface="Arial"/>
                <a:ea typeface="DejaVu Sans"/>
              </a:rPr>
              <a:t> як </a:t>
            </a:r>
            <a:r>
              <a:rPr lang="ru-RU" sz="2000" b="1" strike="noStrike" spc="-1" dirty="0" err="1">
                <a:solidFill>
                  <a:srgbClr val="000000"/>
                </a:solidFill>
                <a:latin typeface="Arial"/>
                <a:ea typeface="DejaVu Sans"/>
              </a:rPr>
              <a:t>клітин</a:t>
            </a:r>
            <a:r>
              <a:rPr lang="ru-RU" sz="2000" b="1" strike="noStrike" spc="-1" dirty="0">
                <a:solidFill>
                  <a:srgbClr val="000000"/>
                </a:solidFill>
                <a:latin typeface="Arial"/>
                <a:ea typeface="DejaVu Sans"/>
              </a:rPr>
              <a:t>, так і </a:t>
            </a:r>
            <a:r>
              <a:rPr lang="ru-RU" sz="2000" b="1" strike="noStrike" spc="-1" dirty="0" err="1">
                <a:solidFill>
                  <a:srgbClr val="000000"/>
                </a:solidFill>
                <a:latin typeface="Arial"/>
                <a:ea typeface="DejaVu Sans"/>
              </a:rPr>
              <a:t>гуморальних</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факторів</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представленість</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яких</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різна</a:t>
            </a:r>
            <a:r>
              <a:rPr lang="ru-RU" sz="2000" b="1" strike="noStrike" spc="-1" dirty="0">
                <a:solidFill>
                  <a:srgbClr val="000000"/>
                </a:solidFill>
                <a:latin typeface="Arial"/>
                <a:ea typeface="DejaVu Sans"/>
              </a:rPr>
              <a:t> в </a:t>
            </a:r>
            <a:r>
              <a:rPr lang="ru-RU" sz="2000" b="1" strike="noStrike" spc="-1" dirty="0" err="1">
                <a:solidFill>
                  <a:srgbClr val="000000"/>
                </a:solidFill>
                <a:latin typeface="Arial"/>
                <a:ea typeface="DejaVu Sans"/>
              </a:rPr>
              <a:t>різних</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біологічних</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середовищах</a:t>
            </a:r>
            <a:r>
              <a:rPr lang="ru-RU" sz="2000" b="1" strike="noStrike" spc="-1" dirty="0">
                <a:solidFill>
                  <a:srgbClr val="000000"/>
                </a:solidFill>
                <a:latin typeface="Arial"/>
                <a:ea typeface="DejaVu Sans"/>
              </a:rPr>
              <a:t>, а, </a:t>
            </a:r>
            <a:r>
              <a:rPr lang="ru-RU" sz="2000" b="1" strike="noStrike" spc="-1" dirty="0" err="1">
                <a:solidFill>
                  <a:srgbClr val="000000"/>
                </a:solidFill>
                <a:latin typeface="Arial"/>
                <a:ea typeface="DejaVu Sans"/>
              </a:rPr>
              <a:t>отже</a:t>
            </a:r>
            <a:r>
              <a:rPr lang="ru-RU" sz="2000" b="1" strike="noStrike" spc="-1" dirty="0">
                <a:solidFill>
                  <a:srgbClr val="000000"/>
                </a:solidFill>
                <a:latin typeface="Arial"/>
                <a:ea typeface="DejaVu Sans"/>
              </a:rPr>
              <a:t>, вона й </a:t>
            </a:r>
            <a:r>
              <a:rPr lang="ru-RU" sz="2000" b="1" strike="noStrike" spc="-1" dirty="0" err="1">
                <a:solidFill>
                  <a:srgbClr val="000000"/>
                </a:solidFill>
                <a:latin typeface="Arial"/>
                <a:ea typeface="DejaVu Sans"/>
              </a:rPr>
              <a:t>їх</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діагностична</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значимість</a:t>
            </a:r>
            <a:r>
              <a:rPr lang="ru-RU" sz="2000" b="1" strike="noStrike" spc="-1" dirty="0">
                <a:solidFill>
                  <a:srgbClr val="000000"/>
                </a:solidFill>
                <a:latin typeface="Arial"/>
                <a:ea typeface="DejaVu Sans"/>
              </a:rPr>
              <a:t>.</a:t>
            </a:r>
            <a:endParaRPr lang="ru-RU" sz="2000" b="0" strike="noStrike" spc="-1" dirty="0">
              <a:latin typeface="Arial"/>
            </a:endParaRPr>
          </a:p>
          <a:p>
            <a:pPr algn="just">
              <a:lnSpc>
                <a:spcPct val="100000"/>
              </a:lnSpc>
            </a:pPr>
            <a:r>
              <a:rPr lang="ru-RU" sz="2000" b="1" strike="noStrike" spc="-1" dirty="0" err="1">
                <a:solidFill>
                  <a:srgbClr val="000000"/>
                </a:solidFill>
                <a:latin typeface="Arial"/>
                <a:ea typeface="DejaVu Sans"/>
              </a:rPr>
              <a:t>Перераховані</a:t>
            </a:r>
            <a:r>
              <a:rPr lang="ru-RU" sz="2000" b="1" strike="noStrike" spc="-1" dirty="0">
                <a:solidFill>
                  <a:srgbClr val="000000"/>
                </a:solidFill>
                <a:latin typeface="Arial"/>
                <a:ea typeface="DejaVu Sans"/>
              </a:rPr>
              <a:t> в табл. </a:t>
            </a:r>
            <a:r>
              <a:rPr lang="ru-RU" sz="2000" b="1" strike="noStrike" spc="-1" dirty="0" err="1">
                <a:solidFill>
                  <a:srgbClr val="000000"/>
                </a:solidFill>
                <a:latin typeface="Arial"/>
                <a:ea typeface="DejaVu Sans"/>
              </a:rPr>
              <a:t>види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біологічних</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матеріалів</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відрізняються</a:t>
            </a:r>
            <a:r>
              <a:rPr lang="ru-RU" sz="2000" b="1" strike="noStrike" spc="-1" dirty="0">
                <a:solidFill>
                  <a:srgbClr val="000000"/>
                </a:solidFill>
                <a:latin typeface="Arial"/>
                <a:ea typeface="DejaVu Sans"/>
              </a:rPr>
              <a:t> як за </a:t>
            </a:r>
            <a:r>
              <a:rPr lang="ru-RU" sz="2000" b="1" strike="noStrike" spc="-1" dirty="0" err="1">
                <a:solidFill>
                  <a:srgbClr val="000000"/>
                </a:solidFill>
                <a:latin typeface="Arial"/>
                <a:ea typeface="DejaVu Sans"/>
              </a:rPr>
              <a:t>складністю</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взяття</a:t>
            </a:r>
            <a:r>
              <a:rPr lang="ru-RU" sz="2000" b="1" strike="noStrike" spc="-1" dirty="0">
                <a:solidFill>
                  <a:srgbClr val="000000"/>
                </a:solidFill>
                <a:latin typeface="Arial"/>
                <a:ea typeface="DejaVu Sans"/>
              </a:rPr>
              <a:t> для </a:t>
            </a:r>
            <a:r>
              <a:rPr lang="ru-RU" sz="2000" b="1" strike="noStrike" spc="-1" dirty="0" err="1">
                <a:solidFill>
                  <a:srgbClr val="000000"/>
                </a:solidFill>
                <a:latin typeface="Arial"/>
                <a:ea typeface="DejaVu Sans"/>
              </a:rPr>
              <a:t>дослідження</a:t>
            </a:r>
            <a:r>
              <a:rPr lang="ru-RU" sz="2000" b="1" strike="noStrike" spc="-1" dirty="0">
                <a:solidFill>
                  <a:srgbClr val="000000"/>
                </a:solidFill>
                <a:latin typeface="Arial"/>
                <a:ea typeface="DejaVu Sans"/>
              </a:rPr>
              <a:t>, так і по </a:t>
            </a:r>
            <a:r>
              <a:rPr lang="ru-RU" sz="2000" b="1" strike="noStrike" spc="-1" dirty="0" err="1">
                <a:solidFill>
                  <a:srgbClr val="000000"/>
                </a:solidFill>
                <a:latin typeface="Arial"/>
                <a:ea typeface="DejaVu Sans"/>
              </a:rPr>
              <a:t>діагностичному</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значенню</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одержуваної</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інформації</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Складність</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взяття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матеріалу</a:t>
            </a:r>
            <a:r>
              <a:rPr lang="ru-RU" sz="2000" b="1" strike="noStrike" spc="-1" dirty="0">
                <a:solidFill>
                  <a:srgbClr val="000000"/>
                </a:solidFill>
                <a:latin typeface="Arial"/>
                <a:ea typeface="DejaVu Sans"/>
              </a:rPr>
              <a:t> часто </a:t>
            </a:r>
            <a:r>
              <a:rPr lang="ru-RU" sz="2000" b="1" strike="noStrike" spc="-1" dirty="0" err="1">
                <a:solidFill>
                  <a:srgbClr val="000000"/>
                </a:solidFill>
                <a:latin typeface="Arial"/>
                <a:ea typeface="DejaVu Sans"/>
              </a:rPr>
              <a:t>обумовлена</a:t>
            </a:r>
            <a:r>
              <a:rPr lang="ru-RU" sz="2000" b="1" strike="noStrike" spc="-1" dirty="0">
                <a:solidFill>
                  <a:srgbClr val="000000"/>
                </a:solidFill>
                <a:latin typeface="Arial"/>
                <a:ea typeface="DejaVu Sans"/>
              </a:rPr>
              <a:t> ​​не </a:t>
            </a:r>
            <a:r>
              <a:rPr lang="ru-RU" sz="2000" b="1" strike="noStrike" spc="-1" dirty="0" err="1">
                <a:solidFill>
                  <a:srgbClr val="000000"/>
                </a:solidFill>
                <a:latin typeface="Arial"/>
                <a:ea typeface="DejaVu Sans"/>
              </a:rPr>
              <a:t>тільки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технічними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труднощами</a:t>
            </a:r>
            <a:r>
              <a:rPr lang="ru-RU" sz="2000" b="1" strike="noStrike" spc="-1" dirty="0">
                <a:solidFill>
                  <a:srgbClr val="000000"/>
                </a:solidFill>
                <a:latin typeface="Arial"/>
                <a:ea typeface="DejaVu Sans"/>
              </a:rPr>
              <a:t>, але і </a:t>
            </a:r>
            <a:r>
              <a:rPr lang="ru-RU" sz="2000" b="1" strike="noStrike" spc="-1" dirty="0" err="1">
                <a:solidFill>
                  <a:srgbClr val="000000"/>
                </a:solidFill>
                <a:latin typeface="Arial"/>
                <a:ea typeface="DejaVu Sans"/>
              </a:rPr>
              <a:t>небезпекою</a:t>
            </a:r>
            <a:r>
              <a:rPr lang="ru-RU" sz="2000" b="1" strike="noStrike" spc="-1" dirty="0">
                <a:solidFill>
                  <a:srgbClr val="000000"/>
                </a:solidFill>
                <a:latin typeface="Arial"/>
                <a:ea typeface="DejaVu Sans"/>
              </a:rPr>
              <a:t> самого </a:t>
            </a:r>
            <a:r>
              <a:rPr lang="ru-RU" sz="2000" b="1" strike="noStrike" spc="-1" dirty="0" err="1">
                <a:solidFill>
                  <a:srgbClr val="000000"/>
                </a:solidFill>
                <a:latin typeface="Arial"/>
                <a:ea typeface="DejaVu Sans"/>
              </a:rPr>
              <a:t>інвазивного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втручання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Найбільш</a:t>
            </a:r>
            <a:r>
              <a:rPr lang="ru-RU" sz="2000" b="1" strike="noStrike" spc="-1" dirty="0">
                <a:solidFill>
                  <a:srgbClr val="000000"/>
                </a:solidFill>
                <a:latin typeface="Arial"/>
                <a:ea typeface="DejaVu Sans"/>
              </a:rPr>
              <a:t> часто </a:t>
            </a:r>
            <a:r>
              <a:rPr lang="ru-RU" sz="2000" b="1" strike="noStrike" spc="-1" dirty="0" err="1">
                <a:solidFill>
                  <a:srgbClr val="000000"/>
                </a:solidFill>
                <a:latin typeface="Arial"/>
                <a:ea typeface="DejaVu Sans"/>
              </a:rPr>
              <a:t>використовуваним</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універсальним</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біологічним</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матеріалом</a:t>
            </a:r>
            <a:r>
              <a:rPr lang="ru-RU" sz="2000" b="1" strike="noStrike" spc="-1" dirty="0">
                <a:solidFill>
                  <a:srgbClr val="000000"/>
                </a:solidFill>
                <a:latin typeface="Arial"/>
                <a:ea typeface="DejaVu Sans"/>
              </a:rPr>
              <a:t> в </a:t>
            </a:r>
            <a:r>
              <a:rPr lang="ru-RU" sz="2000" b="1" strike="noStrike" spc="-1" dirty="0" err="1">
                <a:solidFill>
                  <a:srgbClr val="000000"/>
                </a:solidFill>
                <a:latin typeface="Arial"/>
                <a:ea typeface="DejaVu Sans"/>
              </a:rPr>
              <a:t>іммунодіагностікі</a:t>
            </a:r>
            <a:r>
              <a:rPr lang="ru-RU" sz="2000" b="1" strike="noStrike" spc="-1" dirty="0">
                <a:solidFill>
                  <a:srgbClr val="000000"/>
                </a:solidFill>
                <a:latin typeface="Arial"/>
                <a:ea typeface="DejaVu Sans"/>
              </a:rPr>
              <a:t> є </a:t>
            </a:r>
            <a:r>
              <a:rPr lang="ru-RU" sz="2000" b="1" strike="noStrike" spc="-1" dirty="0" err="1">
                <a:solidFill>
                  <a:srgbClr val="000000"/>
                </a:solidFill>
                <a:latin typeface="Arial"/>
                <a:ea typeface="DejaVu Sans"/>
              </a:rPr>
              <a:t>периферична</a:t>
            </a:r>
            <a:r>
              <a:rPr lang="ru-RU" sz="2000" b="1" strike="noStrike" spc="-1" dirty="0">
                <a:solidFill>
                  <a:srgbClr val="000000"/>
                </a:solidFill>
                <a:latin typeface="Arial"/>
                <a:ea typeface="DejaVu Sans"/>
              </a:rPr>
              <a:t> кров.</a:t>
            </a:r>
            <a:endParaRPr lang="ru-RU"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288000" y="253800"/>
            <a:ext cx="8567640" cy="548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7C007C"/>
                </a:solidFill>
                <a:latin typeface="Arial"/>
              </a:rPr>
              <a:t>Підготовка крові для вивчення параметрів імунітету</a:t>
            </a:r>
            <a:endParaRPr lang="ru-RU" sz="2400" b="0" strike="noStrike" spc="-1">
              <a:latin typeface="Arial"/>
            </a:endParaRPr>
          </a:p>
          <a:p>
            <a:pPr algn="just">
              <a:lnSpc>
                <a:spcPct val="100000"/>
              </a:lnSpc>
            </a:pPr>
            <a:r>
              <a:rPr lang="ru-RU" sz="2200" b="1" strike="noStrike" spc="-1">
                <a:solidFill>
                  <a:srgbClr val="000000"/>
                </a:solidFill>
                <a:latin typeface="Arial"/>
              </a:rPr>
              <a:t>Периферичну кров для імунодіагностичних досліджень, як правило, забирають з ліктьової вени шляхом венепункції стерильним шприцом або спеціальними вакуумними контейнерами. Кров повинна бути взята для дослідження вранці, натщесерце. Однак при екстреної необхідності даним правилом нехтують. Так як імунодіагностичні дослідження включають визначення параметрів ІКК крові і імуноактивних молекул (гуморальних факторів), то кров забирають в 2 пробірки.</a:t>
            </a:r>
            <a:endParaRPr lang="ru-RU" sz="2200" b="0" strike="noStrike" spc="-1">
              <a:latin typeface="Arial"/>
            </a:endParaRPr>
          </a:p>
          <a:p>
            <a:pPr algn="just">
              <a:lnSpc>
                <a:spcPct val="100000"/>
              </a:lnSpc>
            </a:pPr>
            <a:r>
              <a:rPr lang="ru-RU" sz="2200" b="1" strike="noStrike" spc="-1">
                <a:solidFill>
                  <a:srgbClr val="000000"/>
                </a:solidFill>
                <a:latin typeface="Arial"/>
              </a:rPr>
              <a:t>Як правило, для імунологічного дослідження при венепункції забирають 10 мл крові: 5 мл для дослідження клітин і 5 мл - для дослідження гуморальних факторів. В принципі, обсяг крові, необхідний для дослідження, різний і залежить від використовуваних в лабораторії методів та обладнання, а також власне від діагностичних тестів.</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217800" y="235440"/>
            <a:ext cx="8709840" cy="636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1800" b="1" strike="noStrike" spc="-1">
                <a:solidFill>
                  <a:srgbClr val="0000B0"/>
                </a:solidFill>
                <a:latin typeface="Arial"/>
              </a:rPr>
              <a:t>Зберігання біологічного матеріалу, призначеного для імунологічного дослідження</a:t>
            </a:r>
            <a:endParaRPr lang="ru-RU" sz="1800" b="0" strike="noStrike" spc="-1">
              <a:latin typeface="Arial"/>
            </a:endParaRPr>
          </a:p>
          <a:p>
            <a:pPr algn="just">
              <a:lnSpc>
                <a:spcPct val="100000"/>
              </a:lnSpc>
            </a:pPr>
            <a:r>
              <a:rPr lang="ru-RU" sz="1600" b="1" strike="noStrike" spc="-1">
                <a:solidFill>
                  <a:srgbClr val="0000B0"/>
                </a:solidFill>
                <a:latin typeface="Arial"/>
              </a:rPr>
              <a:t>- </a:t>
            </a:r>
            <a:r>
              <a:rPr lang="ru-RU" sz="1500" b="1" strike="noStrike" spc="-1">
                <a:solidFill>
                  <a:srgbClr val="000000"/>
                </a:solidFill>
                <a:latin typeface="Arial"/>
              </a:rPr>
              <a:t>1. Кров, призначена для дослідження ІКК, повинна піддаватися обробці в максимально короткі терміни. Збереження зразка протягом 1-4-х год можна здійснювати при кімнатній температурі, бажано в темряві. При більш тривалому проміжку часу зразок слід зберігати при температурі +4 °С. В цьому випадку можуть відбуватися зміни функціональних властивостей клітин, особливо нейтрофілів (охолодження клітин призводить до їх агрегації, зниження фагоцитарної активності та ін. змін). У той же час зразок крові, призначений для дослідження імунологічного фенотипу лімфоцитів методом проточної цитометрії, зберігає свої властивості при такому режимі зберігання не менше 3-7 діб.</a:t>
            </a:r>
            <a:endParaRPr lang="ru-RU" sz="1500" b="0" strike="noStrike" spc="-1">
              <a:latin typeface="Arial"/>
            </a:endParaRPr>
          </a:p>
          <a:p>
            <a:pPr algn="just">
              <a:lnSpc>
                <a:spcPct val="100000"/>
              </a:lnSpc>
            </a:pPr>
            <a:r>
              <a:rPr lang="ru-RU" sz="1500" b="1" strike="noStrike" spc="-1">
                <a:solidFill>
                  <a:srgbClr val="000000"/>
                </a:solidFill>
                <a:latin typeface="Arial"/>
              </a:rPr>
              <a:t>- 2. При необхідності тривалого збереження клітинного матеріалу зразок крові або сепарованих лімфоцитів заморожують в рідкому азоті з використанням спеціальних буферних консервуючих сумішей.</a:t>
            </a:r>
            <a:endParaRPr lang="ru-RU" sz="1500" b="0" strike="noStrike" spc="-1">
              <a:latin typeface="Arial"/>
            </a:endParaRPr>
          </a:p>
          <a:p>
            <a:pPr algn="just">
              <a:lnSpc>
                <a:spcPct val="100000"/>
              </a:lnSpc>
            </a:pPr>
            <a:r>
              <a:rPr lang="ru-RU" sz="1500" b="1" strike="noStrike" spc="-1">
                <a:solidFill>
                  <a:srgbClr val="000000"/>
                </a:solidFill>
                <a:latin typeface="Arial"/>
              </a:rPr>
              <a:t>- 3. При зберіганні зразка крові (плазми або сироватки) потрібно враховувати швидкість катаболізму досліджуваних імуноактивних молекул. Так, період Т1/2 молекул антитіл класів IgG становить 21 добу, IgM і IgA - 5-7 діб. Це означає, що при зберіганні зразка біологічного матеріалу при температурі +4°С (а не в замороженому стані) отримана інформація буде характеризуватися достовірністю протягом перерахованого вище часу. Однак даний підхід абсолютно непридатний для дослідження цитокінів, а також компонентів системи комплементу.</a:t>
            </a:r>
            <a:endParaRPr lang="ru-RU" sz="1500" b="0" strike="noStrike" spc="-1">
              <a:latin typeface="Arial"/>
            </a:endParaRPr>
          </a:p>
          <a:p>
            <a:pPr algn="just">
              <a:lnSpc>
                <a:spcPct val="100000"/>
              </a:lnSpc>
            </a:pPr>
            <a:r>
              <a:rPr lang="ru-RU" sz="1500" b="1" strike="noStrike" spc="-1">
                <a:solidFill>
                  <a:srgbClr val="000000"/>
                </a:solidFill>
                <a:latin typeface="Arial"/>
              </a:rPr>
              <a:t>- 4. Сироватка крові, яка використовується для визначення концентрації імуноактивних молекул, може довго зберігатися при -18 - -40°С. Однак один і той же зразок не повинен піддаватися повторному заморожуванню. Крім цього, при тривалому зберіганні заморожених зразків сироватки та плазми крові слід враховувати можливість утворення холодових преципітатів і посилення випаровування води зі зразка, що змінює концентрацію і/або активність досліджуваних гуморальних факторів.</a:t>
            </a:r>
            <a:endParaRPr lang="ru-RU" sz="15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734291" y="540568"/>
            <a:ext cx="7772399" cy="381497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ru-RU" sz="2200" b="1" strike="noStrike" spc="-1" dirty="0" err="1">
                <a:solidFill>
                  <a:srgbClr val="7C007C"/>
                </a:solidFill>
                <a:latin typeface="Arial"/>
              </a:rPr>
              <a:t>Отримання</a:t>
            </a:r>
            <a:r>
              <a:rPr lang="ru-RU" sz="2200" b="1" strike="noStrike" spc="-1" dirty="0">
                <a:solidFill>
                  <a:srgbClr val="7C007C"/>
                </a:solidFill>
                <a:latin typeface="Arial"/>
              </a:rPr>
              <a:t> </a:t>
            </a:r>
            <a:r>
              <a:rPr lang="ru-RU" sz="2200" b="1" strike="noStrike" spc="-1" dirty="0" err="1">
                <a:solidFill>
                  <a:srgbClr val="7C007C"/>
                </a:solidFill>
                <a:latin typeface="Arial"/>
              </a:rPr>
              <a:t>сироватки</a:t>
            </a:r>
            <a:r>
              <a:rPr lang="ru-RU" sz="2200" b="1" strike="noStrike" spc="-1" dirty="0">
                <a:solidFill>
                  <a:srgbClr val="7C007C"/>
                </a:solidFill>
                <a:latin typeface="Arial"/>
              </a:rPr>
              <a:t> </a:t>
            </a:r>
            <a:r>
              <a:rPr lang="ru-RU" sz="2200" b="1" strike="noStrike" spc="-1" dirty="0" err="1">
                <a:solidFill>
                  <a:srgbClr val="7C007C"/>
                </a:solidFill>
                <a:latin typeface="Arial"/>
              </a:rPr>
              <a:t>крові</a:t>
            </a:r>
            <a:endParaRPr lang="ru-RU" sz="2200" b="0" strike="noStrike" spc="-1" dirty="0">
              <a:latin typeface="Arial"/>
            </a:endParaRPr>
          </a:p>
          <a:p>
            <a:pPr algn="just">
              <a:lnSpc>
                <a:spcPct val="100000"/>
              </a:lnSpc>
            </a:pPr>
            <a:r>
              <a:rPr lang="ru-RU" sz="2000" b="1" strike="noStrike" spc="-1" dirty="0">
                <a:solidFill>
                  <a:srgbClr val="000000"/>
                </a:solidFill>
                <a:latin typeface="Arial"/>
              </a:rPr>
              <a:t>Взятий у </a:t>
            </a:r>
            <a:r>
              <a:rPr lang="ru-RU" sz="2000" b="1" strike="noStrike" spc="-1" dirty="0" err="1">
                <a:solidFill>
                  <a:srgbClr val="000000"/>
                </a:solidFill>
                <a:latin typeface="Arial"/>
              </a:rPr>
              <a:t>пацієнта</a:t>
            </a:r>
            <a:r>
              <a:rPr lang="ru-RU" sz="2000" b="1" strike="noStrike" spc="-1" dirty="0">
                <a:solidFill>
                  <a:srgbClr val="000000"/>
                </a:solidFill>
                <a:latin typeface="Arial"/>
              </a:rPr>
              <a:t> </a:t>
            </a:r>
            <a:r>
              <a:rPr lang="ru-RU" sz="2000" b="1" strike="noStrike" spc="-1" dirty="0" err="1">
                <a:solidFill>
                  <a:srgbClr val="000000"/>
                </a:solidFill>
                <a:latin typeface="Arial"/>
              </a:rPr>
              <a:t>зразок</a:t>
            </a:r>
            <a:r>
              <a:rPr lang="ru-RU" sz="2000" b="1" strike="noStrike" spc="-1" dirty="0">
                <a:solidFill>
                  <a:srgbClr val="000000"/>
                </a:solidFill>
                <a:latin typeface="Arial"/>
              </a:rPr>
              <a:t> </a:t>
            </a:r>
            <a:r>
              <a:rPr lang="ru-RU" sz="2000" b="1" strike="noStrike" spc="-1" dirty="0" err="1">
                <a:solidFill>
                  <a:srgbClr val="000000"/>
                </a:solidFill>
                <a:latin typeface="Arial"/>
              </a:rPr>
              <a:t>крові</a:t>
            </a:r>
            <a:r>
              <a:rPr lang="ru-RU" sz="2000" b="1" strike="noStrike" spc="-1" dirty="0">
                <a:solidFill>
                  <a:srgbClr val="000000"/>
                </a:solidFill>
                <a:latin typeface="Arial"/>
              </a:rPr>
              <a:t> </a:t>
            </a:r>
            <a:r>
              <a:rPr lang="ru-RU" sz="2000" b="1" strike="noStrike" spc="-1" dirty="0" err="1">
                <a:solidFill>
                  <a:srgbClr val="000000"/>
                </a:solidFill>
                <a:latin typeface="Arial"/>
              </a:rPr>
              <a:t>поміщають</a:t>
            </a:r>
            <a:r>
              <a:rPr lang="ru-RU" sz="2000" b="1" strike="noStrike" spc="-1" dirty="0">
                <a:solidFill>
                  <a:srgbClr val="000000"/>
                </a:solidFill>
                <a:latin typeface="Arial"/>
              </a:rPr>
              <a:t> в </a:t>
            </a:r>
            <a:r>
              <a:rPr lang="ru-RU" sz="2000" b="1" strike="noStrike" spc="-1" dirty="0" err="1">
                <a:solidFill>
                  <a:srgbClr val="000000"/>
                </a:solidFill>
                <a:latin typeface="Arial"/>
              </a:rPr>
              <a:t>суху</a:t>
            </a:r>
            <a:r>
              <a:rPr lang="ru-RU" sz="2000" b="1" strike="noStrike" spc="-1" dirty="0">
                <a:solidFill>
                  <a:srgbClr val="000000"/>
                </a:solidFill>
                <a:latin typeface="Arial"/>
              </a:rPr>
              <a:t> </a:t>
            </a:r>
            <a:r>
              <a:rPr lang="ru-RU" sz="2000" b="1" strike="noStrike" spc="-1" dirty="0" err="1">
                <a:solidFill>
                  <a:srgbClr val="000000"/>
                </a:solidFill>
                <a:latin typeface="Arial"/>
              </a:rPr>
              <a:t>чисту</a:t>
            </a:r>
            <a:r>
              <a:rPr lang="ru-RU" sz="2000" b="1" strike="noStrike" spc="-1" dirty="0">
                <a:solidFill>
                  <a:srgbClr val="000000"/>
                </a:solidFill>
                <a:latin typeface="Arial"/>
              </a:rPr>
              <a:t> </a:t>
            </a:r>
            <a:r>
              <a:rPr lang="ru-RU" sz="2000" b="1" strike="noStrike" spc="-1" dirty="0" err="1">
                <a:solidFill>
                  <a:srgbClr val="000000"/>
                </a:solidFill>
                <a:latin typeface="Arial"/>
              </a:rPr>
              <a:t>пробірку</a:t>
            </a:r>
            <a:r>
              <a:rPr lang="ru-RU" sz="2000" b="1" strike="noStrike" spc="-1" dirty="0">
                <a:solidFill>
                  <a:srgbClr val="000000"/>
                </a:solidFill>
                <a:latin typeface="Arial"/>
              </a:rPr>
              <a:t> для </a:t>
            </a:r>
            <a:r>
              <a:rPr lang="ru-RU" sz="2000" b="1" strike="noStrike" spc="-1" dirty="0" err="1">
                <a:solidFill>
                  <a:srgbClr val="000000"/>
                </a:solidFill>
                <a:latin typeface="Arial"/>
              </a:rPr>
              <a:t>утворення</a:t>
            </a:r>
            <a:r>
              <a:rPr lang="ru-RU" sz="2000" b="1" strike="noStrike" spc="-1" dirty="0">
                <a:solidFill>
                  <a:srgbClr val="000000"/>
                </a:solidFill>
                <a:latin typeface="Arial"/>
              </a:rPr>
              <a:t> </a:t>
            </a:r>
            <a:r>
              <a:rPr lang="ru-RU" sz="2000" b="1" strike="noStrike" spc="-1" dirty="0" err="1">
                <a:solidFill>
                  <a:srgbClr val="000000"/>
                </a:solidFill>
                <a:latin typeface="Arial"/>
              </a:rPr>
              <a:t>згустку</a:t>
            </a:r>
            <a:r>
              <a:rPr lang="ru-RU" sz="2000" b="1" strike="noStrike" spc="-1" dirty="0">
                <a:solidFill>
                  <a:srgbClr val="000000"/>
                </a:solidFill>
                <a:latin typeface="Arial"/>
              </a:rPr>
              <a:t>. </a:t>
            </a:r>
            <a:endParaRPr lang="ru-RU" sz="2000" b="0" strike="noStrike" spc="-1" dirty="0">
              <a:latin typeface="Arial"/>
            </a:endParaRPr>
          </a:p>
          <a:p>
            <a:pPr algn="just">
              <a:lnSpc>
                <a:spcPct val="100000"/>
              </a:lnSpc>
            </a:pPr>
            <a:r>
              <a:rPr lang="ru-RU" sz="2000" b="1" strike="noStrike" spc="-1" dirty="0" err="1">
                <a:solidFill>
                  <a:srgbClr val="000000"/>
                </a:solidFill>
                <a:latin typeface="Arial"/>
              </a:rPr>
              <a:t>Цей</a:t>
            </a:r>
            <a:r>
              <a:rPr lang="ru-RU" sz="2000" b="1" strike="noStrike" spc="-1" dirty="0">
                <a:solidFill>
                  <a:srgbClr val="000000"/>
                </a:solidFill>
                <a:latin typeface="Arial"/>
              </a:rPr>
              <a:t> </a:t>
            </a:r>
            <a:r>
              <a:rPr lang="ru-RU" sz="2000" b="1" strike="noStrike" spc="-1" dirty="0" err="1">
                <a:solidFill>
                  <a:srgbClr val="000000"/>
                </a:solidFill>
                <a:latin typeface="Arial"/>
              </a:rPr>
              <a:t>процес</a:t>
            </a:r>
            <a:r>
              <a:rPr lang="ru-RU" sz="2000" b="1" strike="noStrike" spc="-1" dirty="0">
                <a:solidFill>
                  <a:srgbClr val="000000"/>
                </a:solidFill>
                <a:latin typeface="Arial"/>
              </a:rPr>
              <a:t> </a:t>
            </a:r>
            <a:r>
              <a:rPr lang="ru-RU" sz="2000" b="1" strike="noStrike" spc="-1" dirty="0" err="1">
                <a:solidFill>
                  <a:srgbClr val="000000"/>
                </a:solidFill>
                <a:latin typeface="Arial"/>
              </a:rPr>
              <a:t>здійснюється</a:t>
            </a:r>
            <a:r>
              <a:rPr lang="ru-RU" sz="2000" b="1" strike="noStrike" spc="-1" dirty="0">
                <a:solidFill>
                  <a:srgbClr val="000000"/>
                </a:solidFill>
                <a:latin typeface="Arial"/>
              </a:rPr>
              <a:t> </a:t>
            </a:r>
            <a:r>
              <a:rPr lang="ru-RU" sz="2000" b="1" strike="noStrike" spc="-1" dirty="0" err="1">
                <a:solidFill>
                  <a:srgbClr val="000000"/>
                </a:solidFill>
                <a:latin typeface="Arial"/>
              </a:rPr>
              <a:t>протягом</a:t>
            </a:r>
            <a:r>
              <a:rPr lang="ru-RU" sz="2000" b="1" strike="noStrike" spc="-1" dirty="0">
                <a:solidFill>
                  <a:srgbClr val="000000"/>
                </a:solidFill>
                <a:latin typeface="Arial"/>
              </a:rPr>
              <a:t> 30-60 </a:t>
            </a:r>
            <a:r>
              <a:rPr lang="ru-RU" sz="2000" b="1" strike="noStrike" spc="-1" dirty="0" err="1">
                <a:solidFill>
                  <a:srgbClr val="000000"/>
                </a:solidFill>
                <a:latin typeface="Arial"/>
              </a:rPr>
              <a:t>хв</a:t>
            </a:r>
            <a:r>
              <a:rPr lang="ru-RU" sz="2000" b="1" strike="noStrike" spc="-1" dirty="0">
                <a:solidFill>
                  <a:srgbClr val="000000"/>
                </a:solidFill>
                <a:latin typeface="Arial"/>
              </a:rPr>
              <a:t> при </a:t>
            </a:r>
            <a:r>
              <a:rPr lang="ru-RU" sz="2000" b="1" strike="noStrike" spc="-1" dirty="0" err="1">
                <a:solidFill>
                  <a:srgbClr val="000000"/>
                </a:solidFill>
                <a:latin typeface="Arial"/>
              </a:rPr>
              <a:t>інкубації</a:t>
            </a:r>
            <a:r>
              <a:rPr lang="ru-RU" sz="2000" b="1" strike="noStrike" spc="-1" dirty="0">
                <a:solidFill>
                  <a:srgbClr val="000000"/>
                </a:solidFill>
                <a:latin typeface="Arial"/>
              </a:rPr>
              <a:t> </a:t>
            </a:r>
            <a:r>
              <a:rPr lang="ru-RU" sz="2000" b="1" strike="noStrike" spc="-1" dirty="0" err="1">
                <a:solidFill>
                  <a:srgbClr val="000000"/>
                </a:solidFill>
                <a:latin typeface="Arial"/>
              </a:rPr>
              <a:t>зразка</a:t>
            </a:r>
            <a:r>
              <a:rPr lang="ru-RU" sz="2000" b="1" strike="noStrike" spc="-1" dirty="0">
                <a:solidFill>
                  <a:srgbClr val="000000"/>
                </a:solidFill>
                <a:latin typeface="Arial"/>
              </a:rPr>
              <a:t> при </a:t>
            </a:r>
            <a:r>
              <a:rPr lang="ru-RU" sz="2000" b="1" strike="noStrike" spc="-1" dirty="0" err="1">
                <a:solidFill>
                  <a:srgbClr val="000000"/>
                </a:solidFill>
                <a:latin typeface="Arial"/>
              </a:rPr>
              <a:t>кімнатній</a:t>
            </a:r>
            <a:r>
              <a:rPr lang="ru-RU" sz="2000" b="1" strike="noStrike" spc="-1" dirty="0">
                <a:solidFill>
                  <a:srgbClr val="000000"/>
                </a:solidFill>
                <a:latin typeface="Arial"/>
              </a:rPr>
              <a:t> </a:t>
            </a:r>
            <a:r>
              <a:rPr lang="ru-RU" sz="2000" b="1" strike="noStrike" spc="-1" dirty="0" err="1">
                <a:solidFill>
                  <a:srgbClr val="000000"/>
                </a:solidFill>
                <a:latin typeface="Arial"/>
              </a:rPr>
              <a:t>температурі</a:t>
            </a:r>
            <a:r>
              <a:rPr lang="ru-RU" sz="2000" b="1" strike="noStrike" spc="-1" dirty="0">
                <a:solidFill>
                  <a:srgbClr val="000000"/>
                </a:solidFill>
                <a:latin typeface="Arial"/>
              </a:rPr>
              <a:t> </a:t>
            </a:r>
            <a:r>
              <a:rPr lang="ru-RU" sz="2000" b="1" strike="noStrike" spc="-1" dirty="0" err="1">
                <a:solidFill>
                  <a:srgbClr val="000000"/>
                </a:solidFill>
                <a:latin typeface="Arial"/>
              </a:rPr>
              <a:t>або</a:t>
            </a:r>
            <a:r>
              <a:rPr lang="ru-RU" sz="2000" b="1" strike="noStrike" spc="-1" dirty="0">
                <a:solidFill>
                  <a:srgbClr val="000000"/>
                </a:solidFill>
                <a:latin typeface="Arial"/>
              </a:rPr>
              <a:t> при 37 ºС. </a:t>
            </a:r>
            <a:r>
              <a:rPr lang="ru-RU" sz="2000" b="1" strike="noStrike" spc="-1" dirty="0" err="1">
                <a:solidFill>
                  <a:srgbClr val="000000"/>
                </a:solidFill>
                <a:latin typeface="Arial"/>
              </a:rPr>
              <a:t>Після</a:t>
            </a:r>
            <a:r>
              <a:rPr lang="ru-RU" sz="2000" b="1" strike="noStrike" spc="-1" dirty="0">
                <a:solidFill>
                  <a:srgbClr val="000000"/>
                </a:solidFill>
                <a:latin typeface="Arial"/>
              </a:rPr>
              <a:t> </a:t>
            </a:r>
            <a:r>
              <a:rPr lang="ru-RU" sz="2000" b="1" strike="noStrike" spc="-1" dirty="0" err="1">
                <a:solidFill>
                  <a:srgbClr val="000000"/>
                </a:solidFill>
                <a:latin typeface="Arial"/>
              </a:rPr>
              <a:t>утворення</a:t>
            </a:r>
            <a:r>
              <a:rPr lang="ru-RU" sz="2000" b="1" strike="noStrike" spc="-1" dirty="0">
                <a:solidFill>
                  <a:srgbClr val="000000"/>
                </a:solidFill>
                <a:latin typeface="Arial"/>
              </a:rPr>
              <a:t> </a:t>
            </a:r>
            <a:r>
              <a:rPr lang="ru-RU" sz="2000" b="1" strike="noStrike" spc="-1" dirty="0" err="1">
                <a:solidFill>
                  <a:srgbClr val="000000"/>
                </a:solidFill>
                <a:latin typeface="Arial"/>
              </a:rPr>
              <a:t>згустку</a:t>
            </a:r>
            <a:r>
              <a:rPr lang="ru-RU" sz="2000" b="1" strike="noStrike" spc="-1" dirty="0">
                <a:solidFill>
                  <a:srgbClr val="000000"/>
                </a:solidFill>
                <a:latin typeface="Arial"/>
              </a:rPr>
              <a:t>, </a:t>
            </a:r>
            <a:r>
              <a:rPr lang="ru-RU" sz="2000" b="1" strike="noStrike" spc="-1" dirty="0" err="1">
                <a:solidFill>
                  <a:srgbClr val="000000"/>
                </a:solidFill>
                <a:latin typeface="Arial"/>
              </a:rPr>
              <a:t>його</a:t>
            </a:r>
            <a:r>
              <a:rPr lang="ru-RU" sz="2000" b="1" strike="noStrike" spc="-1" dirty="0">
                <a:solidFill>
                  <a:srgbClr val="000000"/>
                </a:solidFill>
                <a:latin typeface="Arial"/>
              </a:rPr>
              <a:t> </a:t>
            </a:r>
            <a:r>
              <a:rPr lang="ru-RU" sz="2000" b="1" strike="noStrike" spc="-1" dirty="0" err="1">
                <a:solidFill>
                  <a:srgbClr val="000000"/>
                </a:solidFill>
                <a:latin typeface="Arial"/>
              </a:rPr>
              <a:t>відокремлюють</a:t>
            </a:r>
            <a:r>
              <a:rPr lang="ru-RU" sz="2000" b="1" strike="noStrike" spc="-1" dirty="0">
                <a:solidFill>
                  <a:srgbClr val="000000"/>
                </a:solidFill>
                <a:latin typeface="Arial"/>
              </a:rPr>
              <a:t> </a:t>
            </a:r>
            <a:r>
              <a:rPr lang="ru-RU" sz="2000" b="1" strike="noStrike" spc="-1" dirty="0" err="1">
                <a:solidFill>
                  <a:srgbClr val="000000"/>
                </a:solidFill>
                <a:latin typeface="Arial"/>
              </a:rPr>
              <a:t>від</a:t>
            </a:r>
            <a:r>
              <a:rPr lang="ru-RU" sz="2000" b="1" strike="noStrike" spc="-1" dirty="0">
                <a:solidFill>
                  <a:srgbClr val="000000"/>
                </a:solidFill>
                <a:latin typeface="Arial"/>
              </a:rPr>
              <a:t> </a:t>
            </a:r>
            <a:r>
              <a:rPr lang="ru-RU" sz="2000" b="1" strike="noStrike" spc="-1" dirty="0" err="1">
                <a:solidFill>
                  <a:srgbClr val="000000"/>
                </a:solidFill>
                <a:latin typeface="Arial"/>
              </a:rPr>
              <a:t>стінок</a:t>
            </a:r>
            <a:r>
              <a:rPr lang="ru-RU" sz="2000" b="1" strike="noStrike" spc="-1" dirty="0">
                <a:solidFill>
                  <a:srgbClr val="000000"/>
                </a:solidFill>
                <a:latin typeface="Arial"/>
              </a:rPr>
              <a:t> </a:t>
            </a:r>
            <a:r>
              <a:rPr lang="ru-RU" sz="2000" b="1" strike="noStrike" spc="-1" dirty="0" err="1">
                <a:solidFill>
                  <a:srgbClr val="000000"/>
                </a:solidFill>
                <a:latin typeface="Arial"/>
              </a:rPr>
              <a:t>пробірки</a:t>
            </a:r>
            <a:r>
              <a:rPr lang="ru-RU" sz="2000" b="1" strike="noStrike" spc="-1" dirty="0">
                <a:solidFill>
                  <a:srgbClr val="000000"/>
                </a:solidFill>
                <a:latin typeface="Arial"/>
              </a:rPr>
              <a:t>, </a:t>
            </a:r>
            <a:r>
              <a:rPr lang="ru-RU" sz="2000" b="1" strike="noStrike" spc="-1" dirty="0" err="1">
                <a:solidFill>
                  <a:srgbClr val="000000"/>
                </a:solidFill>
                <a:latin typeface="Arial"/>
              </a:rPr>
              <a:t>обводячи</a:t>
            </a:r>
            <a:r>
              <a:rPr lang="ru-RU" sz="2000" b="1" strike="noStrike" spc="-1" dirty="0">
                <a:solidFill>
                  <a:srgbClr val="000000"/>
                </a:solidFill>
                <a:latin typeface="Arial"/>
              </a:rPr>
              <a:t> сухою </a:t>
            </a:r>
            <a:r>
              <a:rPr lang="ru-RU" sz="2000" b="1" strike="noStrike" spc="-1" dirty="0" err="1">
                <a:solidFill>
                  <a:srgbClr val="000000"/>
                </a:solidFill>
                <a:latin typeface="Arial"/>
              </a:rPr>
              <a:t>скляною</a:t>
            </a:r>
            <a:r>
              <a:rPr lang="ru-RU" sz="2000" b="1" strike="noStrike" spc="-1" dirty="0">
                <a:solidFill>
                  <a:srgbClr val="000000"/>
                </a:solidFill>
                <a:latin typeface="Arial"/>
              </a:rPr>
              <a:t> </a:t>
            </a:r>
            <a:r>
              <a:rPr lang="ru-RU" sz="2000" b="1" strike="noStrike" spc="-1" dirty="0" err="1">
                <a:solidFill>
                  <a:srgbClr val="000000"/>
                </a:solidFill>
                <a:latin typeface="Arial"/>
              </a:rPr>
              <a:t>паличкою</a:t>
            </a:r>
            <a:r>
              <a:rPr lang="ru-RU" sz="2000" b="1" strike="noStrike" spc="-1" dirty="0">
                <a:solidFill>
                  <a:srgbClr val="000000"/>
                </a:solidFill>
                <a:latin typeface="Arial"/>
              </a:rPr>
              <a:t>, </a:t>
            </a:r>
            <a:r>
              <a:rPr lang="ru-RU" sz="2000" b="1" strike="noStrike" spc="-1" dirty="0" err="1">
                <a:solidFill>
                  <a:srgbClr val="000000"/>
                </a:solidFill>
                <a:latin typeface="Arial"/>
              </a:rPr>
              <a:t>центрифугують</a:t>
            </a:r>
            <a:r>
              <a:rPr lang="ru-RU" sz="2000" b="1" strike="noStrike" spc="-1" dirty="0">
                <a:solidFill>
                  <a:srgbClr val="000000"/>
                </a:solidFill>
                <a:latin typeface="Arial"/>
              </a:rPr>
              <a:t> 10 </a:t>
            </a:r>
            <a:r>
              <a:rPr lang="ru-RU" sz="2000" b="1" strike="noStrike" spc="-1" dirty="0" err="1">
                <a:solidFill>
                  <a:srgbClr val="000000"/>
                </a:solidFill>
                <a:latin typeface="Arial"/>
              </a:rPr>
              <a:t>хв</a:t>
            </a:r>
            <a:r>
              <a:rPr lang="ru-RU" sz="2000" b="1" strike="noStrike" spc="-1" dirty="0">
                <a:solidFill>
                  <a:srgbClr val="000000"/>
                </a:solidFill>
                <a:latin typeface="Arial"/>
              </a:rPr>
              <a:t> при 350-400 g (1500 об / </a:t>
            </a:r>
            <a:r>
              <a:rPr lang="ru-RU" sz="2000" b="1" strike="noStrike" spc="-1" dirty="0" err="1">
                <a:solidFill>
                  <a:srgbClr val="000000"/>
                </a:solidFill>
                <a:latin typeface="Arial"/>
              </a:rPr>
              <a:t>хв</a:t>
            </a:r>
            <a:r>
              <a:rPr lang="ru-RU" sz="2000" b="1" strike="noStrike" spc="-1" dirty="0">
                <a:solidFill>
                  <a:srgbClr val="000000"/>
                </a:solidFill>
                <a:latin typeface="Arial"/>
              </a:rPr>
              <a:t>) і </a:t>
            </a:r>
            <a:r>
              <a:rPr lang="ru-RU" sz="2000" b="1" strike="noStrike" spc="-1" dirty="0" err="1">
                <a:solidFill>
                  <a:srgbClr val="000000"/>
                </a:solidFill>
                <a:latin typeface="Arial"/>
              </a:rPr>
              <a:t>отриману</a:t>
            </a:r>
            <a:r>
              <a:rPr lang="ru-RU" sz="2000" b="1" strike="noStrike" spc="-1" dirty="0">
                <a:solidFill>
                  <a:srgbClr val="000000"/>
                </a:solidFill>
                <a:latin typeface="Arial"/>
              </a:rPr>
              <a:t> </a:t>
            </a:r>
            <a:r>
              <a:rPr lang="ru-RU" sz="2000" b="1" strike="noStrike" spc="-1" dirty="0" err="1">
                <a:solidFill>
                  <a:srgbClr val="000000"/>
                </a:solidFill>
                <a:latin typeface="Arial"/>
              </a:rPr>
              <a:t>сироватку</a:t>
            </a:r>
            <a:r>
              <a:rPr lang="ru-RU" sz="2000" b="1" strike="noStrike" spc="-1" dirty="0">
                <a:solidFill>
                  <a:srgbClr val="000000"/>
                </a:solidFill>
                <a:latin typeface="Arial"/>
              </a:rPr>
              <a:t> </a:t>
            </a:r>
            <a:r>
              <a:rPr lang="ru-RU" sz="2000" b="1" strike="noStrike" spc="-1" dirty="0" err="1">
                <a:solidFill>
                  <a:srgbClr val="000000"/>
                </a:solidFill>
                <a:latin typeface="Arial"/>
              </a:rPr>
              <a:t>відбирають</a:t>
            </a:r>
            <a:r>
              <a:rPr lang="ru-RU" sz="2000" b="1" strike="noStrike" spc="-1" dirty="0">
                <a:solidFill>
                  <a:srgbClr val="000000"/>
                </a:solidFill>
                <a:latin typeface="Arial"/>
              </a:rPr>
              <a:t> в </a:t>
            </a:r>
            <a:r>
              <a:rPr lang="ru-RU" sz="2000" b="1" strike="noStrike" spc="-1" dirty="0" err="1">
                <a:solidFill>
                  <a:srgbClr val="000000"/>
                </a:solidFill>
                <a:latin typeface="Arial"/>
              </a:rPr>
              <a:t>чисту</a:t>
            </a:r>
            <a:r>
              <a:rPr lang="ru-RU" sz="2000" b="1" strike="noStrike" spc="-1" dirty="0">
                <a:solidFill>
                  <a:srgbClr val="000000"/>
                </a:solidFill>
                <a:latin typeface="Arial"/>
              </a:rPr>
              <a:t> </a:t>
            </a:r>
            <a:r>
              <a:rPr lang="ru-RU" sz="2000" b="1" strike="noStrike" spc="-1" dirty="0" err="1">
                <a:solidFill>
                  <a:srgbClr val="000000"/>
                </a:solidFill>
                <a:latin typeface="Arial"/>
              </a:rPr>
              <a:t>пробірку</a:t>
            </a:r>
            <a:r>
              <a:rPr lang="ru-RU" sz="2000" b="1" strike="noStrike" spc="-1" dirty="0">
                <a:solidFill>
                  <a:srgbClr val="000000"/>
                </a:solidFill>
                <a:latin typeface="Arial"/>
              </a:rPr>
              <a:t>. </a:t>
            </a:r>
            <a:r>
              <a:rPr lang="ru-RU" sz="2000" b="1" strike="noStrike" spc="-1" dirty="0" err="1">
                <a:solidFill>
                  <a:srgbClr val="000000"/>
                </a:solidFill>
                <a:latin typeface="Arial"/>
              </a:rPr>
              <a:t>Сироватку</a:t>
            </a:r>
            <a:r>
              <a:rPr lang="ru-RU" sz="2000" b="1" strike="noStrike" spc="-1" dirty="0">
                <a:solidFill>
                  <a:srgbClr val="000000"/>
                </a:solidFill>
                <a:latin typeface="Arial"/>
              </a:rPr>
              <a:t>, </a:t>
            </a:r>
            <a:r>
              <a:rPr lang="ru-RU" sz="2000" b="1" strike="noStrike" spc="-1" dirty="0" err="1">
                <a:solidFill>
                  <a:srgbClr val="000000"/>
                </a:solidFill>
                <a:latin typeface="Arial"/>
              </a:rPr>
              <a:t>щоб</a:t>
            </a:r>
            <a:r>
              <a:rPr lang="ru-RU" sz="2000" b="1" strike="noStrike" spc="-1" dirty="0">
                <a:solidFill>
                  <a:srgbClr val="000000"/>
                </a:solidFill>
                <a:latin typeface="Arial"/>
              </a:rPr>
              <a:t> </a:t>
            </a:r>
            <a:r>
              <a:rPr lang="ru-RU" sz="2000" b="1" strike="noStrike" spc="-1" dirty="0" err="1">
                <a:solidFill>
                  <a:srgbClr val="000000"/>
                </a:solidFill>
                <a:latin typeface="Arial"/>
              </a:rPr>
              <a:t>уникнути</a:t>
            </a:r>
            <a:r>
              <a:rPr lang="ru-RU" sz="2000" b="1" strike="noStrike" spc="-1" dirty="0">
                <a:solidFill>
                  <a:srgbClr val="000000"/>
                </a:solidFill>
                <a:latin typeface="Arial"/>
              </a:rPr>
              <a:t> </a:t>
            </a:r>
            <a:r>
              <a:rPr lang="ru-RU" sz="2000" b="1" strike="noStrike" spc="-1" dirty="0" err="1">
                <a:solidFill>
                  <a:srgbClr val="000000"/>
                </a:solidFill>
                <a:latin typeface="Arial"/>
              </a:rPr>
              <a:t>ефекту</a:t>
            </a:r>
            <a:r>
              <a:rPr lang="ru-RU" sz="2000" b="1" strike="noStrike" spc="-1" dirty="0">
                <a:solidFill>
                  <a:srgbClr val="000000"/>
                </a:solidFill>
                <a:latin typeface="Arial"/>
              </a:rPr>
              <a:t> </a:t>
            </a:r>
            <a:r>
              <a:rPr lang="ru-RU" sz="2000" b="1" strike="noStrike" spc="-1" dirty="0" err="1">
                <a:solidFill>
                  <a:srgbClr val="000000"/>
                </a:solidFill>
                <a:latin typeface="Arial"/>
              </a:rPr>
              <a:t>дії</a:t>
            </a:r>
            <a:r>
              <a:rPr lang="ru-RU" sz="2000" b="1" strike="noStrike" spc="-1" dirty="0">
                <a:solidFill>
                  <a:srgbClr val="000000"/>
                </a:solidFill>
                <a:latin typeface="Arial"/>
              </a:rPr>
              <a:t> </a:t>
            </a:r>
            <a:r>
              <a:rPr lang="ru-RU" sz="2000" b="1" strike="noStrike" spc="-1" dirty="0" err="1">
                <a:solidFill>
                  <a:srgbClr val="000000"/>
                </a:solidFill>
                <a:latin typeface="Arial"/>
              </a:rPr>
              <a:t>неодноразових</a:t>
            </a:r>
            <a:r>
              <a:rPr lang="ru-RU" sz="2000" b="1" strike="noStrike" spc="-1" dirty="0">
                <a:solidFill>
                  <a:srgbClr val="000000"/>
                </a:solidFill>
                <a:latin typeface="Arial"/>
              </a:rPr>
              <a:t> </a:t>
            </a:r>
            <a:r>
              <a:rPr lang="ru-RU" sz="2000" b="1" strike="noStrike" spc="-1" dirty="0" err="1">
                <a:solidFill>
                  <a:srgbClr val="000000"/>
                </a:solidFill>
                <a:latin typeface="Arial"/>
              </a:rPr>
              <a:t>заморожування</a:t>
            </a:r>
            <a:r>
              <a:rPr lang="ru-RU" sz="2000" b="1" strike="noStrike" spc="-1" dirty="0">
                <a:solidFill>
                  <a:srgbClr val="000000"/>
                </a:solidFill>
                <a:latin typeface="Arial"/>
              </a:rPr>
              <a:t> і </a:t>
            </a:r>
            <a:r>
              <a:rPr lang="ru-RU" sz="2000" b="1" strike="noStrike" spc="-1" dirty="0" err="1">
                <a:solidFill>
                  <a:srgbClr val="000000"/>
                </a:solidFill>
                <a:latin typeface="Arial"/>
              </a:rPr>
              <a:t>розморожування</a:t>
            </a:r>
            <a:r>
              <a:rPr lang="ru-RU" sz="2000" b="1" strike="noStrike" spc="-1" dirty="0">
                <a:solidFill>
                  <a:srgbClr val="000000"/>
                </a:solidFill>
                <a:latin typeface="Arial"/>
              </a:rPr>
              <a:t> в </a:t>
            </a:r>
            <a:r>
              <a:rPr lang="ru-RU" sz="2000" b="1" strike="noStrike" spc="-1" dirty="0" err="1">
                <a:solidFill>
                  <a:srgbClr val="000000"/>
                </a:solidFill>
                <a:latin typeface="Arial"/>
              </a:rPr>
              <a:t>разі</a:t>
            </a:r>
            <a:r>
              <a:rPr lang="ru-RU" sz="2000" b="1" strike="noStrike" spc="-1" dirty="0">
                <a:solidFill>
                  <a:srgbClr val="000000"/>
                </a:solidFill>
                <a:latin typeface="Arial"/>
              </a:rPr>
              <a:t> </a:t>
            </a:r>
            <a:r>
              <a:rPr lang="ru-RU" sz="2000" b="1" strike="noStrike" spc="-1" dirty="0" err="1">
                <a:solidFill>
                  <a:srgbClr val="000000"/>
                </a:solidFill>
                <a:latin typeface="Arial"/>
              </a:rPr>
              <a:t>тривалого</a:t>
            </a:r>
            <a:r>
              <a:rPr lang="ru-RU" sz="2000" b="1" strike="noStrike" spc="-1" dirty="0">
                <a:solidFill>
                  <a:srgbClr val="000000"/>
                </a:solidFill>
                <a:latin typeface="Arial"/>
              </a:rPr>
              <a:t> </a:t>
            </a:r>
            <a:r>
              <a:rPr lang="ru-RU" sz="2000" b="1" strike="noStrike" spc="-1" dirty="0" err="1">
                <a:solidFill>
                  <a:srgbClr val="000000"/>
                </a:solidFill>
                <a:latin typeface="Arial"/>
              </a:rPr>
              <a:t>зберігання</a:t>
            </a:r>
            <a:r>
              <a:rPr lang="ru-RU" sz="2000" b="1" strike="noStrike" spc="-1" dirty="0">
                <a:solidFill>
                  <a:srgbClr val="000000"/>
                </a:solidFill>
                <a:latin typeface="Arial"/>
              </a:rPr>
              <a:t>, </a:t>
            </a:r>
            <a:r>
              <a:rPr lang="ru-RU" sz="2000" b="1" strike="noStrike" spc="-1" dirty="0" err="1">
                <a:solidFill>
                  <a:srgbClr val="000000"/>
                </a:solidFill>
                <a:latin typeface="Arial"/>
              </a:rPr>
              <a:t>розливають</a:t>
            </a:r>
            <a:r>
              <a:rPr lang="ru-RU" sz="2000" b="1" strike="noStrike" spc="-1" dirty="0">
                <a:solidFill>
                  <a:srgbClr val="000000"/>
                </a:solidFill>
                <a:latin typeface="Arial"/>
              </a:rPr>
              <a:t> в </a:t>
            </a:r>
            <a:r>
              <a:rPr lang="ru-RU" sz="2000" b="1" strike="noStrike" spc="-1" dirty="0" err="1">
                <a:solidFill>
                  <a:srgbClr val="000000"/>
                </a:solidFill>
                <a:latin typeface="Arial"/>
              </a:rPr>
              <a:t>кілька</a:t>
            </a:r>
            <a:r>
              <a:rPr lang="ru-RU" sz="2000" b="1" strike="noStrike" spc="-1" dirty="0">
                <a:solidFill>
                  <a:srgbClr val="000000"/>
                </a:solidFill>
                <a:latin typeface="Arial"/>
              </a:rPr>
              <a:t> </a:t>
            </a:r>
            <a:r>
              <a:rPr lang="ru-RU" sz="2000" b="1" strike="noStrike" spc="-1" dirty="0" err="1">
                <a:solidFill>
                  <a:srgbClr val="000000"/>
                </a:solidFill>
                <a:latin typeface="Arial"/>
              </a:rPr>
              <a:t>мікропробірок</a:t>
            </a:r>
            <a:r>
              <a:rPr lang="ru-RU" sz="2000" b="1" strike="noStrike" spc="-1" dirty="0">
                <a:solidFill>
                  <a:srgbClr val="000000"/>
                </a:solidFill>
                <a:latin typeface="Arial"/>
              </a:rPr>
              <a:t> і </a:t>
            </a:r>
            <a:r>
              <a:rPr lang="ru-RU" sz="2000" b="1" strike="noStrike" spc="-1" dirty="0" err="1">
                <a:solidFill>
                  <a:srgbClr val="000000"/>
                </a:solidFill>
                <a:latin typeface="Arial"/>
              </a:rPr>
              <a:t>зберігають</a:t>
            </a:r>
            <a:r>
              <a:rPr lang="ru-RU" sz="2000" b="1" strike="noStrike" spc="-1" dirty="0">
                <a:solidFill>
                  <a:srgbClr val="000000"/>
                </a:solidFill>
                <a:latin typeface="Arial"/>
              </a:rPr>
              <a:t> при -20 ° С.</a:t>
            </a:r>
            <a:endParaRPr lang="ru-RU"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428760" y="285840"/>
            <a:ext cx="842904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dirty="0" err="1" smtClean="0">
                <a:solidFill>
                  <a:srgbClr val="FF0000"/>
                </a:solidFill>
                <a:latin typeface="Arial"/>
                <a:ea typeface="DejaVu Sans"/>
              </a:rPr>
              <a:t>Організація</a:t>
            </a:r>
            <a:r>
              <a:rPr lang="ru-RU" sz="2000" b="1" strike="noStrike" spc="-1" dirty="0" smtClean="0">
                <a:solidFill>
                  <a:srgbClr val="FF0000"/>
                </a:solidFill>
                <a:latin typeface="Arial"/>
                <a:ea typeface="DejaVu Sans"/>
              </a:rPr>
              <a:t> </a:t>
            </a:r>
            <a:r>
              <a:rPr lang="ru-RU" sz="2000" b="1" strike="noStrike" spc="-1" dirty="0" err="1">
                <a:solidFill>
                  <a:srgbClr val="FF0000"/>
                </a:solidFill>
                <a:latin typeface="Arial"/>
                <a:ea typeface="DejaVu Sans"/>
              </a:rPr>
              <a:t>імунологічної</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лабораторії</a:t>
            </a:r>
            <a:r>
              <a:rPr lang="ru-RU" sz="2000" b="1" strike="noStrike" spc="-1" dirty="0">
                <a:solidFill>
                  <a:srgbClr val="FF0000"/>
                </a:solidFill>
                <a:latin typeface="Arial"/>
                <a:ea typeface="DejaVu Sans"/>
              </a:rPr>
              <a:t> і </a:t>
            </a:r>
            <a:r>
              <a:rPr lang="ru-RU" sz="2000" b="1" strike="noStrike" spc="-1" dirty="0" err="1">
                <a:solidFill>
                  <a:srgbClr val="FF0000"/>
                </a:solidFill>
                <a:latin typeface="Arial"/>
                <a:ea typeface="DejaVu Sans"/>
              </a:rPr>
              <a:t>положення</a:t>
            </a:r>
            <a:r>
              <a:rPr lang="ru-RU" sz="2000" b="1" strike="noStrike" spc="-1" dirty="0">
                <a:solidFill>
                  <a:srgbClr val="FF0000"/>
                </a:solidFill>
                <a:latin typeface="Arial"/>
                <a:ea typeface="DejaVu Sans"/>
              </a:rPr>
              <a:t> про </a:t>
            </a:r>
            <a:r>
              <a:rPr lang="ru-RU" sz="2000" b="1" strike="noStrike" spc="-1" dirty="0" err="1">
                <a:solidFill>
                  <a:srgbClr val="FF0000"/>
                </a:solidFill>
                <a:latin typeface="Arial"/>
                <a:ea typeface="DejaVu Sans"/>
              </a:rPr>
              <a:t>лікаря</a:t>
            </a:r>
            <a:r>
              <a:rPr lang="ru-RU" sz="2000" b="1" strike="noStrike" spc="-1" dirty="0">
                <a:solidFill>
                  <a:srgbClr val="FF0000"/>
                </a:solidFill>
                <a:latin typeface="Arial"/>
                <a:ea typeface="DejaVu Sans"/>
              </a:rPr>
              <a:t>-лаборанта-</a:t>
            </a:r>
            <a:r>
              <a:rPr lang="ru-RU" sz="2000" b="1" strike="noStrike" spc="-1" dirty="0" err="1">
                <a:solidFill>
                  <a:srgbClr val="FF0000"/>
                </a:solidFill>
                <a:latin typeface="Arial"/>
                <a:ea typeface="DejaVu Sans"/>
              </a:rPr>
              <a:t>імунолога</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згідно</a:t>
            </a:r>
            <a:r>
              <a:rPr lang="ru-RU" sz="2000" b="1" strike="noStrike" spc="-1" dirty="0">
                <a:solidFill>
                  <a:srgbClr val="FF0000"/>
                </a:solidFill>
                <a:latin typeface="Arial"/>
                <a:ea typeface="DejaVu Sans"/>
              </a:rPr>
              <a:t> наказу МОЗ </a:t>
            </a:r>
            <a:r>
              <a:rPr lang="ru-RU" sz="2000" b="1" strike="noStrike" spc="-1" dirty="0" err="1">
                <a:solidFill>
                  <a:srgbClr val="FF0000"/>
                </a:solidFill>
                <a:latin typeface="Arial"/>
                <a:ea typeface="DejaVu Sans"/>
              </a:rPr>
              <a:t>України</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від</a:t>
            </a:r>
            <a:r>
              <a:rPr lang="ru-RU" sz="2000" b="1" strike="noStrike" spc="-1" dirty="0">
                <a:solidFill>
                  <a:srgbClr val="FF0000"/>
                </a:solidFill>
                <a:latin typeface="Arial"/>
                <a:ea typeface="DejaVu Sans"/>
              </a:rPr>
              <a:t> 19.11.2002 р. №422 (</a:t>
            </a:r>
            <a:r>
              <a:rPr lang="ru-RU" sz="2000" b="1" strike="noStrike" spc="-1" dirty="0" err="1">
                <a:solidFill>
                  <a:srgbClr val="FF0000"/>
                </a:solidFill>
                <a:latin typeface="Arial"/>
                <a:ea typeface="DejaVu Sans"/>
              </a:rPr>
              <a:t>витяги</a:t>
            </a:r>
            <a:r>
              <a:rPr lang="ru-RU" sz="2000" b="1" strike="noStrike" spc="-1" dirty="0">
                <a:solidFill>
                  <a:srgbClr val="FF0000"/>
                </a:solidFill>
                <a:latin typeface="Arial"/>
                <a:ea typeface="DejaVu Sans"/>
              </a:rPr>
              <a:t> з </a:t>
            </a:r>
            <a:r>
              <a:rPr lang="ru-RU" sz="2000" b="1" strike="noStrike" spc="-1" dirty="0" smtClean="0">
                <a:solidFill>
                  <a:srgbClr val="FF0000"/>
                </a:solidFill>
                <a:latin typeface="Arial"/>
                <a:ea typeface="DejaVu Sans"/>
              </a:rPr>
              <a:t>наказу) .</a:t>
            </a:r>
            <a:endParaRPr lang="ru-RU" sz="2000" b="0" strike="noStrike" spc="-1" dirty="0">
              <a:latin typeface="Arial"/>
            </a:endParaRPr>
          </a:p>
          <a:p>
            <a:pPr algn="just">
              <a:lnSpc>
                <a:spcPct val="100000"/>
              </a:lnSpc>
            </a:pPr>
            <a:endParaRPr lang="ru-RU" sz="2000" b="0" strike="noStrike" spc="-1" dirty="0">
              <a:latin typeface="Arial"/>
            </a:endParaRPr>
          </a:p>
          <a:p>
            <a:pPr algn="just">
              <a:lnSpc>
                <a:spcPct val="100000"/>
              </a:lnSpc>
            </a:pPr>
            <a:endParaRPr lang="ru-RU" sz="2000" b="0" strike="noStrike" spc="-1" dirty="0">
              <a:latin typeface="Arial"/>
            </a:endParaRPr>
          </a:p>
          <a:p>
            <a:pPr algn="just">
              <a:lnSpc>
                <a:spcPct val="100000"/>
              </a:lnSpc>
            </a:pPr>
            <a:endParaRPr lang="ru-RU" sz="2000" b="0" strike="noStrike" spc="-1" dirty="0">
              <a:latin typeface="Arial"/>
            </a:endParaRPr>
          </a:p>
        </p:txBody>
      </p:sp>
      <p:sp>
        <p:nvSpPr>
          <p:cNvPr id="196" name="CustomShape 2"/>
          <p:cNvSpPr/>
          <p:nvPr/>
        </p:nvSpPr>
        <p:spPr>
          <a:xfrm>
            <a:off x="540000" y="1665360"/>
            <a:ext cx="8423640" cy="536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000" b="0" strike="noStrike" spc="-1" dirty="0">
                <a:solidFill>
                  <a:srgbClr val="0000DC"/>
                </a:solidFill>
                <a:latin typeface="Arial"/>
              </a:rPr>
              <a:t> </a:t>
            </a:r>
            <a:r>
              <a:rPr lang="ru-RU" sz="2000" b="1" strike="noStrike" spc="-1" dirty="0">
                <a:solidFill>
                  <a:srgbClr val="0000DC"/>
                </a:solidFill>
                <a:latin typeface="Arial"/>
              </a:rPr>
              <a:t>ПРИМІРНЕ ПОЛОЖЕННЯ </a:t>
            </a:r>
            <a:endParaRPr lang="ru-RU" sz="2000" b="0" strike="noStrike" spc="-1" dirty="0">
              <a:latin typeface="Arial"/>
            </a:endParaRPr>
          </a:p>
          <a:p>
            <a:pPr algn="ctr">
              <a:lnSpc>
                <a:spcPct val="100000"/>
              </a:lnSpc>
            </a:pPr>
            <a:r>
              <a:rPr lang="ru-RU" sz="2000" b="1" strike="noStrike" spc="-1" dirty="0">
                <a:solidFill>
                  <a:srgbClr val="0000DC"/>
                </a:solidFill>
                <a:latin typeface="Arial"/>
              </a:rPr>
              <a:t>про </a:t>
            </a:r>
            <a:r>
              <a:rPr lang="ru-RU" sz="2000" b="1" strike="noStrike" spc="-1" dirty="0" err="1">
                <a:solidFill>
                  <a:srgbClr val="0000DC"/>
                </a:solidFill>
                <a:latin typeface="Arial"/>
              </a:rPr>
              <a:t>лабораторію</a:t>
            </a:r>
            <a:r>
              <a:rPr lang="ru-RU" sz="2000" b="1" strike="noStrike" spc="-1" dirty="0">
                <a:solidFill>
                  <a:srgbClr val="0000DC"/>
                </a:solidFill>
                <a:latin typeface="Arial"/>
              </a:rPr>
              <a:t> </a:t>
            </a:r>
            <a:r>
              <a:rPr lang="ru-RU" sz="2000" b="1" strike="noStrike" spc="-1" dirty="0" err="1">
                <a:solidFill>
                  <a:srgbClr val="0000DC"/>
                </a:solidFill>
                <a:latin typeface="Arial"/>
              </a:rPr>
              <a:t>імунології</a:t>
            </a:r>
            <a:endParaRPr lang="ru-RU" sz="2000" b="0" strike="noStrike" spc="-1" dirty="0">
              <a:latin typeface="Arial"/>
            </a:endParaRPr>
          </a:p>
          <a:p>
            <a:pPr algn="just">
              <a:lnSpc>
                <a:spcPct val="100000"/>
              </a:lnSpc>
            </a:pPr>
            <a:r>
              <a:rPr lang="ru-RU" sz="1800" b="1" strike="noStrike" spc="-1" dirty="0">
                <a:solidFill>
                  <a:srgbClr val="0000DC"/>
                </a:solidFill>
                <a:latin typeface="Arial"/>
              </a:rPr>
              <a:t>       1. </a:t>
            </a:r>
            <a:r>
              <a:rPr lang="ru-RU" sz="1800" b="1" strike="noStrike" spc="-1" dirty="0" err="1">
                <a:solidFill>
                  <a:srgbClr val="0000DC"/>
                </a:solidFill>
                <a:latin typeface="Arial"/>
              </a:rPr>
              <a:t>Загальні</a:t>
            </a:r>
            <a:r>
              <a:rPr lang="ru-RU" sz="1800" b="1" strike="noStrike" spc="-1" dirty="0">
                <a:solidFill>
                  <a:srgbClr val="0000DC"/>
                </a:solidFill>
                <a:latin typeface="Arial"/>
              </a:rPr>
              <a:t> </a:t>
            </a:r>
            <a:r>
              <a:rPr lang="ru-RU" sz="1800" b="1" strike="noStrike" spc="-1" dirty="0" err="1">
                <a:solidFill>
                  <a:srgbClr val="0000DC"/>
                </a:solidFill>
                <a:latin typeface="Arial"/>
              </a:rPr>
              <a:t>положення</a:t>
            </a:r>
            <a:endParaRPr lang="ru-RU" sz="1800" b="0" strike="noStrike" spc="-1" dirty="0">
              <a:latin typeface="Arial"/>
            </a:endParaRPr>
          </a:p>
          <a:p>
            <a:pPr algn="just">
              <a:lnSpc>
                <a:spcPct val="100000"/>
              </a:lnSpc>
            </a:pPr>
            <a:r>
              <a:rPr lang="ru-RU" sz="1800" b="1" strike="noStrike" spc="-1" dirty="0">
                <a:solidFill>
                  <a:srgbClr val="0000DC"/>
                </a:solidFill>
                <a:latin typeface="Arial"/>
              </a:rPr>
              <a:t>    </a:t>
            </a:r>
            <a:r>
              <a:rPr lang="ru-RU" sz="1800" b="1" strike="noStrike" spc="-1" dirty="0">
                <a:solidFill>
                  <a:srgbClr val="000000"/>
                </a:solidFill>
                <a:latin typeface="Arial"/>
              </a:rPr>
              <a:t> 1.1. </a:t>
            </a:r>
            <a:r>
              <a:rPr lang="ru-RU" sz="1800" b="1" strike="noStrike" spc="-1" dirty="0" err="1">
                <a:solidFill>
                  <a:srgbClr val="000000"/>
                </a:solidFill>
                <a:latin typeface="Arial"/>
              </a:rPr>
              <a:t>Лабораторія</a:t>
            </a:r>
            <a:r>
              <a:rPr lang="ru-RU" sz="1800" b="1" strike="noStrike" spc="-1" dirty="0">
                <a:solidFill>
                  <a:srgbClr val="000000"/>
                </a:solidFill>
                <a:latin typeface="Arial"/>
              </a:rPr>
              <a:t>   </a:t>
            </a:r>
            <a:r>
              <a:rPr lang="ru-RU" sz="1800" b="1" strike="noStrike" spc="-1" dirty="0" err="1">
                <a:solidFill>
                  <a:srgbClr val="000000"/>
                </a:solidFill>
                <a:latin typeface="Arial"/>
              </a:rPr>
              <a:t>імунології</a:t>
            </a:r>
            <a:r>
              <a:rPr lang="ru-RU" sz="1800" b="1" strike="noStrike" spc="-1" dirty="0">
                <a:solidFill>
                  <a:srgbClr val="000000"/>
                </a:solidFill>
                <a:latin typeface="Arial"/>
              </a:rPr>
              <a:t>   є   </a:t>
            </a:r>
            <a:r>
              <a:rPr lang="ru-RU" sz="1800" b="1" strike="noStrike" spc="-1" dirty="0" err="1">
                <a:solidFill>
                  <a:srgbClr val="000000"/>
                </a:solidFill>
                <a:latin typeface="Arial"/>
              </a:rPr>
              <a:t>самостійним</a:t>
            </a:r>
            <a:r>
              <a:rPr lang="ru-RU" sz="1800" b="1" strike="noStrike" spc="-1" dirty="0">
                <a:solidFill>
                  <a:srgbClr val="000000"/>
                </a:solidFill>
                <a:latin typeface="Arial"/>
              </a:rPr>
              <a:t>   </a:t>
            </a:r>
            <a:r>
              <a:rPr lang="ru-RU" sz="1800" b="1" strike="noStrike" spc="-1" dirty="0" err="1">
                <a:solidFill>
                  <a:srgbClr val="000000"/>
                </a:solidFill>
                <a:latin typeface="Arial"/>
              </a:rPr>
              <a:t>структурним</a:t>
            </a:r>
            <a:r>
              <a:rPr lang="ru-RU" sz="1800" b="1" strike="noStrike" spc="-1" dirty="0">
                <a:solidFill>
                  <a:srgbClr val="000000"/>
                </a:solidFill>
                <a:latin typeface="Arial"/>
              </a:rPr>
              <a:t> </a:t>
            </a:r>
            <a:r>
              <a:rPr lang="ru-RU" sz="1800" b="1" strike="noStrike" spc="-1" dirty="0" err="1">
                <a:solidFill>
                  <a:srgbClr val="000000"/>
                </a:solidFill>
                <a:latin typeface="Arial"/>
              </a:rPr>
              <a:t>підрозділом</a:t>
            </a:r>
            <a:r>
              <a:rPr lang="ru-RU" sz="1800" b="1" strike="noStrike" spc="-1" dirty="0">
                <a:solidFill>
                  <a:srgbClr val="000000"/>
                </a:solidFill>
                <a:latin typeface="Arial"/>
              </a:rPr>
              <a:t>   </a:t>
            </a:r>
            <a:r>
              <a:rPr lang="ru-RU" sz="1800" b="1" strike="noStrike" spc="-1" dirty="0" err="1">
                <a:solidFill>
                  <a:srgbClr val="000000"/>
                </a:solidFill>
                <a:latin typeface="Arial"/>
              </a:rPr>
              <a:t>клінік</a:t>
            </a:r>
            <a:r>
              <a:rPr lang="ru-RU" sz="1800" b="1" strike="noStrike" spc="-1" dirty="0">
                <a:solidFill>
                  <a:srgbClr val="000000"/>
                </a:solidFill>
                <a:latin typeface="Arial"/>
              </a:rPr>
              <a:t>  </a:t>
            </a:r>
            <a:r>
              <a:rPr lang="ru-RU" sz="1800" b="1" strike="noStrike" spc="-1" dirty="0" err="1">
                <a:solidFill>
                  <a:srgbClr val="000000"/>
                </a:solidFill>
                <a:latin typeface="Arial"/>
              </a:rPr>
              <a:t>науково-дослідних</a:t>
            </a:r>
            <a:r>
              <a:rPr lang="ru-RU" sz="1800" b="1" strike="noStrike" spc="-1" dirty="0">
                <a:solidFill>
                  <a:srgbClr val="000000"/>
                </a:solidFill>
                <a:latin typeface="Arial"/>
              </a:rPr>
              <a:t>  та  </a:t>
            </a:r>
            <a:r>
              <a:rPr lang="ru-RU" sz="1800" b="1" strike="noStrike" spc="-1" dirty="0" err="1">
                <a:solidFill>
                  <a:srgbClr val="000000"/>
                </a:solidFill>
                <a:latin typeface="Arial"/>
              </a:rPr>
              <a:t>медичних</a:t>
            </a:r>
            <a:r>
              <a:rPr lang="ru-RU" sz="1800" b="1" strike="noStrike" spc="-1" dirty="0">
                <a:solidFill>
                  <a:srgbClr val="000000"/>
                </a:solidFill>
                <a:latin typeface="Arial"/>
              </a:rPr>
              <a:t>  </a:t>
            </a:r>
            <a:r>
              <a:rPr lang="ru-RU" sz="1800" b="1" strike="noStrike" spc="-1" dirty="0" err="1">
                <a:solidFill>
                  <a:srgbClr val="000000"/>
                </a:solidFill>
                <a:latin typeface="Arial"/>
              </a:rPr>
              <a:t>інститутів</a:t>
            </a:r>
            <a:r>
              <a:rPr lang="ru-RU" sz="1800" b="1" strike="noStrike" spc="-1" dirty="0">
                <a:solidFill>
                  <a:srgbClr val="000000"/>
                </a:solidFill>
                <a:latin typeface="Arial"/>
              </a:rPr>
              <a:t>, </a:t>
            </a:r>
            <a:r>
              <a:rPr lang="ru-RU" sz="1800" b="1" strike="noStrike" spc="-1" dirty="0" err="1">
                <a:solidFill>
                  <a:srgbClr val="000000"/>
                </a:solidFill>
                <a:latin typeface="Arial"/>
              </a:rPr>
              <a:t>обласних</a:t>
            </a:r>
            <a:r>
              <a:rPr lang="ru-RU" sz="1800" b="1" strike="noStrike" spc="-1" dirty="0">
                <a:solidFill>
                  <a:srgbClr val="000000"/>
                </a:solidFill>
                <a:latin typeface="Arial"/>
              </a:rPr>
              <a:t>,  </a:t>
            </a:r>
            <a:r>
              <a:rPr lang="ru-RU" sz="1800" b="1" strike="noStrike" spc="-1" dirty="0" err="1">
                <a:solidFill>
                  <a:srgbClr val="000000"/>
                </a:solidFill>
                <a:latin typeface="Arial"/>
              </a:rPr>
              <a:t>міських</a:t>
            </a:r>
            <a:r>
              <a:rPr lang="ru-RU" sz="1800" b="1" strike="noStrike" spc="-1" dirty="0">
                <a:solidFill>
                  <a:srgbClr val="000000"/>
                </a:solidFill>
                <a:latin typeface="Arial"/>
              </a:rPr>
              <a:t> </a:t>
            </a:r>
            <a:r>
              <a:rPr lang="ru-RU" sz="1800" b="1" strike="noStrike" spc="-1" dirty="0" err="1">
                <a:solidFill>
                  <a:srgbClr val="000000"/>
                </a:solidFill>
                <a:latin typeface="Arial"/>
              </a:rPr>
              <a:t>лікарень</a:t>
            </a:r>
            <a:r>
              <a:rPr lang="ru-RU" sz="1800" b="1" strike="noStrike" spc="-1" dirty="0">
                <a:solidFill>
                  <a:srgbClr val="000000"/>
                </a:solidFill>
                <a:latin typeface="Arial"/>
              </a:rPr>
              <a:t>.  При </a:t>
            </a:r>
            <a:r>
              <a:rPr lang="ru-RU" sz="1800" b="1" strike="noStrike" spc="-1" dirty="0" err="1">
                <a:solidFill>
                  <a:srgbClr val="000000"/>
                </a:solidFill>
                <a:latin typeface="Arial"/>
              </a:rPr>
              <a:t>наявності</a:t>
            </a:r>
            <a:r>
              <a:rPr lang="ru-RU" sz="1800" b="1" strike="noStrike" spc="-1" dirty="0">
                <a:solidFill>
                  <a:srgbClr val="000000"/>
                </a:solidFill>
                <a:latin typeface="Arial"/>
              </a:rPr>
              <a:t>  в  </a:t>
            </a:r>
            <a:r>
              <a:rPr lang="ru-RU" sz="1800" b="1" strike="noStrike" spc="-1" dirty="0" err="1">
                <a:solidFill>
                  <a:srgbClr val="000000"/>
                </a:solidFill>
                <a:latin typeface="Arial"/>
              </a:rPr>
              <a:t>медичному</a:t>
            </a:r>
            <a:r>
              <a:rPr lang="ru-RU" sz="1800" b="1" strike="noStrike" spc="-1" dirty="0">
                <a:solidFill>
                  <a:srgbClr val="000000"/>
                </a:solidFill>
                <a:latin typeface="Arial"/>
              </a:rPr>
              <a:t>  </a:t>
            </a:r>
            <a:r>
              <a:rPr lang="ru-RU" sz="1800" b="1" strike="noStrike" spc="-1" dirty="0" err="1">
                <a:solidFill>
                  <a:srgbClr val="000000"/>
                </a:solidFill>
                <a:latin typeface="Arial"/>
              </a:rPr>
              <a:t>закладі</a:t>
            </a:r>
            <a:r>
              <a:rPr lang="ru-RU" sz="1800" b="1" strike="noStrike" spc="-1" dirty="0">
                <a:solidFill>
                  <a:srgbClr val="000000"/>
                </a:solidFill>
                <a:latin typeface="Arial"/>
              </a:rPr>
              <a:t> центру  </a:t>
            </a:r>
            <a:r>
              <a:rPr lang="ru-RU" sz="1800" b="1" strike="noStrike" spc="-1" dirty="0" err="1">
                <a:solidFill>
                  <a:srgbClr val="000000"/>
                </a:solidFill>
                <a:latin typeface="Arial"/>
              </a:rPr>
              <a:t>клінічної</a:t>
            </a:r>
            <a:r>
              <a:rPr lang="ru-RU" sz="1800" b="1" strike="noStrike" spc="-1" dirty="0">
                <a:solidFill>
                  <a:srgbClr val="000000"/>
                </a:solidFill>
                <a:latin typeface="Arial"/>
              </a:rPr>
              <a:t>  </a:t>
            </a:r>
            <a:r>
              <a:rPr lang="ru-RU" sz="1800" b="1" strike="noStrike" spc="-1" dirty="0" err="1">
                <a:solidFill>
                  <a:srgbClr val="000000"/>
                </a:solidFill>
                <a:latin typeface="Arial"/>
              </a:rPr>
              <a:t>імунології</a:t>
            </a:r>
            <a:r>
              <a:rPr lang="ru-RU" sz="1800" b="1" strike="noStrike" spc="-1" dirty="0">
                <a:solidFill>
                  <a:srgbClr val="000000"/>
                </a:solidFill>
                <a:latin typeface="Arial"/>
              </a:rPr>
              <a:t> </a:t>
            </a:r>
            <a:r>
              <a:rPr lang="ru-RU" sz="1800" b="1" strike="noStrike" spc="-1" dirty="0" err="1">
                <a:solidFill>
                  <a:srgbClr val="000000"/>
                </a:solidFill>
                <a:latin typeface="Arial"/>
              </a:rPr>
              <a:t>лабораторія</a:t>
            </a:r>
            <a:r>
              <a:rPr lang="ru-RU" sz="1800" b="1" strike="noStrike" spc="-1" dirty="0">
                <a:solidFill>
                  <a:srgbClr val="000000"/>
                </a:solidFill>
                <a:latin typeface="Arial"/>
              </a:rPr>
              <a:t> </a:t>
            </a:r>
            <a:r>
              <a:rPr lang="ru-RU" sz="1800" b="1" strike="noStrike" spc="-1" dirty="0" err="1">
                <a:solidFill>
                  <a:srgbClr val="000000"/>
                </a:solidFill>
                <a:latin typeface="Arial"/>
              </a:rPr>
              <a:t>імунології</a:t>
            </a:r>
            <a:r>
              <a:rPr lang="ru-RU" sz="1800" b="1" strike="noStrike" spc="-1" dirty="0">
                <a:solidFill>
                  <a:srgbClr val="000000"/>
                </a:solidFill>
                <a:latin typeface="Arial"/>
              </a:rPr>
              <a:t> </a:t>
            </a:r>
            <a:r>
              <a:rPr lang="ru-RU" sz="1800" b="1" strike="noStrike" spc="-1" dirty="0" err="1">
                <a:solidFill>
                  <a:srgbClr val="000000"/>
                </a:solidFill>
                <a:latin typeface="Arial"/>
              </a:rPr>
              <a:t>функціонально</a:t>
            </a:r>
            <a:r>
              <a:rPr lang="ru-RU" sz="1800" b="1" strike="noStrike" spc="-1" dirty="0">
                <a:solidFill>
                  <a:srgbClr val="000000"/>
                </a:solidFill>
                <a:latin typeface="Arial"/>
              </a:rPr>
              <a:t> входить до </a:t>
            </a:r>
            <a:r>
              <a:rPr lang="ru-RU" sz="1800" b="1" strike="noStrike" spc="-1" dirty="0" err="1">
                <a:solidFill>
                  <a:srgbClr val="000000"/>
                </a:solidFill>
                <a:latin typeface="Arial"/>
              </a:rPr>
              <a:t>його</a:t>
            </a:r>
            <a:r>
              <a:rPr lang="ru-RU" sz="1800" b="1" strike="noStrike" spc="-1" dirty="0">
                <a:solidFill>
                  <a:srgbClr val="000000"/>
                </a:solidFill>
                <a:latin typeface="Arial"/>
              </a:rPr>
              <a:t> складу.</a:t>
            </a:r>
            <a:endParaRPr lang="ru-RU" sz="1800" b="0" strike="noStrike" spc="-1" dirty="0">
              <a:latin typeface="Arial"/>
            </a:endParaRPr>
          </a:p>
          <a:p>
            <a:pPr algn="just">
              <a:lnSpc>
                <a:spcPct val="100000"/>
              </a:lnSpc>
            </a:pPr>
            <a:r>
              <a:rPr lang="ru-RU" sz="1800" b="1" strike="noStrike" spc="-1" dirty="0">
                <a:solidFill>
                  <a:srgbClr val="000000"/>
                </a:solidFill>
                <a:latin typeface="Arial"/>
              </a:rPr>
              <a:t>     1.2. </a:t>
            </a:r>
            <a:r>
              <a:rPr lang="ru-RU" sz="1800" b="1" strike="noStrike" spc="-1" dirty="0" err="1">
                <a:solidFill>
                  <a:srgbClr val="000000"/>
                </a:solidFill>
                <a:latin typeface="Arial"/>
              </a:rPr>
              <a:t>Лабораторію</a:t>
            </a:r>
            <a:r>
              <a:rPr lang="ru-RU" sz="1800" b="1" strike="noStrike" spc="-1" dirty="0">
                <a:solidFill>
                  <a:srgbClr val="000000"/>
                </a:solidFill>
                <a:latin typeface="Arial"/>
              </a:rPr>
              <a:t>  </a:t>
            </a:r>
            <a:r>
              <a:rPr lang="ru-RU" sz="1800" b="1" strike="noStrike" spc="-1" dirty="0" err="1">
                <a:solidFill>
                  <a:srgbClr val="000000"/>
                </a:solidFill>
                <a:latin typeface="Arial"/>
              </a:rPr>
              <a:t>очолює</a:t>
            </a:r>
            <a:r>
              <a:rPr lang="ru-RU" sz="1800" b="1" strike="noStrike" spc="-1" dirty="0">
                <a:solidFill>
                  <a:srgbClr val="000000"/>
                </a:solidFill>
                <a:latin typeface="Arial"/>
              </a:rPr>
              <a:t>  </a:t>
            </a:r>
            <a:r>
              <a:rPr lang="ru-RU" sz="1800" b="1" strike="noStrike" spc="-1" dirty="0" err="1">
                <a:solidFill>
                  <a:srgbClr val="000000"/>
                </a:solidFill>
                <a:latin typeface="Arial"/>
              </a:rPr>
              <a:t>лікар</a:t>
            </a:r>
            <a:r>
              <a:rPr lang="ru-RU" sz="1800" b="1" strike="noStrike" spc="-1" dirty="0">
                <a:solidFill>
                  <a:srgbClr val="000000"/>
                </a:solidFill>
                <a:latin typeface="Arial"/>
              </a:rPr>
              <a:t>,  </a:t>
            </a:r>
            <a:r>
              <a:rPr lang="ru-RU" sz="1800" b="1" strike="noStrike" spc="-1" dirty="0" err="1">
                <a:solidFill>
                  <a:srgbClr val="000000"/>
                </a:solidFill>
                <a:latin typeface="Arial"/>
              </a:rPr>
              <a:t>що</a:t>
            </a:r>
            <a:r>
              <a:rPr lang="ru-RU" sz="1800" b="1" strike="noStrike" spc="-1" dirty="0">
                <a:solidFill>
                  <a:srgbClr val="000000"/>
                </a:solidFill>
                <a:latin typeface="Arial"/>
              </a:rPr>
              <a:t>  </a:t>
            </a:r>
            <a:r>
              <a:rPr lang="ru-RU" sz="1800" b="1" strike="noStrike" spc="-1" dirty="0" err="1">
                <a:solidFill>
                  <a:srgbClr val="000000"/>
                </a:solidFill>
                <a:latin typeface="Arial"/>
              </a:rPr>
              <a:t>має</a:t>
            </a:r>
            <a:r>
              <a:rPr lang="ru-RU" sz="1800" b="1" strike="noStrike" spc="-1" dirty="0">
                <a:solidFill>
                  <a:srgbClr val="000000"/>
                </a:solidFill>
                <a:latin typeface="Arial"/>
              </a:rPr>
              <a:t>  I   </a:t>
            </a:r>
            <a:r>
              <a:rPr lang="ru-RU" sz="1800" b="1" strike="noStrike" spc="-1" dirty="0" err="1">
                <a:solidFill>
                  <a:srgbClr val="000000"/>
                </a:solidFill>
                <a:latin typeface="Arial"/>
              </a:rPr>
              <a:t>кваліфікаційну</a:t>
            </a:r>
            <a:r>
              <a:rPr lang="ru-RU" sz="1800" b="1" strike="noStrike" spc="-1" dirty="0">
                <a:solidFill>
                  <a:srgbClr val="000000"/>
                </a:solidFill>
                <a:latin typeface="Arial"/>
              </a:rPr>
              <a:t> </a:t>
            </a:r>
            <a:r>
              <a:rPr lang="ru-RU" sz="1800" b="1" strike="noStrike" spc="-1" dirty="0" err="1">
                <a:solidFill>
                  <a:srgbClr val="000000"/>
                </a:solidFill>
                <a:latin typeface="Arial"/>
              </a:rPr>
              <a:t>категорію</a:t>
            </a:r>
            <a:r>
              <a:rPr lang="ru-RU" sz="1800" b="1" strike="noStrike" spc="-1" dirty="0">
                <a:solidFill>
                  <a:srgbClr val="000000"/>
                </a:solidFill>
                <a:latin typeface="Arial"/>
              </a:rPr>
              <a:t>   </a:t>
            </a:r>
            <a:r>
              <a:rPr lang="ru-RU" sz="1800" b="1" strike="noStrike" spc="-1" dirty="0" err="1">
                <a:solidFill>
                  <a:srgbClr val="000000"/>
                </a:solidFill>
                <a:latin typeface="Arial"/>
              </a:rPr>
              <a:t>зі</a:t>
            </a:r>
            <a:r>
              <a:rPr lang="ru-RU" sz="1800" b="1" strike="noStrike" spc="-1" dirty="0">
                <a:solidFill>
                  <a:srgbClr val="000000"/>
                </a:solidFill>
                <a:latin typeface="Arial"/>
              </a:rPr>
              <a:t>   </a:t>
            </a:r>
            <a:r>
              <a:rPr lang="ru-RU" sz="1800" b="1" strike="noStrike" spc="-1" dirty="0" err="1">
                <a:solidFill>
                  <a:srgbClr val="000000"/>
                </a:solidFill>
                <a:latin typeface="Arial"/>
              </a:rPr>
              <a:t>спеціальності</a:t>
            </a:r>
            <a:r>
              <a:rPr lang="ru-RU" sz="1800" b="1" strike="noStrike" spc="-1" dirty="0">
                <a:solidFill>
                  <a:srgbClr val="000000"/>
                </a:solidFill>
                <a:latin typeface="Arial"/>
              </a:rPr>
              <a:t>   "</a:t>
            </a:r>
            <a:r>
              <a:rPr lang="ru-RU" sz="1800" b="1" strike="noStrike" spc="-1" dirty="0" err="1">
                <a:solidFill>
                  <a:srgbClr val="000000"/>
                </a:solidFill>
                <a:latin typeface="Arial"/>
              </a:rPr>
              <a:t>Лабораторна</a:t>
            </a:r>
            <a:r>
              <a:rPr lang="ru-RU" sz="1800" b="1" strike="noStrike" spc="-1" dirty="0">
                <a:solidFill>
                  <a:srgbClr val="000000"/>
                </a:solidFill>
                <a:latin typeface="Arial"/>
              </a:rPr>
              <a:t>   </a:t>
            </a:r>
            <a:r>
              <a:rPr lang="ru-RU" sz="1800" b="1" strike="noStrike" spc="-1" dirty="0" err="1">
                <a:solidFill>
                  <a:srgbClr val="000000"/>
                </a:solidFill>
                <a:latin typeface="Arial"/>
              </a:rPr>
              <a:t>імунологія</a:t>
            </a:r>
            <a:r>
              <a:rPr lang="ru-RU" sz="1800" b="1" strike="noStrike" spc="-1" dirty="0">
                <a:solidFill>
                  <a:srgbClr val="000000"/>
                </a:solidFill>
                <a:latin typeface="Arial"/>
              </a:rPr>
              <a:t>".   </a:t>
            </a:r>
            <a:r>
              <a:rPr lang="ru-RU" sz="1800" b="1" strike="noStrike" spc="-1" dirty="0" err="1">
                <a:solidFill>
                  <a:srgbClr val="000000"/>
                </a:solidFill>
                <a:latin typeface="Arial"/>
              </a:rPr>
              <a:t>Він</a:t>
            </a:r>
            <a:r>
              <a:rPr lang="ru-RU" sz="1800" b="1" strike="noStrike" spc="-1" dirty="0">
                <a:solidFill>
                  <a:srgbClr val="000000"/>
                </a:solidFill>
                <a:latin typeface="Arial"/>
              </a:rPr>
              <a:t> </a:t>
            </a:r>
            <a:r>
              <a:rPr lang="ru-RU" sz="1800" b="1" strike="noStrike" spc="-1" dirty="0" err="1">
                <a:solidFill>
                  <a:srgbClr val="000000"/>
                </a:solidFill>
                <a:latin typeface="Arial"/>
              </a:rPr>
              <a:t>безпосередньо</a:t>
            </a:r>
            <a:r>
              <a:rPr lang="ru-RU" sz="1800" b="1" strike="noStrike" spc="-1" dirty="0">
                <a:solidFill>
                  <a:srgbClr val="000000"/>
                </a:solidFill>
                <a:latin typeface="Arial"/>
              </a:rPr>
              <a:t>  </a:t>
            </a:r>
            <a:r>
              <a:rPr lang="ru-RU" sz="1800" b="1" strike="noStrike" spc="-1" dirty="0" err="1">
                <a:solidFill>
                  <a:srgbClr val="000000"/>
                </a:solidFill>
                <a:latin typeface="Arial"/>
              </a:rPr>
              <a:t>підпорядковується</a:t>
            </a:r>
            <a:r>
              <a:rPr lang="ru-RU" sz="1800" b="1" strike="noStrike" spc="-1" dirty="0">
                <a:solidFill>
                  <a:srgbClr val="000000"/>
                </a:solidFill>
                <a:latin typeface="Arial"/>
              </a:rPr>
              <a:t>  </a:t>
            </a:r>
            <a:r>
              <a:rPr lang="ru-RU" sz="1800" b="1" strike="noStrike" spc="-1" dirty="0" err="1">
                <a:solidFill>
                  <a:srgbClr val="000000"/>
                </a:solidFill>
                <a:latin typeface="Arial"/>
              </a:rPr>
              <a:t>керівнику</a:t>
            </a:r>
            <a:r>
              <a:rPr lang="ru-RU" sz="1800" b="1" strike="noStrike" spc="-1" dirty="0">
                <a:solidFill>
                  <a:srgbClr val="000000"/>
                </a:solidFill>
                <a:latin typeface="Arial"/>
              </a:rPr>
              <a:t>   закладу   </a:t>
            </a:r>
            <a:r>
              <a:rPr lang="ru-RU" sz="1800" b="1" strike="noStrike" spc="-1" dirty="0" err="1">
                <a:solidFill>
                  <a:srgbClr val="000000"/>
                </a:solidFill>
                <a:latin typeface="Arial"/>
              </a:rPr>
              <a:t>або</a:t>
            </a:r>
            <a:r>
              <a:rPr lang="ru-RU" sz="1800" b="1" strike="noStrike" spc="-1" dirty="0">
                <a:solidFill>
                  <a:srgbClr val="000000"/>
                </a:solidFill>
                <a:latin typeface="Arial"/>
              </a:rPr>
              <a:t>   </a:t>
            </a:r>
            <a:r>
              <a:rPr lang="ru-RU" sz="1800" b="1" strike="noStrike" spc="-1" dirty="0" err="1">
                <a:solidFill>
                  <a:srgbClr val="000000"/>
                </a:solidFill>
                <a:latin typeface="Arial"/>
              </a:rPr>
              <a:t>його</a:t>
            </a:r>
            <a:r>
              <a:rPr lang="ru-RU" sz="1800" b="1" strike="noStrike" spc="-1" dirty="0">
                <a:solidFill>
                  <a:srgbClr val="000000"/>
                </a:solidFill>
                <a:latin typeface="Arial"/>
              </a:rPr>
              <a:t> заступнику з </a:t>
            </a:r>
            <a:r>
              <a:rPr lang="ru-RU" sz="1800" b="1" strike="noStrike" spc="-1" dirty="0" err="1">
                <a:solidFill>
                  <a:srgbClr val="000000"/>
                </a:solidFill>
                <a:latin typeface="Arial"/>
              </a:rPr>
              <a:t>медичних</a:t>
            </a:r>
            <a:r>
              <a:rPr lang="ru-RU" sz="1800" b="1" strike="noStrike" spc="-1" dirty="0">
                <a:solidFill>
                  <a:srgbClr val="000000"/>
                </a:solidFill>
                <a:latin typeface="Arial"/>
              </a:rPr>
              <a:t> </a:t>
            </a:r>
            <a:r>
              <a:rPr lang="ru-RU" sz="1800" b="1" strike="noStrike" spc="-1" dirty="0" err="1">
                <a:solidFill>
                  <a:srgbClr val="000000"/>
                </a:solidFill>
                <a:latin typeface="Arial"/>
              </a:rPr>
              <a:t>питань</a:t>
            </a:r>
            <a:r>
              <a:rPr lang="ru-RU" sz="1800" b="1" strike="noStrike" spc="-1" dirty="0">
                <a:solidFill>
                  <a:srgbClr val="000000"/>
                </a:solidFill>
                <a:latin typeface="Arial"/>
              </a:rPr>
              <a:t> </a:t>
            </a:r>
            <a:r>
              <a:rPr lang="ru-RU" sz="1800" b="1" strike="noStrike" spc="-1" dirty="0" err="1">
                <a:solidFill>
                  <a:srgbClr val="000000"/>
                </a:solidFill>
                <a:latin typeface="Arial"/>
              </a:rPr>
              <a:t>або</a:t>
            </a:r>
            <a:r>
              <a:rPr lang="ru-RU" sz="1800" b="1" strike="noStrike" spc="-1" dirty="0">
                <a:solidFill>
                  <a:srgbClr val="000000"/>
                </a:solidFill>
                <a:latin typeface="Arial"/>
              </a:rPr>
              <a:t> з </a:t>
            </a:r>
            <a:r>
              <a:rPr lang="ru-RU" sz="1800" b="1" strike="noStrike" spc="-1" dirty="0" err="1">
                <a:solidFill>
                  <a:srgbClr val="000000"/>
                </a:solidFill>
                <a:latin typeface="Arial"/>
              </a:rPr>
              <a:t>поліклінічної</a:t>
            </a:r>
            <a:r>
              <a:rPr lang="ru-RU" sz="1800" b="1" strike="noStrike" spc="-1" dirty="0">
                <a:solidFill>
                  <a:srgbClr val="000000"/>
                </a:solidFill>
                <a:latin typeface="Arial"/>
              </a:rPr>
              <a:t> </a:t>
            </a:r>
            <a:r>
              <a:rPr lang="ru-RU" sz="1800" b="1" strike="noStrike" spc="-1" dirty="0" err="1">
                <a:solidFill>
                  <a:srgbClr val="000000"/>
                </a:solidFill>
                <a:latin typeface="Arial"/>
              </a:rPr>
              <a:t>роботи</a:t>
            </a:r>
            <a:r>
              <a:rPr lang="ru-RU" sz="1800" b="1" strike="noStrike" spc="-1" dirty="0">
                <a:solidFill>
                  <a:srgbClr val="000000"/>
                </a:solidFill>
                <a:latin typeface="Arial"/>
              </a:rPr>
              <a:t>.</a:t>
            </a:r>
            <a:endParaRPr lang="ru-RU" sz="1800" b="0" strike="noStrike" spc="-1" dirty="0">
              <a:latin typeface="Arial"/>
            </a:endParaRPr>
          </a:p>
          <a:p>
            <a:pPr algn="just">
              <a:lnSpc>
                <a:spcPct val="100000"/>
              </a:lnSpc>
            </a:pPr>
            <a:r>
              <a:rPr lang="ru-RU" sz="1800" b="1" strike="noStrike" spc="-1" dirty="0">
                <a:solidFill>
                  <a:srgbClr val="000000"/>
                </a:solidFill>
                <a:latin typeface="Arial"/>
              </a:rPr>
              <a:t>     1.3. </a:t>
            </a:r>
            <a:r>
              <a:rPr lang="ru-RU" sz="1800" b="1" strike="noStrike" spc="-1" dirty="0" err="1">
                <a:solidFill>
                  <a:srgbClr val="000000"/>
                </a:solidFill>
                <a:latin typeface="Arial"/>
              </a:rPr>
              <a:t>Призначення</a:t>
            </a:r>
            <a:r>
              <a:rPr lang="ru-RU" sz="1800" b="1" strike="noStrike" spc="-1" dirty="0">
                <a:solidFill>
                  <a:srgbClr val="000000"/>
                </a:solidFill>
                <a:latin typeface="Arial"/>
              </a:rPr>
              <a:t>  та  </a:t>
            </a:r>
            <a:r>
              <a:rPr lang="ru-RU" sz="1800" b="1" strike="noStrike" spc="-1" dirty="0" err="1">
                <a:solidFill>
                  <a:srgbClr val="000000"/>
                </a:solidFill>
                <a:latin typeface="Arial"/>
              </a:rPr>
              <a:t>звільнення</a:t>
            </a:r>
            <a:r>
              <a:rPr lang="ru-RU" sz="1800" b="1" strike="noStrike" spc="-1" dirty="0">
                <a:solidFill>
                  <a:srgbClr val="000000"/>
                </a:solidFill>
                <a:latin typeface="Arial"/>
              </a:rPr>
              <a:t>  </a:t>
            </a:r>
            <a:r>
              <a:rPr lang="ru-RU" sz="1800" b="1" strike="noStrike" spc="-1" dirty="0" err="1">
                <a:solidFill>
                  <a:srgbClr val="000000"/>
                </a:solidFill>
                <a:latin typeface="Arial"/>
              </a:rPr>
              <a:t>завідуючого</a:t>
            </a:r>
            <a:r>
              <a:rPr lang="ru-RU" sz="1800" b="1" strike="noStrike" spc="-1" dirty="0">
                <a:solidFill>
                  <a:srgbClr val="000000"/>
                </a:solidFill>
                <a:latin typeface="Arial"/>
              </a:rPr>
              <a:t>  </a:t>
            </a:r>
            <a:r>
              <a:rPr lang="ru-RU" sz="1800" b="1" strike="noStrike" spc="-1" dirty="0" err="1">
                <a:solidFill>
                  <a:srgbClr val="000000"/>
                </a:solidFill>
                <a:latin typeface="Arial"/>
              </a:rPr>
              <a:t>відбувається</a:t>
            </a:r>
            <a:r>
              <a:rPr lang="ru-RU" sz="1800" b="1" strike="noStrike" spc="-1" dirty="0">
                <a:solidFill>
                  <a:srgbClr val="000000"/>
                </a:solidFill>
                <a:latin typeface="Arial"/>
              </a:rPr>
              <a:t> у </a:t>
            </a:r>
            <a:r>
              <a:rPr lang="ru-RU" sz="1800" b="1" strike="noStrike" spc="-1" dirty="0" err="1">
                <a:solidFill>
                  <a:srgbClr val="000000"/>
                </a:solidFill>
                <a:latin typeface="Arial"/>
              </a:rPr>
              <a:t>встановленому</a:t>
            </a:r>
            <a:r>
              <a:rPr lang="ru-RU" sz="1800" b="1" strike="noStrike" spc="-1" dirty="0">
                <a:solidFill>
                  <a:srgbClr val="000000"/>
                </a:solidFill>
                <a:latin typeface="Arial"/>
              </a:rPr>
              <a:t>  порядку  </a:t>
            </a:r>
            <a:r>
              <a:rPr lang="ru-RU" sz="1800" b="1" strike="noStrike" spc="-1" dirty="0" err="1">
                <a:solidFill>
                  <a:srgbClr val="000000"/>
                </a:solidFill>
                <a:latin typeface="Arial"/>
              </a:rPr>
              <a:t>керівником</a:t>
            </a:r>
            <a:r>
              <a:rPr lang="ru-RU" sz="1800" b="1" strike="noStrike" spc="-1" dirty="0">
                <a:solidFill>
                  <a:srgbClr val="000000"/>
                </a:solidFill>
                <a:latin typeface="Arial"/>
              </a:rPr>
              <a:t>  закладу.   При   </a:t>
            </a:r>
            <a:r>
              <a:rPr lang="ru-RU" sz="1800" b="1" strike="noStrike" spc="-1" dirty="0" err="1">
                <a:solidFill>
                  <a:srgbClr val="000000"/>
                </a:solidFill>
                <a:latin typeface="Arial"/>
              </a:rPr>
              <a:t>наявності</a:t>
            </a:r>
            <a:r>
              <a:rPr lang="ru-RU" sz="1800" b="1" strike="noStrike" spc="-1" dirty="0">
                <a:solidFill>
                  <a:srgbClr val="000000"/>
                </a:solidFill>
                <a:latin typeface="Arial"/>
              </a:rPr>
              <a:t>   в </a:t>
            </a:r>
            <a:r>
              <a:rPr lang="ru-RU" sz="1800" b="1" strike="noStrike" spc="-1" dirty="0" err="1">
                <a:solidFill>
                  <a:srgbClr val="000000"/>
                </a:solidFill>
                <a:latin typeface="Arial"/>
              </a:rPr>
              <a:t>медичному</a:t>
            </a:r>
            <a:r>
              <a:rPr lang="ru-RU" sz="1800" b="1" strike="noStrike" spc="-1" dirty="0">
                <a:solidFill>
                  <a:srgbClr val="000000"/>
                </a:solidFill>
                <a:latin typeface="Arial"/>
              </a:rPr>
              <a:t>    </a:t>
            </a:r>
            <a:r>
              <a:rPr lang="ru-RU" sz="1800" b="1" strike="noStrike" spc="-1" dirty="0" err="1">
                <a:solidFill>
                  <a:srgbClr val="000000"/>
                </a:solidFill>
                <a:latin typeface="Arial"/>
              </a:rPr>
              <a:t>закладі</a:t>
            </a:r>
            <a:r>
              <a:rPr lang="ru-RU" sz="1800" b="1" strike="noStrike" spc="-1" dirty="0">
                <a:solidFill>
                  <a:srgbClr val="000000"/>
                </a:solidFill>
                <a:latin typeface="Arial"/>
              </a:rPr>
              <a:t>   центру   </a:t>
            </a:r>
            <a:r>
              <a:rPr lang="ru-RU" sz="1800" b="1" strike="noStrike" spc="-1" dirty="0" err="1">
                <a:solidFill>
                  <a:srgbClr val="000000"/>
                </a:solidFill>
                <a:latin typeface="Arial"/>
              </a:rPr>
              <a:t>клінічної</a:t>
            </a:r>
            <a:r>
              <a:rPr lang="ru-RU" sz="1800" b="1" strike="noStrike" spc="-1" dirty="0">
                <a:solidFill>
                  <a:srgbClr val="000000"/>
                </a:solidFill>
                <a:latin typeface="Arial"/>
              </a:rPr>
              <a:t>   </a:t>
            </a:r>
            <a:r>
              <a:rPr lang="ru-RU" sz="1800" b="1" strike="noStrike" spc="-1" dirty="0" err="1">
                <a:solidFill>
                  <a:srgbClr val="000000"/>
                </a:solidFill>
                <a:latin typeface="Arial"/>
              </a:rPr>
              <a:t>імунології</a:t>
            </a:r>
            <a:r>
              <a:rPr lang="ru-RU" sz="1800" b="1" strike="noStrike" spc="-1" dirty="0">
                <a:solidFill>
                  <a:srgbClr val="000000"/>
                </a:solidFill>
                <a:latin typeface="Arial"/>
              </a:rPr>
              <a:t>   </a:t>
            </a:r>
            <a:r>
              <a:rPr lang="ru-RU" sz="1800" b="1" strike="noStrike" spc="-1" dirty="0" err="1">
                <a:solidFill>
                  <a:srgbClr val="000000"/>
                </a:solidFill>
                <a:latin typeface="Arial"/>
              </a:rPr>
              <a:t>завідувач</a:t>
            </a:r>
            <a:r>
              <a:rPr lang="ru-RU" sz="1800" b="1" strike="noStrike" spc="-1" dirty="0">
                <a:solidFill>
                  <a:srgbClr val="000000"/>
                </a:solidFill>
                <a:latin typeface="Arial"/>
              </a:rPr>
              <a:t> </a:t>
            </a:r>
            <a:r>
              <a:rPr lang="ru-RU" sz="1800" b="1" strike="noStrike" spc="-1" dirty="0" err="1">
                <a:solidFill>
                  <a:srgbClr val="000000"/>
                </a:solidFill>
                <a:latin typeface="Arial"/>
              </a:rPr>
              <a:t>лабораторії</a:t>
            </a:r>
            <a:r>
              <a:rPr lang="ru-RU" sz="1800" b="1" strike="noStrike" spc="-1" dirty="0">
                <a:solidFill>
                  <a:srgbClr val="000000"/>
                </a:solidFill>
                <a:latin typeface="Arial"/>
              </a:rPr>
              <a:t> </a:t>
            </a:r>
            <a:r>
              <a:rPr lang="ru-RU" sz="1800" b="1" strike="noStrike" spc="-1" dirty="0" err="1">
                <a:solidFill>
                  <a:srgbClr val="000000"/>
                </a:solidFill>
                <a:latin typeface="Arial"/>
              </a:rPr>
              <a:t>імунології</a:t>
            </a:r>
            <a:r>
              <a:rPr lang="ru-RU" sz="1800" b="1" strike="noStrike" spc="-1" dirty="0">
                <a:solidFill>
                  <a:srgbClr val="000000"/>
                </a:solidFill>
                <a:latin typeface="Arial"/>
              </a:rPr>
              <a:t> в  </a:t>
            </a:r>
            <a:r>
              <a:rPr lang="ru-RU" sz="1800" b="1" strike="noStrike" spc="-1" dirty="0" err="1">
                <a:solidFill>
                  <a:srgbClr val="000000"/>
                </a:solidFill>
                <a:latin typeface="Arial"/>
              </a:rPr>
              <a:t>своїй</a:t>
            </a:r>
            <a:r>
              <a:rPr lang="ru-RU" sz="1800" b="1" strike="noStrike" spc="-1" dirty="0">
                <a:solidFill>
                  <a:srgbClr val="000000"/>
                </a:solidFill>
                <a:latin typeface="Arial"/>
              </a:rPr>
              <a:t>  </a:t>
            </a:r>
            <a:r>
              <a:rPr lang="ru-RU" sz="1800" b="1" strike="noStrike" spc="-1" dirty="0" err="1">
                <a:solidFill>
                  <a:srgbClr val="000000"/>
                </a:solidFill>
                <a:latin typeface="Arial"/>
              </a:rPr>
              <a:t>методичній</a:t>
            </a:r>
            <a:r>
              <a:rPr lang="ru-RU" sz="1800" b="1" strike="noStrike" spc="-1" dirty="0">
                <a:solidFill>
                  <a:srgbClr val="000000"/>
                </a:solidFill>
                <a:latin typeface="Arial"/>
              </a:rPr>
              <a:t>  </a:t>
            </a:r>
            <a:r>
              <a:rPr lang="ru-RU" sz="1800" b="1" strike="noStrike" spc="-1" dirty="0" err="1">
                <a:solidFill>
                  <a:srgbClr val="000000"/>
                </a:solidFill>
                <a:latin typeface="Arial"/>
              </a:rPr>
              <a:t>роботі</a:t>
            </a:r>
            <a:r>
              <a:rPr lang="ru-RU" sz="1800" b="1" strike="noStrike" spc="-1" dirty="0">
                <a:solidFill>
                  <a:srgbClr val="000000"/>
                </a:solidFill>
                <a:latin typeface="Arial"/>
              </a:rPr>
              <a:t>  </a:t>
            </a:r>
            <a:r>
              <a:rPr lang="ru-RU" sz="1800" b="1" strike="noStrike" spc="-1" dirty="0" err="1">
                <a:solidFill>
                  <a:srgbClr val="000000"/>
                </a:solidFill>
                <a:latin typeface="Arial"/>
              </a:rPr>
              <a:t>функціонально</a:t>
            </a:r>
            <a:r>
              <a:rPr lang="ru-RU" sz="1800" b="1" strike="noStrike" spc="-1" dirty="0">
                <a:solidFill>
                  <a:srgbClr val="000000"/>
                </a:solidFill>
                <a:latin typeface="Arial"/>
              </a:rPr>
              <a:t> </a:t>
            </a:r>
            <a:r>
              <a:rPr lang="ru-RU" sz="1800" b="1" strike="noStrike" spc="-1" dirty="0" err="1">
                <a:solidFill>
                  <a:srgbClr val="000000"/>
                </a:solidFill>
                <a:latin typeface="Arial"/>
              </a:rPr>
              <a:t>підпорядковується</a:t>
            </a:r>
            <a:r>
              <a:rPr lang="ru-RU" sz="1800" b="1" strike="noStrike" spc="-1" dirty="0">
                <a:solidFill>
                  <a:srgbClr val="000000"/>
                </a:solidFill>
                <a:latin typeface="Arial"/>
              </a:rPr>
              <a:t> </a:t>
            </a:r>
            <a:r>
              <a:rPr lang="ru-RU" sz="1800" b="1" strike="noStrike" spc="-1" dirty="0" err="1">
                <a:solidFill>
                  <a:srgbClr val="000000"/>
                </a:solidFill>
                <a:latin typeface="Arial"/>
              </a:rPr>
              <a:t>керівнику</a:t>
            </a:r>
            <a:r>
              <a:rPr lang="ru-RU" sz="1800" b="1" strike="noStrike" spc="-1" dirty="0">
                <a:solidFill>
                  <a:srgbClr val="000000"/>
                </a:solidFill>
                <a:latin typeface="Arial"/>
              </a:rPr>
              <a:t> центру.</a:t>
            </a:r>
            <a:endParaRPr lang="ru-RU" sz="1800" b="0" strike="noStrike" spc="-1" dirty="0">
              <a:latin typeface="Arial"/>
            </a:endParaRPr>
          </a:p>
          <a:p>
            <a:pPr algn="just">
              <a:lnSpc>
                <a:spcPct val="100000"/>
              </a:lnSpc>
            </a:pPr>
            <a:endParaRPr lang="ru-RU" sz="1800" b="0" strike="noStrike" spc="-1" dirty="0">
              <a:latin typeface="Arial"/>
            </a:endParaRPr>
          </a:p>
          <a:p>
            <a:pPr>
              <a:lnSpc>
                <a:spcPct val="100000"/>
              </a:lnSpc>
            </a:pPr>
            <a:r>
              <a:rPr lang="ru-RU" sz="1800" b="0" strike="noStrike" spc="-1" dirty="0">
                <a:solidFill>
                  <a:srgbClr val="0000DC"/>
                </a:solidFill>
                <a:latin typeface="Arial"/>
              </a:rPr>
              <a:t>                </a:t>
            </a:r>
            <a:endParaRPr lang="ru-RU"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357120" y="357120"/>
            <a:ext cx="8499240" cy="58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600" b="1" strike="noStrike" spc="-1">
                <a:solidFill>
                  <a:srgbClr val="0070C0"/>
                </a:solidFill>
                <a:latin typeface="Calibri"/>
                <a:ea typeface="DejaVu Sans"/>
              </a:rPr>
              <a:t>ЗМІСТ ЗАНЯТТЯ</a:t>
            </a:r>
            <a:endParaRPr lang="ru-RU" sz="36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Загальні положення організації роботи імунологічної лабораторії.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Обладнання імунологічної лабораторії.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Алгоритми придбання реактивів та обладнання.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Техніка безпеки та правила роботи в лабораторії.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Підготовка лабораторного посуду.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Правила забору досліджуваного матеріалу.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Різновид біологічного матеріалу, який використовують для проведення імунологічних досліджень.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Підготовка крові для вивчення параметрів імунітету.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Зберігання біологічного матеріалу для імунологічних досліджень.</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Структурно-логічна схема аналізу клітинного та гуморального імунітету.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Методи первинного та вторинного рівнів емпіричного підходу до аналізу імунітету, дозвільну здатність кожного з них.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Принципи патогенетичного аналізу стану імунної системи.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Принципи аналізу та інтерпретації результатів дослідження імунного статусу людини.</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432000" y="350640"/>
            <a:ext cx="8423640" cy="618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0" strike="noStrike" spc="-1">
                <a:latin typeface="Arial"/>
              </a:rPr>
              <a:t> </a:t>
            </a:r>
            <a:r>
              <a:rPr lang="ru-RU" sz="2000" b="1" i="1" strike="noStrike" spc="-1">
                <a:solidFill>
                  <a:srgbClr val="6200C4"/>
                </a:solidFill>
                <a:latin typeface="Arial"/>
              </a:rPr>
              <a:t>2. Основні функції та завдання</a:t>
            </a:r>
            <a:endParaRPr lang="ru-RU" sz="2000" b="0" strike="noStrike" spc="-1">
              <a:latin typeface="Arial"/>
            </a:endParaRPr>
          </a:p>
          <a:p>
            <a:pPr algn="just">
              <a:lnSpc>
                <a:spcPct val="100000"/>
              </a:lnSpc>
            </a:pPr>
            <a:r>
              <a:rPr lang="ru-RU" sz="2000" b="1" i="1" strike="noStrike" spc="-1">
                <a:solidFill>
                  <a:srgbClr val="6200C4"/>
                </a:solidFill>
                <a:latin typeface="Arial"/>
              </a:rPr>
              <a:t>     Основними завданнями лабораторії є:</a:t>
            </a:r>
            <a:endParaRPr lang="ru-RU" sz="2000" b="0" strike="noStrike" spc="-1">
              <a:latin typeface="Arial"/>
            </a:endParaRPr>
          </a:p>
          <a:p>
            <a:pPr algn="just">
              <a:lnSpc>
                <a:spcPct val="100000"/>
              </a:lnSpc>
            </a:pPr>
            <a:r>
              <a:rPr lang="ru-RU" sz="2000" b="1" strike="noStrike" spc="-1">
                <a:solidFill>
                  <a:srgbClr val="6200C4"/>
                </a:solidFill>
                <a:latin typeface="Arial"/>
              </a:rPr>
              <a:t>  </a:t>
            </a:r>
            <a:r>
              <a:rPr lang="ru-RU" sz="2000" b="1" strike="noStrike" spc="-1">
                <a:solidFill>
                  <a:srgbClr val="000000"/>
                </a:solidFill>
                <a:latin typeface="Arial"/>
              </a:rPr>
              <a:t>2.1. Надання  профільної  лабораторно-діагностичної  допомоги населенню підпорядкованої території.</a:t>
            </a:r>
            <a:endParaRPr lang="ru-RU" sz="2000" b="0" strike="noStrike" spc="-1">
              <a:latin typeface="Arial"/>
            </a:endParaRPr>
          </a:p>
          <a:p>
            <a:pPr algn="just">
              <a:lnSpc>
                <a:spcPct val="100000"/>
              </a:lnSpc>
            </a:pPr>
            <a:r>
              <a:rPr lang="ru-RU" sz="2000" b="1" strike="noStrike" spc="-1">
                <a:solidFill>
                  <a:srgbClr val="000000"/>
                </a:solidFill>
                <a:latin typeface="Arial"/>
              </a:rPr>
              <a:t>     2.2. Проведення  імунодіагностичних  досліджень особам з груп ризику  та  хворим  на  імунодефіцити,   аутоімунні,   онкологічні захворювання.</a:t>
            </a:r>
            <a:endParaRPr lang="ru-RU" sz="2000" b="0" strike="noStrike" spc="-1">
              <a:latin typeface="Arial"/>
            </a:endParaRPr>
          </a:p>
          <a:p>
            <a:pPr algn="just">
              <a:lnSpc>
                <a:spcPct val="100000"/>
              </a:lnSpc>
            </a:pPr>
            <a:r>
              <a:rPr lang="ru-RU" sz="2000" b="1" strike="noStrike" spc="-1">
                <a:solidFill>
                  <a:srgbClr val="000000"/>
                </a:solidFill>
                <a:latin typeface="Arial"/>
              </a:rPr>
              <a:t>     2.3. Проведення    імуномоніторінгу    з    метою    контролю ефективності терапевтичних заходів та спостереження  за  перебігом захворювань  у хворих,  які знаходяться на лікуванні в відділеннях клінічної   імунології   (імунотерапії),   алергології,   терапії, пульмонології,   онкології,   гематології,   нефрології  та  інших відділеннях як в гострому періоді захворювання,  так і в  випадках хронічно перебігаючих захворювань,  що потребує,  у зв'язку з цим, довготривалого   застосування   протимікробних   та   імунотропних препаратів.</a:t>
            </a:r>
            <a:endParaRPr lang="ru-RU" sz="2000" b="0" strike="noStrike" spc="-1">
              <a:latin typeface="Arial"/>
            </a:endParaRPr>
          </a:p>
          <a:p>
            <a:pPr algn="just">
              <a:lnSpc>
                <a:spcPct val="100000"/>
              </a:lnSpc>
            </a:pPr>
            <a:r>
              <a:rPr lang="ru-RU" sz="2000" b="1" strike="noStrike" spc="-1">
                <a:solidFill>
                  <a:srgbClr val="000000"/>
                </a:solidFill>
                <a:latin typeface="Arial"/>
              </a:rPr>
              <a:t>     2.4. Встановлення   наявності   генетичної   схильності  щодо розвитку імуно- та алергопатології у пацієнтів.</a:t>
            </a:r>
            <a:endParaRPr lang="ru-RU" sz="2000" b="0" strike="noStrike" spc="-1">
              <a:latin typeface="Arial"/>
            </a:endParaRPr>
          </a:p>
          <a:p>
            <a:pPr algn="just">
              <a:lnSpc>
                <a:spcPct val="100000"/>
              </a:lnSpc>
            </a:pPr>
            <a:r>
              <a:rPr lang="ru-RU" sz="2000" b="1" strike="noStrike" spc="-1">
                <a:solidFill>
                  <a:srgbClr val="000000"/>
                </a:solidFill>
                <a:latin typeface="Arial"/>
              </a:rPr>
              <a:t>     2.5. Впровадження  в   практику   роботи   сучасних   методів лабораторної діагностики імунозалежних захворювань.</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193320" y="216000"/>
            <a:ext cx="8734320" cy="65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1" strike="noStrike" spc="-1" dirty="0">
                <a:solidFill>
                  <a:srgbClr val="DC0000"/>
                </a:solidFill>
                <a:latin typeface="Arial"/>
              </a:rPr>
              <a:t>2.6. </a:t>
            </a:r>
            <a:r>
              <a:rPr lang="ru-RU" sz="1800" b="1" strike="noStrike" spc="-1" dirty="0" err="1">
                <a:solidFill>
                  <a:srgbClr val="DC0000"/>
                </a:solidFill>
                <a:latin typeface="Arial"/>
              </a:rPr>
              <a:t>Перелік</a:t>
            </a:r>
            <a:r>
              <a:rPr lang="ru-RU" sz="1800" b="1" strike="noStrike" spc="-1" dirty="0">
                <a:solidFill>
                  <a:srgbClr val="DC0000"/>
                </a:solidFill>
                <a:latin typeface="Arial"/>
              </a:rPr>
              <a:t>   основного  </a:t>
            </a:r>
            <a:r>
              <a:rPr lang="ru-RU" sz="1800" b="1" strike="noStrike" spc="-1" dirty="0" err="1">
                <a:solidFill>
                  <a:srgbClr val="DC0000"/>
                </a:solidFill>
                <a:latin typeface="Arial"/>
              </a:rPr>
              <a:t>обладнання</a:t>
            </a:r>
            <a:r>
              <a:rPr lang="ru-RU" sz="1800" b="1" strike="noStrike" spc="-1" dirty="0">
                <a:solidFill>
                  <a:srgbClr val="DC0000"/>
                </a:solidFill>
                <a:latin typeface="Arial"/>
              </a:rPr>
              <a:t>,  лабораторного  посуду, </a:t>
            </a:r>
            <a:r>
              <a:rPr lang="ru-RU" sz="1800" b="1" strike="noStrike" spc="-1" dirty="0" err="1">
                <a:solidFill>
                  <a:srgbClr val="DC0000"/>
                </a:solidFill>
                <a:latin typeface="Arial"/>
              </a:rPr>
              <a:t>реактивів</a:t>
            </a:r>
            <a:r>
              <a:rPr lang="ru-RU" sz="1800" b="1" strike="noStrike" spc="-1" dirty="0">
                <a:solidFill>
                  <a:srgbClr val="DC0000"/>
                </a:solidFill>
                <a:latin typeface="Arial"/>
              </a:rPr>
              <a:t> та тест-систем,  </a:t>
            </a:r>
            <a:r>
              <a:rPr lang="ru-RU" sz="1800" b="1" strike="noStrike" spc="-1" dirty="0" err="1">
                <a:solidFill>
                  <a:srgbClr val="DC0000"/>
                </a:solidFill>
                <a:latin typeface="Arial"/>
              </a:rPr>
              <a:t>необхідних</a:t>
            </a:r>
            <a:r>
              <a:rPr lang="ru-RU" sz="1800" b="1" strike="noStrike" spc="-1" dirty="0">
                <a:solidFill>
                  <a:srgbClr val="DC0000"/>
                </a:solidFill>
                <a:latin typeface="Arial"/>
              </a:rPr>
              <a:t> для </a:t>
            </a:r>
            <a:r>
              <a:rPr lang="ru-RU" sz="1800" b="1" strike="noStrike" spc="-1" dirty="0" err="1">
                <a:solidFill>
                  <a:srgbClr val="DC0000"/>
                </a:solidFill>
                <a:latin typeface="Arial"/>
              </a:rPr>
              <a:t>лабораторної</a:t>
            </a:r>
            <a:r>
              <a:rPr lang="ru-RU" sz="1800" b="1" strike="noStrike" spc="-1" dirty="0">
                <a:solidFill>
                  <a:srgbClr val="DC0000"/>
                </a:solidFill>
                <a:latin typeface="Arial"/>
              </a:rPr>
              <a:t>  </a:t>
            </a:r>
            <a:r>
              <a:rPr lang="ru-RU" sz="1800" b="1" strike="noStrike" spc="-1" dirty="0" err="1">
                <a:solidFill>
                  <a:srgbClr val="DC0000"/>
                </a:solidFill>
                <a:latin typeface="Arial"/>
              </a:rPr>
              <a:t>імунології</a:t>
            </a:r>
            <a:r>
              <a:rPr lang="ru-RU" sz="1800" b="1" strike="noStrike" spc="-1" dirty="0">
                <a:solidFill>
                  <a:srgbClr val="DC0000"/>
                </a:solidFill>
                <a:latin typeface="Arial"/>
              </a:rPr>
              <a:t> (</a:t>
            </a:r>
            <a:r>
              <a:rPr lang="ru-RU" sz="1800" b="1" strike="noStrike" spc="-1" dirty="0" err="1">
                <a:solidFill>
                  <a:srgbClr val="DC0000"/>
                </a:solidFill>
                <a:latin typeface="Arial"/>
              </a:rPr>
              <a:t>розраховане</a:t>
            </a:r>
            <a:r>
              <a:rPr lang="ru-RU" sz="1800" b="1" strike="noStrike" spc="-1" dirty="0">
                <a:solidFill>
                  <a:srgbClr val="DC0000"/>
                </a:solidFill>
                <a:latin typeface="Arial"/>
              </a:rPr>
              <a:t> на </a:t>
            </a:r>
            <a:r>
              <a:rPr lang="ru-RU" sz="1800" b="1" strike="noStrike" spc="-1" dirty="0" err="1">
                <a:solidFill>
                  <a:srgbClr val="DC0000"/>
                </a:solidFill>
                <a:latin typeface="Arial"/>
              </a:rPr>
              <a:t>комплексне</a:t>
            </a:r>
            <a:r>
              <a:rPr lang="ru-RU" sz="1800" b="1" strike="noStrike" spc="-1" dirty="0">
                <a:solidFill>
                  <a:srgbClr val="DC0000"/>
                </a:solidFill>
                <a:latin typeface="Arial"/>
              </a:rPr>
              <a:t> </a:t>
            </a:r>
            <a:r>
              <a:rPr lang="ru-RU" sz="1800" b="1" strike="noStrike" spc="-1" dirty="0" err="1">
                <a:solidFill>
                  <a:srgbClr val="DC0000"/>
                </a:solidFill>
                <a:latin typeface="Arial"/>
              </a:rPr>
              <a:t>обстеження</a:t>
            </a:r>
            <a:r>
              <a:rPr lang="ru-RU" sz="1800" b="1" strike="noStrike" spc="-1" dirty="0">
                <a:solidFill>
                  <a:srgbClr val="DC0000"/>
                </a:solidFill>
                <a:latin typeface="Arial"/>
              </a:rPr>
              <a:t> 4 </a:t>
            </a:r>
            <a:r>
              <a:rPr lang="ru-RU" sz="1800" b="1" strike="noStrike" spc="-1" dirty="0" err="1">
                <a:solidFill>
                  <a:srgbClr val="DC0000"/>
                </a:solidFill>
                <a:latin typeface="Arial"/>
              </a:rPr>
              <a:t>тисячі</a:t>
            </a:r>
            <a:r>
              <a:rPr lang="ru-RU" sz="1800" b="1" strike="noStrike" spc="-1" dirty="0">
                <a:solidFill>
                  <a:srgbClr val="DC0000"/>
                </a:solidFill>
                <a:latin typeface="Arial"/>
              </a:rPr>
              <a:t> </a:t>
            </a:r>
            <a:r>
              <a:rPr lang="ru-RU" sz="1800" b="1" strike="noStrike" spc="-1" dirty="0" err="1">
                <a:solidFill>
                  <a:srgbClr val="DC0000"/>
                </a:solidFill>
                <a:latin typeface="Arial"/>
              </a:rPr>
              <a:t>чоловік</a:t>
            </a:r>
            <a:r>
              <a:rPr lang="ru-RU" sz="1800" b="1" strike="noStrike" spc="-1" dirty="0">
                <a:solidFill>
                  <a:srgbClr val="DC0000"/>
                </a:solidFill>
                <a:latin typeface="Arial"/>
              </a:rPr>
              <a:t> на </a:t>
            </a:r>
            <a:r>
              <a:rPr lang="ru-RU" sz="1800" b="1" strike="noStrike" spc="-1" dirty="0" err="1">
                <a:solidFill>
                  <a:srgbClr val="DC0000"/>
                </a:solidFill>
                <a:latin typeface="Arial"/>
              </a:rPr>
              <a:t>рік</a:t>
            </a:r>
            <a:r>
              <a:rPr lang="ru-RU" sz="1800" b="1" strike="noStrike" spc="-1" dirty="0">
                <a:solidFill>
                  <a:srgbClr val="DC0000"/>
                </a:solidFill>
                <a:latin typeface="Arial"/>
              </a:rPr>
              <a:t>).</a:t>
            </a:r>
            <a:endParaRPr lang="ru-RU" sz="1800" b="0" strike="noStrike" spc="-1" dirty="0">
              <a:latin typeface="Arial"/>
            </a:endParaRPr>
          </a:p>
          <a:p>
            <a:pPr>
              <a:lnSpc>
                <a:spcPct val="100000"/>
              </a:lnSpc>
            </a:pPr>
            <a:r>
              <a:rPr lang="ru-RU" sz="1800" b="1" strike="noStrike" spc="-1" dirty="0">
                <a:solidFill>
                  <a:srgbClr val="DC0000"/>
                </a:solidFill>
                <a:latin typeface="Arial"/>
              </a:rPr>
              <a:t>     </a:t>
            </a:r>
            <a:r>
              <a:rPr lang="ru-RU" sz="1600" b="1" strike="noStrike" spc="-1" dirty="0" err="1">
                <a:solidFill>
                  <a:srgbClr val="000000"/>
                </a:solidFill>
                <a:latin typeface="Arial"/>
              </a:rPr>
              <a:t>Аналізатор</a:t>
            </a:r>
            <a:r>
              <a:rPr lang="ru-RU" sz="1600" b="1" strike="noStrike" spc="-1" dirty="0">
                <a:solidFill>
                  <a:srgbClr val="000000"/>
                </a:solidFill>
                <a:latin typeface="Arial"/>
              </a:rPr>
              <a:t> </a:t>
            </a:r>
            <a:r>
              <a:rPr lang="ru-RU" sz="1600" b="1" strike="noStrike" spc="-1" dirty="0" err="1">
                <a:solidFill>
                  <a:srgbClr val="000000"/>
                </a:solidFill>
                <a:latin typeface="Arial"/>
              </a:rPr>
              <a:t>імунохімічний</a:t>
            </a:r>
            <a:r>
              <a:rPr lang="ru-RU" sz="1600" b="1" strike="noStrike" spc="-1" dirty="0">
                <a:solidFill>
                  <a:srgbClr val="000000"/>
                </a:solidFill>
                <a:latin typeface="Arial"/>
              </a:rPr>
              <a:t> ................................1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Набір</a:t>
            </a:r>
            <a:r>
              <a:rPr lang="ru-RU" sz="1600" b="1" strike="noStrike" spc="-1" dirty="0">
                <a:solidFill>
                  <a:srgbClr val="000000"/>
                </a:solidFill>
                <a:latin typeface="Arial"/>
              </a:rPr>
              <a:t> </a:t>
            </a:r>
            <a:r>
              <a:rPr lang="ru-RU" sz="1600" b="1" strike="noStrike" spc="-1" dirty="0" err="1">
                <a:solidFill>
                  <a:srgbClr val="000000"/>
                </a:solidFill>
                <a:latin typeface="Arial"/>
              </a:rPr>
              <a:t>апаратури</a:t>
            </a:r>
            <a:r>
              <a:rPr lang="ru-RU" sz="1600" b="1" strike="noStrike" spc="-1" dirty="0">
                <a:solidFill>
                  <a:srgbClr val="000000"/>
                </a:solidFill>
                <a:latin typeface="Arial"/>
              </a:rPr>
              <a:t> для </a:t>
            </a:r>
            <a:r>
              <a:rPr lang="ru-RU" sz="1600" b="1" strike="noStrike" spc="-1" dirty="0" err="1">
                <a:solidFill>
                  <a:srgbClr val="000000"/>
                </a:solidFill>
                <a:latin typeface="Arial"/>
              </a:rPr>
              <a:t>проведення</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імуноферментного</a:t>
            </a:r>
            <a:r>
              <a:rPr lang="ru-RU" sz="1600" b="1" strike="noStrike" spc="-1" dirty="0">
                <a:solidFill>
                  <a:srgbClr val="000000"/>
                </a:solidFill>
                <a:latin typeface="Arial"/>
              </a:rPr>
              <a:t> </a:t>
            </a:r>
            <a:r>
              <a:rPr lang="ru-RU" sz="1600" b="1" strike="noStrike" spc="-1" dirty="0" err="1">
                <a:solidFill>
                  <a:srgbClr val="000000"/>
                </a:solidFill>
                <a:latin typeface="Arial"/>
              </a:rPr>
              <a:t>аналізу</a:t>
            </a:r>
            <a:r>
              <a:rPr lang="ru-RU" sz="1600" b="1" strike="noStrike" spc="-1" dirty="0">
                <a:solidFill>
                  <a:srgbClr val="000000"/>
                </a:solidFill>
                <a:latin typeface="Arial"/>
              </a:rPr>
              <a:t> (спектрофотометр,</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промиваючий</a:t>
            </a:r>
            <a:r>
              <a:rPr lang="ru-RU" sz="1600" b="1" strike="noStrike" spc="-1" dirty="0">
                <a:solidFill>
                  <a:srgbClr val="000000"/>
                </a:solidFill>
                <a:latin typeface="Arial"/>
              </a:rPr>
              <a:t> </a:t>
            </a:r>
            <a:r>
              <a:rPr lang="ru-RU" sz="1600" b="1" strike="noStrike" spc="-1" dirty="0" err="1">
                <a:solidFill>
                  <a:srgbClr val="000000"/>
                </a:solidFill>
                <a:latin typeface="Arial"/>
              </a:rPr>
              <a:t>пристрій</a:t>
            </a:r>
            <a:r>
              <a:rPr lang="ru-RU" sz="1600" b="1" strike="noStrike" spc="-1" dirty="0">
                <a:solidFill>
                  <a:srgbClr val="000000"/>
                </a:solidFill>
                <a:latin typeface="Arial"/>
              </a:rPr>
              <a:t>, термостат)......................1 </a:t>
            </a:r>
            <a:r>
              <a:rPr lang="ru-RU" sz="1600" b="1" strike="noStrike" spc="-1" dirty="0" err="1">
                <a:solidFill>
                  <a:srgbClr val="000000"/>
                </a:solidFill>
                <a:latin typeface="Arial"/>
              </a:rPr>
              <a:t>компл</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Апарат</a:t>
            </a:r>
            <a:r>
              <a:rPr lang="ru-RU" sz="1600" b="1" strike="noStrike" spc="-1" dirty="0">
                <a:solidFill>
                  <a:srgbClr val="000000"/>
                </a:solidFill>
                <a:latin typeface="Arial"/>
              </a:rPr>
              <a:t> для </a:t>
            </a:r>
            <a:r>
              <a:rPr lang="ru-RU" sz="1600" b="1" strike="noStrike" spc="-1" dirty="0" err="1">
                <a:solidFill>
                  <a:srgbClr val="000000"/>
                </a:solidFill>
                <a:latin typeface="Arial"/>
              </a:rPr>
              <a:t>електрофорезу</a:t>
            </a:r>
            <a:r>
              <a:rPr lang="ru-RU" sz="1600" b="1" strike="noStrike" spc="-1" dirty="0">
                <a:solidFill>
                  <a:srgbClr val="000000"/>
                </a:solidFill>
                <a:latin typeface="Arial"/>
              </a:rPr>
              <a:t> ................................1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Проточний</a:t>
            </a:r>
            <a:r>
              <a:rPr lang="ru-RU" sz="1600" b="1" strike="noStrike" spc="-1" dirty="0">
                <a:solidFill>
                  <a:srgbClr val="000000"/>
                </a:solidFill>
                <a:latin typeface="Arial"/>
              </a:rPr>
              <a:t> </a:t>
            </a:r>
            <a:r>
              <a:rPr lang="ru-RU" sz="1600" b="1" strike="noStrike" spc="-1" dirty="0" err="1">
                <a:solidFill>
                  <a:srgbClr val="000000"/>
                </a:solidFill>
                <a:latin typeface="Arial"/>
              </a:rPr>
              <a:t>цитометр</a:t>
            </a:r>
            <a:r>
              <a:rPr lang="ru-RU" sz="1600" b="1" strike="noStrike" spc="-1" dirty="0">
                <a:solidFill>
                  <a:srgbClr val="000000"/>
                </a:solidFill>
                <a:latin typeface="Arial"/>
              </a:rPr>
              <a:t>.......................................1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Фотоелектроколориметр</a:t>
            </a:r>
            <a:r>
              <a:rPr lang="ru-RU" sz="1600" b="1" strike="noStrike" spc="-1" dirty="0">
                <a:solidFill>
                  <a:srgbClr val="000000"/>
                </a:solidFill>
                <a:latin typeface="Arial"/>
              </a:rPr>
              <a:t>....................................1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Термопапір</a:t>
            </a:r>
            <a:r>
              <a:rPr lang="ru-RU" sz="1600" b="1" strike="noStrike" spc="-1" dirty="0">
                <a:solidFill>
                  <a:srgbClr val="000000"/>
                </a:solidFill>
                <a:latin typeface="Arial"/>
              </a:rPr>
              <a:t> для </a:t>
            </a:r>
            <a:r>
              <a:rPr lang="ru-RU" sz="1600" b="1" strike="noStrike" spc="-1" dirty="0" err="1">
                <a:solidFill>
                  <a:srgbClr val="000000"/>
                </a:solidFill>
                <a:latin typeface="Arial"/>
              </a:rPr>
              <a:t>друкуючого</a:t>
            </a:r>
            <a:r>
              <a:rPr lang="ru-RU" sz="1600" b="1" strike="noStrike" spc="-1" dirty="0">
                <a:solidFill>
                  <a:srgbClr val="000000"/>
                </a:solidFill>
                <a:latin typeface="Arial"/>
              </a:rPr>
              <a:t> пристрою ...................3 </a:t>
            </a:r>
            <a:r>
              <a:rPr lang="ru-RU" sz="1600" b="1" strike="noStrike" spc="-1" dirty="0" err="1">
                <a:solidFill>
                  <a:srgbClr val="000000"/>
                </a:solidFill>
                <a:latin typeface="Arial"/>
              </a:rPr>
              <a:t>компл</a:t>
            </a:r>
            <a:endParaRPr lang="ru-RU" sz="1600" b="0" strike="noStrike" spc="-1" dirty="0">
              <a:latin typeface="Arial"/>
            </a:endParaRPr>
          </a:p>
          <a:p>
            <a:pPr>
              <a:lnSpc>
                <a:spcPct val="100000"/>
              </a:lnSpc>
            </a:pPr>
            <a:r>
              <a:rPr lang="ru-RU" sz="1600" b="1" strike="noStrike" spc="-1" dirty="0">
                <a:solidFill>
                  <a:srgbClr val="000000"/>
                </a:solidFill>
                <a:latin typeface="Arial"/>
              </a:rPr>
              <a:t>    Шейкер 5-3 ..............................................1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Мікроскоп</a:t>
            </a:r>
            <a:r>
              <a:rPr lang="ru-RU" sz="1600" b="1" strike="noStrike" spc="-1" dirty="0">
                <a:solidFill>
                  <a:srgbClr val="000000"/>
                </a:solidFill>
                <a:latin typeface="Arial"/>
              </a:rPr>
              <a:t> </a:t>
            </a:r>
            <a:r>
              <a:rPr lang="ru-RU" sz="1600" b="1" strike="noStrike" spc="-1" dirty="0" err="1">
                <a:solidFill>
                  <a:srgbClr val="000000"/>
                </a:solidFill>
                <a:latin typeface="Arial"/>
              </a:rPr>
              <a:t>бінокулярний</a:t>
            </a:r>
            <a:r>
              <a:rPr lang="ru-RU" sz="1600" b="1" strike="noStrike" spc="-1" dirty="0">
                <a:solidFill>
                  <a:srgbClr val="000000"/>
                </a:solidFill>
                <a:latin typeface="Arial"/>
              </a:rPr>
              <a:t> "</a:t>
            </a:r>
            <a:r>
              <a:rPr lang="ru-RU" sz="1600" b="1" strike="noStrike" spc="-1" dirty="0" err="1">
                <a:solidFill>
                  <a:srgbClr val="000000"/>
                </a:solidFill>
                <a:latin typeface="Arial"/>
              </a:rPr>
              <a:t>Біолам</a:t>
            </a:r>
            <a:r>
              <a:rPr lang="ru-RU" sz="1600" b="1" strike="noStrike" spc="-1" dirty="0">
                <a:solidFill>
                  <a:srgbClr val="000000"/>
                </a:solidFill>
                <a:latin typeface="Arial"/>
              </a:rPr>
              <a:t> Р-17".....................3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Люмінісцентний</a:t>
            </a:r>
            <a:r>
              <a:rPr lang="ru-RU" sz="1600" b="1" strike="noStrike" spc="-1" dirty="0">
                <a:solidFill>
                  <a:srgbClr val="000000"/>
                </a:solidFill>
                <a:latin typeface="Arial"/>
              </a:rPr>
              <a:t> </a:t>
            </a:r>
            <a:r>
              <a:rPr lang="ru-RU" sz="1600" b="1" strike="noStrike" spc="-1" dirty="0" err="1">
                <a:solidFill>
                  <a:srgbClr val="000000"/>
                </a:solidFill>
                <a:latin typeface="Arial"/>
              </a:rPr>
              <a:t>мікроскоп</a:t>
            </a:r>
            <a:r>
              <a:rPr lang="ru-RU" sz="1600" b="1" strike="noStrike" spc="-1" dirty="0">
                <a:solidFill>
                  <a:srgbClr val="000000"/>
                </a:solidFill>
                <a:latin typeface="Arial"/>
              </a:rPr>
              <a:t> "</a:t>
            </a:r>
            <a:r>
              <a:rPr lang="ru-RU" sz="1600" b="1" strike="noStrike" spc="-1" dirty="0" err="1">
                <a:solidFill>
                  <a:srgbClr val="000000"/>
                </a:solidFill>
                <a:latin typeface="Arial"/>
              </a:rPr>
              <a:t>Люмам</a:t>
            </a:r>
            <a:r>
              <a:rPr lang="ru-RU" sz="1600" b="1" strike="noStrike" spc="-1" dirty="0">
                <a:solidFill>
                  <a:srgbClr val="000000"/>
                </a:solidFill>
                <a:latin typeface="Arial"/>
              </a:rPr>
              <a:t> Р-8".....................1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Освітлювач</a:t>
            </a:r>
            <a:r>
              <a:rPr lang="ru-RU" sz="1600" b="1" strike="noStrike" spc="-1" dirty="0">
                <a:solidFill>
                  <a:srgbClr val="000000"/>
                </a:solidFill>
                <a:latin typeface="Arial"/>
              </a:rPr>
              <a:t> до </a:t>
            </a:r>
            <a:r>
              <a:rPr lang="ru-RU" sz="1600" b="1" strike="noStrike" spc="-1" dirty="0" err="1">
                <a:solidFill>
                  <a:srgbClr val="000000"/>
                </a:solidFill>
                <a:latin typeface="Arial"/>
              </a:rPr>
              <a:t>мікроскопу</a:t>
            </a:r>
            <a:r>
              <a:rPr lang="ru-RU" sz="1600" b="1" strike="noStrike" spc="-1" dirty="0">
                <a:solidFill>
                  <a:srgbClr val="000000"/>
                </a:solidFill>
                <a:latin typeface="Arial"/>
              </a:rPr>
              <a:t> ОИ-19 </a:t>
            </a:r>
            <a:r>
              <a:rPr lang="ru-RU" sz="1600" b="1" strike="noStrike" spc="-1" dirty="0" err="1">
                <a:solidFill>
                  <a:srgbClr val="000000"/>
                </a:solidFill>
                <a:latin typeface="Arial"/>
              </a:rPr>
              <a:t>або</a:t>
            </a:r>
            <a:r>
              <a:rPr lang="ru-RU" sz="1600" b="1" strike="noStrike" spc="-1" dirty="0">
                <a:solidFill>
                  <a:srgbClr val="000000"/>
                </a:solidFill>
                <a:latin typeface="Arial"/>
              </a:rPr>
              <a:t> ОИ-25.................2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Люмінометр</a:t>
            </a:r>
            <a:r>
              <a:rPr lang="ru-RU" sz="1600" b="1" strike="noStrike" spc="-1" dirty="0">
                <a:solidFill>
                  <a:srgbClr val="000000"/>
                </a:solidFill>
                <a:latin typeface="Arial"/>
              </a:rPr>
              <a:t>...............................................1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Холодильник </a:t>
            </a:r>
            <a:r>
              <a:rPr lang="ru-RU" sz="1600" b="1" strike="noStrike" spc="-1" dirty="0" err="1">
                <a:solidFill>
                  <a:srgbClr val="000000"/>
                </a:solidFill>
                <a:latin typeface="Arial"/>
              </a:rPr>
              <a:t>побутовий</a:t>
            </a:r>
            <a:r>
              <a:rPr lang="ru-RU" sz="1600" b="1" strike="noStrike" spc="-1" dirty="0">
                <a:solidFill>
                  <a:srgbClr val="000000"/>
                </a:solidFill>
                <a:latin typeface="Arial"/>
              </a:rPr>
              <a:t> з морозильною камерою..............2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Холодильник на -20 град. C...............................1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Лупа </a:t>
            </a:r>
            <a:r>
              <a:rPr lang="ru-RU" sz="1600" b="1" strike="noStrike" spc="-1" dirty="0" err="1">
                <a:solidFill>
                  <a:srgbClr val="000000"/>
                </a:solidFill>
                <a:latin typeface="Arial"/>
              </a:rPr>
              <a:t>бінокулярна</a:t>
            </a:r>
            <a:r>
              <a:rPr lang="ru-RU" sz="1600" b="1" strike="noStrike" spc="-1" dirty="0">
                <a:solidFill>
                  <a:srgbClr val="000000"/>
                </a:solidFill>
                <a:latin typeface="Arial"/>
              </a:rPr>
              <a:t> МБС-9...................................1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CO  - </a:t>
            </a:r>
            <a:r>
              <a:rPr lang="ru-RU" sz="1600" b="1" strike="noStrike" spc="-1" dirty="0" err="1">
                <a:solidFill>
                  <a:srgbClr val="000000"/>
                </a:solidFill>
                <a:latin typeface="Arial"/>
              </a:rPr>
              <a:t>інкубатор</a:t>
            </a:r>
            <a:r>
              <a:rPr lang="ru-RU" sz="1600" b="1" strike="noStrike" spc="-1" dirty="0">
                <a:solidFill>
                  <a:srgbClr val="000000"/>
                </a:solidFill>
                <a:latin typeface="Arial"/>
              </a:rPr>
              <a:t> .........................................1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Центрифуга ОС-6М.........................................2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Центрифуга СМ- на 12 </a:t>
            </a:r>
            <a:r>
              <a:rPr lang="ru-RU" sz="1600" b="1" strike="noStrike" spc="-1" dirty="0" err="1">
                <a:solidFill>
                  <a:srgbClr val="000000"/>
                </a:solidFill>
                <a:latin typeface="Arial"/>
              </a:rPr>
              <a:t>пробірок</a:t>
            </a:r>
            <a:r>
              <a:rPr lang="ru-RU" sz="1600" b="1" strike="noStrike" spc="-1" dirty="0">
                <a:solidFill>
                  <a:srgbClr val="000000"/>
                </a:solidFill>
                <a:latin typeface="Arial"/>
              </a:rPr>
              <a:t>............................2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Центрифуга ОПН-8 ........................................2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рН-метр..................................................1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Приставка-</a:t>
            </a:r>
            <a:r>
              <a:rPr lang="ru-RU" sz="1600" b="1" strike="noStrike" spc="-1" dirty="0" err="1">
                <a:solidFill>
                  <a:srgbClr val="000000"/>
                </a:solidFill>
                <a:latin typeface="Arial"/>
              </a:rPr>
              <a:t>утримувач</a:t>
            </a:r>
            <a:r>
              <a:rPr lang="ru-RU" sz="1600" b="1" strike="noStrike" spc="-1" dirty="0">
                <a:solidFill>
                  <a:srgbClr val="000000"/>
                </a:solidFill>
                <a:latin typeface="Arial"/>
              </a:rPr>
              <a:t> для планшет до ротора центрифуги.....4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0" strike="noStrike" spc="-1" dirty="0">
                <a:solidFill>
                  <a:srgbClr val="000000"/>
                </a:solidFill>
                <a:latin typeface="Arial"/>
              </a:rPr>
              <a:t>    </a:t>
            </a:r>
            <a:endParaRPr lang="ru-RU"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864000" y="158400"/>
            <a:ext cx="6981840" cy="60309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dirty="0">
                <a:latin typeface="Arial"/>
              </a:rPr>
              <a:t>    </a:t>
            </a:r>
            <a:r>
              <a:rPr lang="ru-RU" sz="1600" b="1" strike="noStrike" spc="-1" dirty="0">
                <a:latin typeface="Arial"/>
              </a:rPr>
              <a:t>Ваги </a:t>
            </a:r>
            <a:r>
              <a:rPr lang="ru-RU" sz="1600" b="1" strike="noStrike" spc="-1" dirty="0" err="1">
                <a:latin typeface="Arial"/>
              </a:rPr>
              <a:t>лабораторні</a:t>
            </a:r>
            <a:r>
              <a:rPr lang="ru-RU" sz="1600" b="1" strike="noStrike" spc="-1" dirty="0">
                <a:latin typeface="Arial"/>
              </a:rPr>
              <a:t> </a:t>
            </a:r>
            <a:r>
              <a:rPr lang="ru-RU" sz="1600" b="1" strike="noStrike" spc="-1" dirty="0" err="1">
                <a:latin typeface="Arial"/>
              </a:rPr>
              <a:t>електронні</a:t>
            </a:r>
            <a:r>
              <a:rPr lang="ru-RU" sz="1600" b="1" strike="noStrike" spc="-1" dirty="0">
                <a:latin typeface="Arial"/>
              </a:rPr>
              <a:t> ВЕ-200 3 </a:t>
            </a:r>
            <a:r>
              <a:rPr lang="ru-RU" sz="1600" b="1" strike="noStrike" spc="-1" dirty="0" err="1">
                <a:latin typeface="Arial"/>
              </a:rPr>
              <a:t>клас</a:t>
            </a:r>
            <a:r>
              <a:rPr lang="ru-RU" sz="1600" b="1" strike="noStrike" spc="-1" dirty="0">
                <a:latin typeface="Arial"/>
              </a:rPr>
              <a:t> ...............1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Ваги для </a:t>
            </a:r>
            <a:r>
              <a:rPr lang="ru-RU" sz="1600" b="1" strike="noStrike" spc="-1" dirty="0" err="1">
                <a:latin typeface="Arial"/>
              </a:rPr>
              <a:t>сипуч</a:t>
            </a:r>
            <a:r>
              <a:rPr lang="ru-RU" sz="1600" b="1" strike="noStrike" spc="-1" dirty="0">
                <a:latin typeface="Arial"/>
              </a:rPr>
              <a:t>. </a:t>
            </a:r>
            <a:r>
              <a:rPr lang="ru-RU" sz="1600" b="1" strike="noStrike" spc="-1" dirty="0" err="1">
                <a:latin typeface="Arial"/>
              </a:rPr>
              <a:t>речовин</a:t>
            </a:r>
            <a:r>
              <a:rPr lang="ru-RU" sz="1600" b="1" strike="noStrike" spc="-1" dirty="0">
                <a:latin typeface="Arial"/>
              </a:rPr>
              <a:t> ВСМ-5............................2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Термостат </a:t>
            </a:r>
            <a:r>
              <a:rPr lang="ru-RU" sz="1600" b="1" strike="noStrike" spc="-1" dirty="0" err="1">
                <a:latin typeface="Arial"/>
              </a:rPr>
              <a:t>повітряний</a:t>
            </a:r>
            <a:r>
              <a:rPr lang="ru-RU" sz="1600" b="1" strike="noStrike" spc="-1" dirty="0">
                <a:latin typeface="Arial"/>
              </a:rPr>
              <a:t> ТС-80...............................1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Термобаня</a:t>
            </a:r>
            <a:r>
              <a:rPr lang="ru-RU" sz="1600" b="1" strike="noStrike" spc="-1" dirty="0">
                <a:latin typeface="Arial"/>
              </a:rPr>
              <a:t> ТБ-110.........................................1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Протипильова</a:t>
            </a:r>
            <a:r>
              <a:rPr lang="ru-RU" sz="1600" b="1" strike="noStrike" spc="-1" dirty="0">
                <a:latin typeface="Arial"/>
              </a:rPr>
              <a:t> </a:t>
            </a:r>
            <a:r>
              <a:rPr lang="ru-RU" sz="1600" b="1" strike="noStrike" spc="-1" dirty="0" err="1">
                <a:latin typeface="Arial"/>
              </a:rPr>
              <a:t>шафа</a:t>
            </a:r>
            <a:r>
              <a:rPr lang="ru-RU" sz="1600" b="1" strike="noStrike" spc="-1" dirty="0">
                <a:latin typeface="Arial"/>
              </a:rPr>
              <a:t> (</a:t>
            </a:r>
            <a:r>
              <a:rPr lang="ru-RU" sz="1600" b="1" strike="noStrike" spc="-1" dirty="0" err="1">
                <a:latin typeface="Arial"/>
              </a:rPr>
              <a:t>ламінарний</a:t>
            </a:r>
            <a:r>
              <a:rPr lang="ru-RU" sz="1600" b="1" strike="noStrike" spc="-1" dirty="0">
                <a:latin typeface="Arial"/>
              </a:rPr>
              <a:t> бокс)......................1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Дистилятор</a:t>
            </a:r>
            <a:r>
              <a:rPr lang="ru-RU" sz="1600" b="1" strike="noStrike" spc="-1" dirty="0">
                <a:latin typeface="Arial"/>
              </a:rPr>
              <a:t> ДЕ-10.........................................1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Апарат</a:t>
            </a:r>
            <a:r>
              <a:rPr lang="ru-RU" sz="1600" b="1" strike="noStrike" spc="-1" dirty="0">
                <a:latin typeface="Arial"/>
              </a:rPr>
              <a:t> для </a:t>
            </a:r>
            <a:r>
              <a:rPr lang="ru-RU" sz="1600" b="1" strike="noStrike" spc="-1" dirty="0" err="1">
                <a:latin typeface="Arial"/>
              </a:rPr>
              <a:t>інактивації</a:t>
            </a:r>
            <a:r>
              <a:rPr lang="ru-RU" sz="1600" b="1" strike="noStrike" spc="-1" dirty="0">
                <a:latin typeface="Arial"/>
              </a:rPr>
              <a:t> </a:t>
            </a:r>
            <a:r>
              <a:rPr lang="ru-RU" sz="1600" b="1" strike="noStrike" spc="-1" dirty="0" err="1">
                <a:latin typeface="Arial"/>
              </a:rPr>
              <a:t>сироватки</a:t>
            </a:r>
            <a:r>
              <a:rPr lang="ru-RU" sz="1600" b="1" strike="noStrike" spc="-1" dirty="0">
                <a:latin typeface="Arial"/>
              </a:rPr>
              <a:t> </a:t>
            </a:r>
            <a:r>
              <a:rPr lang="ru-RU" sz="1600" b="1" strike="noStrike" spc="-1" dirty="0" err="1">
                <a:latin typeface="Arial"/>
              </a:rPr>
              <a:t>крові</a:t>
            </a:r>
            <a:r>
              <a:rPr lang="ru-RU" sz="1600" b="1" strike="noStrike" spc="-1" dirty="0">
                <a:latin typeface="Arial"/>
              </a:rPr>
              <a:t> ..................1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Ареометр.................................................1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Ексикатор</a:t>
            </a:r>
            <a:r>
              <a:rPr lang="ru-RU" sz="1600" b="1" strike="noStrike" spc="-1" dirty="0">
                <a:latin typeface="Arial"/>
              </a:rPr>
              <a:t> ...............................................2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рН-метр..................................................1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Планшети</a:t>
            </a:r>
            <a:r>
              <a:rPr lang="ru-RU" sz="1600" b="1" strike="noStrike" spc="-1" dirty="0">
                <a:latin typeface="Arial"/>
              </a:rPr>
              <a:t> </a:t>
            </a:r>
            <a:r>
              <a:rPr lang="ru-RU" sz="1600" b="1" strike="noStrike" spc="-1" dirty="0" err="1">
                <a:latin typeface="Arial"/>
              </a:rPr>
              <a:t>стриптовані</a:t>
            </a:r>
            <a:r>
              <a:rPr lang="ru-RU" sz="1600" b="1" strike="noStrike" spc="-1" dirty="0">
                <a:latin typeface="Arial"/>
              </a:rPr>
              <a:t> на 96 лунок.......................400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Автоматичний</a:t>
            </a:r>
            <a:r>
              <a:rPr lang="ru-RU" sz="1600" b="1" strike="noStrike" spc="-1" dirty="0">
                <a:latin typeface="Arial"/>
              </a:rPr>
              <a:t> </a:t>
            </a:r>
            <a:r>
              <a:rPr lang="ru-RU" sz="1600" b="1" strike="noStrike" spc="-1" dirty="0" err="1">
                <a:latin typeface="Arial"/>
              </a:rPr>
              <a:t>пристрій</a:t>
            </a:r>
            <a:r>
              <a:rPr lang="ru-RU" sz="1600" b="1" strike="noStrike" spc="-1" dirty="0">
                <a:latin typeface="Arial"/>
              </a:rPr>
              <a:t> для </a:t>
            </a:r>
            <a:r>
              <a:rPr lang="ru-RU" sz="1600" b="1" strike="noStrike" spc="-1" dirty="0" err="1">
                <a:latin typeface="Arial"/>
              </a:rPr>
              <a:t>промивання</a:t>
            </a:r>
            <a:r>
              <a:rPr lang="ru-RU" sz="1600" b="1" strike="noStrike" spc="-1" dirty="0">
                <a:latin typeface="Arial"/>
              </a:rPr>
              <a:t> планшет.............1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Камери</a:t>
            </a:r>
            <a:r>
              <a:rPr lang="ru-RU" sz="1600" b="1" strike="noStrike" spc="-1" dirty="0">
                <a:latin typeface="Arial"/>
              </a:rPr>
              <a:t> </a:t>
            </a:r>
            <a:r>
              <a:rPr lang="ru-RU" sz="1600" b="1" strike="noStrike" spc="-1" dirty="0" err="1">
                <a:latin typeface="Arial"/>
              </a:rPr>
              <a:t>Горяєва</a:t>
            </a:r>
            <a:r>
              <a:rPr lang="ru-RU" sz="1600" b="1" strike="noStrike" spc="-1" dirty="0">
                <a:latin typeface="Arial"/>
              </a:rPr>
              <a:t> ..........................................4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Лічильник</a:t>
            </a:r>
            <a:r>
              <a:rPr lang="ru-RU" sz="1600" b="1" strike="noStrike" spc="-1" dirty="0">
                <a:latin typeface="Arial"/>
              </a:rPr>
              <a:t> </a:t>
            </a:r>
            <a:r>
              <a:rPr lang="ru-RU" sz="1600" b="1" strike="noStrike" spc="-1" dirty="0" err="1">
                <a:latin typeface="Arial"/>
              </a:rPr>
              <a:t>лабораторний</a:t>
            </a:r>
            <a:r>
              <a:rPr lang="ru-RU" sz="1600" b="1" strike="noStrike" spc="-1" dirty="0">
                <a:latin typeface="Arial"/>
              </a:rPr>
              <a:t> СЛ-1..............................1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Лічильник</a:t>
            </a:r>
            <a:r>
              <a:rPr lang="ru-RU" sz="1600" b="1" strike="noStrike" spc="-1" dirty="0">
                <a:latin typeface="Arial"/>
              </a:rPr>
              <a:t> </a:t>
            </a:r>
            <a:r>
              <a:rPr lang="ru-RU" sz="1600" b="1" strike="noStrike" spc="-1" dirty="0" err="1">
                <a:latin typeface="Arial"/>
              </a:rPr>
              <a:t>формених</a:t>
            </a:r>
            <a:r>
              <a:rPr lang="ru-RU" sz="1600" b="1" strike="noStrike" spc="-1" dirty="0">
                <a:latin typeface="Arial"/>
              </a:rPr>
              <a:t> </a:t>
            </a:r>
            <a:r>
              <a:rPr lang="ru-RU" sz="1600" b="1" strike="noStrike" spc="-1" dirty="0" err="1">
                <a:latin typeface="Arial"/>
              </a:rPr>
              <a:t>елементів</a:t>
            </a:r>
            <a:r>
              <a:rPr lang="ru-RU" sz="1600" b="1" strike="noStrike" spc="-1" dirty="0">
                <a:latin typeface="Arial"/>
              </a:rPr>
              <a:t> </a:t>
            </a:r>
            <a:r>
              <a:rPr lang="ru-RU" sz="1600" b="1" strike="noStrike" spc="-1" dirty="0" err="1">
                <a:latin typeface="Arial"/>
              </a:rPr>
              <a:t>крові</a:t>
            </a:r>
            <a:r>
              <a:rPr lang="ru-RU" sz="1600" b="1" strike="noStrike" spc="-1" dirty="0">
                <a:latin typeface="Arial"/>
              </a:rPr>
              <a:t>.......................1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Цитологічна</a:t>
            </a:r>
            <a:r>
              <a:rPr lang="ru-RU" sz="1600" b="1" strike="noStrike" spc="-1" dirty="0">
                <a:latin typeface="Arial"/>
              </a:rPr>
              <a:t> </a:t>
            </a:r>
            <a:r>
              <a:rPr lang="ru-RU" sz="1600" b="1" strike="noStrike" spc="-1" dirty="0" err="1">
                <a:latin typeface="Arial"/>
              </a:rPr>
              <a:t>лійка</a:t>
            </a:r>
            <a:r>
              <a:rPr lang="ru-RU" sz="1600" b="1" strike="noStrike" spc="-1" dirty="0">
                <a:latin typeface="Arial"/>
              </a:rPr>
              <a:t>-насадка................................1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Мікродозатори</a:t>
            </a:r>
            <a:r>
              <a:rPr lang="ru-RU" sz="1600" b="1" strike="noStrike" spc="-1" dirty="0">
                <a:latin typeface="Arial"/>
              </a:rPr>
              <a:t> </a:t>
            </a:r>
            <a:r>
              <a:rPr lang="ru-RU" sz="1600" b="1" strike="noStrike" spc="-1" dirty="0" err="1">
                <a:latin typeface="Arial"/>
              </a:rPr>
              <a:t>автоматичні</a:t>
            </a:r>
            <a:r>
              <a:rPr lang="ru-RU" sz="1600" b="1" strike="noStrike" spc="-1" dirty="0">
                <a:latin typeface="Arial"/>
              </a:rPr>
              <a:t>...............................20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різного</a:t>
            </a:r>
            <a:r>
              <a:rPr lang="ru-RU" sz="1600" b="1" strike="noStrike" spc="-1" dirty="0">
                <a:latin typeface="Arial"/>
              </a:rPr>
              <a:t> </a:t>
            </a:r>
            <a:r>
              <a:rPr lang="ru-RU" sz="1600" b="1" strike="noStrike" spc="-1" dirty="0" err="1">
                <a:latin typeface="Arial"/>
              </a:rPr>
              <a:t>об'єму</a:t>
            </a:r>
            <a:r>
              <a:rPr lang="ru-RU" sz="1600" b="1" strike="noStrike" spc="-1" dirty="0">
                <a:latin typeface="Arial"/>
              </a:rPr>
              <a:t> одно- та </a:t>
            </a:r>
            <a:r>
              <a:rPr lang="ru-RU" sz="1600" b="1" strike="noStrike" spc="-1" dirty="0" err="1">
                <a:latin typeface="Arial"/>
              </a:rPr>
              <a:t>багатоканальні</a:t>
            </a:r>
            <a:r>
              <a:rPr lang="ru-RU" sz="1600" b="1" strike="noStrike" spc="-1" dirty="0">
                <a:latin typeface="Arial"/>
              </a:rPr>
              <a:t>)</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Комп'ютер</a:t>
            </a:r>
            <a:r>
              <a:rPr lang="ru-RU" sz="1600" b="1" strike="noStrike" spc="-1" dirty="0">
                <a:latin typeface="Arial"/>
              </a:rPr>
              <a:t>................................................2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Водяна</a:t>
            </a:r>
            <a:r>
              <a:rPr lang="ru-RU" sz="1600" b="1" strike="noStrike" spc="-1" dirty="0">
                <a:latin typeface="Arial"/>
              </a:rPr>
              <a:t> баня..............................................1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Водоструменевий</a:t>
            </a:r>
            <a:r>
              <a:rPr lang="ru-RU" sz="1600" b="1" strike="noStrike" spc="-1" dirty="0">
                <a:latin typeface="Arial"/>
              </a:rPr>
              <a:t> насос....................................1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Гепарин.................................................500 г</a:t>
            </a:r>
            <a:endParaRPr lang="ru-RU" sz="1600" b="0" strike="noStrike" spc="-1" dirty="0">
              <a:latin typeface="Arial"/>
            </a:endParaRPr>
          </a:p>
          <a:p>
            <a:pPr>
              <a:lnSpc>
                <a:spcPct val="100000"/>
              </a:lnSpc>
            </a:pPr>
            <a:r>
              <a:rPr lang="ru-RU" sz="1600" b="1" strike="noStrike" spc="-1" dirty="0">
                <a:latin typeface="Arial"/>
              </a:rPr>
              <a:t>    Желатин </a:t>
            </a:r>
            <a:r>
              <a:rPr lang="ru-RU" sz="1600" b="1" strike="noStrike" spc="-1" dirty="0" err="1">
                <a:latin typeface="Arial"/>
              </a:rPr>
              <a:t>кристалічний</a:t>
            </a:r>
            <a:r>
              <a:rPr lang="ru-RU" sz="1600" b="1" strike="noStrike" spc="-1" dirty="0">
                <a:latin typeface="Arial"/>
              </a:rPr>
              <a:t> ...................................120 л</a:t>
            </a:r>
            <a:endParaRPr lang="ru-RU" sz="1600" b="0" strike="noStrike" spc="-1" dirty="0">
              <a:latin typeface="Arial"/>
            </a:endParaRPr>
          </a:p>
          <a:p>
            <a:pPr>
              <a:lnSpc>
                <a:spcPct val="100000"/>
              </a:lnSpc>
            </a:pPr>
            <a:r>
              <a:rPr lang="ru-RU" sz="1600" b="1" strike="noStrike" spc="-1" dirty="0">
                <a:latin typeface="Arial"/>
              </a:rPr>
              <a:t>    </a:t>
            </a:r>
            <a:endParaRPr lang="ru-RU"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504000" y="432000"/>
            <a:ext cx="8135640" cy="600018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600" b="0" strike="noStrike" spc="-1" dirty="0">
                <a:latin typeface="Arial"/>
              </a:rPr>
              <a:t>   </a:t>
            </a:r>
            <a:r>
              <a:rPr lang="ru-RU" sz="1600" b="1" strike="noStrike" spc="-1" dirty="0">
                <a:latin typeface="Arial"/>
              </a:rPr>
              <a:t> </a:t>
            </a:r>
            <a:r>
              <a:rPr lang="ru-RU" sz="1600" b="1" strike="noStrike" spc="-1" dirty="0" err="1">
                <a:latin typeface="Arial"/>
              </a:rPr>
              <a:t>Розчин</a:t>
            </a:r>
            <a:r>
              <a:rPr lang="ru-RU" sz="1600" b="1" strike="noStrike" spc="-1" dirty="0">
                <a:latin typeface="Arial"/>
              </a:rPr>
              <a:t> </a:t>
            </a:r>
            <a:r>
              <a:rPr lang="ru-RU" sz="1600" b="1" strike="noStrike" spc="-1" dirty="0" err="1">
                <a:latin typeface="Arial"/>
              </a:rPr>
              <a:t>Хенкса</a:t>
            </a:r>
            <a:r>
              <a:rPr lang="ru-RU" sz="1600" b="1" strike="noStrike" spc="-1" dirty="0">
                <a:latin typeface="Arial"/>
              </a:rPr>
              <a:t>............................................50 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Середовище</a:t>
            </a:r>
            <a:r>
              <a:rPr lang="ru-RU" sz="1600" b="1" strike="noStrike" spc="-1" dirty="0">
                <a:latin typeface="Arial"/>
              </a:rPr>
              <a:t> 199...........................................50 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Середовище</a:t>
            </a:r>
            <a:r>
              <a:rPr lang="ru-RU" sz="1600" b="1" strike="noStrike" spc="-1" dirty="0">
                <a:latin typeface="Arial"/>
              </a:rPr>
              <a:t> RPMI-1640......................................4 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Агар</a:t>
            </a:r>
            <a:r>
              <a:rPr lang="ru-RU" sz="1600" b="1" strike="noStrike" spc="-1" dirty="0">
                <a:latin typeface="Arial"/>
              </a:rPr>
              <a:t> "</a:t>
            </a:r>
            <a:r>
              <a:rPr lang="ru-RU" sz="1600" b="1" strike="noStrike" spc="-1" dirty="0" err="1">
                <a:latin typeface="Arial"/>
              </a:rPr>
              <a:t>Difco</a:t>
            </a:r>
            <a:r>
              <a:rPr lang="ru-RU" sz="1600" b="1" strike="noStrike" spc="-1" dirty="0">
                <a:latin typeface="Arial"/>
              </a:rPr>
              <a:t>".......................................... 1000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Азуреозин</a:t>
            </a:r>
            <a:r>
              <a:rPr lang="ru-RU" sz="1600" b="1" strike="noStrike" spc="-1" dirty="0">
                <a:latin typeface="Arial"/>
              </a:rPr>
              <a:t>...............................................200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Теляча</a:t>
            </a:r>
            <a:r>
              <a:rPr lang="ru-RU" sz="1600" b="1" strike="noStrike" spc="-1" dirty="0">
                <a:latin typeface="Arial"/>
              </a:rPr>
              <a:t> </a:t>
            </a:r>
            <a:r>
              <a:rPr lang="ru-RU" sz="1600" b="1" strike="noStrike" spc="-1" dirty="0" err="1">
                <a:latin typeface="Arial"/>
              </a:rPr>
              <a:t>ембріональна</a:t>
            </a:r>
            <a:r>
              <a:rPr lang="ru-RU" sz="1600" b="1" strike="noStrike" spc="-1" dirty="0">
                <a:latin typeface="Arial"/>
              </a:rPr>
              <a:t> </a:t>
            </a:r>
            <a:r>
              <a:rPr lang="ru-RU" sz="1600" b="1" strike="noStrike" spc="-1" dirty="0" err="1">
                <a:latin typeface="Arial"/>
              </a:rPr>
              <a:t>сироватка</a:t>
            </a:r>
            <a:r>
              <a:rPr lang="ru-RU" sz="1600" b="1" strike="noStrike" spc="-1" dirty="0">
                <a:latin typeface="Arial"/>
              </a:rPr>
              <a:t>.............................1 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Моноспецифічні</a:t>
            </a:r>
            <a:r>
              <a:rPr lang="ru-RU" sz="1600" b="1" strike="noStrike" spc="-1" dirty="0">
                <a:latin typeface="Arial"/>
              </a:rPr>
              <a:t> </a:t>
            </a:r>
            <a:r>
              <a:rPr lang="ru-RU" sz="1600" b="1" strike="noStrike" spc="-1" dirty="0" err="1">
                <a:latin typeface="Arial"/>
              </a:rPr>
              <a:t>сироватки</a:t>
            </a:r>
            <a:r>
              <a:rPr lang="ru-RU" sz="1600" b="1" strike="noStrike" spc="-1" dirty="0">
                <a:latin typeface="Arial"/>
              </a:rPr>
              <a:t> </a:t>
            </a:r>
            <a:r>
              <a:rPr lang="ru-RU" sz="1600" b="1" strike="noStrike" spc="-1" dirty="0" err="1">
                <a:latin typeface="Arial"/>
              </a:rPr>
              <a:t>проти</a:t>
            </a:r>
            <a:r>
              <a:rPr lang="ru-RU" sz="1600" b="1" strike="noStrike" spc="-1" dirty="0">
                <a:latin typeface="Arial"/>
              </a:rPr>
              <a:t> </a:t>
            </a:r>
            <a:r>
              <a:rPr lang="ru-RU" sz="1600" b="1" strike="noStrike" spc="-1" dirty="0" err="1">
                <a:latin typeface="Arial"/>
              </a:rPr>
              <a:t>IgA</a:t>
            </a:r>
            <a:r>
              <a:rPr lang="ru-RU" sz="1600" b="1" strike="noStrike" spc="-1" dirty="0">
                <a:latin typeface="Arial"/>
              </a:rPr>
              <a:t>, M, G </a:t>
            </a:r>
            <a:r>
              <a:rPr lang="ru-RU" sz="1600" b="1" strike="noStrike" spc="-1" dirty="0" err="1">
                <a:latin typeface="Arial"/>
              </a:rPr>
              <a:t>людини</a:t>
            </a:r>
            <a:r>
              <a:rPr lang="ru-RU" sz="1600" b="1" strike="noStrike" spc="-1" dirty="0">
                <a:latin typeface="Arial"/>
              </a:rPr>
              <a:t>......50 </a:t>
            </a:r>
            <a:r>
              <a:rPr lang="ru-RU" sz="1600" b="1" strike="noStrike" spc="-1" dirty="0" err="1">
                <a:latin typeface="Arial"/>
              </a:rPr>
              <a:t>компл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Моноспецифічні</a:t>
            </a:r>
            <a:r>
              <a:rPr lang="ru-RU" sz="1600" b="1" strike="noStrike" spc="-1" dirty="0">
                <a:latin typeface="Arial"/>
              </a:rPr>
              <a:t> </a:t>
            </a:r>
            <a:r>
              <a:rPr lang="ru-RU" sz="1600" b="1" strike="noStrike" spc="-1" dirty="0" err="1">
                <a:latin typeface="Arial"/>
              </a:rPr>
              <a:t>сироватки</a:t>
            </a:r>
            <a:r>
              <a:rPr lang="ru-RU" sz="1600" b="1" strike="noStrike" spc="-1" dirty="0">
                <a:latin typeface="Arial"/>
              </a:rPr>
              <a:t> </a:t>
            </a:r>
            <a:r>
              <a:rPr lang="ru-RU" sz="1600" b="1" strike="noStrike" spc="-1" dirty="0" err="1">
                <a:latin typeface="Arial"/>
              </a:rPr>
              <a:t>проти</a:t>
            </a:r>
            <a:r>
              <a:rPr lang="ru-RU" sz="1600" b="1" strike="noStrike" spc="-1" dirty="0">
                <a:latin typeface="Arial"/>
              </a:rPr>
              <a:t> секреторного</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IgA</a:t>
            </a:r>
            <a:r>
              <a:rPr lang="ru-RU" sz="1600" b="1" strike="noStrike" spc="-1" dirty="0">
                <a:latin typeface="Arial"/>
              </a:rPr>
              <a:t> </a:t>
            </a:r>
            <a:r>
              <a:rPr lang="ru-RU" sz="1600" b="1" strike="noStrike" spc="-1" dirty="0" err="1">
                <a:latin typeface="Arial"/>
              </a:rPr>
              <a:t>людини</a:t>
            </a:r>
            <a:r>
              <a:rPr lang="ru-RU" sz="1600" b="1" strike="noStrike" spc="-1" dirty="0">
                <a:latin typeface="Arial"/>
              </a:rPr>
              <a:t>...........................................50 </a:t>
            </a:r>
            <a:r>
              <a:rPr lang="ru-RU" sz="1600" b="1" strike="noStrike" spc="-1" dirty="0" err="1">
                <a:latin typeface="Arial"/>
              </a:rPr>
              <a:t>компл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Набір</a:t>
            </a:r>
            <a:r>
              <a:rPr lang="ru-RU" sz="1600" b="1" strike="noStrike" spc="-1" dirty="0">
                <a:latin typeface="Arial"/>
              </a:rPr>
              <a:t> </a:t>
            </a:r>
            <a:r>
              <a:rPr lang="ru-RU" sz="1600" b="1" strike="noStrike" spc="-1" dirty="0" err="1">
                <a:latin typeface="Arial"/>
              </a:rPr>
              <a:t>реактивів</a:t>
            </a:r>
            <a:r>
              <a:rPr lang="ru-RU" sz="1600" b="1" strike="noStrike" spc="-1" dirty="0">
                <a:latin typeface="Arial"/>
              </a:rPr>
              <a:t> для </a:t>
            </a:r>
            <a:r>
              <a:rPr lang="ru-RU" sz="1600" b="1" strike="noStrike" spc="-1" dirty="0" err="1">
                <a:latin typeface="Arial"/>
              </a:rPr>
              <a:t>кількісного</a:t>
            </a:r>
            <a:r>
              <a:rPr lang="ru-RU" sz="1600" b="1" strike="noStrike" spc="-1" dirty="0">
                <a:latin typeface="Arial"/>
              </a:rPr>
              <a:t> </a:t>
            </a:r>
            <a:r>
              <a:rPr lang="ru-RU" sz="1600" b="1" strike="noStrike" spc="-1" dirty="0" err="1">
                <a:latin typeface="Arial"/>
              </a:rPr>
              <a:t>визначення</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загального</a:t>
            </a:r>
            <a:r>
              <a:rPr lang="ru-RU" sz="1600" b="1" strike="noStrike" spc="-1" dirty="0">
                <a:latin typeface="Arial"/>
              </a:rPr>
              <a:t> </a:t>
            </a:r>
            <a:r>
              <a:rPr lang="ru-RU" sz="1600" b="1" strike="noStrike" spc="-1" dirty="0" err="1">
                <a:latin typeface="Arial"/>
              </a:rPr>
              <a:t>IgE</a:t>
            </a:r>
            <a:r>
              <a:rPr lang="ru-RU" sz="1600" b="1" strike="noStrike" spc="-1" dirty="0">
                <a:latin typeface="Arial"/>
              </a:rPr>
              <a:t>....................................... 250 </a:t>
            </a:r>
            <a:r>
              <a:rPr lang="ru-RU" sz="1600" b="1" strike="noStrike" spc="-1" dirty="0" err="1">
                <a:latin typeface="Arial"/>
              </a:rPr>
              <a:t>наб</a:t>
            </a:r>
            <a:endParaRPr lang="ru-RU" sz="1600" b="0" strike="noStrike" spc="-1" dirty="0">
              <a:latin typeface="Arial"/>
            </a:endParaRPr>
          </a:p>
          <a:p>
            <a:pPr>
              <a:lnSpc>
                <a:spcPct val="100000"/>
              </a:lnSpc>
            </a:pPr>
            <a:r>
              <a:rPr lang="ru-RU" sz="1600" b="1" strike="noStrike" spc="-1" dirty="0">
                <a:latin typeface="Arial"/>
              </a:rPr>
              <a:t>    Масло </a:t>
            </a:r>
            <a:r>
              <a:rPr lang="ru-RU" sz="1600" b="1" strike="noStrike" spc="-1" dirty="0" err="1">
                <a:latin typeface="Arial"/>
              </a:rPr>
              <a:t>імерсійне</a:t>
            </a:r>
            <a:r>
              <a:rPr lang="ru-RU" sz="1600" b="1" strike="noStrike" spc="-1" dirty="0">
                <a:latin typeface="Arial"/>
              </a:rPr>
              <a:t> .......................................1000 г</a:t>
            </a:r>
            <a:endParaRPr lang="ru-RU" sz="1600" b="0" strike="noStrike" spc="-1" dirty="0">
              <a:latin typeface="Arial"/>
            </a:endParaRPr>
          </a:p>
          <a:p>
            <a:pPr>
              <a:lnSpc>
                <a:spcPct val="100000"/>
              </a:lnSpc>
            </a:pPr>
            <a:r>
              <a:rPr lang="ru-RU" sz="1600" b="1" strike="noStrike" spc="-1" dirty="0">
                <a:latin typeface="Arial"/>
              </a:rPr>
              <a:t>    Веронал..................................................50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Мединал</a:t>
            </a:r>
            <a:r>
              <a:rPr lang="ru-RU" sz="1600" b="1" strike="noStrike" spc="-1" dirty="0">
                <a:latin typeface="Arial"/>
              </a:rPr>
              <a:t>..................................................50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Двозаміщений</a:t>
            </a:r>
            <a:r>
              <a:rPr lang="ru-RU" sz="1600" b="1" strike="noStrike" spc="-1" dirty="0">
                <a:latin typeface="Arial"/>
              </a:rPr>
              <a:t> </a:t>
            </a:r>
            <a:r>
              <a:rPr lang="ru-RU" sz="1600" b="1" strike="noStrike" spc="-1" dirty="0" err="1">
                <a:latin typeface="Arial"/>
              </a:rPr>
              <a:t>фосфатнокислий</a:t>
            </a:r>
            <a:r>
              <a:rPr lang="ru-RU" sz="1600" b="1" strike="noStrike" spc="-1" dirty="0">
                <a:latin typeface="Arial"/>
              </a:rPr>
              <a:t> </a:t>
            </a:r>
            <a:r>
              <a:rPr lang="ru-RU" sz="1600" b="1" strike="noStrike" spc="-1" dirty="0" err="1">
                <a:latin typeface="Arial"/>
              </a:rPr>
              <a:t>натрій</a:t>
            </a:r>
            <a:r>
              <a:rPr lang="ru-RU" sz="1600" b="1" strike="noStrike" spc="-1" dirty="0">
                <a:latin typeface="Arial"/>
              </a:rPr>
              <a:t>.....................2000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Однозаміщений</a:t>
            </a:r>
            <a:r>
              <a:rPr lang="ru-RU" sz="1600" b="1" strike="noStrike" spc="-1" dirty="0">
                <a:latin typeface="Arial"/>
              </a:rPr>
              <a:t> </a:t>
            </a:r>
            <a:r>
              <a:rPr lang="ru-RU" sz="1600" b="1" strike="noStrike" spc="-1" dirty="0" err="1">
                <a:latin typeface="Arial"/>
              </a:rPr>
              <a:t>фосфатнокислий</a:t>
            </a:r>
            <a:r>
              <a:rPr lang="ru-RU" sz="1600" b="1" strike="noStrike" spc="-1" dirty="0">
                <a:latin typeface="Arial"/>
              </a:rPr>
              <a:t> </a:t>
            </a:r>
            <a:r>
              <a:rPr lang="ru-RU" sz="1600" b="1" strike="noStrike" spc="-1" dirty="0" err="1">
                <a:latin typeface="Arial"/>
              </a:rPr>
              <a:t>натрій</a:t>
            </a:r>
            <a:r>
              <a:rPr lang="ru-RU" sz="1600" b="1" strike="noStrike" spc="-1" dirty="0">
                <a:latin typeface="Arial"/>
              </a:rPr>
              <a:t>....................2000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Двозаміщений</a:t>
            </a:r>
            <a:r>
              <a:rPr lang="ru-RU" sz="1600" b="1" strike="noStrike" spc="-1" dirty="0">
                <a:latin typeface="Arial"/>
              </a:rPr>
              <a:t> </a:t>
            </a:r>
            <a:r>
              <a:rPr lang="ru-RU" sz="1600" b="1" strike="noStrike" spc="-1" dirty="0" err="1">
                <a:latin typeface="Arial"/>
              </a:rPr>
              <a:t>фосфатнокислий</a:t>
            </a:r>
            <a:r>
              <a:rPr lang="ru-RU" sz="1600" b="1" strike="noStrike" spc="-1" dirty="0">
                <a:latin typeface="Arial"/>
              </a:rPr>
              <a:t> </a:t>
            </a:r>
            <a:r>
              <a:rPr lang="ru-RU" sz="1600" b="1" strike="noStrike" spc="-1" dirty="0" err="1">
                <a:latin typeface="Arial"/>
              </a:rPr>
              <a:t>калій</a:t>
            </a:r>
            <a:r>
              <a:rPr lang="ru-RU" sz="1600" b="1" strike="noStrike" spc="-1" dirty="0">
                <a:latin typeface="Arial"/>
              </a:rPr>
              <a:t>......................1000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Однозаміщений</a:t>
            </a:r>
            <a:r>
              <a:rPr lang="ru-RU" sz="1600" b="1" strike="noStrike" spc="-1" dirty="0">
                <a:latin typeface="Arial"/>
              </a:rPr>
              <a:t> </a:t>
            </a:r>
            <a:r>
              <a:rPr lang="ru-RU" sz="1600" b="1" strike="noStrike" spc="-1" dirty="0" err="1">
                <a:latin typeface="Arial"/>
              </a:rPr>
              <a:t>фосфатнокислий</a:t>
            </a:r>
            <a:r>
              <a:rPr lang="ru-RU" sz="1600" b="1" strike="noStrike" spc="-1" dirty="0">
                <a:latin typeface="Arial"/>
              </a:rPr>
              <a:t> </a:t>
            </a:r>
            <a:r>
              <a:rPr lang="ru-RU" sz="1600" b="1" strike="noStrike" spc="-1" dirty="0" err="1">
                <a:latin typeface="Arial"/>
              </a:rPr>
              <a:t>калій</a:t>
            </a:r>
            <a:r>
              <a:rPr lang="ru-RU" sz="1600" b="1" strike="noStrike" spc="-1" dirty="0">
                <a:latin typeface="Arial"/>
              </a:rPr>
              <a:t>.....................1000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Хлористий</a:t>
            </a:r>
            <a:r>
              <a:rPr lang="ru-RU" sz="1600" b="1" strike="noStrike" spc="-1" dirty="0">
                <a:latin typeface="Arial"/>
              </a:rPr>
              <a:t> </a:t>
            </a:r>
            <a:r>
              <a:rPr lang="ru-RU" sz="1600" b="1" strike="noStrike" spc="-1" dirty="0" err="1">
                <a:latin typeface="Arial"/>
              </a:rPr>
              <a:t>натрій</a:t>
            </a:r>
            <a:r>
              <a:rPr lang="ru-RU" sz="1600" b="1" strike="noStrike" spc="-1" dirty="0">
                <a:latin typeface="Arial"/>
              </a:rPr>
              <a:t>.......................................2000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Хлористий</a:t>
            </a:r>
            <a:r>
              <a:rPr lang="ru-RU" sz="1600" b="1" strike="noStrike" spc="-1" dirty="0">
                <a:latin typeface="Arial"/>
              </a:rPr>
              <a:t> </a:t>
            </a:r>
            <a:r>
              <a:rPr lang="ru-RU" sz="1600" b="1" strike="noStrike" spc="-1" dirty="0" err="1">
                <a:latin typeface="Arial"/>
              </a:rPr>
              <a:t>калій</a:t>
            </a:r>
            <a:r>
              <a:rPr lang="ru-RU" sz="1600" b="1" strike="noStrike" spc="-1" dirty="0">
                <a:latin typeface="Arial"/>
              </a:rPr>
              <a:t>........................................1000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Мертиолат</a:t>
            </a:r>
            <a:r>
              <a:rPr lang="ru-RU" sz="1600" b="1" strike="noStrike" spc="-1" dirty="0">
                <a:latin typeface="Arial"/>
              </a:rPr>
              <a:t>................................................10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Дріжджі</a:t>
            </a:r>
            <a:r>
              <a:rPr lang="ru-RU" sz="1600" b="1" strike="noStrike" spc="-1" dirty="0">
                <a:latin typeface="Arial"/>
              </a:rPr>
              <a:t> </a:t>
            </a:r>
            <a:r>
              <a:rPr lang="ru-RU" sz="1600" b="1" strike="noStrike" spc="-1" dirty="0" err="1">
                <a:latin typeface="Arial"/>
              </a:rPr>
              <a:t>пекарські</a:t>
            </a:r>
            <a:r>
              <a:rPr lang="ru-RU" sz="1600" b="1" strike="noStrike" spc="-1" dirty="0">
                <a:latin typeface="Arial"/>
              </a:rPr>
              <a:t> ......................................500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Глутаровий</a:t>
            </a:r>
            <a:r>
              <a:rPr lang="ru-RU" sz="1600" b="1" strike="noStrike" spc="-1" dirty="0">
                <a:latin typeface="Arial"/>
              </a:rPr>
              <a:t> </a:t>
            </a:r>
            <a:r>
              <a:rPr lang="ru-RU" sz="1600" b="1" strike="noStrike" spc="-1" dirty="0" err="1">
                <a:latin typeface="Arial"/>
              </a:rPr>
              <a:t>альдегід</a:t>
            </a:r>
            <a:r>
              <a:rPr lang="ru-RU" sz="1600" b="1" strike="noStrike" spc="-1" dirty="0">
                <a:latin typeface="Arial"/>
              </a:rPr>
              <a:t> 25%-</a:t>
            </a:r>
            <a:r>
              <a:rPr lang="ru-RU" sz="1600" b="1" strike="noStrike" spc="-1" dirty="0" err="1">
                <a:latin typeface="Arial"/>
              </a:rPr>
              <a:t>ий</a:t>
            </a:r>
            <a:r>
              <a:rPr lang="ru-RU" sz="1600" b="1" strike="noStrike" spc="-1" dirty="0">
                <a:latin typeface="Arial"/>
              </a:rPr>
              <a:t> ............................500 мл</a:t>
            </a:r>
            <a:endParaRPr lang="ru-RU" sz="1600" b="0" strike="noStrike" spc="-1" dirty="0">
              <a:latin typeface="Arial"/>
            </a:endParaRPr>
          </a:p>
          <a:p>
            <a:pPr>
              <a:lnSpc>
                <a:spcPct val="100000"/>
              </a:lnSpc>
            </a:pPr>
            <a:r>
              <a:rPr lang="ru-RU" sz="1600" b="1" strike="noStrike" spc="-1" dirty="0">
                <a:latin typeface="Arial"/>
              </a:rPr>
              <a:t>    </a:t>
            </a:r>
            <a:endParaRPr lang="ru-RU"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720000" y="90720"/>
            <a:ext cx="8207640" cy="652340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dirty="0">
                <a:latin typeface="Arial"/>
              </a:rPr>
              <a:t>    </a:t>
            </a:r>
            <a:r>
              <a:rPr lang="ru-RU" sz="1600" b="1" strike="noStrike" spc="-1" dirty="0" err="1">
                <a:latin typeface="Arial"/>
              </a:rPr>
              <a:t>Фітогемагглютинін</a:t>
            </a:r>
            <a:r>
              <a:rPr lang="ru-RU" sz="1600" b="1" strike="noStrike" spc="-1" dirty="0">
                <a:latin typeface="Arial"/>
              </a:rPr>
              <a:t>........................................5 </a:t>
            </a:r>
            <a:r>
              <a:rPr lang="ru-RU" sz="1600" b="1" strike="noStrike" spc="-1" dirty="0" err="1">
                <a:latin typeface="Arial"/>
              </a:rPr>
              <a:t>фл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Ліпополісахарид</a:t>
            </a:r>
            <a:r>
              <a:rPr lang="ru-RU" sz="1600" b="1" strike="noStrike" spc="-1" dirty="0">
                <a:latin typeface="Arial"/>
              </a:rPr>
              <a:t> .........................................5 </a:t>
            </a:r>
            <a:r>
              <a:rPr lang="ru-RU" sz="1600" b="1" strike="noStrike" spc="-1" dirty="0" err="1">
                <a:latin typeface="Arial"/>
              </a:rPr>
              <a:t>фл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Конканавалін</a:t>
            </a:r>
            <a:r>
              <a:rPr lang="ru-RU" sz="1600" b="1" strike="noStrike" spc="-1" dirty="0">
                <a:latin typeface="Arial"/>
              </a:rPr>
              <a:t> А...........................................5 </a:t>
            </a:r>
            <a:r>
              <a:rPr lang="ru-RU" sz="1600" b="1" strike="noStrike" spc="-1" dirty="0" err="1">
                <a:latin typeface="Arial"/>
              </a:rPr>
              <a:t>фл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Фікол</a:t>
            </a:r>
            <a:r>
              <a:rPr lang="ru-RU" sz="1600" b="1" strike="noStrike" spc="-1" dirty="0">
                <a:latin typeface="Arial"/>
              </a:rPr>
              <a:t>....................................................3 кг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Верографін</a:t>
            </a:r>
            <a:r>
              <a:rPr lang="ru-RU" sz="1600" b="1" strike="noStrike" spc="-1" dirty="0">
                <a:latin typeface="Arial"/>
              </a:rPr>
              <a:t>............................................40 </a:t>
            </a:r>
            <a:r>
              <a:rPr lang="ru-RU" sz="1600" b="1" strike="noStrike" spc="-1" dirty="0" err="1">
                <a:latin typeface="Arial"/>
              </a:rPr>
              <a:t>комл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Мітоген</a:t>
            </a:r>
            <a:r>
              <a:rPr lang="ru-RU" sz="1600" b="1" strike="noStrike" spc="-1" dirty="0">
                <a:latin typeface="Arial"/>
              </a:rPr>
              <a:t> </a:t>
            </a:r>
            <a:r>
              <a:rPr lang="ru-RU" sz="1600" b="1" strike="noStrike" spc="-1" dirty="0" err="1">
                <a:latin typeface="Arial"/>
              </a:rPr>
              <a:t>лаконоса</a:t>
            </a:r>
            <a:r>
              <a:rPr lang="ru-RU" sz="1600" b="1" strike="noStrike" spc="-1" dirty="0">
                <a:latin typeface="Arial"/>
              </a:rPr>
              <a:t>........................................20 </a:t>
            </a:r>
            <a:r>
              <a:rPr lang="ru-RU" sz="1600" b="1" strike="noStrike" spc="-1" dirty="0" err="1">
                <a:latin typeface="Arial"/>
              </a:rPr>
              <a:t>фл</a:t>
            </a:r>
            <a:endParaRPr lang="ru-RU" sz="1600" b="0" strike="noStrike" spc="-1" dirty="0">
              <a:latin typeface="Arial"/>
            </a:endParaRPr>
          </a:p>
          <a:p>
            <a:pPr>
              <a:lnSpc>
                <a:spcPct val="100000"/>
              </a:lnSpc>
            </a:pPr>
            <a:r>
              <a:rPr lang="ru-RU" sz="1600" b="1" strike="noStrike" spc="-1" dirty="0">
                <a:latin typeface="Arial"/>
              </a:rPr>
              <a:t>    Латекс.................................................500 мл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Поліетиленгліколь</a:t>
            </a:r>
            <a:r>
              <a:rPr lang="ru-RU" sz="1600" b="1" strike="noStrike" spc="-1" dirty="0">
                <a:latin typeface="Arial"/>
              </a:rPr>
              <a:t>.......................................200 г</a:t>
            </a:r>
            <a:endParaRPr lang="ru-RU" sz="1600" b="0" strike="noStrike" spc="-1" dirty="0">
              <a:latin typeface="Arial"/>
            </a:endParaRPr>
          </a:p>
          <a:p>
            <a:pPr>
              <a:lnSpc>
                <a:spcPct val="100000"/>
              </a:lnSpc>
            </a:pPr>
            <a:r>
              <a:rPr lang="ru-RU" sz="1600" b="1" strike="noStrike" spc="-1" dirty="0">
                <a:latin typeface="Arial"/>
              </a:rPr>
              <a:t>    Бура....................................................300 г</a:t>
            </a:r>
            <a:endParaRPr lang="ru-RU" sz="1600" b="0" strike="noStrike" spc="-1" dirty="0">
              <a:latin typeface="Arial"/>
            </a:endParaRPr>
          </a:p>
          <a:p>
            <a:pPr>
              <a:lnSpc>
                <a:spcPct val="100000"/>
              </a:lnSpc>
            </a:pPr>
            <a:r>
              <a:rPr lang="ru-RU" sz="1600" b="1" strike="noStrike" spc="-1" dirty="0">
                <a:latin typeface="Arial"/>
              </a:rPr>
              <a:t>    Борна кислота...........................................500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Нітросиній</a:t>
            </a:r>
            <a:r>
              <a:rPr lang="ru-RU" sz="1600" b="1" strike="noStrike" spc="-1" dirty="0">
                <a:latin typeface="Arial"/>
              </a:rPr>
              <a:t> </a:t>
            </a:r>
            <a:r>
              <a:rPr lang="ru-RU" sz="1600" b="1" strike="noStrike" spc="-1" dirty="0" err="1">
                <a:latin typeface="Arial"/>
              </a:rPr>
              <a:t>тетразолій</a:t>
            </a:r>
            <a:r>
              <a:rPr lang="ru-RU" sz="1600" b="1" strike="noStrike" spc="-1" dirty="0">
                <a:latin typeface="Arial"/>
              </a:rPr>
              <a:t>....................................50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Метиловий</a:t>
            </a:r>
            <a:r>
              <a:rPr lang="ru-RU" sz="1600" b="1" strike="noStrike" spc="-1" dirty="0">
                <a:latin typeface="Arial"/>
              </a:rPr>
              <a:t> </a:t>
            </a:r>
            <a:r>
              <a:rPr lang="ru-RU" sz="1600" b="1" strike="noStrike" spc="-1" dirty="0" err="1">
                <a:latin typeface="Arial"/>
              </a:rPr>
              <a:t>зелений</a:t>
            </a:r>
            <a:r>
              <a:rPr lang="ru-RU" sz="1600" b="1" strike="noStrike" spc="-1" dirty="0">
                <a:latin typeface="Arial"/>
              </a:rPr>
              <a:t> ......................................200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Зимозан</a:t>
            </a:r>
            <a:r>
              <a:rPr lang="ru-RU" sz="1600" b="1" strike="noStrike" spc="-1" dirty="0">
                <a:latin typeface="Arial"/>
              </a:rPr>
              <a:t>..................................................50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Пеніцилін</a:t>
            </a:r>
            <a:r>
              <a:rPr lang="ru-RU" sz="1600" b="1" strike="noStrike" spc="-1" dirty="0">
                <a:latin typeface="Arial"/>
              </a:rPr>
              <a:t>...............................................48 </a:t>
            </a:r>
            <a:r>
              <a:rPr lang="ru-RU" sz="1600" b="1" strike="noStrike" spc="-1" dirty="0" err="1">
                <a:latin typeface="Arial"/>
              </a:rPr>
              <a:t>фл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Стрептоміцин</a:t>
            </a:r>
            <a:r>
              <a:rPr lang="ru-RU" sz="1600" b="1" strike="noStrike" spc="-1" dirty="0">
                <a:latin typeface="Arial"/>
              </a:rPr>
              <a:t>............................................48 </a:t>
            </a:r>
            <a:r>
              <a:rPr lang="ru-RU" sz="1600" b="1" strike="noStrike" spc="-1" dirty="0" err="1">
                <a:latin typeface="Arial"/>
              </a:rPr>
              <a:t>фл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Льодяна</a:t>
            </a:r>
            <a:r>
              <a:rPr lang="ru-RU" sz="1600" b="1" strike="noStrike" spc="-1" dirty="0">
                <a:latin typeface="Arial"/>
              </a:rPr>
              <a:t> </a:t>
            </a:r>
            <a:r>
              <a:rPr lang="ru-RU" sz="1600" b="1" strike="noStrike" spc="-1" dirty="0" err="1">
                <a:latin typeface="Arial"/>
              </a:rPr>
              <a:t>оцтова</a:t>
            </a:r>
            <a:r>
              <a:rPr lang="ru-RU" sz="1600" b="1" strike="noStrike" spc="-1" dirty="0">
                <a:latin typeface="Arial"/>
              </a:rPr>
              <a:t> кислота ХЧ.................................5 л</a:t>
            </a:r>
            <a:endParaRPr lang="ru-RU" sz="1600" b="0" strike="noStrike" spc="-1" dirty="0">
              <a:latin typeface="Arial"/>
            </a:endParaRPr>
          </a:p>
          <a:p>
            <a:pPr>
              <a:lnSpc>
                <a:spcPct val="100000"/>
              </a:lnSpc>
            </a:pPr>
            <a:r>
              <a:rPr lang="ru-RU" sz="1600" b="1" strike="noStrike" spc="-1" dirty="0">
                <a:latin typeface="Arial"/>
              </a:rPr>
              <a:t>    Соляна кислота..........................................0,5 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Їдкий</a:t>
            </a:r>
            <a:r>
              <a:rPr lang="ru-RU" sz="1600" b="1" strike="noStrike" spc="-1" dirty="0">
                <a:latin typeface="Arial"/>
              </a:rPr>
              <a:t> натр..............................................500 г</a:t>
            </a:r>
            <a:endParaRPr lang="ru-RU" sz="1600" b="0" strike="noStrike" spc="-1" dirty="0">
              <a:latin typeface="Arial"/>
            </a:endParaRPr>
          </a:p>
          <a:p>
            <a:pPr>
              <a:lnSpc>
                <a:spcPct val="100000"/>
              </a:lnSpc>
            </a:pPr>
            <a:r>
              <a:rPr lang="ru-RU" sz="1600" b="1" strike="noStrike" spc="-1" dirty="0">
                <a:latin typeface="Arial"/>
              </a:rPr>
              <a:t>    Глюкоза................................................2000 г</a:t>
            </a:r>
            <a:endParaRPr lang="ru-RU" sz="1600" b="0" strike="noStrike" spc="-1" dirty="0">
              <a:latin typeface="Arial"/>
            </a:endParaRPr>
          </a:p>
          <a:p>
            <a:pPr>
              <a:lnSpc>
                <a:spcPct val="100000"/>
              </a:lnSpc>
            </a:pPr>
            <a:r>
              <a:rPr lang="ru-RU" sz="1600" b="1" strike="noStrike" spc="-1" dirty="0">
                <a:latin typeface="Arial"/>
              </a:rPr>
              <a:t>    Цитрат </a:t>
            </a:r>
            <a:r>
              <a:rPr lang="ru-RU" sz="1600" b="1" strike="noStrike" spc="-1" dirty="0" err="1">
                <a:latin typeface="Arial"/>
              </a:rPr>
              <a:t>натрію</a:t>
            </a:r>
            <a:r>
              <a:rPr lang="ru-RU" sz="1600" b="1" strike="noStrike" spc="-1" dirty="0">
                <a:latin typeface="Arial"/>
              </a:rPr>
              <a:t>..........................................1000 г</a:t>
            </a:r>
            <a:endParaRPr lang="ru-RU" sz="1600" b="0" strike="noStrike" spc="-1" dirty="0">
              <a:latin typeface="Arial"/>
            </a:endParaRPr>
          </a:p>
          <a:p>
            <a:pPr>
              <a:lnSpc>
                <a:spcPct val="100000"/>
              </a:lnSpc>
            </a:pPr>
            <a:r>
              <a:rPr lang="ru-RU" sz="1600" b="1" strike="noStrike" spc="-1" dirty="0">
                <a:latin typeface="Arial"/>
              </a:rPr>
              <a:t>    Лимона кислота.........................................1000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Гемолітична</a:t>
            </a:r>
            <a:r>
              <a:rPr lang="ru-RU" sz="1600" b="1" strike="noStrike" spc="-1" dirty="0">
                <a:latin typeface="Arial"/>
              </a:rPr>
              <a:t> </a:t>
            </a:r>
            <a:r>
              <a:rPr lang="ru-RU" sz="1600" b="1" strike="noStrike" spc="-1" dirty="0" err="1">
                <a:latin typeface="Arial"/>
              </a:rPr>
              <a:t>сироватка</a:t>
            </a:r>
            <a:r>
              <a:rPr lang="ru-RU" sz="1600" b="1" strike="noStrike" spc="-1" dirty="0">
                <a:latin typeface="Arial"/>
              </a:rPr>
              <a:t> (</a:t>
            </a:r>
            <a:r>
              <a:rPr lang="ru-RU" sz="1600" b="1" strike="noStrike" spc="-1" dirty="0" err="1">
                <a:latin typeface="Arial"/>
              </a:rPr>
              <a:t>комерційна</a:t>
            </a:r>
            <a:r>
              <a:rPr lang="ru-RU" sz="1600" b="1" strike="noStrike" spc="-1" dirty="0">
                <a:latin typeface="Arial"/>
              </a:rPr>
              <a:t>, суха)...............100 </a:t>
            </a:r>
            <a:r>
              <a:rPr lang="ru-RU" sz="1600" b="1" strike="noStrike" spc="-1" dirty="0" err="1">
                <a:latin typeface="Arial"/>
              </a:rPr>
              <a:t>фл</a:t>
            </a:r>
            <a:endParaRPr lang="ru-RU" sz="1600" b="0" strike="noStrike" spc="-1" dirty="0">
              <a:latin typeface="Arial"/>
            </a:endParaRPr>
          </a:p>
          <a:p>
            <a:pPr>
              <a:lnSpc>
                <a:spcPct val="100000"/>
              </a:lnSpc>
            </a:pPr>
            <a:r>
              <a:rPr lang="ru-RU" sz="1600" b="1" strike="noStrike" spc="-1" dirty="0">
                <a:latin typeface="Arial"/>
              </a:rPr>
              <a:t>    Метанол..................................................10 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Фарба</a:t>
            </a:r>
            <a:r>
              <a:rPr lang="ru-RU" sz="1600" b="1" strike="noStrike" spc="-1" dirty="0">
                <a:latin typeface="Arial"/>
              </a:rPr>
              <a:t> </a:t>
            </a:r>
            <a:r>
              <a:rPr lang="ru-RU" sz="1600" b="1" strike="noStrike" spc="-1" dirty="0" err="1">
                <a:latin typeface="Arial"/>
              </a:rPr>
              <a:t>Романовського-Гімзи</a:t>
            </a:r>
            <a:r>
              <a:rPr lang="ru-RU" sz="1600" b="1" strike="noStrike" spc="-1" dirty="0">
                <a:latin typeface="Arial"/>
              </a:rPr>
              <a:t>.................................4 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Фарба</a:t>
            </a:r>
            <a:r>
              <a:rPr lang="ru-RU" sz="1600" b="1" strike="noStrike" spc="-1" dirty="0">
                <a:latin typeface="Arial"/>
              </a:rPr>
              <a:t> Май-</a:t>
            </a:r>
            <a:r>
              <a:rPr lang="ru-RU" sz="1600" b="1" strike="noStrike" spc="-1" dirty="0" err="1">
                <a:latin typeface="Arial"/>
              </a:rPr>
              <a:t>Грюнвальда</a:t>
            </a:r>
            <a:r>
              <a:rPr lang="ru-RU" sz="1600" b="1" strike="noStrike" spc="-1" dirty="0">
                <a:latin typeface="Arial"/>
              </a:rPr>
              <a:t>......................................2 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Фарба</a:t>
            </a:r>
            <a:r>
              <a:rPr lang="ru-RU" sz="1600" b="1" strike="noStrike" spc="-1" dirty="0">
                <a:latin typeface="Arial"/>
              </a:rPr>
              <a:t> </a:t>
            </a:r>
            <a:r>
              <a:rPr lang="ru-RU" sz="1600" b="1" strike="noStrike" spc="-1" dirty="0" err="1">
                <a:latin typeface="Arial"/>
              </a:rPr>
              <a:t>амідочорний</a:t>
            </a:r>
            <a:r>
              <a:rPr lang="ru-RU" sz="1600" b="1" strike="noStrike" spc="-1" dirty="0">
                <a:latin typeface="Arial"/>
              </a:rPr>
              <a:t> ......................................500 г</a:t>
            </a:r>
            <a:endParaRPr lang="ru-RU"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1068480" y="278280"/>
            <a:ext cx="7571160" cy="630796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dirty="0">
                <a:latin typeface="Arial"/>
              </a:rPr>
              <a:t>    </a:t>
            </a:r>
            <a:r>
              <a:rPr lang="ru-RU" sz="1600" b="1" strike="noStrike" spc="-1" dirty="0" err="1">
                <a:latin typeface="Arial"/>
              </a:rPr>
              <a:t>Сироватка</a:t>
            </a:r>
            <a:r>
              <a:rPr lang="ru-RU" sz="1600" b="1" strike="noStrike" spc="-1" dirty="0">
                <a:latin typeface="Arial"/>
              </a:rPr>
              <a:t> </a:t>
            </a:r>
            <a:r>
              <a:rPr lang="ru-RU" sz="1600" b="1" strike="noStrike" spc="-1" dirty="0" err="1">
                <a:latin typeface="Arial"/>
              </a:rPr>
              <a:t>антимишача</a:t>
            </a:r>
            <a:r>
              <a:rPr lang="ru-RU" sz="1600" b="1" strike="noStrike" spc="-1" dirty="0">
                <a:latin typeface="Arial"/>
              </a:rPr>
              <a:t> </a:t>
            </a:r>
            <a:r>
              <a:rPr lang="ru-RU" sz="1600" b="1" strike="noStrike" spc="-1" dirty="0" err="1">
                <a:latin typeface="Arial"/>
              </a:rPr>
              <a:t>люмінісцентна</a:t>
            </a:r>
            <a:r>
              <a:rPr lang="ru-RU" sz="1600" b="1" strike="noStrike" spc="-1" dirty="0">
                <a:latin typeface="Arial"/>
              </a:rPr>
              <a:t> ...............за потребою</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Імуноферментні</a:t>
            </a:r>
            <a:r>
              <a:rPr lang="ru-RU" sz="1600" b="1" strike="noStrike" spc="-1" dirty="0">
                <a:latin typeface="Arial"/>
              </a:rPr>
              <a:t> тест-</a:t>
            </a:r>
            <a:r>
              <a:rPr lang="ru-RU" sz="1600" b="1" strike="noStrike" spc="-1" dirty="0" err="1">
                <a:latin typeface="Arial"/>
              </a:rPr>
              <a:t>системи</a:t>
            </a:r>
            <a:r>
              <a:rPr lang="ru-RU" sz="1600" b="1" strike="noStrike" spc="-1" dirty="0">
                <a:latin typeface="Arial"/>
              </a:rPr>
              <a:t> для </a:t>
            </a:r>
            <a:r>
              <a:rPr lang="ru-RU" sz="1600" b="1" strike="noStrike" spc="-1" dirty="0" err="1">
                <a:latin typeface="Arial"/>
              </a:rPr>
              <a:t>визначення</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основних</a:t>
            </a:r>
            <a:r>
              <a:rPr lang="ru-RU" sz="1600" b="1" strike="noStrike" spc="-1" dirty="0">
                <a:latin typeface="Arial"/>
              </a:rPr>
              <a:t>   </a:t>
            </a:r>
            <a:r>
              <a:rPr lang="ru-RU" sz="1600" b="1" strike="noStrike" spc="-1" dirty="0" err="1">
                <a:latin typeface="Arial"/>
              </a:rPr>
              <a:t>аутоантитіл</a:t>
            </a:r>
            <a:r>
              <a:rPr lang="ru-RU" sz="1600" b="1" strike="noStrike" spc="-1" dirty="0">
                <a:latin typeface="Arial"/>
              </a:rPr>
              <a:t>       (</a:t>
            </a:r>
            <a:r>
              <a:rPr lang="ru-RU" sz="1600" b="1" strike="noStrike" spc="-1" dirty="0" err="1">
                <a:latin typeface="Arial"/>
              </a:rPr>
              <a:t>антиядерних</a:t>
            </a:r>
            <a:r>
              <a:rPr lang="ru-RU" sz="1600" b="1" strike="noStrike" spc="-1" dirty="0">
                <a:latin typeface="Arial"/>
              </a:rPr>
              <a:t>,</a:t>
            </a:r>
            <a:endParaRPr lang="ru-RU" sz="1600" b="0" strike="noStrike" spc="-1" dirty="0">
              <a:latin typeface="Arial"/>
            </a:endParaRPr>
          </a:p>
          <a:p>
            <a:pPr>
              <a:lnSpc>
                <a:spcPct val="100000"/>
              </a:lnSpc>
            </a:pPr>
            <a:r>
              <a:rPr lang="ru-RU" sz="1600" b="1" strike="noStrike" spc="-1" dirty="0">
                <a:latin typeface="Arial"/>
              </a:rPr>
              <a:t>    до </a:t>
            </a:r>
            <a:r>
              <a:rPr lang="ru-RU" sz="1600" b="1" strike="noStrike" spc="-1" dirty="0" err="1">
                <a:latin typeface="Arial"/>
              </a:rPr>
              <a:t>тиреолобуліну</a:t>
            </a:r>
            <a:r>
              <a:rPr lang="ru-RU" sz="1600" b="1" strike="noStrike" spc="-1" dirty="0">
                <a:latin typeface="Arial"/>
              </a:rPr>
              <a:t>, </a:t>
            </a:r>
            <a:r>
              <a:rPr lang="ru-RU" sz="1600" b="1" strike="noStrike" spc="-1" dirty="0" err="1">
                <a:latin typeface="Arial"/>
              </a:rPr>
              <a:t>колагену</a:t>
            </a:r>
            <a:r>
              <a:rPr lang="ru-RU" sz="1600" b="1" strike="noStrike" spc="-1" dirty="0">
                <a:latin typeface="Arial"/>
              </a:rPr>
              <a:t> та </a:t>
            </a:r>
            <a:r>
              <a:rPr lang="ru-RU" sz="1600" b="1" strike="noStrike" spc="-1" dirty="0" err="1">
                <a:latin typeface="Arial"/>
              </a:rPr>
              <a:t>ін</a:t>
            </a:r>
            <a:r>
              <a:rPr lang="ru-RU" sz="1600" b="1" strike="noStrike" spc="-1" dirty="0">
                <a:latin typeface="Arial"/>
              </a:rPr>
              <a:t>.)................за потребою</a:t>
            </a:r>
            <a:endParaRPr lang="ru-RU" sz="1600" b="0" strike="noStrike" spc="-1" dirty="0">
              <a:latin typeface="Arial"/>
            </a:endParaRPr>
          </a:p>
          <a:p>
            <a:pPr>
              <a:lnSpc>
                <a:spcPct val="100000"/>
              </a:lnSpc>
            </a:pPr>
            <a:r>
              <a:rPr lang="ru-RU" sz="1600" b="1" strike="noStrike" spc="-1" dirty="0">
                <a:latin typeface="Arial"/>
              </a:rPr>
              <a:t>    Тест-</a:t>
            </a:r>
            <a:r>
              <a:rPr lang="ru-RU" sz="1600" b="1" strike="noStrike" spc="-1" dirty="0" err="1">
                <a:latin typeface="Arial"/>
              </a:rPr>
              <a:t>системи</a:t>
            </a:r>
            <a:r>
              <a:rPr lang="ru-RU" sz="1600" b="1" strike="noStrike" spc="-1" dirty="0">
                <a:latin typeface="Arial"/>
              </a:rPr>
              <a:t> для </a:t>
            </a:r>
            <a:r>
              <a:rPr lang="ru-RU" sz="1600" b="1" strike="noStrike" spc="-1" dirty="0" err="1">
                <a:latin typeface="Arial"/>
              </a:rPr>
              <a:t>визначення</a:t>
            </a:r>
            <a:r>
              <a:rPr lang="ru-RU" sz="1600" b="1" strike="noStrike" spc="-1" dirty="0">
                <a:latin typeface="Arial"/>
              </a:rPr>
              <a:t> </a:t>
            </a:r>
            <a:r>
              <a:rPr lang="ru-RU" sz="1600" b="1" strike="noStrike" spc="-1" dirty="0" err="1">
                <a:latin typeface="Arial"/>
              </a:rPr>
              <a:t>рівнів</a:t>
            </a:r>
            <a:r>
              <a:rPr lang="ru-RU" sz="1600" b="1" strike="noStrike" spc="-1" dirty="0">
                <a:latin typeface="Arial"/>
              </a:rPr>
              <a:t> </a:t>
            </a:r>
            <a:r>
              <a:rPr lang="ru-RU" sz="1600" b="1" strike="noStrike" spc="-1" dirty="0" err="1">
                <a:latin typeface="Arial"/>
              </a:rPr>
              <a:t>компонентів</a:t>
            </a:r>
            <a:endParaRPr lang="ru-RU" sz="1600" b="0" strike="noStrike" spc="-1" dirty="0">
              <a:latin typeface="Arial"/>
            </a:endParaRPr>
          </a:p>
          <a:p>
            <a:pPr>
              <a:lnSpc>
                <a:spcPct val="100000"/>
              </a:lnSpc>
            </a:pPr>
            <a:r>
              <a:rPr lang="ru-RU" sz="1600" b="1" strike="noStrike" spc="-1" dirty="0">
                <a:latin typeface="Arial"/>
              </a:rPr>
              <a:t>    комплементу ......................................за потребою</a:t>
            </a:r>
            <a:endParaRPr lang="ru-RU" sz="1600" b="0" strike="noStrike" spc="-1" dirty="0">
              <a:latin typeface="Arial"/>
            </a:endParaRPr>
          </a:p>
          <a:p>
            <a:pPr>
              <a:lnSpc>
                <a:spcPct val="100000"/>
              </a:lnSpc>
            </a:pPr>
            <a:r>
              <a:rPr lang="ru-RU" sz="1600" b="1" strike="noStrike" spc="-1" dirty="0">
                <a:latin typeface="Arial"/>
              </a:rPr>
              <a:t>    Тест-</a:t>
            </a:r>
            <a:r>
              <a:rPr lang="ru-RU" sz="1600" b="1" strike="noStrike" spc="-1" dirty="0" err="1">
                <a:latin typeface="Arial"/>
              </a:rPr>
              <a:t>системи</a:t>
            </a:r>
            <a:r>
              <a:rPr lang="ru-RU" sz="1600" b="1" strike="noStrike" spc="-1" dirty="0">
                <a:latin typeface="Arial"/>
              </a:rPr>
              <a:t> для </a:t>
            </a:r>
            <a:r>
              <a:rPr lang="ru-RU" sz="1600" b="1" strike="noStrike" spc="-1" dirty="0" err="1">
                <a:latin typeface="Arial"/>
              </a:rPr>
              <a:t>визначення</a:t>
            </a:r>
            <a:r>
              <a:rPr lang="ru-RU" sz="1600" b="1" strike="noStrike" spc="-1" dirty="0">
                <a:latin typeface="Arial"/>
              </a:rPr>
              <a:t> </a:t>
            </a:r>
            <a:r>
              <a:rPr lang="ru-RU" sz="1600" b="1" strike="noStrike" spc="-1" dirty="0" err="1">
                <a:latin typeface="Arial"/>
              </a:rPr>
              <a:t>рівнів</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IgG</a:t>
            </a:r>
            <a:r>
              <a:rPr lang="ru-RU" sz="1600" b="1" strike="noStrike" spc="-1" dirty="0">
                <a:latin typeface="Arial"/>
              </a:rPr>
              <a:t>, M, A, E (ІФА)................................за потребою</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Набори</a:t>
            </a:r>
            <a:r>
              <a:rPr lang="ru-RU" sz="1600" b="1" strike="noStrike" spc="-1" dirty="0">
                <a:latin typeface="Arial"/>
              </a:rPr>
              <a:t> </a:t>
            </a:r>
            <a:r>
              <a:rPr lang="ru-RU" sz="1600" b="1" strike="noStrike" spc="-1" dirty="0" err="1">
                <a:latin typeface="Arial"/>
              </a:rPr>
              <a:t>моноклональних</a:t>
            </a:r>
            <a:r>
              <a:rPr lang="ru-RU" sz="1600" b="1" strike="noStrike" spc="-1" dirty="0">
                <a:latin typeface="Arial"/>
              </a:rPr>
              <a:t> </a:t>
            </a:r>
            <a:r>
              <a:rPr lang="ru-RU" sz="1600" b="1" strike="noStrike" spc="-1" dirty="0" err="1">
                <a:latin typeface="Arial"/>
              </a:rPr>
              <a:t>антитіл</a:t>
            </a:r>
            <a:r>
              <a:rPr lang="ru-RU" sz="1600" b="1" strike="noStrike" spc="-1" dirty="0">
                <a:latin typeface="Arial"/>
              </a:rPr>
              <a:t> в </a:t>
            </a:r>
            <a:r>
              <a:rPr lang="ru-RU" sz="1600" b="1" strike="noStrike" spc="-1" dirty="0" err="1">
                <a:latin typeface="Arial"/>
              </a:rPr>
              <a:t>комплекті</a:t>
            </a:r>
            <a:endParaRPr lang="ru-RU" sz="1600" b="0" strike="noStrike" spc="-1" dirty="0">
              <a:latin typeface="Arial"/>
            </a:endParaRPr>
          </a:p>
          <a:p>
            <a:pPr>
              <a:lnSpc>
                <a:spcPct val="100000"/>
              </a:lnSpc>
            </a:pPr>
            <a:r>
              <a:rPr lang="ru-RU" sz="1600" b="1" strike="noStrike" spc="-1" dirty="0">
                <a:latin typeface="Arial"/>
              </a:rPr>
              <a:t>    в </a:t>
            </a:r>
            <a:r>
              <a:rPr lang="ru-RU" sz="1600" b="1" strike="noStrike" spc="-1" dirty="0" err="1">
                <a:latin typeface="Arial"/>
              </a:rPr>
              <a:t>флюорисцуючими</a:t>
            </a:r>
            <a:r>
              <a:rPr lang="ru-RU" sz="1600" b="1" strike="noStrike" spc="-1" dirty="0">
                <a:latin typeface="Arial"/>
              </a:rPr>
              <a:t> </a:t>
            </a:r>
            <a:r>
              <a:rPr lang="ru-RU" sz="1600" b="1" strike="noStrike" spc="-1" dirty="0" err="1">
                <a:latin typeface="Arial"/>
              </a:rPr>
              <a:t>антитілами</a:t>
            </a:r>
            <a:r>
              <a:rPr lang="ru-RU" sz="1600" b="1" strike="noStrike" spc="-1" dirty="0">
                <a:latin typeface="Arial"/>
              </a:rPr>
              <a:t> до</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IgG</a:t>
            </a:r>
            <a:r>
              <a:rPr lang="ru-RU" sz="1600" b="1" strike="noStrike" spc="-1" dirty="0">
                <a:latin typeface="Arial"/>
              </a:rPr>
              <a:t> </a:t>
            </a:r>
            <a:r>
              <a:rPr lang="ru-RU" sz="1600" b="1" strike="noStrike" spc="-1" dirty="0" err="1">
                <a:latin typeface="Arial"/>
              </a:rPr>
              <a:t>миші</a:t>
            </a:r>
            <a:r>
              <a:rPr lang="ru-RU" sz="1600" b="1" strike="noStrike" spc="-1" dirty="0">
                <a:latin typeface="Arial"/>
              </a:rPr>
              <a:t> для </a:t>
            </a:r>
            <a:r>
              <a:rPr lang="ru-RU" sz="1600" b="1" strike="noStrike" spc="-1" dirty="0" err="1">
                <a:latin typeface="Arial"/>
              </a:rPr>
              <a:t>визначення</a:t>
            </a:r>
            <a:r>
              <a:rPr lang="ru-RU" sz="1600" b="1" strike="noStrike" spc="-1" dirty="0">
                <a:latin typeface="Arial"/>
              </a:rPr>
              <a:t> </a:t>
            </a:r>
            <a:r>
              <a:rPr lang="ru-RU" sz="1600" b="1" strike="noStrike" spc="-1" dirty="0" err="1">
                <a:latin typeface="Arial"/>
              </a:rPr>
              <a:t>кількості</a:t>
            </a:r>
            <a:r>
              <a:rPr lang="ru-RU" sz="1600" b="1" strike="noStrike" spc="-1" dirty="0">
                <a:latin typeface="Arial"/>
              </a:rPr>
              <a:t> </a:t>
            </a:r>
            <a:r>
              <a:rPr lang="ru-RU" sz="1600" b="1" strike="noStrike" spc="-1" dirty="0" err="1">
                <a:latin typeface="Arial"/>
              </a:rPr>
              <a:t>популяцій</a:t>
            </a:r>
            <a:endParaRPr lang="ru-RU" sz="1600" b="0" strike="noStrike" spc="-1" dirty="0">
              <a:latin typeface="Arial"/>
            </a:endParaRPr>
          </a:p>
          <a:p>
            <a:pPr>
              <a:lnSpc>
                <a:spcPct val="100000"/>
              </a:lnSpc>
            </a:pPr>
            <a:r>
              <a:rPr lang="ru-RU" sz="1600" b="1" strike="noStrike" spc="-1" dirty="0">
                <a:latin typeface="Arial"/>
              </a:rPr>
              <a:t>    та </a:t>
            </a:r>
            <a:r>
              <a:rPr lang="ru-RU" sz="1600" b="1" strike="noStrike" spc="-1" dirty="0" err="1">
                <a:latin typeface="Arial"/>
              </a:rPr>
              <a:t>субпопуляцій</a:t>
            </a:r>
            <a:r>
              <a:rPr lang="ru-RU" sz="1600" b="1" strike="noStrike" spc="-1" dirty="0">
                <a:latin typeface="Arial"/>
              </a:rPr>
              <a:t> Т- та В-</a:t>
            </a:r>
            <a:r>
              <a:rPr lang="ru-RU" sz="1600" b="1" strike="noStrike" spc="-1" dirty="0" err="1">
                <a:latin typeface="Arial"/>
              </a:rPr>
              <a:t>лімфоцитів</a:t>
            </a:r>
            <a:r>
              <a:rPr lang="ru-RU" sz="1600" b="1" strike="noStrike" spc="-1" dirty="0">
                <a:latin typeface="Arial"/>
              </a:rPr>
              <a:t>................за потребою</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Пробірки</a:t>
            </a:r>
            <a:r>
              <a:rPr lang="ru-RU" sz="1600" b="1" strike="noStrike" spc="-1" dirty="0">
                <a:latin typeface="Arial"/>
              </a:rPr>
              <a:t> </a:t>
            </a:r>
            <a:r>
              <a:rPr lang="ru-RU" sz="1600" b="1" strike="noStrike" spc="-1" dirty="0" err="1">
                <a:latin typeface="Arial"/>
              </a:rPr>
              <a:t>центрифужні</a:t>
            </a:r>
            <a:r>
              <a:rPr lang="ru-RU" sz="1600" b="1" strike="noStrike" spc="-1" dirty="0">
                <a:latin typeface="Arial"/>
              </a:rPr>
              <a:t>..................................1000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Пробірки</a:t>
            </a:r>
            <a:r>
              <a:rPr lang="ru-RU" sz="1600" b="1" strike="noStrike" spc="-1" dirty="0">
                <a:latin typeface="Arial"/>
              </a:rPr>
              <a:t> </a:t>
            </a:r>
            <a:r>
              <a:rPr lang="ru-RU" sz="1600" b="1" strike="noStrike" spc="-1" dirty="0" err="1">
                <a:latin typeface="Arial"/>
              </a:rPr>
              <a:t>хімічні</a:t>
            </a:r>
            <a:r>
              <a:rPr lang="ru-RU" sz="1600" b="1" strike="noStrike" spc="-1" dirty="0">
                <a:latin typeface="Arial"/>
              </a:rPr>
              <a:t>.......................................500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Пробки </a:t>
            </a:r>
            <a:r>
              <a:rPr lang="ru-RU" sz="1600" b="1" strike="noStrike" spc="-1" dirty="0" err="1">
                <a:latin typeface="Arial"/>
              </a:rPr>
              <a:t>гумові</a:t>
            </a:r>
            <a:r>
              <a:rPr lang="ru-RU" sz="1600" b="1" strike="noStrike" spc="-1" dirty="0">
                <a:latin typeface="Arial"/>
              </a:rPr>
              <a:t> N 14, 5.................................3 000 г</a:t>
            </a:r>
            <a:endParaRPr lang="ru-RU" sz="1600" b="0" strike="noStrike" spc="-1" dirty="0">
              <a:latin typeface="Arial"/>
            </a:endParaRPr>
          </a:p>
          <a:p>
            <a:pPr>
              <a:lnSpc>
                <a:spcPct val="100000"/>
              </a:lnSpc>
            </a:pPr>
            <a:r>
              <a:rPr lang="ru-RU" sz="1600" b="1" strike="noStrike" spc="-1" dirty="0">
                <a:latin typeface="Arial"/>
              </a:rPr>
              <a:t>    Планшетки для </a:t>
            </a:r>
            <a:r>
              <a:rPr lang="ru-RU" sz="1600" b="1" strike="noStrike" spc="-1" dirty="0" err="1">
                <a:latin typeface="Arial"/>
              </a:rPr>
              <a:t>імунологічних</a:t>
            </a:r>
            <a:r>
              <a:rPr lang="ru-RU" sz="1600" b="1" strike="noStrike" spc="-1" dirty="0">
                <a:latin typeface="Arial"/>
              </a:rPr>
              <a:t> </a:t>
            </a:r>
            <a:r>
              <a:rPr lang="ru-RU" sz="1600" b="1" strike="noStrike" spc="-1" dirty="0" err="1">
                <a:latin typeface="Arial"/>
              </a:rPr>
              <a:t>реакцій</a:t>
            </a:r>
            <a:endParaRPr lang="ru-RU" sz="1600" b="0" strike="noStrike" spc="-1" dirty="0">
              <a:latin typeface="Arial"/>
            </a:endParaRPr>
          </a:p>
          <a:p>
            <a:pPr>
              <a:lnSpc>
                <a:spcPct val="100000"/>
              </a:lnSpc>
            </a:pPr>
            <a:r>
              <a:rPr lang="ru-RU" sz="1600" b="1" strike="noStrike" spc="-1" dirty="0">
                <a:latin typeface="Arial"/>
              </a:rPr>
              <a:t>    одноразового </a:t>
            </a:r>
            <a:r>
              <a:rPr lang="ru-RU" sz="1600" b="1" strike="noStrike" spc="-1" dirty="0" err="1">
                <a:latin typeface="Arial"/>
              </a:rPr>
              <a:t>використання</a:t>
            </a:r>
            <a:r>
              <a:rPr lang="ru-RU" sz="1600" b="1" strike="noStrike" spc="-1" dirty="0">
                <a:latin typeface="Arial"/>
              </a:rPr>
              <a:t>, </a:t>
            </a:r>
            <a:r>
              <a:rPr lang="ru-RU" sz="1600" b="1" strike="noStrike" spc="-1" dirty="0" err="1">
                <a:latin typeface="Arial"/>
              </a:rPr>
              <a:t>круглодонні</a:t>
            </a:r>
            <a:r>
              <a:rPr lang="ru-RU" sz="1600" b="1" strike="noStrike" spc="-1" dirty="0">
                <a:latin typeface="Arial"/>
              </a:rPr>
              <a:t>................ 400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Скельця</a:t>
            </a:r>
            <a:r>
              <a:rPr lang="ru-RU" sz="1600" b="1" strike="noStrike" spc="-1" dirty="0">
                <a:latin typeface="Arial"/>
              </a:rPr>
              <a:t> </a:t>
            </a:r>
            <a:r>
              <a:rPr lang="ru-RU" sz="1600" b="1" strike="noStrike" spc="-1" dirty="0" err="1">
                <a:latin typeface="Arial"/>
              </a:rPr>
              <a:t>предметні</a:t>
            </a:r>
            <a:r>
              <a:rPr lang="ru-RU" sz="1600" b="1" strike="noStrike" spc="-1" dirty="0">
                <a:latin typeface="Arial"/>
              </a:rPr>
              <a:t> ...................................10000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Піпетки</a:t>
            </a:r>
            <a:r>
              <a:rPr lang="ru-RU" sz="1600" b="1" strike="noStrike" spc="-1" dirty="0">
                <a:latin typeface="Arial"/>
              </a:rPr>
              <a:t> </a:t>
            </a:r>
            <a:r>
              <a:rPr lang="ru-RU" sz="1600" b="1" strike="noStrike" spc="-1" dirty="0" err="1">
                <a:latin typeface="Arial"/>
              </a:rPr>
              <a:t>пастеровські</a:t>
            </a:r>
            <a:r>
              <a:rPr lang="ru-RU" sz="1600" b="1" strike="noStrike" spc="-1" dirty="0">
                <a:latin typeface="Arial"/>
              </a:rPr>
              <a:t>.................................10000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Піпетки</a:t>
            </a:r>
            <a:r>
              <a:rPr lang="ru-RU" sz="1600" b="1" strike="noStrike" spc="-1" dirty="0">
                <a:latin typeface="Arial"/>
              </a:rPr>
              <a:t> </a:t>
            </a:r>
            <a:r>
              <a:rPr lang="ru-RU" sz="1600" b="1" strike="noStrike" spc="-1" dirty="0" err="1">
                <a:latin typeface="Arial"/>
              </a:rPr>
              <a:t>різного</a:t>
            </a:r>
            <a:r>
              <a:rPr lang="ru-RU" sz="1600" b="1" strike="noStrike" spc="-1" dirty="0">
                <a:latin typeface="Arial"/>
              </a:rPr>
              <a:t> </a:t>
            </a:r>
            <a:r>
              <a:rPr lang="ru-RU" sz="1600" b="1" strike="noStrike" spc="-1" dirty="0" err="1">
                <a:latin typeface="Arial"/>
              </a:rPr>
              <a:t>об'єму</a:t>
            </a:r>
            <a:r>
              <a:rPr lang="ru-RU" sz="1600" b="1" strike="noStrike" spc="-1" dirty="0">
                <a:latin typeface="Arial"/>
              </a:rPr>
              <a:t>.................................500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Покривні</a:t>
            </a:r>
            <a:r>
              <a:rPr lang="ru-RU" sz="1600" b="1" strike="noStrike" spc="-1" dirty="0">
                <a:latin typeface="Arial"/>
              </a:rPr>
              <a:t> </a:t>
            </a:r>
            <a:r>
              <a:rPr lang="ru-RU" sz="1600" b="1" strike="noStrike" spc="-1" dirty="0" err="1">
                <a:latin typeface="Arial"/>
              </a:rPr>
              <a:t>скельця</a:t>
            </a:r>
            <a:r>
              <a:rPr lang="ru-RU" sz="1600" b="1" strike="noStrike" spc="-1" dirty="0">
                <a:latin typeface="Arial"/>
              </a:rPr>
              <a:t>.....................................20000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Пеніцилінові</a:t>
            </a:r>
            <a:r>
              <a:rPr lang="ru-RU" sz="1600" b="1" strike="noStrike" spc="-1" dirty="0">
                <a:latin typeface="Arial"/>
              </a:rPr>
              <a:t> </a:t>
            </a:r>
            <a:r>
              <a:rPr lang="ru-RU" sz="1600" b="1" strike="noStrike" spc="-1" dirty="0" err="1">
                <a:latin typeface="Arial"/>
              </a:rPr>
              <a:t>флакони</a:t>
            </a:r>
            <a:r>
              <a:rPr lang="ru-RU" sz="1600" b="1" strike="noStrike" spc="-1" dirty="0">
                <a:latin typeface="Arial"/>
              </a:rPr>
              <a:t> з </a:t>
            </a:r>
            <a:r>
              <a:rPr lang="ru-RU" sz="1600" b="1" strike="noStrike" spc="-1" dirty="0" err="1">
                <a:latin typeface="Arial"/>
              </a:rPr>
              <a:t>гумовими</a:t>
            </a:r>
            <a:r>
              <a:rPr lang="ru-RU" sz="1600" b="1" strike="noStrike" spc="-1" dirty="0">
                <a:latin typeface="Arial"/>
              </a:rPr>
              <a:t> корками ..............1000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Скляні</a:t>
            </a:r>
            <a:r>
              <a:rPr lang="ru-RU" sz="1600" b="1" strike="noStrike" spc="-1" dirty="0">
                <a:latin typeface="Arial"/>
              </a:rPr>
              <a:t> </a:t>
            </a:r>
            <a:r>
              <a:rPr lang="ru-RU" sz="1600" b="1" strike="noStrike" spc="-1" dirty="0" err="1">
                <a:latin typeface="Arial"/>
              </a:rPr>
              <a:t>капіляри</a:t>
            </a:r>
            <a:r>
              <a:rPr lang="ru-RU" sz="1600" b="1" strike="noStrike" spc="-1" dirty="0">
                <a:latin typeface="Arial"/>
              </a:rPr>
              <a:t> з </a:t>
            </a:r>
            <a:r>
              <a:rPr lang="ru-RU" sz="1600" b="1" strike="noStrike" spc="-1" dirty="0" err="1">
                <a:latin typeface="Arial"/>
              </a:rPr>
              <a:t>однаковим</a:t>
            </a:r>
            <a:r>
              <a:rPr lang="ru-RU" sz="1600" b="1" strike="noStrike" spc="-1" dirty="0">
                <a:latin typeface="Arial"/>
              </a:rPr>
              <a:t> </a:t>
            </a:r>
            <a:r>
              <a:rPr lang="ru-RU" sz="1600" b="1" strike="noStrike" spc="-1" dirty="0" err="1">
                <a:latin typeface="Arial"/>
              </a:rPr>
              <a:t>внутрішнім</a:t>
            </a:r>
            <a:r>
              <a:rPr lang="ru-RU" sz="1600" b="1" strike="noStrike" spc="-1" dirty="0">
                <a:latin typeface="Arial"/>
              </a:rPr>
              <a:t> </a:t>
            </a:r>
            <a:r>
              <a:rPr lang="ru-RU" sz="1600" b="1" strike="noStrike" spc="-1" dirty="0" err="1">
                <a:latin typeface="Arial"/>
              </a:rPr>
              <a:t>діаметром</a:t>
            </a:r>
            <a:r>
              <a:rPr lang="ru-RU" sz="1600" b="1" strike="noStrike" spc="-1" dirty="0">
                <a:latin typeface="Arial"/>
              </a:rPr>
              <a:t>.......500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Фільтрувальний</a:t>
            </a:r>
            <a:r>
              <a:rPr lang="ru-RU" sz="1600" b="1" strike="noStrike" spc="-1" dirty="0">
                <a:latin typeface="Arial"/>
              </a:rPr>
              <a:t> </a:t>
            </a:r>
            <a:r>
              <a:rPr lang="ru-RU" sz="1600" b="1" strike="noStrike" spc="-1" dirty="0" err="1">
                <a:latin typeface="Arial"/>
              </a:rPr>
              <a:t>папір</a:t>
            </a:r>
            <a:r>
              <a:rPr lang="ru-RU" sz="1600" b="1" strike="noStrike" spc="-1" dirty="0">
                <a:latin typeface="Arial"/>
              </a:rPr>
              <a:t>....................................10 кг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Гумові</a:t>
            </a:r>
            <a:r>
              <a:rPr lang="ru-RU" sz="1600" b="1" strike="noStrike" spc="-1" dirty="0">
                <a:latin typeface="Arial"/>
              </a:rPr>
              <a:t> </a:t>
            </a:r>
            <a:r>
              <a:rPr lang="ru-RU" sz="1600" b="1" strike="noStrike" spc="-1" dirty="0" err="1">
                <a:latin typeface="Arial"/>
              </a:rPr>
              <a:t>рукавиці</a:t>
            </a:r>
            <a:r>
              <a:rPr lang="ru-RU" sz="1600" b="1" strike="noStrike" spc="-1" dirty="0">
                <a:latin typeface="Arial"/>
              </a:rPr>
              <a:t>.......................................</a:t>
            </a:r>
            <a:r>
              <a:rPr lang="ru-RU" sz="1800" b="1" strike="noStrike" spc="-1" dirty="0">
                <a:latin typeface="Arial"/>
              </a:rPr>
              <a:t>4000 </a:t>
            </a:r>
            <a:r>
              <a:rPr lang="ru-RU" sz="1800" b="1" strike="noStrike" spc="-1" dirty="0" err="1">
                <a:latin typeface="Arial"/>
              </a:rPr>
              <a:t>шт</a:t>
            </a:r>
            <a:endParaRPr lang="ru-RU"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144000" y="107640"/>
            <a:ext cx="8351640" cy="62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latin typeface="Arial"/>
              </a:rPr>
              <a:t>  </a:t>
            </a:r>
            <a:r>
              <a:rPr lang="ru-RU" sz="1800" b="1" strike="noStrike" spc="-1">
                <a:solidFill>
                  <a:srgbClr val="DC0000"/>
                </a:solidFill>
                <a:latin typeface="Arial"/>
              </a:rPr>
              <a:t>2.7. Перелік методів дослідження:</a:t>
            </a:r>
            <a:endParaRPr lang="ru-RU" sz="1800" b="0" strike="noStrike" spc="-1">
              <a:latin typeface="Arial"/>
            </a:endParaRPr>
          </a:p>
          <a:p>
            <a:pPr>
              <a:lnSpc>
                <a:spcPct val="100000"/>
              </a:lnSpc>
            </a:pPr>
            <a:r>
              <a:rPr lang="ru-RU" sz="1800" b="1" strike="noStrike" spc="-1">
                <a:solidFill>
                  <a:srgbClr val="DC0000"/>
                </a:solidFill>
                <a:latin typeface="Arial"/>
              </a:rPr>
              <a:t>   </a:t>
            </a:r>
            <a:r>
              <a:rPr lang="ru-RU" sz="1600" b="1" strike="noStrike" spc="-1">
                <a:solidFill>
                  <a:srgbClr val="000000"/>
                </a:solidFill>
                <a:latin typeface="Arial"/>
              </a:rPr>
              <a:t> 1. Визначення білкових фракцій.</a:t>
            </a:r>
            <a:endParaRPr lang="ru-RU" sz="1600" b="0" strike="noStrike" spc="-1">
              <a:latin typeface="Arial"/>
            </a:endParaRPr>
          </a:p>
          <a:p>
            <a:pPr>
              <a:lnSpc>
                <a:spcPct val="100000"/>
              </a:lnSpc>
            </a:pPr>
            <a:r>
              <a:rPr lang="ru-RU" sz="1600" b="1" strike="noStrike" spc="-1">
                <a:solidFill>
                  <a:srgbClr val="000000"/>
                </a:solidFill>
                <a:latin typeface="Arial"/>
              </a:rPr>
              <a:t>    2. Визначення гострофазових білків.</a:t>
            </a:r>
            <a:endParaRPr lang="ru-RU" sz="1600" b="0" strike="noStrike" spc="-1">
              <a:latin typeface="Arial"/>
            </a:endParaRPr>
          </a:p>
          <a:p>
            <a:pPr>
              <a:lnSpc>
                <a:spcPct val="100000"/>
              </a:lnSpc>
            </a:pPr>
            <a:r>
              <a:rPr lang="ru-RU" sz="1600" b="1" strike="noStrike" spc="-1">
                <a:solidFill>
                  <a:srgbClr val="000000"/>
                </a:solidFill>
                <a:latin typeface="Arial"/>
              </a:rPr>
              <a:t>    3. Визначення  вмісту  загального  комплементу   та   окремих</a:t>
            </a:r>
            <a:endParaRPr lang="ru-RU" sz="1600" b="0" strike="noStrike" spc="-1">
              <a:latin typeface="Arial"/>
            </a:endParaRPr>
          </a:p>
          <a:p>
            <a:pPr>
              <a:lnSpc>
                <a:spcPct val="100000"/>
              </a:lnSpc>
            </a:pPr>
            <a:r>
              <a:rPr lang="ru-RU" sz="1600" b="1" strike="noStrike" spc="-1">
                <a:solidFill>
                  <a:srgbClr val="000000"/>
                </a:solidFill>
                <a:latin typeface="Arial"/>
              </a:rPr>
              <a:t>компонентів комплементу - C заг., C3, C4, C1інг.</a:t>
            </a:r>
            <a:endParaRPr lang="ru-RU" sz="1600" b="0" strike="noStrike" spc="-1">
              <a:latin typeface="Arial"/>
            </a:endParaRPr>
          </a:p>
          <a:p>
            <a:pPr>
              <a:lnSpc>
                <a:spcPct val="100000"/>
              </a:lnSpc>
            </a:pPr>
            <a:r>
              <a:rPr lang="ru-RU" sz="1600" b="1" strike="noStrike" spc="-1">
                <a:solidFill>
                  <a:srgbClr val="000000"/>
                </a:solidFill>
                <a:latin typeface="Arial"/>
              </a:rPr>
              <a:t>    4. Визначення фагоцитарної активності.</a:t>
            </a:r>
            <a:endParaRPr lang="ru-RU" sz="1600" b="0" strike="noStrike" spc="-1">
              <a:latin typeface="Arial"/>
            </a:endParaRPr>
          </a:p>
          <a:p>
            <a:pPr>
              <a:lnSpc>
                <a:spcPct val="100000"/>
              </a:lnSpc>
            </a:pPr>
            <a:r>
              <a:rPr lang="ru-RU" sz="1600" b="1" strike="noStrike" spc="-1">
                <a:solidFill>
                  <a:srgbClr val="000000"/>
                </a:solidFill>
                <a:latin typeface="Arial"/>
              </a:rPr>
              <a:t>    5. НСТ - тест (спонтанний, стимульованний).</a:t>
            </a:r>
            <a:endParaRPr lang="ru-RU" sz="1600" b="0" strike="noStrike" spc="-1">
              <a:latin typeface="Arial"/>
            </a:endParaRPr>
          </a:p>
          <a:p>
            <a:pPr>
              <a:lnSpc>
                <a:spcPct val="100000"/>
              </a:lnSpc>
            </a:pPr>
            <a:r>
              <a:rPr lang="ru-RU" sz="1600" b="1" strike="noStrike" spc="-1">
                <a:solidFill>
                  <a:srgbClr val="000000"/>
                </a:solidFill>
                <a:latin typeface="Arial"/>
              </a:rPr>
              <a:t>    6. Визначення кількості популяцій та субпопуляцій  лімфоцитів</a:t>
            </a:r>
            <a:endParaRPr lang="ru-RU" sz="1600" b="0" strike="noStrike" spc="-1">
              <a:latin typeface="Arial"/>
            </a:endParaRPr>
          </a:p>
          <a:p>
            <a:pPr>
              <a:lnSpc>
                <a:spcPct val="100000"/>
              </a:lnSpc>
            </a:pPr>
            <a:r>
              <a:rPr lang="ru-RU" sz="1600" b="1" strike="noStrike" spc="-1">
                <a:solidFill>
                  <a:srgbClr val="000000"/>
                </a:solidFill>
                <a:latin typeface="Arial"/>
              </a:rPr>
              <a:t>за допомогою моноклональних антитіл:</a:t>
            </a:r>
            <a:endParaRPr lang="ru-RU" sz="1600" b="0" strike="noStrike" spc="-1">
              <a:latin typeface="Arial"/>
            </a:endParaRPr>
          </a:p>
          <a:p>
            <a:pPr>
              <a:lnSpc>
                <a:spcPct val="100000"/>
              </a:lnSpc>
            </a:pPr>
            <a:r>
              <a:rPr lang="ru-RU" sz="1600" b="1" strike="noStrike" spc="-1">
                <a:solidFill>
                  <a:srgbClr val="000000"/>
                </a:solidFill>
                <a:latin typeface="Arial"/>
              </a:rPr>
              <a:t>    - кількість Т-лімфоцитів (CD3);</a:t>
            </a:r>
            <a:endParaRPr lang="ru-RU" sz="1600" b="0" strike="noStrike" spc="-1">
              <a:latin typeface="Arial"/>
            </a:endParaRPr>
          </a:p>
          <a:p>
            <a:pPr>
              <a:lnSpc>
                <a:spcPct val="100000"/>
              </a:lnSpc>
            </a:pPr>
            <a:r>
              <a:rPr lang="ru-RU" sz="1600" b="1" strike="noStrike" spc="-1">
                <a:solidFill>
                  <a:srgbClr val="000000"/>
                </a:solidFill>
                <a:latin typeface="Arial"/>
              </a:rPr>
              <a:t>    - кількість В-лімфоцитів (CD 19-22);</a:t>
            </a:r>
            <a:endParaRPr lang="ru-RU" sz="1600" b="0" strike="noStrike" spc="-1">
              <a:latin typeface="Arial"/>
            </a:endParaRPr>
          </a:p>
          <a:p>
            <a:pPr>
              <a:lnSpc>
                <a:spcPct val="100000"/>
              </a:lnSpc>
            </a:pPr>
            <a:r>
              <a:rPr lang="ru-RU" sz="1600" b="1" strike="noStrike" spc="-1">
                <a:solidFill>
                  <a:srgbClr val="000000"/>
                </a:solidFill>
                <a:latin typeface="Arial"/>
              </a:rPr>
              <a:t>    - кількість Т-хелперів (CD4);</a:t>
            </a:r>
            <a:endParaRPr lang="ru-RU" sz="1600" b="0" strike="noStrike" spc="-1">
              <a:latin typeface="Arial"/>
            </a:endParaRPr>
          </a:p>
          <a:p>
            <a:pPr>
              <a:lnSpc>
                <a:spcPct val="100000"/>
              </a:lnSpc>
            </a:pPr>
            <a:r>
              <a:rPr lang="ru-RU" sz="1600" b="1" strike="noStrike" spc="-1">
                <a:solidFill>
                  <a:srgbClr val="000000"/>
                </a:solidFill>
                <a:latin typeface="Arial"/>
              </a:rPr>
              <a:t>    - кількість Т-супресорів (CD 8);</a:t>
            </a:r>
            <a:endParaRPr lang="ru-RU" sz="1600" b="0" strike="noStrike" spc="-1">
              <a:latin typeface="Arial"/>
            </a:endParaRPr>
          </a:p>
          <a:p>
            <a:pPr>
              <a:lnSpc>
                <a:spcPct val="100000"/>
              </a:lnSpc>
            </a:pPr>
            <a:r>
              <a:rPr lang="ru-RU" sz="1600" b="1" strike="noStrike" spc="-1">
                <a:solidFill>
                  <a:srgbClr val="000000"/>
                </a:solidFill>
                <a:latin typeface="Arial"/>
              </a:rPr>
              <a:t>    - кількість НК-клітин (CD 16).</a:t>
            </a:r>
            <a:endParaRPr lang="ru-RU" sz="1600" b="0" strike="noStrike" spc="-1">
              <a:latin typeface="Arial"/>
            </a:endParaRPr>
          </a:p>
          <a:p>
            <a:pPr>
              <a:lnSpc>
                <a:spcPct val="100000"/>
              </a:lnSpc>
            </a:pPr>
            <a:r>
              <a:rPr lang="ru-RU" sz="1600" b="1" strike="noStrike" spc="-1">
                <a:solidFill>
                  <a:srgbClr val="000000"/>
                </a:solidFill>
                <a:latin typeface="Arial"/>
              </a:rPr>
              <a:t>    7. Визначення функціональної активності Т- та В-лімфоцитів за</a:t>
            </a:r>
            <a:endParaRPr lang="ru-RU" sz="1600" b="0" strike="noStrike" spc="-1">
              <a:latin typeface="Arial"/>
            </a:endParaRPr>
          </a:p>
          <a:p>
            <a:pPr>
              <a:lnSpc>
                <a:spcPct val="100000"/>
              </a:lnSpc>
            </a:pPr>
            <a:r>
              <a:rPr lang="ru-RU" sz="1600" b="1" strike="noStrike" spc="-1">
                <a:solidFill>
                  <a:srgbClr val="000000"/>
                </a:solidFill>
                <a:latin typeface="Arial"/>
              </a:rPr>
              <a:t>допомогою реакції бласттрансформації.</a:t>
            </a:r>
            <a:endParaRPr lang="ru-RU" sz="1600" b="0" strike="noStrike" spc="-1">
              <a:latin typeface="Arial"/>
            </a:endParaRPr>
          </a:p>
          <a:p>
            <a:pPr>
              <a:lnSpc>
                <a:spcPct val="100000"/>
              </a:lnSpc>
            </a:pPr>
            <a:r>
              <a:rPr lang="ru-RU" sz="1600" b="1" strike="noStrike" spc="-1">
                <a:solidFill>
                  <a:srgbClr val="000000"/>
                </a:solidFill>
                <a:latin typeface="Arial"/>
              </a:rPr>
              <a:t>    8. Визначення стану клітинного імунітету за допомогою шкірних</a:t>
            </a:r>
            <a:endParaRPr lang="ru-RU" sz="1600" b="0" strike="noStrike" spc="-1">
              <a:latin typeface="Arial"/>
            </a:endParaRPr>
          </a:p>
          <a:p>
            <a:pPr>
              <a:lnSpc>
                <a:spcPct val="100000"/>
              </a:lnSpc>
            </a:pPr>
            <a:r>
              <a:rPr lang="ru-RU" sz="1600" b="1" strike="noStrike" spc="-1">
                <a:solidFill>
                  <a:srgbClr val="000000"/>
                </a:solidFill>
                <a:latin typeface="Arial"/>
              </a:rPr>
              <a:t>тестів  з  інфекційними  recall-антигенами  (кандіда,  трихофітон,</a:t>
            </a:r>
            <a:endParaRPr lang="ru-RU" sz="1600" b="0" strike="noStrike" spc="-1">
              <a:latin typeface="Arial"/>
            </a:endParaRPr>
          </a:p>
          <a:p>
            <a:pPr>
              <a:lnSpc>
                <a:spcPct val="100000"/>
              </a:lnSpc>
            </a:pPr>
            <a:r>
              <a:rPr lang="ru-RU" sz="1600" b="1" strike="noStrike" spc="-1">
                <a:solidFill>
                  <a:srgbClr val="000000"/>
                </a:solidFill>
                <a:latin typeface="Arial"/>
              </a:rPr>
              <a:t>очищений  туберкулін,  правцевий  та  дифтерійний токсин,  протей,</a:t>
            </a:r>
            <a:endParaRPr lang="ru-RU" sz="1600" b="0" strike="noStrike" spc="-1">
              <a:latin typeface="Arial"/>
            </a:endParaRPr>
          </a:p>
          <a:p>
            <a:pPr>
              <a:lnSpc>
                <a:spcPct val="100000"/>
              </a:lnSpc>
            </a:pPr>
            <a:r>
              <a:rPr lang="ru-RU" sz="1600" b="1" strike="noStrike" spc="-1">
                <a:solidFill>
                  <a:srgbClr val="000000"/>
                </a:solidFill>
                <a:latin typeface="Arial"/>
              </a:rPr>
              <a:t>стрептокок тощо).</a:t>
            </a:r>
            <a:endParaRPr lang="ru-RU" sz="1600" b="0" strike="noStrike" spc="-1">
              <a:latin typeface="Arial"/>
            </a:endParaRPr>
          </a:p>
          <a:p>
            <a:pPr>
              <a:lnSpc>
                <a:spcPct val="100000"/>
              </a:lnSpc>
            </a:pPr>
            <a:r>
              <a:rPr lang="ru-RU" sz="1600" b="1" strike="noStrike" spc="-1">
                <a:solidFill>
                  <a:srgbClr val="000000"/>
                </a:solidFill>
                <a:latin typeface="Arial"/>
              </a:rPr>
              <a:t>    9. Визначення у сироватці концентрації IgM, G, A, E.</a:t>
            </a:r>
            <a:endParaRPr lang="ru-RU" sz="1600" b="0" strike="noStrike" spc="-1">
              <a:latin typeface="Arial"/>
            </a:endParaRPr>
          </a:p>
          <a:p>
            <a:pPr>
              <a:lnSpc>
                <a:spcPct val="100000"/>
              </a:lnSpc>
            </a:pPr>
            <a:r>
              <a:rPr lang="ru-RU" sz="1600" b="1" strike="noStrike" spc="-1">
                <a:solidFill>
                  <a:srgbClr val="000000"/>
                </a:solidFill>
                <a:latin typeface="Arial"/>
              </a:rPr>
              <a:t>    10. Визначення циркулюючих імунних комплексів.</a:t>
            </a:r>
            <a:endParaRPr lang="ru-RU" sz="1600" b="0" strike="noStrike" spc="-1">
              <a:latin typeface="Arial"/>
            </a:endParaRPr>
          </a:p>
          <a:p>
            <a:pPr>
              <a:lnSpc>
                <a:spcPct val="100000"/>
              </a:lnSpc>
            </a:pPr>
            <a:r>
              <a:rPr lang="ru-RU" sz="1600" b="1" strike="noStrike" spc="-1">
                <a:solidFill>
                  <a:srgbClr val="000000"/>
                </a:solidFill>
                <a:latin typeface="Arial"/>
              </a:rPr>
              <a:t>    11. Визначення специфічних гуморальних аутоантитіл.</a:t>
            </a:r>
            <a:endParaRPr lang="ru-RU" sz="1600" b="0" strike="noStrike" spc="-1">
              <a:latin typeface="Arial"/>
            </a:endParaRPr>
          </a:p>
          <a:p>
            <a:pPr>
              <a:lnSpc>
                <a:spcPct val="100000"/>
              </a:lnSpc>
            </a:pPr>
            <a:r>
              <a:rPr lang="ru-RU" sz="1600" b="1" strike="noStrike" spc="-1">
                <a:solidFill>
                  <a:srgbClr val="000000"/>
                </a:solidFill>
                <a:latin typeface="Arial"/>
              </a:rPr>
              <a:t>    12. Визначення специфічної клітинної сенсибілізації.</a:t>
            </a:r>
            <a:endParaRPr lang="ru-RU" sz="1600" b="0" strike="noStrike" spc="-1">
              <a:latin typeface="Arial"/>
            </a:endParaRPr>
          </a:p>
          <a:p>
            <a:pPr>
              <a:lnSpc>
                <a:spcPct val="100000"/>
              </a:lnSpc>
            </a:pPr>
            <a:r>
              <a:rPr lang="ru-RU" sz="1600" b="1" strike="noStrike" spc="-1">
                <a:solidFill>
                  <a:srgbClr val="000000"/>
                </a:solidFill>
                <a:latin typeface="Arial"/>
              </a:rPr>
              <a:t>    13. Визначення алергії на ліки in vitro.</a:t>
            </a:r>
            <a:endParaRPr lang="ru-RU"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432000" y="346680"/>
            <a:ext cx="8223120" cy="618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9C009C"/>
                </a:solidFill>
                <a:latin typeface="Arial"/>
              </a:rPr>
              <a:t>ПРИМІРНЕ ПОЛОЖЕННЯ</a:t>
            </a:r>
            <a:endParaRPr lang="ru-RU" sz="2000" b="0" strike="noStrike" spc="-1">
              <a:latin typeface="Arial"/>
            </a:endParaRPr>
          </a:p>
          <a:p>
            <a:pPr algn="just">
              <a:lnSpc>
                <a:spcPct val="100000"/>
              </a:lnSpc>
            </a:pPr>
            <a:r>
              <a:rPr lang="ru-RU" sz="2000" b="1" strike="noStrike" spc="-1">
                <a:solidFill>
                  <a:srgbClr val="9C009C"/>
                </a:solidFill>
                <a:latin typeface="Arial"/>
              </a:rPr>
              <a:t>             про лікаря-лаборанта-імунолога</a:t>
            </a:r>
            <a:endParaRPr lang="ru-RU" sz="2000" b="0" strike="noStrike" spc="-1">
              <a:latin typeface="Arial"/>
            </a:endParaRPr>
          </a:p>
          <a:p>
            <a:pPr algn="just">
              <a:lnSpc>
                <a:spcPct val="100000"/>
              </a:lnSpc>
            </a:pPr>
            <a:r>
              <a:rPr lang="ru-RU" sz="2000" b="1" strike="noStrike" spc="-1">
                <a:solidFill>
                  <a:srgbClr val="9C009C"/>
                </a:solidFill>
                <a:latin typeface="Arial"/>
              </a:rPr>
              <a:t>                      1. Загальні положення</a:t>
            </a:r>
            <a:endParaRPr lang="ru-RU" sz="2000" b="0" strike="noStrike" spc="-1">
              <a:latin typeface="Arial"/>
            </a:endParaRPr>
          </a:p>
          <a:p>
            <a:pPr algn="just">
              <a:lnSpc>
                <a:spcPct val="100000"/>
              </a:lnSpc>
            </a:pPr>
            <a:r>
              <a:rPr lang="ru-RU" sz="2000" b="1" strike="noStrike" spc="-1">
                <a:solidFill>
                  <a:srgbClr val="9C009C"/>
                </a:solidFill>
                <a:latin typeface="Arial"/>
              </a:rPr>
              <a:t>     </a:t>
            </a:r>
            <a:r>
              <a:rPr lang="ru-RU" sz="2000" b="1" strike="noStrike" spc="-1">
                <a:solidFill>
                  <a:srgbClr val="000000"/>
                </a:solidFill>
                <a:latin typeface="Arial"/>
              </a:rPr>
              <a:t>1.1. Лікар-лаборант-імунолог - фахівець з вищою освітою, який пройшов  курс  спеціалізації з "Лабораторної імунології",  володіє різними  лабораторними  методами   діагностики   імунопатологічних станів (алергічних, аутоімунних, імунодефіцитних), теоретичними та практичними знаннями в  області  імунології  та  імунопатології  у відповідності   до   вимог   кваліфікаційної  характеристики,  має відповідний сертифікат.</a:t>
            </a:r>
            <a:endParaRPr lang="ru-RU" sz="2000" b="0" strike="noStrike" spc="-1">
              <a:latin typeface="Arial"/>
            </a:endParaRPr>
          </a:p>
          <a:p>
            <a:pPr algn="just">
              <a:lnSpc>
                <a:spcPct val="100000"/>
              </a:lnSpc>
            </a:pPr>
            <a:r>
              <a:rPr lang="ru-RU" sz="2000" b="1" strike="noStrike" spc="-1">
                <a:solidFill>
                  <a:srgbClr val="000000"/>
                </a:solidFill>
                <a:latin typeface="Arial"/>
              </a:rPr>
              <a:t>     1.2. У  своїй  роботі  керується  цим  положенням  та  іншими</a:t>
            </a:r>
            <a:endParaRPr lang="ru-RU" sz="2000" b="0" strike="noStrike" spc="-1">
              <a:latin typeface="Arial"/>
            </a:endParaRPr>
          </a:p>
          <a:p>
            <a:pPr algn="just">
              <a:lnSpc>
                <a:spcPct val="100000"/>
              </a:lnSpc>
            </a:pPr>
            <a:r>
              <a:rPr lang="ru-RU" sz="2000" b="1" strike="noStrike" spc="-1">
                <a:solidFill>
                  <a:srgbClr val="000000"/>
                </a:solidFill>
                <a:latin typeface="Arial"/>
              </a:rPr>
              <a:t>нормативними документами МОЗ України.</a:t>
            </a:r>
            <a:endParaRPr lang="ru-RU" sz="2000" b="0" strike="noStrike" spc="-1">
              <a:latin typeface="Arial"/>
            </a:endParaRPr>
          </a:p>
          <a:p>
            <a:pPr algn="just">
              <a:lnSpc>
                <a:spcPct val="100000"/>
              </a:lnSpc>
            </a:pPr>
            <a:r>
              <a:rPr lang="ru-RU" sz="2000" b="1" strike="noStrike" spc="-1">
                <a:solidFill>
                  <a:srgbClr val="000000"/>
                </a:solidFill>
                <a:latin typeface="Arial"/>
              </a:rPr>
              <a:t>     1.3. Безпосередньо підпорядковується  завідувачу  лабораторії імунології,  а  при  його  відсутності  -  керівнику  лікувального закладу або його заступнику з лікувальної роботи.</a:t>
            </a:r>
            <a:endParaRPr lang="ru-RU" sz="2000" b="0" strike="noStrike" spc="-1">
              <a:latin typeface="Arial"/>
            </a:endParaRPr>
          </a:p>
          <a:p>
            <a:pPr algn="just">
              <a:lnSpc>
                <a:spcPct val="100000"/>
              </a:lnSpc>
            </a:pPr>
            <a:r>
              <a:rPr lang="ru-RU" sz="2000" b="1" strike="noStrike" spc="-1">
                <a:solidFill>
                  <a:srgbClr val="000000"/>
                </a:solidFill>
                <a:latin typeface="Arial"/>
              </a:rPr>
              <a:t>     1.4. Призначення   та  звільнення  лікаря-лаборанта-імунолога здійснюється за встановленим порядком керівником закладу.</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216000" y="57960"/>
            <a:ext cx="8711640" cy="65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i="1" strike="noStrike" spc="-1">
                <a:solidFill>
                  <a:srgbClr val="6200C4"/>
                </a:solidFill>
                <a:latin typeface="Arial"/>
                <a:ea typeface="Microsoft YaHei"/>
              </a:rPr>
              <a:t>2. Обов'язки лікаря-лаборанта-імунолога</a:t>
            </a:r>
            <a:endParaRPr lang="ru-RU" sz="1800" b="0" strike="noStrike" spc="-1">
              <a:latin typeface="Arial"/>
            </a:endParaRPr>
          </a:p>
          <a:p>
            <a:pPr algn="just">
              <a:lnSpc>
                <a:spcPct val="100000"/>
              </a:lnSpc>
            </a:pPr>
            <a:r>
              <a:rPr lang="ru-RU" sz="1800" b="1" strike="noStrike" spc="-1">
                <a:solidFill>
                  <a:srgbClr val="6200C4"/>
                </a:solidFill>
                <a:latin typeface="Arial"/>
                <a:ea typeface="Microsoft YaHei"/>
              </a:rPr>
              <a:t>  </a:t>
            </a:r>
            <a:r>
              <a:rPr lang="ru-RU" sz="1600" b="1" strike="noStrike" spc="-1">
                <a:solidFill>
                  <a:srgbClr val="000000"/>
                </a:solidFill>
                <a:latin typeface="Arial"/>
                <a:ea typeface="Microsoft YaHei"/>
              </a:rPr>
              <a:t>2.1. Самостійно      проводить     необхідні     діагностичні імунолабораторні дослідження (без формулювання клінічного діагнозу та призначення імунотропної терапії).</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     2.2. Організовує    та   проводить   визначення   нормативних (середньорегіональних)   показників   для   практично    здорового населення для використання їх в якості регіонального контролю.</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     2.3. Уточнює  об'єм  раціональних  методик імунолабораторного обстеження хворих.</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     2.4. Проводить    імунолабораторне     обстеження     хворих, госпіталізованих у соматичні та спеціалізовані стаціонари, з метою виявлення різних форм імунопатології.</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     2.5. Виявляє та аналізує причини розходження даних досліджень імунологічного статусу, які отримані різними методами.</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        2.6. Приймає  участь  в  удосконаленні  та  розробці  методів оцінки функціонування імунної системи.</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          2.7. Контролює    правильність    проведення    діагностичних</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імунолабораторних процедур,  експлуатації апаратури та обладнання,</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раціональне  використання  реактивів,  виконання  правил   техніки</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безпеки та охорони праці.</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     2.8. Несе    відповідальність    за    оформлення    медичної документації встановленого зразка у  відповідності  до  вимог  МОЗ України.</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     2.9. Підвищує   свою   кваліфікацію   на   науково-практичних конференціях,    нарадах-семінарах,    на    циклах    тематичного удосконалення не рідше одного разу на рік.</a:t>
            </a:r>
            <a:endParaRPr lang="ru-RU" sz="1600" b="0" strike="noStrike" spc="-1">
              <a:latin typeface="Arial"/>
            </a:endParaRPr>
          </a:p>
          <a:p>
            <a:pPr algn="just">
              <a:lnSpc>
                <a:spcPct val="100000"/>
              </a:lnSpc>
            </a:pPr>
            <a:endParaRPr lang="ru-RU"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288000" y="486000"/>
            <a:ext cx="8639640" cy="50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latin typeface="Arial"/>
              </a:rPr>
              <a:t>     </a:t>
            </a:r>
            <a:r>
              <a:rPr lang="ru-RU" sz="1800" b="1" strike="noStrike" spc="-1">
                <a:solidFill>
                  <a:srgbClr val="0000DC"/>
                </a:solidFill>
                <a:latin typeface="Arial"/>
              </a:rPr>
              <a:t>3.  Права лікаря-лаборанта-імунолога</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0000DC"/>
                </a:solidFill>
                <a:latin typeface="Arial"/>
              </a:rPr>
              <a:t>     </a:t>
            </a:r>
            <a:r>
              <a:rPr lang="ru-RU" sz="1800" b="1" strike="noStrike" spc="-1">
                <a:solidFill>
                  <a:srgbClr val="000000"/>
                </a:solidFill>
                <a:latin typeface="Arial"/>
              </a:rPr>
              <a:t>Лікар-лаборант-імунолог має право:</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000000"/>
                </a:solidFill>
                <a:latin typeface="Arial"/>
              </a:rPr>
              <a:t>     3.1. Контролювати   роботу   підлеглого  йому  середнього  та молодшого медичного персоналу.</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000000"/>
                </a:solidFill>
                <a:latin typeface="Arial"/>
              </a:rPr>
              <a:t>     3.2. Приймати   участь    у    нарадах,    науково-практичних конференціях,  бути членом різноманітних суспільних та професійних організацій.</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000000"/>
                </a:solidFill>
                <a:latin typeface="Arial"/>
              </a:rPr>
              <a:t>     3.3. Оцінювати   (інтерпретувати)   дані   імунолабораторного обстеження.</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0000DC"/>
                </a:solidFill>
                <a:latin typeface="Arial"/>
              </a:rPr>
              <a:t>          </a:t>
            </a:r>
            <a:r>
              <a:rPr lang="ru-RU" sz="1800" b="1" strike="noStrike" spc="-1">
                <a:solidFill>
                  <a:srgbClr val="4F009E"/>
                </a:solidFill>
                <a:latin typeface="Arial"/>
              </a:rPr>
              <a:t>4. Відповідальність лікаря-лаборанта-імунолога</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4F009E"/>
                </a:solidFill>
                <a:latin typeface="Arial"/>
              </a:rPr>
              <a:t>     </a:t>
            </a:r>
            <a:r>
              <a:rPr lang="ru-RU" sz="1800" b="1" strike="noStrike" spc="-1">
                <a:solidFill>
                  <a:srgbClr val="000000"/>
                </a:solidFill>
                <a:latin typeface="Arial"/>
              </a:rPr>
              <a:t>Лікар-лаборант-імунолог несе  відповідальність  за  неналежне обстеження хворих у встановленому законодавством порядку.</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288000" y="216000"/>
            <a:ext cx="8698680" cy="615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strike="noStrike" spc="-1">
                <a:solidFill>
                  <a:srgbClr val="6200C4"/>
                </a:solidFill>
                <a:latin typeface="Arial"/>
              </a:rPr>
              <a:t>Імуніте́т</a:t>
            </a:r>
            <a:r>
              <a:rPr lang="ru-RU" sz="1800" b="1" i="1" strike="noStrike" spc="-1">
                <a:solidFill>
                  <a:srgbClr val="6200C4"/>
                </a:solidFill>
                <a:latin typeface="Arial"/>
              </a:rPr>
              <a:t> </a:t>
            </a:r>
            <a:r>
              <a:rPr lang="ru-RU" sz="1800" b="1" i="1" strike="noStrike" spc="-1">
                <a:solidFill>
                  <a:srgbClr val="000000"/>
                </a:solidFill>
                <a:latin typeface="Arial"/>
              </a:rPr>
              <a:t>(лат. immunitas — «вільний», «захищений»)</a:t>
            </a:r>
            <a:r>
              <a:rPr lang="ru-RU" sz="1800" b="1" strike="noStrike" spc="-1">
                <a:solidFill>
                  <a:srgbClr val="000000"/>
                </a:solidFill>
                <a:latin typeface="Arial"/>
              </a:rPr>
              <a:t> — сукупність захисних механізмів, які допомагають організму боротися з чужорідними чинниками: бактеріями, вірусами, найпростішими, гельмінтами, їхніми токсинами, різноманітними хімічними речовинами тощо.</a:t>
            </a:r>
            <a:endParaRPr lang="ru-RU" sz="1800" b="0" strike="noStrike" spc="-1">
              <a:latin typeface="Arial"/>
            </a:endParaRPr>
          </a:p>
          <a:p>
            <a:pPr algn="just">
              <a:lnSpc>
                <a:spcPct val="100000"/>
              </a:lnSpc>
            </a:pPr>
            <a:r>
              <a:rPr lang="ru-RU" sz="1800" b="1" strike="noStrike" spc="-1">
                <a:solidFill>
                  <a:srgbClr val="000000"/>
                </a:solidFill>
                <a:latin typeface="Arial"/>
              </a:rPr>
              <a:t>У вузькому значенні </a:t>
            </a:r>
            <a:r>
              <a:rPr lang="ru-RU" sz="1800" b="1" strike="noStrike" spc="-1">
                <a:solidFill>
                  <a:srgbClr val="0000B0"/>
                </a:solidFill>
                <a:latin typeface="Arial"/>
              </a:rPr>
              <a:t>імунітет </a:t>
            </a:r>
            <a:r>
              <a:rPr lang="ru-RU" sz="1800" b="1" strike="noStrike" spc="-1">
                <a:solidFill>
                  <a:srgbClr val="000000"/>
                </a:solidFill>
                <a:latin typeface="Arial"/>
              </a:rPr>
              <a:t>— несприйнятливість організму до інфекційних та неінфекційних агентів та речовин: бактерій, вірусів, найпростіших, гельмінтів, токсинів, отрут та інших факторів, які чужі для організму. Загалом імунітет — здатність організму підтримувати нормальне функціювання під впливом зовнішніх факторів.</a:t>
            </a:r>
            <a:endParaRPr lang="ru-RU" sz="1800" b="0" strike="noStrike" spc="-1">
              <a:latin typeface="Arial"/>
            </a:endParaRPr>
          </a:p>
          <a:p>
            <a:pPr algn="just">
              <a:lnSpc>
                <a:spcPct val="100000"/>
              </a:lnSpc>
            </a:pPr>
            <a:r>
              <a:rPr lang="ru-RU" sz="1800" b="1" strike="noStrike" spc="-1">
                <a:solidFill>
                  <a:srgbClr val="000000"/>
                </a:solidFill>
                <a:latin typeface="Arial"/>
              </a:rPr>
              <a:t>Основна функція імунної системи спрямована на виявлення змін у внутрішньому середовищі організму і усунення їх, тобто імунітет зберігає власну біологічну індивідуальність і сталість внутрішнього середовища. Наука, яка займається вивченням імунної системи називається імунологією.</a:t>
            </a:r>
            <a:endParaRPr lang="ru-RU" sz="1800" b="0" strike="noStrike" spc="-1">
              <a:latin typeface="Arial"/>
            </a:endParaRPr>
          </a:p>
          <a:p>
            <a:pPr algn="just">
              <a:lnSpc>
                <a:spcPct val="100000"/>
              </a:lnSpc>
            </a:pPr>
            <a:r>
              <a:rPr lang="ru-RU" sz="1800" b="1" strike="noStrike" spc="-1">
                <a:solidFill>
                  <a:srgbClr val="3B0076"/>
                </a:solidFill>
                <a:latin typeface="Arial"/>
              </a:rPr>
              <a:t>Імунітет </a:t>
            </a:r>
            <a:r>
              <a:rPr lang="ru-RU" sz="1800" b="1" strike="noStrike" spc="-1">
                <a:solidFill>
                  <a:srgbClr val="000000"/>
                </a:solidFill>
                <a:latin typeface="Arial"/>
              </a:rPr>
              <a:t>— також здатність живих організмів протистояти дії агресивних агентів, зберігаючи свою цілісність і біологічну індивідуальність. Спадкоємний імунітет обумовлений вродженими здібностями організму. </a:t>
            </a:r>
            <a:endParaRPr lang="ru-RU" sz="1800" b="0" strike="noStrike" spc="-1">
              <a:latin typeface="Arial"/>
            </a:endParaRPr>
          </a:p>
          <a:p>
            <a:pPr algn="just">
              <a:lnSpc>
                <a:spcPct val="100000"/>
              </a:lnSpc>
            </a:pPr>
            <a:r>
              <a:rPr lang="ru-RU" sz="1800" b="1" strike="noStrike" spc="-1">
                <a:solidFill>
                  <a:srgbClr val="000000"/>
                </a:solidFill>
                <a:latin typeface="Arial"/>
              </a:rPr>
              <a:t>У хребетних і людини є здатність набувати активний імунітет як відповідь на інфекцію, або введення вакцин. Він обумовлений функцією клітин імунної системи, центральне місце серед яких займають лімфоцити, антитіла, тощо. Набутий пасивний імунітет передається дитині з молоком матері або при штучному введенні антитіл.</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428760" y="285840"/>
            <a:ext cx="8429040" cy="532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dirty="0">
                <a:solidFill>
                  <a:srgbClr val="FF0000"/>
                </a:solidFill>
                <a:latin typeface="Arial"/>
                <a:ea typeface="DejaVu Sans"/>
              </a:rPr>
              <a:t>Про </a:t>
            </a:r>
            <a:r>
              <a:rPr lang="ru-RU" sz="2000" b="1" strike="noStrike" spc="-1" dirty="0" err="1">
                <a:solidFill>
                  <a:srgbClr val="FF0000"/>
                </a:solidFill>
                <a:latin typeface="Arial"/>
                <a:ea typeface="DejaVu Sans"/>
              </a:rPr>
              <a:t>атестацію</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професіоналів</a:t>
            </a:r>
            <a:r>
              <a:rPr lang="ru-RU" sz="2000" b="1" strike="noStrike" spc="-1" dirty="0">
                <a:solidFill>
                  <a:srgbClr val="FF0000"/>
                </a:solidFill>
                <a:latin typeface="Arial"/>
                <a:ea typeface="DejaVu Sans"/>
              </a:rPr>
              <a:t> з </a:t>
            </a:r>
            <a:r>
              <a:rPr lang="ru-RU" sz="2000" b="1" strike="noStrike" spc="-1" dirty="0" err="1">
                <a:solidFill>
                  <a:srgbClr val="FF0000"/>
                </a:solidFill>
                <a:latin typeface="Arial"/>
                <a:ea typeface="DejaVu Sans"/>
              </a:rPr>
              <a:t>вищою</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немедичною</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освітою</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які</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працюють</a:t>
            </a:r>
            <a:r>
              <a:rPr lang="ru-RU" sz="2000" b="1" strike="noStrike" spc="-1" dirty="0">
                <a:solidFill>
                  <a:srgbClr val="FF0000"/>
                </a:solidFill>
                <a:latin typeface="Arial"/>
                <a:ea typeface="DejaVu Sans"/>
              </a:rPr>
              <a:t> в </a:t>
            </a:r>
            <a:r>
              <a:rPr lang="ru-RU" sz="2000" b="1" strike="noStrike" spc="-1" dirty="0" err="1">
                <a:solidFill>
                  <a:srgbClr val="FF0000"/>
                </a:solidFill>
                <a:latin typeface="Arial"/>
                <a:ea typeface="DejaVu Sans"/>
              </a:rPr>
              <a:t>системі</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охорони</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здоров</a:t>
            </a:r>
            <a:r>
              <a:rPr lang="ru-RU" sz="1600" b="1" strike="noStrike" spc="-1" dirty="0" err="1">
                <a:solidFill>
                  <a:srgbClr val="191919"/>
                </a:solidFill>
                <a:latin typeface="Arial"/>
                <a:ea typeface="DejaVu Sans"/>
              </a:rPr>
              <a:t>'</a:t>
            </a:r>
            <a:r>
              <a:rPr lang="ru-RU" sz="2000" b="1" strike="noStrike" spc="-1" dirty="0" err="1">
                <a:solidFill>
                  <a:srgbClr val="FF0000"/>
                </a:solidFill>
                <a:latin typeface="Arial"/>
                <a:ea typeface="DejaVu Sans"/>
              </a:rPr>
              <a:t>я</a:t>
            </a:r>
            <a:endParaRPr lang="ru-RU" sz="2000" b="0" strike="noStrike" spc="-1" dirty="0">
              <a:latin typeface="Arial"/>
            </a:endParaRPr>
          </a:p>
          <a:p>
            <a:pPr algn="just">
              <a:lnSpc>
                <a:spcPct val="100000"/>
              </a:lnSpc>
            </a:pPr>
            <a:r>
              <a:rPr lang="ru-RU" sz="2000" b="1" strike="noStrike" spc="-1" dirty="0">
                <a:solidFill>
                  <a:srgbClr val="FF0000"/>
                </a:solidFill>
                <a:latin typeface="Arial"/>
                <a:ea typeface="DejaVu Sans"/>
              </a:rPr>
              <a:t>ОНОВЛЕНО (</a:t>
            </a:r>
            <a:r>
              <a:rPr lang="ru-RU" sz="1600" b="1" strike="noStrike" spc="-1" dirty="0">
                <a:solidFill>
                  <a:srgbClr val="4F009E"/>
                </a:solidFill>
                <a:latin typeface="Arial"/>
                <a:ea typeface="DejaVu Sans"/>
              </a:rPr>
              <a:t>https://ips.ligazakon.net/document/RE36088?an=9</a:t>
            </a:r>
            <a:r>
              <a:rPr lang="ru-RU" sz="2000" b="1" strike="noStrike" spc="-1" dirty="0">
                <a:solidFill>
                  <a:srgbClr val="FF0000"/>
                </a:solidFill>
                <a:latin typeface="Arial"/>
                <a:ea typeface="DejaVu Sans"/>
              </a:rPr>
              <a:t>):</a:t>
            </a:r>
            <a:endParaRPr lang="ru-RU" sz="2000" b="0" strike="noStrike" spc="-1" dirty="0">
              <a:latin typeface="Arial"/>
            </a:endParaRPr>
          </a:p>
          <a:p>
            <a:pPr algn="just">
              <a:lnSpc>
                <a:spcPct val="100000"/>
              </a:lnSpc>
            </a:pPr>
            <a:r>
              <a:rPr lang="ru-RU" sz="2000" b="1" strike="noStrike" spc="-1" dirty="0">
                <a:solidFill>
                  <a:srgbClr val="FF0000"/>
                </a:solidFill>
                <a:latin typeface="Arial"/>
                <a:ea typeface="DejaVu Sans"/>
              </a:rPr>
              <a:t>МІНІСТЕРСТВО ОХОРОНИ ЗДОРОВ'Я УКРАЇНИ НАКАЗ 24.02.2021	</a:t>
            </a:r>
            <a:endParaRPr lang="ru-RU" sz="2000" b="0" strike="noStrike" spc="-1" dirty="0">
              <a:latin typeface="Arial"/>
            </a:endParaRPr>
          </a:p>
          <a:p>
            <a:pPr algn="just">
              <a:lnSpc>
                <a:spcPct val="100000"/>
              </a:lnSpc>
            </a:pPr>
            <a:r>
              <a:rPr lang="ru-RU" sz="2000" b="1" strike="noStrike" spc="-1" dirty="0">
                <a:solidFill>
                  <a:srgbClr val="FF0000"/>
                </a:solidFill>
                <a:latin typeface="Arial"/>
                <a:ea typeface="DejaVu Sans"/>
              </a:rPr>
              <a:t>м. </a:t>
            </a:r>
            <a:r>
              <a:rPr lang="ru-RU" sz="2000" b="1" strike="noStrike" spc="-1" dirty="0" err="1">
                <a:solidFill>
                  <a:srgbClr val="FF0000"/>
                </a:solidFill>
                <a:latin typeface="Arial"/>
                <a:ea typeface="DejaVu Sans"/>
              </a:rPr>
              <a:t>Київ</a:t>
            </a:r>
            <a:r>
              <a:rPr lang="ru-RU" sz="2000" b="1" strike="noStrike" spc="-1" dirty="0">
                <a:solidFill>
                  <a:srgbClr val="FF0000"/>
                </a:solidFill>
                <a:latin typeface="Arial"/>
                <a:ea typeface="DejaVu Sans"/>
              </a:rPr>
              <a:t>	 N 346 </a:t>
            </a:r>
            <a:r>
              <a:rPr lang="ru-RU" sz="2000" b="1" strike="noStrike" spc="-1" dirty="0" err="1">
                <a:solidFill>
                  <a:srgbClr val="FF0000"/>
                </a:solidFill>
                <a:latin typeface="Arial"/>
                <a:ea typeface="DejaVu Sans"/>
              </a:rPr>
              <a:t>Зареєстровано</a:t>
            </a:r>
            <a:r>
              <a:rPr lang="ru-RU" sz="2000" b="1" strike="noStrike" spc="-1" dirty="0">
                <a:solidFill>
                  <a:srgbClr val="FF0000"/>
                </a:solidFill>
                <a:latin typeface="Arial"/>
                <a:ea typeface="DejaVu Sans"/>
              </a:rPr>
              <a:t> в </a:t>
            </a:r>
            <a:r>
              <a:rPr lang="ru-RU" sz="2000" b="1" strike="noStrike" spc="-1" dirty="0" err="1">
                <a:solidFill>
                  <a:srgbClr val="FF0000"/>
                </a:solidFill>
                <a:latin typeface="Arial"/>
                <a:ea typeface="DejaVu Sans"/>
              </a:rPr>
              <a:t>Міністерстві</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юстиції</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України</a:t>
            </a:r>
            <a:r>
              <a:rPr lang="ru-RU" sz="2000" b="1" strike="noStrike" spc="-1" dirty="0">
                <a:solidFill>
                  <a:srgbClr val="FF0000"/>
                </a:solidFill>
                <a:latin typeface="Arial"/>
                <a:ea typeface="DejaVu Sans"/>
              </a:rPr>
              <a:t> 08 </a:t>
            </a:r>
            <a:r>
              <a:rPr lang="ru-RU" sz="2000" b="1" strike="noStrike" spc="-1" dirty="0" err="1">
                <a:solidFill>
                  <a:srgbClr val="FF0000"/>
                </a:solidFill>
                <a:latin typeface="Arial"/>
                <a:ea typeface="DejaVu Sans"/>
              </a:rPr>
              <a:t>квітня</a:t>
            </a:r>
            <a:r>
              <a:rPr lang="ru-RU" sz="2000" b="1" strike="noStrike" spc="-1" dirty="0">
                <a:solidFill>
                  <a:srgbClr val="FF0000"/>
                </a:solidFill>
                <a:latin typeface="Arial"/>
                <a:ea typeface="DejaVu Sans"/>
              </a:rPr>
              <a:t> 2021 р. за N 466/36088</a:t>
            </a:r>
            <a:endParaRPr lang="ru-RU" sz="2000" b="0" strike="noStrike" spc="-1" dirty="0">
              <a:latin typeface="Arial"/>
            </a:endParaRPr>
          </a:p>
          <a:p>
            <a:pPr algn="just">
              <a:lnSpc>
                <a:spcPct val="100000"/>
              </a:lnSpc>
            </a:pPr>
            <a:r>
              <a:rPr lang="ru-RU" sz="1600" b="1" strike="noStrike" spc="-1" dirty="0">
                <a:solidFill>
                  <a:srgbClr val="191919"/>
                </a:solidFill>
                <a:latin typeface="Arial"/>
                <a:ea typeface="DejaVu Sans"/>
              </a:rPr>
              <a:t>Про </a:t>
            </a:r>
            <a:r>
              <a:rPr lang="ru-RU" sz="1600" b="1" strike="noStrike" spc="-1" dirty="0" err="1">
                <a:solidFill>
                  <a:srgbClr val="191919"/>
                </a:solidFill>
                <a:latin typeface="Arial"/>
                <a:ea typeface="DejaVu Sans"/>
              </a:rPr>
              <a:t>внесення</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змін</a:t>
            </a:r>
            <a:r>
              <a:rPr lang="ru-RU" sz="1600" b="1" strike="noStrike" spc="-1" dirty="0">
                <a:solidFill>
                  <a:srgbClr val="191919"/>
                </a:solidFill>
                <a:latin typeface="Arial"/>
                <a:ea typeface="DejaVu Sans"/>
              </a:rPr>
              <a:t> до наказу </a:t>
            </a:r>
            <a:r>
              <a:rPr lang="ru-RU" sz="1600" b="1" strike="noStrike" spc="-1" dirty="0" err="1">
                <a:solidFill>
                  <a:srgbClr val="191919"/>
                </a:solidFill>
                <a:latin typeface="Arial"/>
                <a:ea typeface="DejaVu Sans"/>
              </a:rPr>
              <a:t>Міністерства</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охорони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здоров'я</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України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від</a:t>
            </a:r>
            <a:r>
              <a:rPr lang="ru-RU" sz="1600" b="1" strike="noStrike" spc="-1" dirty="0">
                <a:solidFill>
                  <a:srgbClr val="191919"/>
                </a:solidFill>
                <a:latin typeface="Arial"/>
                <a:ea typeface="DejaVu Sans"/>
              </a:rPr>
              <a:t> 28 </a:t>
            </a:r>
            <a:r>
              <a:rPr lang="ru-RU" sz="1600" b="1" strike="noStrike" spc="-1" dirty="0" err="1">
                <a:solidFill>
                  <a:srgbClr val="191919"/>
                </a:solidFill>
                <a:latin typeface="Arial"/>
                <a:ea typeface="DejaVu Sans"/>
              </a:rPr>
              <a:t>жовтня</a:t>
            </a:r>
            <a:r>
              <a:rPr lang="ru-RU" sz="1600" b="1" strike="noStrike" spc="-1" dirty="0">
                <a:solidFill>
                  <a:srgbClr val="191919"/>
                </a:solidFill>
                <a:latin typeface="Arial"/>
                <a:ea typeface="DejaVu Sans"/>
              </a:rPr>
              <a:t> 2002 року N 385</a:t>
            </a:r>
            <a:endParaRPr lang="ru-RU" sz="1600" b="0" strike="noStrike" spc="-1" dirty="0">
              <a:latin typeface="Arial"/>
            </a:endParaRPr>
          </a:p>
          <a:p>
            <a:pPr algn="just">
              <a:lnSpc>
                <a:spcPct val="100000"/>
              </a:lnSpc>
            </a:pPr>
            <a:r>
              <a:rPr lang="ru-RU" sz="1600" b="1" strike="noStrike" spc="-1" dirty="0" err="1">
                <a:solidFill>
                  <a:srgbClr val="191919"/>
                </a:solidFill>
                <a:latin typeface="Arial"/>
                <a:ea typeface="DejaVu Sans"/>
              </a:rPr>
              <a:t>Відповідно</a:t>
            </a:r>
            <a:r>
              <a:rPr lang="ru-RU" sz="1600" b="1" strike="noStrike" spc="-1" dirty="0">
                <a:solidFill>
                  <a:srgbClr val="191919"/>
                </a:solidFill>
                <a:latin typeface="Arial"/>
                <a:ea typeface="DejaVu Sans"/>
              </a:rPr>
              <a:t> до </a:t>
            </a:r>
            <a:r>
              <a:rPr lang="ru-RU" sz="1600" b="1" strike="noStrike" spc="-1" dirty="0" err="1">
                <a:solidFill>
                  <a:srgbClr val="191919"/>
                </a:solidFill>
                <a:latin typeface="Arial"/>
                <a:ea typeface="DejaVu Sans"/>
              </a:rPr>
              <a:t>частини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третьої</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статті</a:t>
            </a:r>
            <a:r>
              <a:rPr lang="ru-RU" sz="1600" b="1" strike="noStrike" spc="-1" dirty="0">
                <a:solidFill>
                  <a:srgbClr val="191919"/>
                </a:solidFill>
                <a:latin typeface="Arial"/>
                <a:ea typeface="DejaVu Sans"/>
              </a:rPr>
              <a:t> 77 Закону </a:t>
            </a:r>
            <a:r>
              <a:rPr lang="ru-RU" sz="1600" b="1" strike="noStrike" spc="-1" dirty="0" err="1">
                <a:solidFill>
                  <a:srgbClr val="191919"/>
                </a:solidFill>
                <a:latin typeface="Arial"/>
                <a:ea typeface="DejaVu Sans"/>
              </a:rPr>
              <a:t>України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Основи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законодавства</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України</a:t>
            </a:r>
            <a:r>
              <a:rPr lang="ru-RU" sz="1600" b="1" strike="noStrike" spc="-1" dirty="0">
                <a:solidFill>
                  <a:srgbClr val="191919"/>
                </a:solidFill>
                <a:latin typeface="Arial"/>
                <a:ea typeface="DejaVu Sans"/>
              </a:rPr>
              <a:t> про </a:t>
            </a:r>
            <a:r>
              <a:rPr lang="ru-RU" sz="1600" b="1" strike="noStrike" spc="-1" dirty="0" err="1">
                <a:solidFill>
                  <a:srgbClr val="191919"/>
                </a:solidFill>
                <a:latin typeface="Arial"/>
                <a:ea typeface="DejaVu Sans"/>
              </a:rPr>
              <a:t>охорону</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здоров'я</a:t>
            </a:r>
            <a:r>
              <a:rPr lang="ru-RU" sz="1600" b="1" strike="noStrike" spc="-1" dirty="0">
                <a:solidFill>
                  <a:srgbClr val="191919"/>
                </a:solidFill>
                <a:latin typeface="Arial"/>
                <a:ea typeface="DejaVu Sans"/>
              </a:rPr>
              <a:t>", абзацу четвертого </a:t>
            </a:r>
            <a:r>
              <a:rPr lang="ru-RU" sz="1600" b="1" strike="noStrike" spc="-1" dirty="0" err="1">
                <a:solidFill>
                  <a:srgbClr val="191919"/>
                </a:solidFill>
                <a:latin typeface="Arial"/>
                <a:ea typeface="DejaVu Sans"/>
              </a:rPr>
              <a:t>підпункту</a:t>
            </a:r>
            <a:r>
              <a:rPr lang="ru-RU" sz="1600" b="1" strike="noStrike" spc="-1" dirty="0">
                <a:solidFill>
                  <a:srgbClr val="191919"/>
                </a:solidFill>
                <a:latin typeface="Arial"/>
                <a:ea typeface="DejaVu Sans"/>
              </a:rPr>
              <a:t> 2 пункту 3 </a:t>
            </a:r>
            <a:r>
              <a:rPr lang="ru-RU" sz="1600" b="1" strike="noStrike" spc="-1" dirty="0" err="1">
                <a:solidFill>
                  <a:srgbClr val="191919"/>
                </a:solidFill>
                <a:latin typeface="Arial"/>
                <a:ea typeface="DejaVu Sans"/>
              </a:rPr>
              <a:t>розділу</a:t>
            </a:r>
            <a:r>
              <a:rPr lang="ru-RU" sz="1600" b="1" strike="noStrike" spc="-1" dirty="0">
                <a:solidFill>
                  <a:srgbClr val="191919"/>
                </a:solidFill>
                <a:latin typeface="Arial"/>
                <a:ea typeface="DejaVu Sans"/>
              </a:rPr>
              <a:t> II "</a:t>
            </a:r>
            <a:r>
              <a:rPr lang="ru-RU" sz="1600" b="1" strike="noStrike" spc="-1" dirty="0" err="1">
                <a:solidFill>
                  <a:srgbClr val="191919"/>
                </a:solidFill>
                <a:latin typeface="Arial"/>
                <a:ea typeface="DejaVu Sans"/>
              </a:rPr>
              <a:t>Прикінцеві</a:t>
            </a:r>
            <a:r>
              <a:rPr lang="ru-RU" sz="1600" b="1" strike="noStrike" spc="-1" dirty="0">
                <a:solidFill>
                  <a:srgbClr val="191919"/>
                </a:solidFill>
                <a:latin typeface="Arial"/>
                <a:ea typeface="DejaVu Sans"/>
              </a:rPr>
              <a:t> та </a:t>
            </a:r>
            <a:r>
              <a:rPr lang="ru-RU" sz="1600" b="1" strike="noStrike" spc="-1" dirty="0" err="1">
                <a:solidFill>
                  <a:srgbClr val="191919"/>
                </a:solidFill>
                <a:latin typeface="Arial"/>
                <a:ea typeface="DejaVu Sans"/>
              </a:rPr>
              <a:t>перехідні</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положення</a:t>
            </a:r>
            <a:r>
              <a:rPr lang="ru-RU" sz="1600" b="1" strike="noStrike" spc="-1" dirty="0">
                <a:solidFill>
                  <a:srgbClr val="191919"/>
                </a:solidFill>
                <a:latin typeface="Arial"/>
                <a:ea typeface="DejaVu Sans"/>
              </a:rPr>
              <a:t>" Закону </a:t>
            </a:r>
            <a:r>
              <a:rPr lang="ru-RU" sz="1600" b="1" strike="noStrike" spc="-1" dirty="0" err="1">
                <a:solidFill>
                  <a:srgbClr val="191919"/>
                </a:solidFill>
                <a:latin typeface="Arial"/>
                <a:ea typeface="DejaVu Sans"/>
              </a:rPr>
              <a:t>України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від</a:t>
            </a:r>
            <a:r>
              <a:rPr lang="ru-RU" sz="1600" b="1" strike="noStrike" spc="-1" dirty="0">
                <a:solidFill>
                  <a:srgbClr val="191919"/>
                </a:solidFill>
                <a:latin typeface="Arial"/>
                <a:ea typeface="DejaVu Sans"/>
              </a:rPr>
              <a:t> 18 </a:t>
            </a:r>
            <a:r>
              <a:rPr lang="ru-RU" sz="1600" b="1" strike="noStrike" spc="-1" dirty="0" err="1">
                <a:solidFill>
                  <a:srgbClr val="191919"/>
                </a:solidFill>
                <a:latin typeface="Arial"/>
                <a:ea typeface="DejaVu Sans"/>
              </a:rPr>
              <a:t>грудня</a:t>
            </a:r>
            <a:r>
              <a:rPr lang="ru-RU" sz="1600" b="1" strike="noStrike" spc="-1" dirty="0">
                <a:solidFill>
                  <a:srgbClr val="191919"/>
                </a:solidFill>
                <a:latin typeface="Arial"/>
                <a:ea typeface="DejaVu Sans"/>
              </a:rPr>
              <a:t> 2020 року N 1123-IX "Про </a:t>
            </a:r>
            <a:r>
              <a:rPr lang="ru-RU" sz="1600" b="1" strike="noStrike" spc="-1" dirty="0" err="1">
                <a:solidFill>
                  <a:srgbClr val="191919"/>
                </a:solidFill>
                <a:latin typeface="Arial"/>
                <a:ea typeface="DejaVu Sans"/>
              </a:rPr>
              <a:t>внесення</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зміни</a:t>
            </a:r>
            <a:r>
              <a:rPr lang="ru-RU" sz="1600" b="1" strike="noStrike" spc="-1" dirty="0">
                <a:solidFill>
                  <a:srgbClr val="191919"/>
                </a:solidFill>
                <a:latin typeface="Arial"/>
                <a:ea typeface="DejaVu Sans"/>
              </a:rPr>
              <a:t> до </a:t>
            </a:r>
            <a:r>
              <a:rPr lang="ru-RU" sz="1600" b="1" strike="noStrike" spc="-1" dirty="0" err="1">
                <a:solidFill>
                  <a:srgbClr val="191919"/>
                </a:solidFill>
                <a:latin typeface="Arial"/>
                <a:ea typeface="DejaVu Sans"/>
              </a:rPr>
              <a:t>статті</a:t>
            </a:r>
            <a:r>
              <a:rPr lang="ru-RU" sz="1600" b="1" strike="noStrike" spc="-1" dirty="0">
                <a:solidFill>
                  <a:srgbClr val="191919"/>
                </a:solidFill>
                <a:latin typeface="Arial"/>
                <a:ea typeface="DejaVu Sans"/>
              </a:rPr>
              <a:t> 77 Основ </a:t>
            </a:r>
            <a:r>
              <a:rPr lang="ru-RU" sz="1600" b="1" strike="noStrike" spc="-1" dirty="0" err="1">
                <a:solidFill>
                  <a:srgbClr val="191919"/>
                </a:solidFill>
                <a:latin typeface="Arial"/>
                <a:ea typeface="DejaVu Sans"/>
              </a:rPr>
              <a:t>законодавства</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України</a:t>
            </a:r>
            <a:r>
              <a:rPr lang="ru-RU" sz="1600" b="1" strike="noStrike" spc="-1" dirty="0">
                <a:solidFill>
                  <a:srgbClr val="191919"/>
                </a:solidFill>
                <a:latin typeface="Arial"/>
                <a:ea typeface="DejaVu Sans"/>
              </a:rPr>
              <a:t> про </a:t>
            </a:r>
            <a:r>
              <a:rPr lang="ru-RU" sz="1600" b="1" strike="noStrike" spc="-1" dirty="0" err="1">
                <a:solidFill>
                  <a:srgbClr val="191919"/>
                </a:solidFill>
                <a:latin typeface="Arial"/>
                <a:ea typeface="DejaVu Sans"/>
              </a:rPr>
              <a:t>охорону</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здоров'я</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щодо</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пільг</a:t>
            </a:r>
            <a:r>
              <a:rPr lang="ru-RU" sz="1600" b="1" strike="noStrike" spc="-1" dirty="0">
                <a:solidFill>
                  <a:srgbClr val="191919"/>
                </a:solidFill>
                <a:latin typeface="Arial"/>
                <a:ea typeface="DejaVu Sans"/>
              </a:rPr>
              <a:t> та </a:t>
            </a:r>
            <a:r>
              <a:rPr lang="ru-RU" sz="1600" b="1" strike="noStrike" spc="-1" dirty="0" err="1">
                <a:solidFill>
                  <a:srgbClr val="191919"/>
                </a:solidFill>
                <a:latin typeface="Arial"/>
                <a:ea typeface="DejaVu Sans"/>
              </a:rPr>
              <a:t>підвищення</a:t>
            </a:r>
            <a:r>
              <a:rPr lang="ru-RU" sz="1600" b="1" strike="noStrike" spc="-1" dirty="0">
                <a:solidFill>
                  <a:srgbClr val="191919"/>
                </a:solidFill>
                <a:latin typeface="Arial"/>
                <a:ea typeface="DejaVu Sans"/>
              </a:rPr>
              <a:t> оплати </a:t>
            </a:r>
            <a:r>
              <a:rPr lang="ru-RU" sz="1600" b="1" strike="noStrike" spc="-1" dirty="0" err="1">
                <a:solidFill>
                  <a:srgbClr val="191919"/>
                </a:solidFill>
                <a:latin typeface="Arial"/>
                <a:ea typeface="DejaVu Sans"/>
              </a:rPr>
              <a:t>праці</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професіоналів</a:t>
            </a:r>
            <a:r>
              <a:rPr lang="ru-RU" sz="1600" b="1" strike="noStrike" spc="-1" dirty="0">
                <a:solidFill>
                  <a:srgbClr val="191919"/>
                </a:solidFill>
                <a:latin typeface="Arial"/>
                <a:ea typeface="DejaVu Sans"/>
              </a:rPr>
              <a:t> з </a:t>
            </a:r>
            <a:r>
              <a:rPr lang="ru-RU" sz="1600" b="1" strike="noStrike" spc="-1" dirty="0" err="1">
                <a:solidFill>
                  <a:srgbClr val="191919"/>
                </a:solidFill>
                <a:latin typeface="Arial"/>
                <a:ea typeface="DejaVu Sans"/>
              </a:rPr>
              <a:t>вищою</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немедичною</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освітою</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які</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працюють</a:t>
            </a:r>
            <a:r>
              <a:rPr lang="ru-RU" sz="1600" b="1" strike="noStrike" spc="-1" dirty="0">
                <a:solidFill>
                  <a:srgbClr val="191919"/>
                </a:solidFill>
                <a:latin typeface="Arial"/>
                <a:ea typeface="DejaVu Sans"/>
              </a:rPr>
              <a:t> в </a:t>
            </a:r>
            <a:r>
              <a:rPr lang="ru-RU" sz="1600" b="1" strike="noStrike" spc="-1" dirty="0" err="1">
                <a:solidFill>
                  <a:srgbClr val="191919"/>
                </a:solidFill>
                <a:latin typeface="Arial"/>
                <a:ea typeface="DejaVu Sans"/>
              </a:rPr>
              <a:t>системі</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охорони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здоров'я</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підпунктів</a:t>
            </a:r>
            <a:r>
              <a:rPr lang="ru-RU" sz="1600" b="1" strike="noStrike" spc="-1" dirty="0">
                <a:solidFill>
                  <a:srgbClr val="191919"/>
                </a:solidFill>
                <a:latin typeface="Arial"/>
                <a:ea typeface="DejaVu Sans"/>
              </a:rPr>
              <a:t> 2 та 6 пункту 4 </a:t>
            </a:r>
            <a:r>
              <a:rPr lang="ru-RU" sz="1600" b="1" strike="noStrike" spc="-1" dirty="0" err="1">
                <a:solidFill>
                  <a:srgbClr val="191919"/>
                </a:solidFill>
                <a:latin typeface="Arial"/>
                <a:ea typeface="DejaVu Sans"/>
              </a:rPr>
              <a:t>Положення</a:t>
            </a:r>
            <a:r>
              <a:rPr lang="ru-RU" sz="1600" b="1" strike="noStrike" spc="-1" dirty="0">
                <a:solidFill>
                  <a:srgbClr val="191919"/>
                </a:solidFill>
                <a:latin typeface="Arial"/>
                <a:ea typeface="DejaVu Sans"/>
              </a:rPr>
              <a:t> про </a:t>
            </a:r>
            <a:r>
              <a:rPr lang="ru-RU" sz="1600" b="1" strike="noStrike" spc="-1" dirty="0" err="1">
                <a:solidFill>
                  <a:srgbClr val="191919"/>
                </a:solidFill>
                <a:latin typeface="Arial"/>
                <a:ea typeface="DejaVu Sans"/>
              </a:rPr>
              <a:t>Міністерство</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охорони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здоров'я</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України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затвердженого</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постановою</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Кабінету</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Міністрів</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України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від</a:t>
            </a:r>
            <a:r>
              <a:rPr lang="ru-RU" sz="1600" b="1" strike="noStrike" spc="-1" dirty="0">
                <a:solidFill>
                  <a:srgbClr val="191919"/>
                </a:solidFill>
                <a:latin typeface="Arial"/>
                <a:ea typeface="DejaVu Sans"/>
              </a:rPr>
              <a:t> 25 </a:t>
            </a:r>
            <a:r>
              <a:rPr lang="ru-RU" sz="1600" b="1" strike="noStrike" spc="-1" dirty="0" err="1">
                <a:solidFill>
                  <a:srgbClr val="191919"/>
                </a:solidFill>
                <a:latin typeface="Arial"/>
                <a:ea typeface="DejaVu Sans"/>
              </a:rPr>
              <a:t>березня</a:t>
            </a:r>
            <a:r>
              <a:rPr lang="ru-RU" sz="1600" b="1" strike="noStrike" spc="-1" dirty="0">
                <a:solidFill>
                  <a:srgbClr val="191919"/>
                </a:solidFill>
                <a:latin typeface="Arial"/>
                <a:ea typeface="DejaVu Sans"/>
              </a:rPr>
              <a:t> 2015 року N 267 (в </a:t>
            </a:r>
            <a:r>
              <a:rPr lang="ru-RU" sz="1600" b="1" strike="noStrike" spc="-1" dirty="0" err="1">
                <a:solidFill>
                  <a:srgbClr val="191919"/>
                </a:solidFill>
                <a:latin typeface="Arial"/>
                <a:ea typeface="DejaVu Sans"/>
              </a:rPr>
              <a:t>редакції</a:t>
            </a:r>
            <a:r>
              <a:rPr lang="ru-RU" sz="1600" b="1" strike="noStrike" spc="-1" dirty="0">
                <a:solidFill>
                  <a:srgbClr val="191919"/>
                </a:solidFill>
                <a:latin typeface="Arial"/>
                <a:ea typeface="DejaVu Sans"/>
              </a:rPr>
              <a:t> постанови </a:t>
            </a:r>
            <a:r>
              <a:rPr lang="ru-RU" sz="1600" b="1" strike="noStrike" spc="-1" dirty="0" err="1">
                <a:solidFill>
                  <a:srgbClr val="191919"/>
                </a:solidFill>
                <a:latin typeface="Arial"/>
                <a:ea typeface="DejaVu Sans"/>
              </a:rPr>
              <a:t>Кабінету</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Міністрів</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України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від</a:t>
            </a:r>
            <a:r>
              <a:rPr lang="ru-RU" sz="1600" b="1" strike="noStrike" spc="-1" dirty="0">
                <a:solidFill>
                  <a:srgbClr val="191919"/>
                </a:solidFill>
                <a:latin typeface="Arial"/>
                <a:ea typeface="DejaVu Sans"/>
              </a:rPr>
              <a:t> 24 </a:t>
            </a:r>
            <a:r>
              <a:rPr lang="ru-RU" sz="1600" b="1" strike="noStrike" spc="-1" dirty="0" err="1">
                <a:solidFill>
                  <a:srgbClr val="191919"/>
                </a:solidFill>
                <a:latin typeface="Arial"/>
                <a:ea typeface="DejaVu Sans"/>
              </a:rPr>
              <a:t>січня</a:t>
            </a:r>
            <a:r>
              <a:rPr lang="ru-RU" sz="1600" b="1" strike="noStrike" spc="-1" dirty="0">
                <a:solidFill>
                  <a:srgbClr val="191919"/>
                </a:solidFill>
                <a:latin typeface="Arial"/>
                <a:ea typeface="DejaVu Sans"/>
              </a:rPr>
              <a:t> 2020 року N 90: </a:t>
            </a:r>
            <a:r>
              <a:rPr lang="ru-RU" sz="1600" b="1" strike="noStrike" spc="-1" dirty="0">
                <a:solidFill>
                  <a:srgbClr val="4F009E"/>
                </a:solidFill>
                <a:latin typeface="Arial"/>
                <a:ea typeface="DejaVu Sans"/>
              </a:rPr>
              <a:t>https://ips.ligazakon.net/document/view/kp200090?an=396&amp;ed=2020_01_24</a:t>
            </a:r>
            <a:r>
              <a:rPr lang="ru-RU" sz="1600" b="1" strike="noStrike" spc="-1" dirty="0">
                <a:solidFill>
                  <a:srgbClr val="191919"/>
                </a:solidFill>
                <a:latin typeface="Arial"/>
                <a:ea typeface="DejaVu Sans"/>
              </a:rPr>
              <a:t>),</a:t>
            </a:r>
            <a:endParaRPr lang="ru-RU" sz="1600" b="0" strike="noStrike" spc="-1" dirty="0">
              <a:latin typeface="Arial"/>
            </a:endParaRPr>
          </a:p>
          <a:p>
            <a:pPr algn="just">
              <a:lnSpc>
                <a:spcPct val="100000"/>
              </a:lnSpc>
            </a:pPr>
            <a:endParaRPr lang="ru-RU"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309960" y="374760"/>
            <a:ext cx="8329680" cy="593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600" b="1" strike="noStrike" spc="-1">
                <a:latin typeface="Arial"/>
              </a:rPr>
              <a:t>НАКАЗУЮ:</a:t>
            </a:r>
            <a:endParaRPr lang="ru-RU" sz="1600" b="0" strike="noStrike" spc="-1">
              <a:latin typeface="Arial"/>
            </a:endParaRPr>
          </a:p>
          <a:p>
            <a:pPr>
              <a:lnSpc>
                <a:spcPct val="100000"/>
              </a:lnSpc>
            </a:pPr>
            <a:endParaRPr lang="ru-RU" sz="1600" b="0" strike="noStrike" spc="-1">
              <a:latin typeface="Arial"/>
            </a:endParaRPr>
          </a:p>
          <a:p>
            <a:pPr>
              <a:lnSpc>
                <a:spcPct val="100000"/>
              </a:lnSpc>
            </a:pPr>
            <a:r>
              <a:rPr lang="ru-RU" sz="1600" b="1" strike="noStrike" spc="-1">
                <a:latin typeface="Arial"/>
              </a:rPr>
              <a:t>1. Внести до наказу Міністерства охорони здоров'я України від 28 жовтня 2002 року N 385 "Про затвердження переліків закладів охорони здоров'я, лікарських, провізорських посад, посад молодших спеціалістів з фармацевтичною освітою, посад професіоналів у галузі охорони здоров'я та посад фахівців у галузі охорони здоров'я у закладах охорони здоров'я", зареєстрованого у Міністерстві юстиції України 12 листопада 2002 року за N 892/7180, такі зміни:</a:t>
            </a:r>
            <a:endParaRPr lang="ru-RU" sz="1600" b="0" strike="noStrike" spc="-1">
              <a:latin typeface="Arial"/>
            </a:endParaRPr>
          </a:p>
          <a:p>
            <a:pPr>
              <a:lnSpc>
                <a:spcPct val="100000"/>
              </a:lnSpc>
            </a:pPr>
            <a:r>
              <a:rPr lang="ru-RU" sz="1600" b="1" strike="noStrike" spc="-1">
                <a:latin typeface="Arial"/>
              </a:rPr>
              <a:t>1) заголовок наказу викласти в такій редакції:</a:t>
            </a:r>
            <a:endParaRPr lang="ru-RU" sz="1600" b="0" strike="noStrike" spc="-1">
              <a:latin typeface="Arial"/>
            </a:endParaRPr>
          </a:p>
          <a:p>
            <a:pPr>
              <a:lnSpc>
                <a:spcPct val="100000"/>
              </a:lnSpc>
            </a:pPr>
            <a:r>
              <a:rPr lang="ru-RU" sz="1600" b="1" strike="noStrike" spc="-1">
                <a:latin typeface="Arial"/>
              </a:rPr>
              <a:t>"Про затвердження переліків закладів охорони здоров'я, лікарських, провізорських посад, посад молодших спеціалістів з фармацевтичною освітою, посад професіоналів у галузі охорони здоров'я, посад фахівців у галузі охорони здоров'я та посад професіоналів з вищою немедичною освітою у закладах охорони здоров'я";</a:t>
            </a:r>
            <a:endParaRPr lang="ru-RU" sz="1600" b="0" strike="noStrike" spc="-1">
              <a:latin typeface="Arial"/>
            </a:endParaRPr>
          </a:p>
          <a:p>
            <a:pPr>
              <a:lnSpc>
                <a:spcPct val="100000"/>
              </a:lnSpc>
            </a:pPr>
            <a:r>
              <a:rPr lang="ru-RU" sz="1600" b="1" strike="noStrike" spc="-1">
                <a:latin typeface="Arial"/>
              </a:rPr>
              <a:t>2) пункт 1 доповнити підпунктом 1.7 такого змісту:</a:t>
            </a:r>
            <a:endParaRPr lang="ru-RU" sz="1600" b="0" strike="noStrike" spc="-1">
              <a:latin typeface="Arial"/>
            </a:endParaRPr>
          </a:p>
          <a:p>
            <a:pPr>
              <a:lnSpc>
                <a:spcPct val="100000"/>
              </a:lnSpc>
            </a:pPr>
            <a:r>
              <a:rPr lang="ru-RU" sz="1600" b="1" strike="noStrike" spc="-1">
                <a:latin typeface="Arial"/>
              </a:rPr>
              <a:t>"1.7. Перелік посад професіоналів з вищою немедичною освітою (додається).".</a:t>
            </a:r>
            <a:endParaRPr lang="ru-RU" sz="1600" b="0" strike="noStrike" spc="-1">
              <a:latin typeface="Arial"/>
            </a:endParaRPr>
          </a:p>
          <a:p>
            <a:pPr>
              <a:lnSpc>
                <a:spcPct val="100000"/>
              </a:lnSpc>
            </a:pPr>
            <a:r>
              <a:rPr lang="ru-RU" sz="1600" b="1" strike="noStrike" spc="-1">
                <a:latin typeface="Arial"/>
              </a:rPr>
              <a:t>2. Затвердити Перелік посад професіоналів з вищою немедичною освітою, що додається.</a:t>
            </a:r>
            <a:endParaRPr lang="ru-RU" sz="1600" b="0" strike="noStrike" spc="-1">
              <a:latin typeface="Arial"/>
            </a:endParaRPr>
          </a:p>
          <a:p>
            <a:pPr>
              <a:lnSpc>
                <a:spcPct val="100000"/>
              </a:lnSpc>
            </a:pPr>
            <a:r>
              <a:rPr lang="ru-RU" sz="1600" b="1" strike="noStrike" spc="-1">
                <a:latin typeface="Arial"/>
              </a:rPr>
              <a:t>3. Директорату медичних кадрів, освіти і науки (Орабіна Т. М.) забезпечити подання цього наказу у встановленому законодавством порядку на державну реєстрацію до Міністерства юстиції України.</a:t>
            </a:r>
            <a:endParaRPr lang="ru-RU" sz="1600" b="0" strike="noStrike" spc="-1">
              <a:latin typeface="Arial"/>
            </a:endParaRPr>
          </a:p>
          <a:p>
            <a:pPr>
              <a:lnSpc>
                <a:spcPct val="100000"/>
              </a:lnSpc>
            </a:pPr>
            <a:r>
              <a:rPr lang="ru-RU" sz="1600" b="1" strike="noStrike" spc="-1">
                <a:latin typeface="Arial"/>
              </a:rPr>
              <a:t>4. Контроль за виконанням цього наказу покласти на заступника Міністра Микичак І. В.</a:t>
            </a:r>
            <a:endParaRPr lang="ru-RU" sz="1600" b="0" strike="noStrike" spc="-1">
              <a:latin typeface="Arial"/>
            </a:endParaRPr>
          </a:p>
          <a:p>
            <a:pPr>
              <a:lnSpc>
                <a:spcPct val="100000"/>
              </a:lnSpc>
            </a:pPr>
            <a:r>
              <a:rPr lang="ru-RU" sz="1600" b="1" strike="noStrike" spc="-1">
                <a:latin typeface="Arial"/>
              </a:rPr>
              <a:t>5. Цей наказ набирає чинності з дня його офіційного опублікування.</a:t>
            </a:r>
            <a:endParaRPr lang="ru-RU"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Рисунок 208"/>
          <p:cNvPicPr/>
          <p:nvPr/>
        </p:nvPicPr>
        <p:blipFill>
          <a:blip r:embed="rId2" cstate="print"/>
          <a:srcRect l="9255" t="23243" r="11217" b="15128"/>
          <a:stretch/>
        </p:blipFill>
        <p:spPr>
          <a:xfrm>
            <a:off x="42840" y="-43560"/>
            <a:ext cx="9090000" cy="3959640"/>
          </a:xfrm>
          <a:prstGeom prst="rect">
            <a:avLst/>
          </a:prstGeom>
          <a:ln>
            <a:noFill/>
          </a:ln>
        </p:spPr>
      </p:pic>
      <p:pic>
        <p:nvPicPr>
          <p:cNvPr id="210" name="Рисунок 209"/>
          <p:cNvPicPr/>
          <p:nvPr/>
        </p:nvPicPr>
        <p:blipFill>
          <a:blip r:embed="rId3" cstate="print"/>
          <a:srcRect l="9255" t="45650" r="12005" b="15133"/>
          <a:stretch/>
        </p:blipFill>
        <p:spPr>
          <a:xfrm>
            <a:off x="72360" y="4032360"/>
            <a:ext cx="8976240" cy="2539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438480" y="576000"/>
            <a:ext cx="8417160" cy="393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latin typeface="Arial"/>
              </a:rPr>
              <a:t>____________</a:t>
            </a:r>
          </a:p>
          <a:p>
            <a:pPr>
              <a:lnSpc>
                <a:spcPct val="100000"/>
              </a:lnSpc>
            </a:pPr>
            <a:r>
              <a:rPr lang="ru-RU" sz="1800" b="0" strike="noStrike" spc="-1">
                <a:latin typeface="Arial"/>
              </a:rPr>
              <a:t>* Особи, які отримали вищу освіту II рівня за спеціальністю "Біологія" галузі знань "Біологія" з подальшою спеціалізацією "Бактеріологія" або "Мікробіологія і вірусологія", "Клінічна біохімія", "Мікробіологія і вірусологія", "Генетика лабораторна", "Лабораторна імунологія", "Клінічна лабораторна діагностика", "Мікробіологія і вірусологія", "Паразитологія" відповідно та допущені до роботи в закладах охорони здоров'я до 01 січня 2024 року зберігають право на роботу на відповідних посадах.</a:t>
            </a:r>
          </a:p>
          <a:p>
            <a:pPr>
              <a:lnSpc>
                <a:spcPct val="100000"/>
              </a:lnSpc>
            </a:pPr>
            <a:endParaRPr lang="ru-RU" sz="1800" b="0" strike="noStrike" spc="-1">
              <a:latin typeface="Arial"/>
            </a:endParaRPr>
          </a:p>
          <a:p>
            <a:pPr>
              <a:lnSpc>
                <a:spcPct val="100000"/>
              </a:lnSpc>
            </a:pPr>
            <a:r>
              <a:rPr lang="ru-RU" sz="1800" b="0" strike="noStrike" spc="-1">
                <a:latin typeface="Arial"/>
              </a:rPr>
              <a:t>Особи, які отримали вищу освіту II рівня за спеціальністю "Біологія" галузі знань "Біологія" з подальшою спеціалізацією "Судово-медична імунологія", "Судово-медична цитологія" відповідно та допущені до роботи в закладах охорони здоров'я до 01 січня 2024 року зберігають право на роботу на відповідних посадах.</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Рисунок 119"/>
          <p:cNvPicPr/>
          <p:nvPr/>
        </p:nvPicPr>
        <p:blipFill>
          <a:blip r:embed="rId2" cstate="print"/>
          <a:srcRect t="16874"/>
          <a:stretch/>
        </p:blipFill>
        <p:spPr>
          <a:xfrm>
            <a:off x="2376360" y="3096000"/>
            <a:ext cx="6263640" cy="3545640"/>
          </a:xfrm>
          <a:prstGeom prst="rect">
            <a:avLst/>
          </a:prstGeom>
          <a:ln>
            <a:noFill/>
          </a:ln>
        </p:spPr>
      </p:pic>
      <p:pic>
        <p:nvPicPr>
          <p:cNvPr id="121" name="Рисунок 120"/>
          <p:cNvPicPr/>
          <p:nvPr/>
        </p:nvPicPr>
        <p:blipFill>
          <a:blip r:embed="rId3" cstate="print"/>
          <a:stretch/>
        </p:blipFill>
        <p:spPr>
          <a:xfrm>
            <a:off x="3225240" y="1512000"/>
            <a:ext cx="4910760" cy="1405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Рисунок 124"/>
          <p:cNvPicPr/>
          <p:nvPr/>
        </p:nvPicPr>
        <p:blipFill>
          <a:blip r:embed="rId2" cstate="print"/>
          <a:stretch/>
        </p:blipFill>
        <p:spPr>
          <a:xfrm>
            <a:off x="432000" y="656280"/>
            <a:ext cx="8064000" cy="6039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428760" y="214200"/>
            <a:ext cx="8429040" cy="41535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ru-RU" sz="2400" b="0" strike="noStrike" spc="-1" dirty="0">
              <a:latin typeface="Arial"/>
            </a:endParaRPr>
          </a:p>
          <a:p>
            <a:pPr algn="just">
              <a:lnSpc>
                <a:spcPct val="100000"/>
              </a:lnSpc>
            </a:pPr>
            <a:r>
              <a:rPr lang="ru-RU" sz="2400" b="1" strike="noStrike" spc="-1" dirty="0" err="1">
                <a:solidFill>
                  <a:srgbClr val="000000"/>
                </a:solidFill>
                <a:latin typeface="Arial"/>
                <a:ea typeface="DejaVu Sans"/>
              </a:rPr>
              <a:t>Згідно</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Всеукраїнської</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науково-практичної</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конференції</a:t>
            </a:r>
            <a:r>
              <a:rPr lang="ru-RU" sz="2400" b="1" strike="noStrike" spc="-1" dirty="0">
                <a:solidFill>
                  <a:srgbClr val="000000"/>
                </a:solidFill>
                <a:latin typeface="Arial"/>
                <a:ea typeface="DejaVu Sans"/>
              </a:rPr>
              <a:t> «</a:t>
            </a:r>
            <a:r>
              <a:rPr lang="ru-RU" sz="2400" b="1" i="1" strike="noStrike" spc="-1" dirty="0" err="1">
                <a:solidFill>
                  <a:srgbClr val="000000"/>
                </a:solidFill>
                <a:latin typeface="Arial"/>
                <a:ea typeface="DejaVu Sans"/>
              </a:rPr>
              <a:t>Протоколи</a:t>
            </a:r>
            <a:r>
              <a:rPr lang="ru-RU" sz="2400" b="1" i="1" strike="noStrike" spc="-1" dirty="0">
                <a:solidFill>
                  <a:srgbClr val="000000"/>
                </a:solidFill>
                <a:latin typeface="Arial"/>
                <a:ea typeface="DejaVu Sans"/>
              </a:rPr>
              <a:t> </a:t>
            </a:r>
            <a:r>
              <a:rPr lang="ru-RU" sz="2400" b="1" i="1" strike="noStrike" spc="-1" dirty="0" err="1">
                <a:solidFill>
                  <a:srgbClr val="000000"/>
                </a:solidFill>
                <a:latin typeface="Arial"/>
                <a:ea typeface="DejaVu Sans"/>
              </a:rPr>
              <a:t>надання</a:t>
            </a:r>
            <a:r>
              <a:rPr lang="ru-RU" sz="2400" b="1" i="1" strike="noStrike" spc="-1" dirty="0">
                <a:solidFill>
                  <a:srgbClr val="000000"/>
                </a:solidFill>
                <a:latin typeface="Arial"/>
                <a:ea typeface="DejaVu Sans"/>
              </a:rPr>
              <a:t> </a:t>
            </a:r>
            <a:r>
              <a:rPr lang="ru-RU" sz="2400" b="1" i="1" strike="noStrike" spc="-1" dirty="0" err="1">
                <a:solidFill>
                  <a:srgbClr val="000000"/>
                </a:solidFill>
                <a:latin typeface="Arial"/>
                <a:ea typeface="DejaVu Sans"/>
              </a:rPr>
              <a:t>медичної</a:t>
            </a:r>
            <a:r>
              <a:rPr lang="ru-RU" sz="2400" b="1" i="1" strike="noStrike" spc="-1" dirty="0">
                <a:solidFill>
                  <a:srgbClr val="000000"/>
                </a:solidFill>
                <a:latin typeface="Arial"/>
                <a:ea typeface="DejaVu Sans"/>
              </a:rPr>
              <a:t> </a:t>
            </a:r>
            <a:r>
              <a:rPr lang="ru-RU" sz="2400" b="1" i="1" strike="noStrike" spc="-1" dirty="0" err="1">
                <a:solidFill>
                  <a:srgbClr val="000000"/>
                </a:solidFill>
                <a:latin typeface="Arial"/>
                <a:ea typeface="DejaVu Sans"/>
              </a:rPr>
              <a:t>допомоги</a:t>
            </a:r>
            <a:r>
              <a:rPr lang="ru-RU" sz="2400" b="1" i="1" strike="noStrike" spc="-1" dirty="0">
                <a:solidFill>
                  <a:srgbClr val="000000"/>
                </a:solidFill>
                <a:latin typeface="Arial"/>
                <a:ea typeface="DejaVu Sans"/>
              </a:rPr>
              <a:t> в </a:t>
            </a:r>
            <a:r>
              <a:rPr lang="ru-RU" sz="2400" b="1" i="1" strike="noStrike" spc="-1" dirty="0" err="1">
                <a:solidFill>
                  <a:srgbClr val="000000"/>
                </a:solidFill>
                <a:latin typeface="Arial"/>
                <a:ea typeface="DejaVu Sans"/>
              </a:rPr>
              <a:t>клінічній</a:t>
            </a:r>
            <a:r>
              <a:rPr lang="ru-RU" sz="2400" b="1" i="1" strike="noStrike" spc="-1" dirty="0">
                <a:solidFill>
                  <a:srgbClr val="000000"/>
                </a:solidFill>
                <a:latin typeface="Arial"/>
                <a:ea typeface="DejaVu Sans"/>
              </a:rPr>
              <a:t> </a:t>
            </a:r>
            <a:r>
              <a:rPr lang="ru-RU" sz="2400" b="1" i="1" strike="noStrike" spc="-1" dirty="0" err="1">
                <a:solidFill>
                  <a:srgbClr val="000000"/>
                </a:solidFill>
                <a:latin typeface="Arial"/>
                <a:ea typeface="DejaVu Sans"/>
              </a:rPr>
              <a:t>імунології</a:t>
            </a:r>
            <a:r>
              <a:rPr lang="ru-RU" sz="2400" b="1" strike="noStrike" spc="-1" dirty="0">
                <a:solidFill>
                  <a:srgbClr val="000000"/>
                </a:solidFill>
                <a:latin typeface="Arial"/>
                <a:ea typeface="DejaVu Sans"/>
              </a:rPr>
              <a:t>» (7-9 </a:t>
            </a:r>
            <a:r>
              <a:rPr lang="ru-RU" sz="2400" b="1" strike="noStrike" spc="-1" dirty="0" err="1">
                <a:solidFill>
                  <a:srgbClr val="000000"/>
                </a:solidFill>
                <a:latin typeface="Arial"/>
                <a:ea typeface="DejaVu Sans"/>
              </a:rPr>
              <a:t>вересня</a:t>
            </a:r>
            <a:r>
              <a:rPr lang="ru-RU" sz="2400" b="1" strike="noStrike" spc="-1" dirty="0">
                <a:solidFill>
                  <a:srgbClr val="000000"/>
                </a:solidFill>
                <a:latin typeface="Arial"/>
                <a:ea typeface="DejaVu Sans"/>
              </a:rPr>
              <a:t> 2005 р., м. </a:t>
            </a:r>
            <a:r>
              <a:rPr lang="ru-RU" sz="2400" b="1" strike="noStrike" spc="-1" dirty="0" err="1">
                <a:solidFill>
                  <a:srgbClr val="000000"/>
                </a:solidFill>
                <a:latin typeface="Arial"/>
                <a:ea typeface="DejaVu Sans"/>
              </a:rPr>
              <a:t>Львів</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були</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розглянуті</a:t>
            </a:r>
            <a:r>
              <a:rPr lang="ru-RU" sz="2400" b="1" strike="noStrike" spc="-1" dirty="0">
                <a:solidFill>
                  <a:srgbClr val="000000"/>
                </a:solidFill>
                <a:latin typeface="Arial"/>
                <a:ea typeface="DejaVu Sans"/>
              </a:rPr>
              <a:t> і </a:t>
            </a:r>
            <a:r>
              <a:rPr lang="ru-RU" sz="2400" b="1" strike="noStrike" spc="-1" dirty="0" err="1">
                <a:solidFill>
                  <a:srgbClr val="000000"/>
                </a:solidFill>
                <a:latin typeface="Arial"/>
                <a:ea typeface="DejaVu Sans"/>
              </a:rPr>
              <a:t>стверджені</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пропозиції</a:t>
            </a:r>
            <a:r>
              <a:rPr lang="ru-RU" sz="2400" b="1" strike="noStrike" spc="-1" dirty="0">
                <a:solidFill>
                  <a:srgbClr val="000000"/>
                </a:solidFill>
                <a:latin typeface="Arial"/>
                <a:ea typeface="DejaVu Sans"/>
              </a:rPr>
              <a:t> головного </a:t>
            </a:r>
            <a:r>
              <a:rPr lang="ru-RU" sz="2400" b="1" strike="noStrike" spc="-1" dirty="0" err="1">
                <a:solidFill>
                  <a:srgbClr val="000000"/>
                </a:solidFill>
                <a:latin typeface="Arial"/>
                <a:ea typeface="DejaVu Sans"/>
              </a:rPr>
              <a:t>імунолога</a:t>
            </a:r>
            <a:r>
              <a:rPr lang="ru-RU" sz="2400" b="1" strike="noStrike" spc="-1" dirty="0">
                <a:solidFill>
                  <a:srgbClr val="000000"/>
                </a:solidFill>
                <a:latin typeface="Arial"/>
                <a:ea typeface="DejaVu Sans"/>
              </a:rPr>
              <a:t> МОЗ </a:t>
            </a:r>
            <a:r>
              <a:rPr lang="ru-RU" sz="2400" b="1" strike="noStrike" spc="-1" dirty="0" err="1">
                <a:solidFill>
                  <a:srgbClr val="000000"/>
                </a:solidFill>
                <a:latin typeface="Arial"/>
                <a:ea typeface="DejaVu Sans"/>
              </a:rPr>
              <a:t>України</a:t>
            </a:r>
            <a:r>
              <a:rPr lang="ru-RU" sz="2400" b="1" strike="noStrike" spc="-1" dirty="0">
                <a:solidFill>
                  <a:srgbClr val="000000"/>
                </a:solidFill>
                <a:latin typeface="Arial"/>
                <a:ea typeface="DejaVu Sans"/>
              </a:rPr>
              <a:t> проф. </a:t>
            </a:r>
            <a:r>
              <a:rPr lang="ru-RU" sz="2400" b="1" strike="noStrike" spc="-1" dirty="0" err="1">
                <a:solidFill>
                  <a:srgbClr val="000000"/>
                </a:solidFill>
                <a:latin typeface="Arial"/>
                <a:ea typeface="DejaVu Sans"/>
              </a:rPr>
              <a:t>Чоп'як</a:t>
            </a:r>
            <a:r>
              <a:rPr lang="ru-RU" sz="2400" b="1" strike="noStrike" spc="-1" dirty="0">
                <a:solidFill>
                  <a:srgbClr val="000000"/>
                </a:solidFill>
                <a:latin typeface="Arial"/>
                <a:ea typeface="DejaVu Sans"/>
              </a:rPr>
              <a:t> В. В. про </a:t>
            </a:r>
            <a:r>
              <a:rPr lang="ru-RU" sz="2400" b="1" strike="noStrike" spc="-1" dirty="0" err="1">
                <a:solidFill>
                  <a:srgbClr val="000000"/>
                </a:solidFill>
                <a:latin typeface="Arial"/>
                <a:ea typeface="DejaVu Sans"/>
              </a:rPr>
              <a:t>підходи</a:t>
            </a:r>
            <a:r>
              <a:rPr lang="ru-RU" sz="2400" b="1" strike="noStrike" spc="-1" dirty="0">
                <a:solidFill>
                  <a:srgbClr val="000000"/>
                </a:solidFill>
                <a:latin typeface="Arial"/>
                <a:ea typeface="DejaVu Sans"/>
              </a:rPr>
              <a:t> до </a:t>
            </a:r>
            <a:r>
              <a:rPr lang="ru-RU" sz="2400" b="1" strike="noStrike" spc="-1" dirty="0" err="1">
                <a:solidFill>
                  <a:srgbClr val="000000"/>
                </a:solidFill>
                <a:latin typeface="Arial"/>
                <a:ea typeface="DejaVu Sans"/>
              </a:rPr>
              <a:t>стандартів</a:t>
            </a:r>
            <a:r>
              <a:rPr lang="ru-RU" sz="2400" b="1" strike="noStrike" spc="-1" dirty="0">
                <a:solidFill>
                  <a:srgbClr val="000000"/>
                </a:solidFill>
                <a:latin typeface="Arial"/>
                <a:ea typeface="DejaVu Sans"/>
              </a:rPr>
              <a:t> у </a:t>
            </a:r>
            <a:r>
              <a:rPr lang="ru-RU" sz="2400" b="1" strike="noStrike" spc="-1" dirty="0" err="1">
                <a:solidFill>
                  <a:srgbClr val="000000"/>
                </a:solidFill>
                <a:latin typeface="Arial"/>
                <a:ea typeface="DejaVu Sans"/>
              </a:rPr>
              <a:t>лабораторній</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імунології</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скринінгового</a:t>
            </a:r>
            <a:r>
              <a:rPr lang="ru-RU" sz="2400" b="1" strike="noStrike" spc="-1" dirty="0">
                <a:solidFill>
                  <a:srgbClr val="000000"/>
                </a:solidFill>
                <a:latin typeface="Arial"/>
                <a:ea typeface="DejaVu Sans"/>
              </a:rPr>
              <a:t> та </a:t>
            </a:r>
            <a:r>
              <a:rPr lang="ru-RU" sz="2400" b="1" strike="noStrike" spc="-1" dirty="0" err="1">
                <a:solidFill>
                  <a:srgbClr val="000000"/>
                </a:solidFill>
                <a:latin typeface="Arial"/>
                <a:ea typeface="DejaVu Sans"/>
              </a:rPr>
              <a:t>загального</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рівнів</a:t>
            </a:r>
            <a:r>
              <a:rPr lang="ru-RU" sz="2400" b="1" strike="noStrike" spc="-1" dirty="0">
                <a:solidFill>
                  <a:srgbClr val="000000"/>
                </a:solidFill>
                <a:latin typeface="Arial"/>
                <a:ea typeface="DejaVu Sans"/>
              </a:rPr>
              <a:t>. </a:t>
            </a:r>
            <a:endParaRPr lang="ru-RU" sz="2400" b="0" strike="noStrike" spc="-1" dirty="0">
              <a:latin typeface="Arial"/>
            </a:endParaRPr>
          </a:p>
          <a:p>
            <a:pPr algn="just">
              <a:lnSpc>
                <a:spcPct val="100000"/>
              </a:lnSpc>
            </a:pPr>
            <a:r>
              <a:rPr lang="ru-RU" sz="2400" b="1" strike="noStrike" spc="-1" dirty="0" err="1">
                <a:solidFill>
                  <a:srgbClr val="000000"/>
                </a:solidFill>
                <a:latin typeface="Arial"/>
                <a:ea typeface="DejaVu Sans"/>
              </a:rPr>
              <a:t>Згідно</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цієї</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пропозиції</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передбачається</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трьохрівневий</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підхід</a:t>
            </a:r>
            <a:r>
              <a:rPr lang="ru-RU" sz="2400" b="1" strike="noStrike" spc="-1" dirty="0">
                <a:solidFill>
                  <a:srgbClr val="000000"/>
                </a:solidFill>
                <a:latin typeface="Arial"/>
                <a:ea typeface="DejaVu Sans"/>
              </a:rPr>
              <a:t> до </a:t>
            </a:r>
            <a:r>
              <a:rPr lang="ru-RU" sz="2400" b="1" strike="noStrike" spc="-1" dirty="0" err="1">
                <a:solidFill>
                  <a:srgbClr val="000000"/>
                </a:solidFill>
                <a:latin typeface="Arial"/>
                <a:ea typeface="DejaVu Sans"/>
              </a:rPr>
              <a:t>оцінки</a:t>
            </a:r>
            <a:r>
              <a:rPr lang="ru-RU" sz="2400" b="1" strike="noStrike" spc="-1" dirty="0">
                <a:solidFill>
                  <a:srgbClr val="000000"/>
                </a:solidFill>
                <a:latin typeface="Arial"/>
                <a:ea typeface="DejaVu Sans"/>
              </a:rPr>
              <a:t> стану </a:t>
            </a:r>
            <a:r>
              <a:rPr lang="ru-RU" sz="2400" b="1" strike="noStrike" spc="-1" dirty="0" err="1">
                <a:solidFill>
                  <a:srgbClr val="000000"/>
                </a:solidFill>
                <a:latin typeface="Arial"/>
                <a:ea typeface="DejaVu Sans"/>
              </a:rPr>
              <a:t>імунітету</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відповідно</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категорій</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клінічних</a:t>
            </a:r>
            <a:r>
              <a:rPr lang="ru-RU" sz="2400" b="1" strike="noStrike" spc="-1" dirty="0">
                <a:solidFill>
                  <a:srgbClr val="000000"/>
                </a:solidFill>
                <a:latin typeface="Arial"/>
                <a:ea typeface="DejaVu Sans"/>
              </a:rPr>
              <a:t> та </a:t>
            </a:r>
            <a:r>
              <a:rPr lang="ru-RU" sz="2400" b="1" strike="noStrike" spc="-1" dirty="0" err="1">
                <a:solidFill>
                  <a:srgbClr val="000000"/>
                </a:solidFill>
                <a:latin typeface="Arial"/>
                <a:ea typeface="DejaVu Sans"/>
              </a:rPr>
              <a:t>імунологічних</a:t>
            </a:r>
            <a:r>
              <a:rPr lang="ru-RU" sz="2400" b="1" strike="noStrike" spc="-1" dirty="0">
                <a:solidFill>
                  <a:srgbClr val="000000"/>
                </a:solidFill>
                <a:latin typeface="Arial"/>
                <a:ea typeface="DejaVu Sans"/>
              </a:rPr>
              <a:t> </a:t>
            </a:r>
            <a:r>
              <a:rPr lang="ru-RU" sz="2400" b="1" strike="noStrike" spc="-1" dirty="0" err="1">
                <a:solidFill>
                  <a:srgbClr val="000000"/>
                </a:solidFill>
                <a:latin typeface="Arial"/>
                <a:ea typeface="DejaVu Sans"/>
              </a:rPr>
              <a:t>лабораторій</a:t>
            </a:r>
            <a:r>
              <a:rPr lang="ru-RU" sz="2400" b="1" strike="noStrike" spc="-1" dirty="0">
                <a:solidFill>
                  <a:srgbClr val="000000"/>
                </a:solidFill>
                <a:latin typeface="Arial"/>
                <a:ea typeface="DejaVu Sans"/>
              </a:rPr>
              <a:t>.</a:t>
            </a:r>
            <a:endParaRPr lang="ru-RU"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429840" y="288000"/>
            <a:ext cx="8426160" cy="649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strike="noStrike" spc="-1">
                <a:solidFill>
                  <a:srgbClr val="FF0000"/>
                </a:solidFill>
                <a:latin typeface="Arial"/>
                <a:ea typeface="DejaVu Sans"/>
              </a:rPr>
              <a:t>1-й рівень - це скринінгові імунологічні дослідження</a:t>
            </a:r>
            <a:r>
              <a:rPr lang="ru-RU" sz="2000" b="1" strike="noStrike" spc="-1">
                <a:solidFill>
                  <a:srgbClr val="000000"/>
                </a:solidFill>
                <a:latin typeface="Arial"/>
                <a:ea typeface="DejaVu Sans"/>
              </a:rPr>
              <a:t>, які виконуються у всіх клініко-діагностичних лабораторіях медичних закладів районного та міського підпорядкування. Він включає: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аналіз лейкограми з визначенням абсолютної кількості імунокомпетентних клітин;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 визначення протеїнограми електрофоретичним методом;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 визначення С-реактивного протеїну. </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i="1" strike="noStrike" spc="-1">
                <a:solidFill>
                  <a:srgbClr val="FF0000"/>
                </a:solidFill>
                <a:latin typeface="Arial"/>
                <a:ea typeface="DejaVu Sans"/>
              </a:rPr>
              <a:t>2-й рівень імунологічних досліджень виконується в імунологічних лабораторіях</a:t>
            </a:r>
            <a:r>
              <a:rPr lang="ru-RU" sz="2000" b="1" strike="noStrike" spc="-1">
                <a:solidFill>
                  <a:srgbClr val="000000"/>
                </a:solidFill>
                <a:latin typeface="Arial"/>
                <a:ea typeface="DejaVu Sans"/>
              </a:rPr>
              <a:t>, в тому числі в складі клініко-діагностичних лабораторій: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визначення комплементної активності сироватки за СН50;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 фагоцитарна активність (фагоцитарний показник, фагоцитарне число);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 НСТ-тест (спонтанний і стимульований);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 рівень Іg класів Іg М, Іg G, Іg А, Іg Е;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 визначення рівня ЦІК;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 фенотипування лімфоцитів з використанням МКАТ;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 постановка спонтанної реакції розеткоутворення з еритроцитами вівці</a:t>
            </a:r>
            <a:r>
              <a:rPr lang="ru-RU" sz="1800" b="1" strike="noStrike" spc="-1">
                <a:solidFill>
                  <a:srgbClr val="000000"/>
                </a:solidFill>
                <a:latin typeface="Arial"/>
                <a:ea typeface="DejaVu Sans"/>
              </a:rPr>
              <a:t>.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357120" y="285840"/>
            <a:ext cx="8571960" cy="630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 </a:t>
            </a:r>
            <a:r>
              <a:rPr lang="ru-RU" sz="2400" b="1" i="1" strike="noStrike" spc="-1">
                <a:solidFill>
                  <a:srgbClr val="FF0000"/>
                </a:solidFill>
                <a:latin typeface="Arial"/>
                <a:ea typeface="DejaVu Sans"/>
              </a:rPr>
              <a:t>3-й рівень імунологічних досліджень проводиться на базі обласних/регіональних медичних центрів клінічної імунології та алергології:</a:t>
            </a:r>
            <a:r>
              <a:rPr lang="ru-RU" sz="2400" b="1" strike="noStrike" spc="-1">
                <a:solidFill>
                  <a:srgbClr val="000000"/>
                </a:solidFill>
                <a:latin typeface="Arial"/>
                <a:ea typeface="DejaVu Sans"/>
              </a:rPr>
              <a:t>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катіонно-білковий та мієлопероксидазний тести;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 активаційні маркери (СD71, СD25, CD НLА DR);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 С3-, С4-компоненти комплементу;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 визначення активності апоптозу;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 РБТЛ на специфічні АГ та загальноклональні мітогени ФГА, КонА, МЛ;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 визначення специфічних інфекційних АТ, онкомаркерів;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 визначення рівня кріоглобулінів;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 молекулярно-генетичні методи (полімеразна ланцюгова реакція);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 визначення рівня ІФ, концентрації ІЛ, ФНП, ростових факторів;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 функціональна активність NК лімфоцитів</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428760" y="285840"/>
            <a:ext cx="8429040" cy="392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000000"/>
                </a:solidFill>
                <a:latin typeface="Arial"/>
                <a:ea typeface="DejaVu Sans"/>
              </a:rPr>
              <a:t>Згідно резолюції даної конференції проф. каф. імунології та біохімії ЗНУ, д. м. н. Фроловим О. К. із співавторами підготовлені інформаційні листи по МОЗ України на два імунологічні методи, розроблені у відповідній імунологічній лабораторії: </a:t>
            </a:r>
            <a:endParaRPr lang="ru-RU" sz="2400" b="0" strike="noStrike" spc="-1">
              <a:latin typeface="Arial"/>
            </a:endParaRPr>
          </a:p>
          <a:p>
            <a:pPr algn="just">
              <a:lnSpc>
                <a:spcPct val="100000"/>
              </a:lnSpc>
            </a:pPr>
            <a:r>
              <a:rPr lang="ru-RU" sz="2200" b="1" strike="noStrike" spc="-1">
                <a:solidFill>
                  <a:srgbClr val="000000"/>
                </a:solidFill>
                <a:latin typeface="Arial"/>
                <a:ea typeface="DejaVu Sans"/>
              </a:rPr>
              <a:t>- «Виявлення активованих лімфоцитів крові по їх авідності до еритроцитів барана»;</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 «Виявлення активованих лімфоцитів крові цитоморфометричним методом».</a:t>
            </a:r>
            <a:endParaRPr lang="ru-RU" sz="2200" b="0" strike="noStrike" spc="-1">
              <a:latin typeface="Arial"/>
            </a:endParaRPr>
          </a:p>
          <a:p>
            <a:pPr algn="just">
              <a:lnSpc>
                <a:spcPct val="100000"/>
              </a:lnSpc>
            </a:pPr>
            <a:endParaRPr lang="ru-RU" sz="2200" b="0" strike="noStrike" spc="-1">
              <a:latin typeface="Arial"/>
            </a:endParaRPr>
          </a:p>
          <a:p>
            <a:pPr algn="just">
              <a:lnSpc>
                <a:spcPct val="100000"/>
              </a:lnSpc>
            </a:pP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709</TotalTime>
  <Words>4442</Words>
  <Application>Microsoft Office PowerPoint</Application>
  <PresentationFormat>Экран (4:3)</PresentationFormat>
  <Paragraphs>328</Paragraphs>
  <Slides>33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3</vt:i4>
      </vt:variant>
      <vt:variant>
        <vt:lpstr>Заголовки слайдов</vt:lpstr>
      </vt:variant>
      <vt:variant>
        <vt:i4>33</vt:i4>
      </vt:variant>
    </vt:vector>
  </HeadingPairs>
  <TitlesOfParts>
    <vt:vector size="44" baseType="lpstr">
      <vt:lpstr>Microsoft YaHei</vt:lpstr>
      <vt:lpstr>Arial</vt:lpstr>
      <vt:lpstr>Calibri</vt:lpstr>
      <vt:lpstr>DejaVu Sans</vt:lpstr>
      <vt:lpstr>StarSymbol</vt:lpstr>
      <vt:lpstr>Symbol</vt:lpstr>
      <vt:lpstr>Times New Roman</vt:lpstr>
      <vt:lpstr>Wingdings</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Великий практикум з імунології</dc:title>
  <dc:subject/>
  <dc:creator>hp</dc:creator>
  <dc:description/>
  <cp:lastModifiedBy>Пользователь Windows</cp:lastModifiedBy>
  <cp:revision>133</cp:revision>
  <dcterms:created xsi:type="dcterms:W3CDTF">2020-10-25T20:49:32Z</dcterms:created>
  <dcterms:modified xsi:type="dcterms:W3CDTF">2024-03-27T13:06:37Z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7</vt:i4>
  </property>
</Properties>
</file>