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8" r:id="rId10"/>
    <p:sldId id="279" r:id="rId11"/>
    <p:sldId id="280" r:id="rId12"/>
    <p:sldId id="281" r:id="rId13"/>
    <p:sldId id="282" r:id="rId14"/>
    <p:sldId id="283" r:id="rId15"/>
    <p:sldId id="276" r:id="rId16"/>
    <p:sldId id="277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72" r:id="rId26"/>
    <p:sldId id="273" r:id="rId27"/>
    <p:sldId id="274" r:id="rId28"/>
    <p:sldId id="275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1098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79" y="182879"/>
            <a:ext cx="8778240" cy="6492240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2485" y="882376"/>
            <a:ext cx="747522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60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2148" y="3869635"/>
            <a:ext cx="6575895" cy="1388165"/>
          </a:xfrm>
        </p:spPr>
        <p:txBody>
          <a:bodyPr>
            <a:normAutofit/>
          </a:bodyPr>
          <a:lstStyle>
            <a:lvl1pPr marL="0" indent="0" algn="ctr">
              <a:spcBef>
                <a:spcPts val="1000"/>
              </a:spcBef>
              <a:buNone/>
              <a:defRPr sz="1800">
                <a:solidFill>
                  <a:srgbClr val="FFFFFF"/>
                </a:solidFill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14.03.2021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1483995" y="3733800"/>
            <a:ext cx="61722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55839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2257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762000"/>
            <a:ext cx="1743075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7250" y="762000"/>
            <a:ext cx="5572125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5336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000"/>
              </a:spcBef>
              <a:defRPr/>
            </a:lvl1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98614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818" y="1173575"/>
            <a:ext cx="747522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60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2446" y="4154520"/>
            <a:ext cx="6576822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1485900" y="4020408"/>
            <a:ext cx="61722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9426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7250" y="2057399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709" y="2057400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5095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2001511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7250" y="2721483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1880" y="1999032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1880" y="2719322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14.03.2021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91459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14.03.2021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26561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14.03.2021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90401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9314" y="1097280"/>
            <a:ext cx="4149638" cy="466344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9260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20537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19107" y="1069847"/>
            <a:ext cx="4257703" cy="4645153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1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1985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80" y="182880"/>
            <a:ext cx="8778240" cy="649224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7250" y="609600"/>
            <a:ext cx="740664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1" y="2057400"/>
            <a:ext cx="7404653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7247" y="6223829"/>
            <a:ext cx="1746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14.03.2021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61861" y="6223829"/>
            <a:ext cx="35383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148" y="6223829"/>
            <a:ext cx="12796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6078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37160" algn="l" defTabSz="6858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54864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75438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92012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1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3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15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17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Word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5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Word1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3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Word2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34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916832"/>
            <a:ext cx="7812360" cy="1337320"/>
          </a:xfrm>
        </p:spPr>
        <p:txBody>
          <a:bodyPr>
            <a:noAutofit/>
          </a:bodyPr>
          <a:lstStyle/>
          <a:p>
            <a:r>
              <a:rPr lang="uk-UA" sz="6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Людина і ноосфера</a:t>
            </a:r>
            <a:endParaRPr lang="ru-RU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88622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96978" y="139386"/>
            <a:ext cx="7920880" cy="4001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 err="1" smtClean="0"/>
              <a:t>Класифікація</a:t>
            </a:r>
            <a:r>
              <a:rPr lang="ru-RU" sz="2000" dirty="0" smtClean="0"/>
              <a:t> </a:t>
            </a:r>
            <a:r>
              <a:rPr lang="ru-RU" sz="2000" dirty="0" err="1"/>
              <a:t>природних</a:t>
            </a:r>
            <a:r>
              <a:rPr lang="ru-RU" sz="2000" dirty="0"/>
              <a:t> катастроф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79028" y="539496"/>
            <a:ext cx="792088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Вище наведені академічні погляди на </a:t>
            </a:r>
            <a:r>
              <a:rPr lang="ru-RU" dirty="0" err="1"/>
              <a:t>катастрофи</a:t>
            </a:r>
            <a:r>
              <a:rPr lang="ru-RU" dirty="0"/>
              <a:t> дозволяють визнати їх природність і неминучість. За своїм походженням </a:t>
            </a:r>
            <a:r>
              <a:rPr lang="ru-RU" dirty="0" err="1"/>
              <a:t>катастрофи</a:t>
            </a:r>
            <a:r>
              <a:rPr lang="ru-RU" dirty="0"/>
              <a:t> поділяються на:</a:t>
            </a:r>
          </a:p>
          <a:p>
            <a:pPr algn="just"/>
            <a:r>
              <a:rPr lang="ru-RU" dirty="0"/>
              <a:t>1) ендогенні, пов'язані з внутрішньою енергією і силами Землі. До них відносяться землетруси, цунамі, виверження </a:t>
            </a:r>
            <a:r>
              <a:rPr lang="ru-RU" dirty="0" err="1"/>
              <a:t>вулканів</a:t>
            </a:r>
            <a:r>
              <a:rPr lang="ru-RU" dirty="0" smtClean="0"/>
              <a:t>;</a:t>
            </a:r>
            <a:endParaRPr lang="ru-R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997362"/>
            <a:ext cx="7891716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31443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30253" y="97210"/>
            <a:ext cx="79208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2) </a:t>
            </a:r>
            <a:r>
              <a:rPr lang="ru-RU" dirty="0" err="1"/>
              <a:t>екзогенні</a:t>
            </a:r>
            <a:r>
              <a:rPr lang="ru-RU" dirty="0"/>
              <a:t>, </a:t>
            </a:r>
            <a:r>
              <a:rPr lang="ru-RU" dirty="0" err="1"/>
              <a:t>обумовлені</a:t>
            </a:r>
            <a:r>
              <a:rPr lang="ru-RU" dirty="0"/>
              <a:t>, </a:t>
            </a:r>
            <a:r>
              <a:rPr lang="ru-RU" dirty="0" err="1"/>
              <a:t>головним</a:t>
            </a:r>
            <a:r>
              <a:rPr lang="ru-RU" dirty="0"/>
              <a:t> чином, </a:t>
            </a:r>
            <a:r>
              <a:rPr lang="ru-RU" dirty="0" err="1"/>
              <a:t>сонячною</a:t>
            </a:r>
            <a:r>
              <a:rPr lang="ru-RU" dirty="0"/>
              <a:t> </a:t>
            </a:r>
            <a:r>
              <a:rPr lang="ru-RU" dirty="0" err="1"/>
              <a:t>енергією</a:t>
            </a:r>
            <a:r>
              <a:rPr lang="ru-RU" dirty="0"/>
              <a:t> і </a:t>
            </a:r>
            <a:r>
              <a:rPr lang="ru-RU" dirty="0" err="1"/>
              <a:t>сонячною</a:t>
            </a:r>
            <a:r>
              <a:rPr lang="ru-RU" dirty="0"/>
              <a:t> </a:t>
            </a:r>
            <a:r>
              <a:rPr lang="ru-RU" dirty="0" err="1"/>
              <a:t>активністю</a:t>
            </a:r>
            <a:r>
              <a:rPr lang="ru-RU" dirty="0"/>
              <a:t>, </a:t>
            </a:r>
            <a:r>
              <a:rPr lang="ru-RU" dirty="0" err="1"/>
              <a:t>атмосферними</a:t>
            </a:r>
            <a:r>
              <a:rPr lang="ru-RU" dirty="0"/>
              <a:t>, </a:t>
            </a:r>
            <a:r>
              <a:rPr lang="ru-RU" dirty="0" err="1"/>
              <a:t>гідродинамічними</a:t>
            </a:r>
            <a:r>
              <a:rPr lang="ru-RU" dirty="0"/>
              <a:t> і </a:t>
            </a:r>
            <a:r>
              <a:rPr lang="ru-RU" dirty="0" err="1"/>
              <a:t>гравітаційними</a:t>
            </a:r>
            <a:r>
              <a:rPr lang="ru-RU" dirty="0"/>
              <a:t> </a:t>
            </a:r>
            <a:r>
              <a:rPr lang="ru-RU" dirty="0" err="1"/>
              <a:t>процесами</a:t>
            </a:r>
            <a:r>
              <a:rPr lang="ru-RU" dirty="0"/>
              <a:t>.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циклони</a:t>
            </a:r>
            <a:r>
              <a:rPr lang="ru-RU" dirty="0"/>
              <a:t> і </a:t>
            </a:r>
            <a:r>
              <a:rPr lang="ru-RU" dirty="0" err="1"/>
              <a:t>урагани</a:t>
            </a:r>
            <a:r>
              <a:rPr lang="ru-RU" dirty="0"/>
              <a:t>, </a:t>
            </a:r>
            <a:r>
              <a:rPr lang="ru-RU" dirty="0" err="1"/>
              <a:t>повені</a:t>
            </a:r>
            <a:r>
              <a:rPr lang="ru-RU" dirty="0"/>
              <a:t>, грози, </a:t>
            </a:r>
            <a:r>
              <a:rPr lang="ru-RU" dirty="0" err="1"/>
              <a:t>зсуви</a:t>
            </a:r>
            <a:r>
              <a:rPr lang="ru-RU" dirty="0"/>
              <a:t>, засухи і </a:t>
            </a:r>
            <a:r>
              <a:rPr lang="ru-RU" dirty="0" err="1"/>
              <a:t>піщані</a:t>
            </a:r>
            <a:r>
              <a:rPr lang="ru-RU" dirty="0"/>
              <a:t> </a:t>
            </a:r>
            <a:r>
              <a:rPr lang="ru-RU" dirty="0" err="1"/>
              <a:t>бурі</a:t>
            </a:r>
            <a:r>
              <a:rPr lang="ru-RU" dirty="0"/>
              <a:t> і т.д</a:t>
            </a:r>
            <a:r>
              <a:rPr lang="ru-RU" dirty="0" smtClean="0"/>
              <a:t>.;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19" y="1307250"/>
            <a:ext cx="3925214" cy="232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948" y="1297539"/>
            <a:ext cx="3692557" cy="232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65479" y="3825592"/>
            <a:ext cx="392521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3) в </a:t>
            </a:r>
            <a:r>
              <a:rPr lang="ru-RU" dirty="0" err="1"/>
              <a:t>окрему</a:t>
            </a:r>
            <a:r>
              <a:rPr lang="ru-RU" dirty="0"/>
              <a:t> </a:t>
            </a:r>
            <a:r>
              <a:rPr lang="ru-RU" dirty="0" err="1"/>
              <a:t>групу</a:t>
            </a:r>
            <a:r>
              <a:rPr lang="ru-RU" dirty="0"/>
              <a:t> </a:t>
            </a:r>
            <a:r>
              <a:rPr lang="ru-RU" dirty="0" err="1"/>
              <a:t>виділяють</a:t>
            </a:r>
            <a:r>
              <a:rPr lang="ru-RU" dirty="0"/>
              <a:t> </a:t>
            </a:r>
            <a:r>
              <a:rPr lang="ru-RU" dirty="0" err="1"/>
              <a:t>антропогенні</a:t>
            </a:r>
            <a:r>
              <a:rPr lang="ru-RU" dirty="0"/>
              <a:t> </a:t>
            </a:r>
            <a:r>
              <a:rPr lang="ru-RU" dirty="0" err="1"/>
              <a:t>катастрофи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виникають</a:t>
            </a:r>
            <a:r>
              <a:rPr lang="ru-RU" dirty="0"/>
              <a:t> в </a:t>
            </a:r>
            <a:r>
              <a:rPr lang="ru-RU" dirty="0" err="1"/>
              <a:t>результаті</a:t>
            </a:r>
            <a:r>
              <a:rPr lang="ru-RU" dirty="0"/>
              <a:t> </a:t>
            </a:r>
            <a:r>
              <a:rPr lang="ru-RU" dirty="0" err="1"/>
              <a:t>діяльності</a:t>
            </a:r>
            <a:r>
              <a:rPr lang="ru-RU" dirty="0"/>
              <a:t> </a:t>
            </a:r>
            <a:r>
              <a:rPr lang="ru-RU" dirty="0" err="1"/>
              <a:t>людини</a:t>
            </a:r>
            <a:r>
              <a:rPr lang="ru-RU" dirty="0"/>
              <a:t>. Вони </a:t>
            </a:r>
            <a:r>
              <a:rPr lang="ru-RU" dirty="0" err="1"/>
              <a:t>викликані</a:t>
            </a:r>
            <a:r>
              <a:rPr lang="ru-RU" dirty="0"/>
              <a:t> </a:t>
            </a:r>
            <a:r>
              <a:rPr lang="ru-RU" dirty="0" err="1"/>
              <a:t>людиною</a:t>
            </a:r>
            <a:r>
              <a:rPr lang="ru-RU" dirty="0"/>
              <a:t>, але </a:t>
            </a:r>
            <a:r>
              <a:rPr lang="ru-RU" dirty="0" err="1"/>
              <a:t>сили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привели до них, є за </a:t>
            </a:r>
            <a:r>
              <a:rPr lang="ru-RU" dirty="0" err="1"/>
              <a:t>своєю</a:t>
            </a:r>
            <a:r>
              <a:rPr lang="ru-RU" dirty="0"/>
              <a:t> природою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ендогенними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екзогенними</a:t>
            </a:r>
            <a:r>
              <a:rPr lang="ru-RU" dirty="0"/>
              <a:t>.</a:t>
            </a: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825592"/>
            <a:ext cx="3960439" cy="2834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70295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55576" y="126887"/>
            <a:ext cx="784887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dirty="0" smtClean="0"/>
              <a:t>Катастрофи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/>
              <a:t>підрозділяються</a:t>
            </a:r>
            <a:r>
              <a:rPr lang="ru-RU" dirty="0"/>
              <a:t> за часом </a:t>
            </a:r>
            <a:r>
              <a:rPr lang="ru-RU" dirty="0" err="1"/>
              <a:t>свого</a:t>
            </a:r>
            <a:r>
              <a:rPr lang="ru-RU" dirty="0"/>
              <a:t> </a:t>
            </a:r>
            <a:r>
              <a:rPr lang="ru-RU" dirty="0" err="1"/>
              <a:t>протікання</a:t>
            </a:r>
            <a:r>
              <a:rPr lang="ru-RU" dirty="0"/>
              <a:t>, </a:t>
            </a:r>
            <a:r>
              <a:rPr lang="ru-RU" dirty="0" err="1"/>
              <a:t>тобто</a:t>
            </a:r>
            <a:r>
              <a:rPr lang="ru-RU" dirty="0"/>
              <a:t> за часом </a:t>
            </a:r>
            <a:r>
              <a:rPr lang="ru-RU" dirty="0" err="1"/>
              <a:t>своєї</a:t>
            </a:r>
            <a:r>
              <a:rPr lang="ru-RU" dirty="0"/>
              <a:t> </a:t>
            </a:r>
            <a:r>
              <a:rPr lang="ru-RU" dirty="0" err="1"/>
              <a:t>дії</a:t>
            </a:r>
            <a:r>
              <a:rPr lang="ru-RU" dirty="0"/>
              <a:t> на </a:t>
            </a:r>
            <a:r>
              <a:rPr lang="ru-RU" dirty="0" err="1"/>
              <a:t>природні</a:t>
            </a:r>
            <a:r>
              <a:rPr lang="ru-RU" dirty="0"/>
              <a:t> </a:t>
            </a:r>
            <a:r>
              <a:rPr lang="ru-RU" dirty="0" err="1"/>
              <a:t>системи</a:t>
            </a:r>
            <a:r>
              <a:rPr lang="ru-RU" dirty="0"/>
              <a:t>:</a:t>
            </a:r>
          </a:p>
          <a:p>
            <a:pPr indent="457200" algn="just"/>
            <a:r>
              <a:rPr lang="ru-RU" dirty="0"/>
              <a:t>1) </a:t>
            </a:r>
            <a:r>
              <a:rPr lang="ru-RU" dirty="0" err="1"/>
              <a:t>різкі</a:t>
            </a:r>
            <a:r>
              <a:rPr lang="ru-RU" dirty="0"/>
              <a:t> </a:t>
            </a:r>
            <a:r>
              <a:rPr lang="ru-RU" dirty="0" err="1"/>
              <a:t>стихійні</a:t>
            </a:r>
            <a:r>
              <a:rPr lang="ru-RU" dirty="0"/>
              <a:t> </a:t>
            </a:r>
            <a:r>
              <a:rPr lang="ru-RU" dirty="0" err="1"/>
              <a:t>короткочасні</a:t>
            </a:r>
            <a:r>
              <a:rPr lang="ru-RU" dirty="0"/>
              <a:t> лиха: усе </a:t>
            </a:r>
            <a:r>
              <a:rPr lang="ru-RU" dirty="0" err="1"/>
              <a:t>ті</a:t>
            </a:r>
            <a:r>
              <a:rPr lang="ru-RU" dirty="0"/>
              <a:t> ж </a:t>
            </a:r>
            <a:r>
              <a:rPr lang="ru-RU" dirty="0" err="1"/>
              <a:t>землетруси</a:t>
            </a:r>
            <a:r>
              <a:rPr lang="ru-RU" dirty="0"/>
              <a:t>, </a:t>
            </a:r>
            <a:r>
              <a:rPr lang="ru-RU" dirty="0" err="1"/>
              <a:t>виверження</a:t>
            </a:r>
            <a:r>
              <a:rPr lang="ru-RU" dirty="0"/>
              <a:t> </a:t>
            </a:r>
            <a:r>
              <a:rPr lang="ru-RU" dirty="0" err="1"/>
              <a:t>вулканів</a:t>
            </a:r>
            <a:r>
              <a:rPr lang="ru-RU" dirty="0"/>
              <a:t>, </a:t>
            </a:r>
            <a:r>
              <a:rPr lang="ru-RU" dirty="0" err="1"/>
              <a:t>лавини</a:t>
            </a:r>
            <a:r>
              <a:rPr lang="ru-RU" dirty="0"/>
              <a:t> </a:t>
            </a:r>
            <a:r>
              <a:rPr lang="ru-RU" dirty="0" err="1"/>
              <a:t>тощо</a:t>
            </a:r>
            <a:r>
              <a:rPr lang="ru-RU" dirty="0"/>
              <a:t>;</a:t>
            </a:r>
          </a:p>
          <a:p>
            <a:pPr indent="457200" algn="just"/>
            <a:r>
              <a:rPr lang="ru-RU" dirty="0"/>
              <a:t>2) </a:t>
            </a:r>
            <a:r>
              <a:rPr lang="ru-RU" dirty="0" err="1"/>
              <a:t>стихійні</a:t>
            </a:r>
            <a:r>
              <a:rPr lang="ru-RU" dirty="0"/>
              <a:t> лиха,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виникають</a:t>
            </a:r>
            <a:r>
              <a:rPr lang="ru-RU" dirty="0"/>
              <a:t> </a:t>
            </a:r>
            <a:r>
              <a:rPr lang="ru-RU" dirty="0" err="1"/>
              <a:t>унаслідок</a:t>
            </a:r>
            <a:r>
              <a:rPr lang="ru-RU" dirty="0"/>
              <a:t> </a:t>
            </a:r>
            <a:r>
              <a:rPr lang="ru-RU" dirty="0" err="1"/>
              <a:t>тривалого</a:t>
            </a:r>
            <a:r>
              <a:rPr lang="ru-RU" dirty="0"/>
              <a:t> </a:t>
            </a:r>
            <a:r>
              <a:rPr lang="ru-RU" dirty="0" err="1"/>
              <a:t>накопичення</a:t>
            </a:r>
            <a:r>
              <a:rPr lang="ru-RU" dirty="0"/>
              <a:t> результату </a:t>
            </a:r>
            <a:r>
              <a:rPr lang="ru-RU" dirty="0" err="1"/>
              <a:t>дії</a:t>
            </a:r>
            <a:r>
              <a:rPr lang="ru-RU" dirty="0"/>
              <a:t> </a:t>
            </a:r>
            <a:r>
              <a:rPr lang="ru-RU" dirty="0" err="1"/>
              <a:t>якого-небудь</a:t>
            </a:r>
            <a:r>
              <a:rPr lang="ru-RU" dirty="0"/>
              <a:t> негативного </a:t>
            </a:r>
            <a:r>
              <a:rPr lang="ru-RU" dirty="0" err="1"/>
              <a:t>явища</a:t>
            </a:r>
            <a:r>
              <a:rPr lang="ru-RU" dirty="0"/>
              <a:t>. </a:t>
            </a:r>
            <a:r>
              <a:rPr lang="ru-RU" dirty="0" err="1"/>
              <a:t>Це</a:t>
            </a:r>
            <a:r>
              <a:rPr lang="ru-RU" dirty="0"/>
              <a:t>, перш за все, </a:t>
            </a:r>
            <a:r>
              <a:rPr lang="ru-RU" dirty="0" err="1"/>
              <a:t>техногенна</a:t>
            </a:r>
            <a:r>
              <a:rPr lang="ru-RU" dirty="0"/>
              <a:t> </a:t>
            </a:r>
            <a:r>
              <a:rPr lang="ru-RU" dirty="0" err="1"/>
              <a:t>дія</a:t>
            </a:r>
            <a:r>
              <a:rPr lang="ru-RU" dirty="0"/>
              <a:t> на </a:t>
            </a:r>
            <a:r>
              <a:rPr lang="ru-RU" dirty="0" err="1"/>
              <a:t>довкілля</a:t>
            </a:r>
            <a:r>
              <a:rPr lang="ru-RU" dirty="0"/>
              <a:t>, </a:t>
            </a:r>
            <a:r>
              <a:rPr lang="ru-RU" dirty="0" err="1"/>
              <a:t>пов'язана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забрудненням</a:t>
            </a:r>
            <a:r>
              <a:rPr lang="ru-RU" dirty="0"/>
              <a:t> </a:t>
            </a:r>
            <a:r>
              <a:rPr lang="ru-RU" dirty="0" err="1"/>
              <a:t>атмосфери</a:t>
            </a:r>
            <a:r>
              <a:rPr lang="ru-RU" dirty="0"/>
              <a:t>, </a:t>
            </a:r>
            <a:r>
              <a:rPr lang="ru-RU" dirty="0" err="1"/>
              <a:t>гідросфери</a:t>
            </a:r>
            <a:r>
              <a:rPr lang="ru-RU" dirty="0"/>
              <a:t>, </a:t>
            </a:r>
            <a:r>
              <a:rPr lang="ru-RU" dirty="0" err="1"/>
              <a:t>літосфери</a:t>
            </a:r>
            <a:r>
              <a:rPr lang="ru-RU" dirty="0"/>
              <a:t> і т.д. До </a:t>
            </a:r>
            <a:r>
              <a:rPr lang="ru-RU" dirty="0" err="1"/>
              <a:t>цього</a:t>
            </a:r>
            <a:r>
              <a:rPr lang="ru-RU" dirty="0"/>
              <a:t> типу криз </a:t>
            </a:r>
            <a:r>
              <a:rPr lang="ru-RU" dirty="0" err="1"/>
              <a:t>можна</a:t>
            </a:r>
            <a:r>
              <a:rPr lang="ru-RU" dirty="0"/>
              <a:t> </a:t>
            </a:r>
            <a:r>
              <a:rPr lang="ru-RU" dirty="0" err="1"/>
              <a:t>віднести</a:t>
            </a:r>
            <a:r>
              <a:rPr lang="ru-RU" dirty="0"/>
              <a:t> й </a:t>
            </a:r>
            <a:r>
              <a:rPr lang="ru-RU" dirty="0" err="1"/>
              <a:t>зростання</a:t>
            </a:r>
            <a:r>
              <a:rPr lang="ru-RU" dirty="0"/>
              <a:t> </a:t>
            </a:r>
            <a:r>
              <a:rPr lang="ru-RU" dirty="0" err="1"/>
              <a:t>чисельності</a:t>
            </a:r>
            <a:r>
              <a:rPr lang="ru-RU" dirty="0"/>
              <a:t> </a:t>
            </a:r>
            <a:r>
              <a:rPr lang="ru-RU" dirty="0" err="1"/>
              <a:t>населення</a:t>
            </a:r>
            <a:r>
              <a:rPr lang="ru-RU" dirty="0"/>
              <a:t> </a:t>
            </a:r>
            <a:r>
              <a:rPr lang="ru-RU" dirty="0" err="1"/>
              <a:t>нашої</a:t>
            </a:r>
            <a:r>
              <a:rPr lang="ru-RU" dirty="0"/>
              <a:t> </a:t>
            </a:r>
            <a:r>
              <a:rPr lang="ru-RU" dirty="0" err="1"/>
              <a:t>планети</a:t>
            </a:r>
            <a:r>
              <a:rPr lang="ru-RU" dirty="0"/>
              <a:t>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012" y="4092394"/>
            <a:ext cx="3929935" cy="2664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712210"/>
            <a:ext cx="3695891" cy="2815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08188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158790"/>
            <a:ext cx="792088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dirty="0"/>
              <a:t>Природні </a:t>
            </a:r>
            <a:r>
              <a:rPr lang="ru-RU" dirty="0" err="1"/>
              <a:t>катастрофічні</a:t>
            </a:r>
            <a:r>
              <a:rPr lang="ru-RU" dirty="0"/>
              <a:t> </a:t>
            </a:r>
            <a:r>
              <a:rPr lang="ru-RU" dirty="0" err="1"/>
              <a:t>явища</a:t>
            </a:r>
            <a:r>
              <a:rPr lang="ru-RU" dirty="0"/>
              <a:t> </a:t>
            </a:r>
            <a:r>
              <a:rPr lang="ru-RU" dirty="0" err="1"/>
              <a:t>можуть</a:t>
            </a:r>
            <a:r>
              <a:rPr lang="ru-RU" dirty="0"/>
              <a:t>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/>
              <a:t>класифікуватися</a:t>
            </a:r>
            <a:r>
              <a:rPr lang="ru-RU" dirty="0"/>
              <a:t> за </a:t>
            </a:r>
            <a:r>
              <a:rPr lang="ru-RU" dirty="0" err="1"/>
              <a:t>площею</a:t>
            </a:r>
            <a:r>
              <a:rPr lang="ru-RU" dirty="0"/>
              <a:t> </a:t>
            </a:r>
            <a:r>
              <a:rPr lang="ru-RU" dirty="0" err="1"/>
              <a:t>охоплення</a:t>
            </a:r>
            <a:r>
              <a:rPr lang="ru-RU" dirty="0"/>
              <a:t>. З </a:t>
            </a:r>
            <a:r>
              <a:rPr lang="ru-RU" dirty="0" err="1"/>
              <a:t>цих</a:t>
            </a:r>
            <a:r>
              <a:rPr lang="ru-RU" dirty="0"/>
              <a:t> </a:t>
            </a:r>
            <a:r>
              <a:rPr lang="ru-RU" dirty="0" err="1"/>
              <a:t>позицій</a:t>
            </a:r>
            <a:r>
              <a:rPr lang="ru-RU" dirty="0"/>
              <a:t> вони </a:t>
            </a:r>
            <a:r>
              <a:rPr lang="ru-RU" dirty="0" err="1"/>
              <a:t>бувають</a:t>
            </a:r>
            <a:r>
              <a:rPr lang="ru-RU" dirty="0"/>
              <a:t>: </a:t>
            </a:r>
            <a:r>
              <a:rPr lang="ru-RU" dirty="0" err="1"/>
              <a:t>локальні</a:t>
            </a:r>
            <a:r>
              <a:rPr lang="ru-RU" dirty="0"/>
              <a:t> </a:t>
            </a:r>
            <a:r>
              <a:rPr lang="ru-RU" dirty="0" err="1"/>
              <a:t>окремі</a:t>
            </a:r>
            <a:r>
              <a:rPr lang="ru-RU" dirty="0"/>
              <a:t> </a:t>
            </a:r>
            <a:r>
              <a:rPr lang="ru-RU" dirty="0" err="1"/>
              <a:t>ділянки</a:t>
            </a:r>
            <a:r>
              <a:rPr lang="ru-RU" dirty="0"/>
              <a:t> великих </a:t>
            </a:r>
            <a:r>
              <a:rPr lang="ru-RU" dirty="0" err="1"/>
              <a:t>екосистем</a:t>
            </a:r>
            <a:r>
              <a:rPr lang="ru-RU" dirty="0"/>
              <a:t>; </a:t>
            </a:r>
            <a:r>
              <a:rPr lang="ru-RU" dirty="0" err="1"/>
              <a:t>регіональні</a:t>
            </a:r>
            <a:r>
              <a:rPr lang="ru-RU" dirty="0"/>
              <a:t>, </a:t>
            </a:r>
            <a:r>
              <a:rPr lang="ru-RU" dirty="0" err="1"/>
              <a:t>такі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охоплюють</a:t>
            </a:r>
            <a:r>
              <a:rPr lang="ru-RU" dirty="0"/>
              <a:t> </a:t>
            </a:r>
            <a:r>
              <a:rPr lang="ru-RU" dirty="0" err="1"/>
              <a:t>окремі</a:t>
            </a:r>
            <a:r>
              <a:rPr lang="ru-RU" dirty="0"/>
              <a:t> </a:t>
            </a:r>
            <a:r>
              <a:rPr lang="ru-RU" dirty="0" err="1"/>
              <a:t>регіони</a:t>
            </a:r>
            <a:r>
              <a:rPr lang="ru-RU" dirty="0"/>
              <a:t>, </a:t>
            </a:r>
            <a:r>
              <a:rPr lang="ru-RU" dirty="0" err="1"/>
              <a:t>наприклад</a:t>
            </a:r>
            <a:r>
              <a:rPr lang="ru-RU" dirty="0"/>
              <a:t>, </a:t>
            </a:r>
            <a:r>
              <a:rPr lang="ru-RU" dirty="0" err="1"/>
              <a:t>Європу</a:t>
            </a:r>
            <a:r>
              <a:rPr lang="ru-RU" dirty="0"/>
              <a:t>; і, </a:t>
            </a:r>
            <a:r>
              <a:rPr lang="ru-RU" dirty="0" err="1"/>
              <a:t>нарешті</a:t>
            </a:r>
            <a:r>
              <a:rPr lang="ru-RU" dirty="0"/>
              <a:t>, </a:t>
            </a:r>
            <a:r>
              <a:rPr lang="ru-RU" dirty="0" err="1"/>
              <a:t>глобальні</a:t>
            </a:r>
            <a:r>
              <a:rPr lang="ru-RU" dirty="0"/>
              <a:t>, які </a:t>
            </a:r>
            <a:r>
              <a:rPr lang="ru-RU" dirty="0" err="1"/>
              <a:t>стосуються</a:t>
            </a:r>
            <a:r>
              <a:rPr lang="ru-RU" dirty="0"/>
              <a:t> </a:t>
            </a:r>
            <a:r>
              <a:rPr lang="ru-RU" dirty="0" err="1"/>
              <a:t>нашої</a:t>
            </a:r>
            <a:r>
              <a:rPr lang="ru-RU" dirty="0"/>
              <a:t> </a:t>
            </a:r>
            <a:r>
              <a:rPr lang="ru-RU" dirty="0" err="1"/>
              <a:t>планети</a:t>
            </a:r>
            <a:r>
              <a:rPr lang="ru-RU" dirty="0"/>
              <a:t> в </a:t>
            </a:r>
            <a:r>
              <a:rPr lang="ru-RU" dirty="0" err="1"/>
              <a:t>цілому</a:t>
            </a:r>
            <a:r>
              <a:rPr lang="ru-RU" dirty="0"/>
              <a:t>, </a:t>
            </a:r>
            <a:r>
              <a:rPr lang="ru-RU" dirty="0" err="1"/>
              <a:t>усього</a:t>
            </a:r>
            <a:r>
              <a:rPr lang="ru-RU" dirty="0"/>
              <a:t> живого і неживого на </a:t>
            </a:r>
            <a:r>
              <a:rPr lang="ru-RU" dirty="0" err="1"/>
              <a:t>ній</a:t>
            </a:r>
            <a:r>
              <a:rPr lang="ru-RU" dirty="0"/>
              <a:t>. До таких катастроф </a:t>
            </a:r>
            <a:r>
              <a:rPr lang="ru-RU" dirty="0" err="1"/>
              <a:t>можна</a:t>
            </a:r>
            <a:r>
              <a:rPr lang="ru-RU" dirty="0"/>
              <a:t> </a:t>
            </a:r>
            <a:r>
              <a:rPr lang="ru-RU" dirty="0" err="1"/>
              <a:t>віднести</a:t>
            </a:r>
            <a:r>
              <a:rPr lang="ru-RU" dirty="0"/>
              <a:t> </a:t>
            </a:r>
            <a:r>
              <a:rPr lang="ru-RU" dirty="0" err="1"/>
              <a:t>пандемії</a:t>
            </a:r>
            <a:r>
              <a:rPr lang="ru-RU" dirty="0"/>
              <a:t>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02" y="1907234"/>
            <a:ext cx="3980641" cy="2278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300" y="1913116"/>
            <a:ext cx="3795148" cy="2272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587" y="4365104"/>
            <a:ext cx="3134842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91535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188640"/>
            <a:ext cx="792088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b="1" dirty="0"/>
              <a:t>За </a:t>
            </a:r>
            <a:r>
              <a:rPr lang="ru-RU" b="1" dirty="0" err="1"/>
              <a:t>місцем</a:t>
            </a:r>
            <a:r>
              <a:rPr lang="ru-RU" b="1" dirty="0"/>
              <a:t> </a:t>
            </a:r>
            <a:r>
              <a:rPr lang="ru-RU" b="1" dirty="0" err="1"/>
              <a:t>локалізації</a:t>
            </a:r>
            <a:r>
              <a:rPr lang="ru-RU" b="1" dirty="0"/>
              <a:t> </a:t>
            </a:r>
            <a:r>
              <a:rPr lang="ru-RU" dirty="0" err="1"/>
              <a:t>стихійні</a:t>
            </a:r>
            <a:r>
              <a:rPr lang="ru-RU" dirty="0"/>
              <a:t> лиха </a:t>
            </a:r>
            <a:r>
              <a:rPr lang="ru-RU" dirty="0" err="1"/>
              <a:t>поділяють</a:t>
            </a:r>
            <a:r>
              <a:rPr lang="ru-RU" dirty="0"/>
              <a:t> на: </a:t>
            </a:r>
            <a:r>
              <a:rPr lang="ru-RU" dirty="0" err="1"/>
              <a:t>літосферні</a:t>
            </a:r>
            <a:r>
              <a:rPr lang="ru-RU" dirty="0"/>
              <a:t> (виверження вулканів, землетруси, зсуви, </a:t>
            </a:r>
            <a:r>
              <a:rPr lang="ru-RU" dirty="0" err="1"/>
              <a:t>селі</a:t>
            </a:r>
            <a:r>
              <a:rPr lang="ru-RU" dirty="0"/>
              <a:t>); </a:t>
            </a:r>
            <a:r>
              <a:rPr lang="ru-RU" dirty="0" err="1"/>
              <a:t>гідросферні</a:t>
            </a:r>
            <a:r>
              <a:rPr lang="ru-RU" dirty="0"/>
              <a:t> (повені, </a:t>
            </a:r>
            <a:r>
              <a:rPr lang="ru-RU" dirty="0" err="1"/>
              <a:t>снігові</a:t>
            </a:r>
            <a:r>
              <a:rPr lang="ru-RU" dirty="0"/>
              <a:t> </a:t>
            </a:r>
            <a:r>
              <a:rPr lang="ru-RU" dirty="0" err="1"/>
              <a:t>лавини</a:t>
            </a:r>
            <a:r>
              <a:rPr lang="ru-RU" dirty="0"/>
              <a:t>, шторми); </a:t>
            </a:r>
            <a:r>
              <a:rPr lang="ru-RU" dirty="0" err="1"/>
              <a:t>атмосферні</a:t>
            </a:r>
            <a:r>
              <a:rPr lang="ru-RU" dirty="0"/>
              <a:t> (урагани, </a:t>
            </a:r>
            <a:r>
              <a:rPr lang="ru-RU" dirty="0" err="1"/>
              <a:t>зливи</a:t>
            </a:r>
            <a:r>
              <a:rPr lang="ru-RU" dirty="0"/>
              <a:t>, </a:t>
            </a:r>
            <a:r>
              <a:rPr lang="ru-RU" dirty="0" err="1"/>
              <a:t>ожеледі</a:t>
            </a:r>
            <a:r>
              <a:rPr lang="ru-RU" dirty="0"/>
              <a:t>, </a:t>
            </a:r>
            <a:r>
              <a:rPr lang="ru-RU" dirty="0" err="1"/>
              <a:t>блискавки</a:t>
            </a:r>
            <a:r>
              <a:rPr lang="ru-RU" dirty="0"/>
              <a:t>).</a:t>
            </a:r>
          </a:p>
          <a:p>
            <a:pPr indent="457200" algn="just"/>
            <a:r>
              <a:rPr lang="ru-RU" dirty="0" err="1"/>
              <a:t>Ще</a:t>
            </a:r>
            <a:r>
              <a:rPr lang="ru-RU" dirty="0"/>
              <a:t> один </a:t>
            </a:r>
            <a:r>
              <a:rPr lang="ru-RU" dirty="0" err="1"/>
              <a:t>критерій</a:t>
            </a:r>
            <a:r>
              <a:rPr lang="ru-RU" dirty="0"/>
              <a:t> </a:t>
            </a:r>
            <a:r>
              <a:rPr lang="ru-RU" dirty="0" err="1"/>
              <a:t>існуючих</a:t>
            </a:r>
            <a:r>
              <a:rPr lang="ru-RU" dirty="0"/>
              <a:t> </a:t>
            </a:r>
            <a:r>
              <a:rPr lang="ru-RU" dirty="0" err="1"/>
              <a:t>класифікацій</a:t>
            </a:r>
            <a:r>
              <a:rPr lang="ru-RU" dirty="0"/>
              <a:t> – </a:t>
            </a:r>
            <a:r>
              <a:rPr lang="ru-RU" b="1" dirty="0" err="1"/>
              <a:t>кількість</a:t>
            </a:r>
            <a:r>
              <a:rPr lang="ru-RU" b="1" dirty="0"/>
              <a:t> жертв </a:t>
            </a:r>
            <a:r>
              <a:rPr lang="ru-RU" dirty="0" err="1"/>
              <a:t>тієї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іншої</a:t>
            </a:r>
            <a:r>
              <a:rPr lang="ru-RU" dirty="0"/>
              <a:t> </a:t>
            </a:r>
            <a:r>
              <a:rPr lang="ru-RU" dirty="0" err="1"/>
              <a:t>природної</a:t>
            </a:r>
            <a:r>
              <a:rPr lang="ru-RU" dirty="0"/>
              <a:t> </a:t>
            </a:r>
            <a:r>
              <a:rPr lang="ru-RU" dirty="0" err="1"/>
              <a:t>катастрофи</a:t>
            </a:r>
            <a:r>
              <a:rPr lang="ru-RU" dirty="0"/>
              <a:t>, </a:t>
            </a:r>
            <a:r>
              <a:rPr lang="ru-RU" dirty="0" err="1"/>
              <a:t>хоча</a:t>
            </a:r>
            <a:r>
              <a:rPr lang="ru-RU" dirty="0"/>
              <a:t> смерть </a:t>
            </a:r>
            <a:r>
              <a:rPr lang="ru-RU" dirty="0" err="1"/>
              <a:t>навіть</a:t>
            </a:r>
            <a:r>
              <a:rPr lang="ru-RU" dirty="0"/>
              <a:t> </a:t>
            </a:r>
            <a:r>
              <a:rPr lang="ru-RU" dirty="0" err="1"/>
              <a:t>однієї</a:t>
            </a:r>
            <a:r>
              <a:rPr lang="ru-RU" dirty="0"/>
              <a:t> людини –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вже</a:t>
            </a:r>
            <a:r>
              <a:rPr lang="ru-RU" dirty="0"/>
              <a:t> катастрофа. </a:t>
            </a:r>
            <a:r>
              <a:rPr lang="ru-RU" dirty="0" err="1"/>
              <a:t>Проте</a:t>
            </a:r>
            <a:r>
              <a:rPr lang="ru-RU" dirty="0"/>
              <a:t>, </a:t>
            </a:r>
            <a:r>
              <a:rPr lang="ru-RU" dirty="0" err="1"/>
              <a:t>така</a:t>
            </a:r>
            <a:r>
              <a:rPr lang="ru-RU" dirty="0"/>
              <a:t> </a:t>
            </a:r>
            <a:r>
              <a:rPr lang="ru-RU" dirty="0" err="1"/>
              <a:t>класифікація</a:t>
            </a:r>
            <a:r>
              <a:rPr lang="ru-RU" dirty="0"/>
              <a:t> </a:t>
            </a:r>
            <a:r>
              <a:rPr lang="ru-RU" dirty="0" err="1"/>
              <a:t>існує</a:t>
            </a:r>
            <a:r>
              <a:rPr lang="ru-RU" dirty="0"/>
              <a:t>. У </a:t>
            </a:r>
            <a:r>
              <a:rPr lang="ru-RU" dirty="0" err="1"/>
              <a:t>цьому</a:t>
            </a:r>
            <a:r>
              <a:rPr lang="ru-RU" dirty="0"/>
              <a:t> </a:t>
            </a:r>
            <a:r>
              <a:rPr lang="ru-RU" dirty="0" err="1"/>
              <a:t>випадку</a:t>
            </a:r>
            <a:r>
              <a:rPr lang="ru-RU" dirty="0"/>
              <a:t> </a:t>
            </a:r>
            <a:r>
              <a:rPr lang="ru-RU" dirty="0" err="1"/>
              <a:t>говорять</a:t>
            </a:r>
            <a:r>
              <a:rPr lang="ru-RU" dirty="0"/>
              <a:t> про </a:t>
            </a:r>
            <a:r>
              <a:rPr lang="ru-RU" dirty="0" err="1"/>
              <a:t>дрібні</a:t>
            </a:r>
            <a:r>
              <a:rPr lang="ru-RU" dirty="0"/>
              <a:t> і </a:t>
            </a:r>
            <a:r>
              <a:rPr lang="ru-RU" dirty="0" err="1"/>
              <a:t>великі</a:t>
            </a:r>
            <a:r>
              <a:rPr lang="ru-RU" dirty="0"/>
              <a:t> </a:t>
            </a:r>
            <a:r>
              <a:rPr lang="ru-RU" dirty="0" err="1"/>
              <a:t>катастрофи</a:t>
            </a:r>
            <a:r>
              <a:rPr lang="ru-RU" dirty="0"/>
              <a:t>. </a:t>
            </a:r>
            <a:r>
              <a:rPr lang="ru-RU" dirty="0" err="1"/>
              <a:t>Можна</a:t>
            </a:r>
            <a:r>
              <a:rPr lang="ru-RU" dirty="0"/>
              <a:t> </a:t>
            </a:r>
            <a:r>
              <a:rPr lang="ru-RU" dirty="0" err="1"/>
              <a:t>класифікувати</a:t>
            </a:r>
            <a:r>
              <a:rPr lang="ru-RU" dirty="0"/>
              <a:t> </a:t>
            </a:r>
            <a:r>
              <a:rPr lang="ru-RU" dirty="0" err="1"/>
              <a:t>катастрофи</a:t>
            </a:r>
            <a:r>
              <a:rPr lang="ru-RU" dirty="0"/>
              <a:t> за </a:t>
            </a:r>
            <a:r>
              <a:rPr lang="ru-RU" b="1" dirty="0" err="1"/>
              <a:t>нанесеним</a:t>
            </a:r>
            <a:r>
              <a:rPr lang="ru-RU" b="1" dirty="0"/>
              <a:t> </a:t>
            </a:r>
            <a:r>
              <a:rPr lang="ru-RU" b="1" dirty="0" err="1"/>
              <a:t>матеріальним</a:t>
            </a:r>
            <a:r>
              <a:rPr lang="ru-RU" b="1" dirty="0"/>
              <a:t> </a:t>
            </a:r>
            <a:r>
              <a:rPr lang="ru-RU" b="1" dirty="0" err="1"/>
              <a:t>збитком</a:t>
            </a:r>
            <a:r>
              <a:rPr lang="ru-RU" b="1" dirty="0"/>
              <a:t>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075807"/>
            <a:ext cx="3960440" cy="2743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480" y="3075807"/>
            <a:ext cx="3805976" cy="2743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49217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116631"/>
            <a:ext cx="784887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b="1" dirty="0"/>
              <a:t>Відомий </a:t>
            </a:r>
            <a:r>
              <a:rPr lang="ru-RU" b="1" dirty="0" err="1"/>
              <a:t>Біолог</a:t>
            </a:r>
            <a:r>
              <a:rPr lang="ru-RU" b="1" dirty="0"/>
              <a:t> Ж. </a:t>
            </a:r>
            <a:r>
              <a:rPr lang="ru-RU" b="1" dirty="0" err="1"/>
              <a:t>Кюв'є</a:t>
            </a:r>
            <a:r>
              <a:rPr lang="ru-RU" b="1" dirty="0"/>
              <a:t> (1769 -1832) </a:t>
            </a:r>
            <a:r>
              <a:rPr lang="ru-RU" b="1" dirty="0" err="1"/>
              <a:t>працював</a:t>
            </a:r>
            <a:r>
              <a:rPr lang="ru-RU" b="1" dirty="0"/>
              <a:t> у </a:t>
            </a:r>
            <a:r>
              <a:rPr lang="ru-RU" b="1" dirty="0" err="1"/>
              <a:t>цьому</a:t>
            </a:r>
            <a:r>
              <a:rPr lang="ru-RU" b="1" dirty="0"/>
              <a:t> </a:t>
            </a:r>
            <a:r>
              <a:rPr lang="ru-RU" b="1" dirty="0" err="1"/>
              <a:t>напрямі</a:t>
            </a:r>
            <a:r>
              <a:rPr lang="ru-RU" b="1" dirty="0"/>
              <a:t> з метою </a:t>
            </a:r>
            <a:r>
              <a:rPr lang="ru-RU" b="1" dirty="0" err="1"/>
              <a:t>доведення</a:t>
            </a:r>
            <a:r>
              <a:rPr lang="ru-RU" b="1" dirty="0"/>
              <a:t> </a:t>
            </a:r>
            <a:r>
              <a:rPr lang="ru-RU" b="1" dirty="0" err="1"/>
              <a:t>істинності</a:t>
            </a:r>
            <a:r>
              <a:rPr lang="ru-RU" b="1" dirty="0"/>
              <a:t> </a:t>
            </a:r>
            <a:r>
              <a:rPr lang="ru-RU" b="1" dirty="0" err="1"/>
              <a:t>креаціонізму</a:t>
            </a:r>
            <a:r>
              <a:rPr lang="ru-RU" b="1" dirty="0"/>
              <a:t>. На </a:t>
            </a:r>
            <a:r>
              <a:rPr lang="ru-RU" b="1" dirty="0" err="1"/>
              <a:t>його</a:t>
            </a:r>
            <a:r>
              <a:rPr lang="ru-RU" b="1" dirty="0"/>
              <a:t> думку, </a:t>
            </a:r>
            <a:r>
              <a:rPr lang="ru-RU" b="1" dirty="0" err="1"/>
              <a:t>ідоспокійний</a:t>
            </a:r>
            <a:r>
              <a:rPr lang="ru-RU" b="1" dirty="0"/>
              <a:t> </a:t>
            </a:r>
            <a:r>
              <a:rPr lang="ru-RU" b="1" dirty="0" err="1"/>
              <a:t>розвиток</a:t>
            </a:r>
            <a:r>
              <a:rPr lang="ru-RU" b="1" dirty="0"/>
              <a:t> </a:t>
            </a:r>
            <a:r>
              <a:rPr lang="ru-RU" b="1" dirty="0" err="1"/>
              <a:t>життя</a:t>
            </a:r>
            <a:r>
              <a:rPr lang="ru-RU" b="1" dirty="0"/>
              <a:t> на Землі </a:t>
            </a:r>
            <a:r>
              <a:rPr lang="ru-RU" b="1" dirty="0" err="1"/>
              <a:t>багато</a:t>
            </a:r>
            <a:r>
              <a:rPr lang="ru-RU" b="1" dirty="0"/>
              <a:t> </a:t>
            </a:r>
            <a:r>
              <a:rPr lang="ru-RU" b="1" dirty="0" err="1"/>
              <a:t>разів</a:t>
            </a:r>
            <a:r>
              <a:rPr lang="ru-RU" b="1" dirty="0"/>
              <a:t> </a:t>
            </a:r>
            <a:r>
              <a:rPr lang="ru-RU" b="1" dirty="0" err="1"/>
              <a:t>переривався</a:t>
            </a:r>
            <a:r>
              <a:rPr lang="ru-RU" b="1" dirty="0"/>
              <a:t> </a:t>
            </a:r>
            <a:r>
              <a:rPr lang="ru-RU" b="1" dirty="0" err="1"/>
              <a:t>революційними</a:t>
            </a:r>
            <a:r>
              <a:rPr lang="ru-RU" b="1" dirty="0"/>
              <a:t> </a:t>
            </a:r>
            <a:r>
              <a:rPr lang="ru-RU" b="1" dirty="0" err="1"/>
              <a:t>швидкими</a:t>
            </a:r>
            <a:r>
              <a:rPr lang="ru-RU" b="1" dirty="0"/>
              <a:t> </a:t>
            </a:r>
            <a:r>
              <a:rPr lang="ru-RU" b="1" dirty="0" err="1"/>
              <a:t>змінами</a:t>
            </a:r>
            <a:r>
              <a:rPr lang="ru-RU" b="1" dirty="0"/>
              <a:t> </a:t>
            </a:r>
            <a:r>
              <a:rPr lang="ru-RU" b="1" dirty="0" err="1"/>
              <a:t>катастрофічного</a:t>
            </a:r>
            <a:r>
              <a:rPr lang="ru-RU" b="1" dirty="0"/>
              <a:t> характеру, </a:t>
            </a:r>
            <a:r>
              <a:rPr lang="ru-RU" b="1" dirty="0" err="1"/>
              <a:t>внаслідок</a:t>
            </a:r>
            <a:r>
              <a:rPr lang="ru-RU" b="1" dirty="0"/>
              <a:t> </a:t>
            </a:r>
            <a:r>
              <a:rPr lang="ru-RU" b="1" dirty="0" err="1"/>
              <a:t>яких</a:t>
            </a:r>
            <a:r>
              <a:rPr lang="ru-RU" b="1" dirty="0"/>
              <a:t> кардинально </a:t>
            </a:r>
            <a:r>
              <a:rPr lang="ru-RU" b="1" dirty="0" err="1"/>
              <a:t>змінювався</a:t>
            </a:r>
            <a:r>
              <a:rPr lang="ru-RU" b="1" dirty="0"/>
              <a:t> склад </a:t>
            </a:r>
            <a:r>
              <a:rPr lang="ru-RU" b="1" dirty="0" err="1"/>
              <a:t>тварин</a:t>
            </a:r>
            <a:r>
              <a:rPr lang="ru-RU" b="1" dirty="0"/>
              <a:t> і </a:t>
            </a:r>
            <a:r>
              <a:rPr lang="ru-RU" b="1" dirty="0" err="1"/>
              <a:t>рослин</a:t>
            </a:r>
            <a:r>
              <a:rPr lang="ru-RU" b="1" dirty="0"/>
              <a:t>, </a:t>
            </a:r>
            <a:r>
              <a:rPr lang="ru-RU" b="1" dirty="0" err="1"/>
              <a:t>що</a:t>
            </a:r>
            <a:r>
              <a:rPr lang="ru-RU" b="1" dirty="0"/>
              <a:t> населяли Землю. </a:t>
            </a:r>
            <a:r>
              <a:rPr lang="ru-RU" b="1" dirty="0" err="1"/>
              <a:t>Кюв'є</a:t>
            </a:r>
            <a:r>
              <a:rPr lang="ru-RU" b="1" dirty="0"/>
              <a:t> </a:t>
            </a:r>
            <a:r>
              <a:rPr lang="ru-RU" b="1" dirty="0" err="1"/>
              <a:t>зазначав</a:t>
            </a:r>
            <a:r>
              <a:rPr lang="ru-RU" b="1" dirty="0"/>
              <a:t>, </a:t>
            </a:r>
            <a:r>
              <a:rPr lang="ru-RU" b="1" dirty="0" err="1"/>
              <a:t>що</a:t>
            </a:r>
            <a:r>
              <a:rPr lang="ru-RU" b="1" dirty="0"/>
              <a:t> такими катастрофами </a:t>
            </a:r>
            <a:r>
              <a:rPr lang="ru-RU" b="1" dirty="0" err="1"/>
              <a:t>були</a:t>
            </a:r>
            <a:r>
              <a:rPr lang="ru-RU" b="1" dirty="0"/>
              <a:t> </a:t>
            </a:r>
            <a:r>
              <a:rPr lang="ru-RU" b="1" dirty="0" err="1"/>
              <a:t>всесвітні</a:t>
            </a:r>
            <a:r>
              <a:rPr lang="ru-RU" b="1" dirty="0"/>
              <a:t> потопи. Про причини </a:t>
            </a:r>
            <a:r>
              <a:rPr lang="ru-RU" b="1" dirty="0" err="1"/>
              <a:t>потопів</a:t>
            </a:r>
            <a:r>
              <a:rPr lang="ru-RU" b="1" dirty="0"/>
              <a:t> </a:t>
            </a:r>
            <a:r>
              <a:rPr lang="ru-RU" b="1" dirty="0" err="1"/>
              <a:t>вчений</a:t>
            </a:r>
            <a:r>
              <a:rPr lang="ru-RU" b="1" dirty="0"/>
              <a:t> у </a:t>
            </a:r>
            <a:r>
              <a:rPr lang="ru-RU" b="1" dirty="0" err="1"/>
              <a:t>своїх</a:t>
            </a:r>
            <a:r>
              <a:rPr lang="ru-RU" b="1" dirty="0"/>
              <a:t> </a:t>
            </a:r>
            <a:r>
              <a:rPr lang="ru-RU" b="1" dirty="0" err="1"/>
              <a:t>творах</a:t>
            </a:r>
            <a:r>
              <a:rPr lang="ru-RU" b="1" dirty="0"/>
              <a:t> не </a:t>
            </a:r>
            <a:r>
              <a:rPr lang="ru-RU" b="1" dirty="0" err="1"/>
              <a:t>пише</a:t>
            </a:r>
            <a:r>
              <a:rPr lang="ru-RU" b="1" dirty="0"/>
              <a:t>, але з </a:t>
            </a:r>
            <a:r>
              <a:rPr lang="ru-RU" b="1" dirty="0" err="1"/>
              <a:t>його</a:t>
            </a:r>
            <a:r>
              <a:rPr lang="ru-RU" b="1" dirty="0"/>
              <a:t> книг </a:t>
            </a:r>
            <a:r>
              <a:rPr lang="ru-RU" b="1" dirty="0" err="1"/>
              <a:t>випливає</a:t>
            </a:r>
            <a:r>
              <a:rPr lang="ru-RU" b="1" dirty="0"/>
              <a:t>, </a:t>
            </a:r>
            <a:r>
              <a:rPr lang="ru-RU" b="1" dirty="0" err="1"/>
              <a:t>що</a:t>
            </a:r>
            <a:r>
              <a:rPr lang="ru-RU" b="1" dirty="0"/>
              <a:t> </a:t>
            </a:r>
            <a:r>
              <a:rPr lang="ru-RU" b="1" dirty="0" err="1"/>
              <a:t>він</a:t>
            </a:r>
            <a:r>
              <a:rPr lang="ru-RU" b="1" dirty="0"/>
              <a:t> </a:t>
            </a:r>
            <a:r>
              <a:rPr lang="ru-RU" b="1" dirty="0" err="1"/>
              <a:t>мав</a:t>
            </a:r>
            <a:r>
              <a:rPr lang="ru-RU" b="1" dirty="0"/>
              <a:t> на </a:t>
            </a:r>
            <a:r>
              <a:rPr lang="ru-RU" b="1" dirty="0" err="1"/>
              <a:t>увазі</a:t>
            </a:r>
            <a:r>
              <a:rPr lang="ru-RU" b="1" dirty="0"/>
              <a:t> </a:t>
            </a:r>
            <a:r>
              <a:rPr lang="ru-RU" b="1" dirty="0" err="1"/>
              <a:t>затоплення</a:t>
            </a:r>
            <a:r>
              <a:rPr lang="ru-RU" b="1" dirty="0"/>
              <a:t> </a:t>
            </a:r>
            <a:r>
              <a:rPr lang="ru-RU" b="1" dirty="0" err="1"/>
              <a:t>континентів</a:t>
            </a:r>
            <a:r>
              <a:rPr lang="ru-RU" b="1" dirty="0"/>
              <a:t> </a:t>
            </a:r>
            <a:r>
              <a:rPr lang="ru-RU" b="1" dirty="0" err="1"/>
              <a:t>внаслідок</a:t>
            </a:r>
            <a:r>
              <a:rPr lang="ru-RU" b="1" dirty="0"/>
              <a:t> їх </a:t>
            </a:r>
            <a:r>
              <a:rPr lang="ru-RU" b="1" dirty="0" err="1"/>
              <a:t>опускання</a:t>
            </a:r>
            <a:r>
              <a:rPr lang="ru-RU" b="1" dirty="0"/>
              <a:t> </a:t>
            </a:r>
            <a:r>
              <a:rPr lang="ru-RU" b="1" dirty="0" err="1"/>
              <a:t>нижче</a:t>
            </a:r>
            <a:r>
              <a:rPr lang="ru-RU" b="1" dirty="0"/>
              <a:t> </a:t>
            </a:r>
            <a:r>
              <a:rPr lang="ru-RU" b="1" dirty="0" err="1"/>
              <a:t>рівня</a:t>
            </a:r>
            <a:r>
              <a:rPr lang="ru-RU" b="1" dirty="0"/>
              <a:t> океану.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701954"/>
            <a:ext cx="3024336" cy="3895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7423" y="2701954"/>
            <a:ext cx="4751041" cy="3895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56988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260648"/>
            <a:ext cx="792088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b="1" dirty="0"/>
              <a:t>Основи </a:t>
            </a:r>
            <a:r>
              <a:rPr lang="ru-RU" b="1" dirty="0" err="1"/>
              <a:t>теорії</a:t>
            </a:r>
            <a:r>
              <a:rPr lang="ru-RU" b="1" dirty="0"/>
              <a:t> катастроф </a:t>
            </a:r>
            <a:r>
              <a:rPr lang="ru-RU" b="1" dirty="0" err="1"/>
              <a:t>були</a:t>
            </a:r>
            <a:r>
              <a:rPr lang="ru-RU" b="1" dirty="0"/>
              <a:t> </a:t>
            </a:r>
            <a:r>
              <a:rPr lang="ru-RU" b="1" dirty="0" err="1"/>
              <a:t>закладені</a:t>
            </a:r>
            <a:r>
              <a:rPr lang="ru-RU" b="1" dirty="0"/>
              <a:t> </a:t>
            </a:r>
            <a:r>
              <a:rPr lang="ru-RU" b="1" dirty="0" err="1"/>
              <a:t>насамперед</a:t>
            </a:r>
            <a:r>
              <a:rPr lang="ru-RU" b="1" dirty="0"/>
              <a:t> у </a:t>
            </a:r>
            <a:r>
              <a:rPr lang="ru-RU" b="1" dirty="0" err="1"/>
              <a:t>працях</a:t>
            </a:r>
            <a:r>
              <a:rPr lang="ru-RU" b="1" dirty="0"/>
              <a:t> </a:t>
            </a:r>
            <a:r>
              <a:rPr lang="ru-RU" b="1" dirty="0" err="1"/>
              <a:t>американського</a:t>
            </a:r>
            <a:r>
              <a:rPr lang="ru-RU" b="1" dirty="0"/>
              <a:t> тополога </a:t>
            </a:r>
            <a:r>
              <a:rPr lang="ru-RU" b="1" dirty="0" err="1"/>
              <a:t>Гасслера</a:t>
            </a:r>
            <a:r>
              <a:rPr lang="ru-RU" b="1" dirty="0"/>
              <a:t> </a:t>
            </a:r>
            <a:r>
              <a:rPr lang="ru-RU" b="1" dirty="0" err="1"/>
              <a:t>Вітні</a:t>
            </a:r>
            <a:r>
              <a:rPr lang="ru-RU" b="1" dirty="0"/>
              <a:t> в 1955 </a:t>
            </a:r>
            <a:r>
              <a:rPr lang="ru-RU" b="1" dirty="0" err="1"/>
              <a:t>році</a:t>
            </a:r>
            <a:r>
              <a:rPr lang="ru-RU" b="1" dirty="0"/>
              <a:t>, в 1960-х </a:t>
            </a:r>
            <a:r>
              <a:rPr lang="ru-RU" b="1" dirty="0" err="1"/>
              <a:t>цією</a:t>
            </a:r>
            <a:r>
              <a:rPr lang="ru-RU" b="1" dirty="0"/>
              <a:t> </a:t>
            </a:r>
            <a:r>
              <a:rPr lang="ru-RU" b="1" dirty="0" err="1"/>
              <a:t>теорією</a:t>
            </a:r>
            <a:r>
              <a:rPr lang="ru-RU" b="1" dirty="0"/>
              <a:t> </a:t>
            </a:r>
            <a:r>
              <a:rPr lang="ru-RU" b="1" dirty="0" err="1"/>
              <a:t>зайнявся</a:t>
            </a:r>
            <a:r>
              <a:rPr lang="ru-RU" b="1" dirty="0"/>
              <a:t> </a:t>
            </a:r>
            <a:r>
              <a:rPr lang="ru-RU" b="1" dirty="0" err="1"/>
              <a:t>французький</a:t>
            </a:r>
            <a:r>
              <a:rPr lang="ru-RU" b="1" dirty="0"/>
              <a:t> математик і лауреат </a:t>
            </a:r>
            <a:r>
              <a:rPr lang="ru-RU" b="1" dirty="0" err="1"/>
              <a:t>премії</a:t>
            </a:r>
            <a:r>
              <a:rPr lang="ru-RU" b="1" dirty="0"/>
              <a:t> </a:t>
            </a:r>
            <a:r>
              <a:rPr lang="ru-RU" b="1" dirty="0" err="1"/>
              <a:t>Філдса</a:t>
            </a:r>
            <a:r>
              <a:rPr lang="ru-RU" b="1" dirty="0"/>
              <a:t> 1958 року Рене Том. </a:t>
            </a:r>
            <a:r>
              <a:rPr lang="ru-RU" b="1" dirty="0" err="1"/>
              <a:t>Однак</a:t>
            </a:r>
            <a:r>
              <a:rPr lang="ru-RU" b="1" dirty="0"/>
              <a:t> </a:t>
            </a:r>
            <a:r>
              <a:rPr lang="ru-RU" b="1" dirty="0" err="1"/>
              <a:t>популярність</a:t>
            </a:r>
            <a:r>
              <a:rPr lang="ru-RU" b="1" dirty="0"/>
              <a:t> </a:t>
            </a:r>
            <a:r>
              <a:rPr lang="ru-RU" b="1" dirty="0" err="1"/>
              <a:t>ідеї</a:t>
            </a:r>
            <a:r>
              <a:rPr lang="ru-RU" b="1" dirty="0"/>
              <a:t> </a:t>
            </a:r>
            <a:r>
              <a:rPr lang="ru-RU" b="1" dirty="0" err="1"/>
              <a:t>Вітні</a:t>
            </a:r>
            <a:r>
              <a:rPr lang="ru-RU" b="1" dirty="0"/>
              <a:t> та Тома </a:t>
            </a:r>
            <a:r>
              <a:rPr lang="ru-RU" b="1" dirty="0" err="1"/>
              <a:t>придбали</a:t>
            </a:r>
            <a:r>
              <a:rPr lang="ru-RU" b="1" dirty="0"/>
              <a:t> </a:t>
            </a:r>
            <a:r>
              <a:rPr lang="ru-RU" b="1" dirty="0" err="1"/>
              <a:t>тільки</a:t>
            </a:r>
            <a:r>
              <a:rPr lang="ru-RU" b="1" dirty="0"/>
              <a:t> </a:t>
            </a:r>
            <a:r>
              <a:rPr lang="ru-RU" b="1" dirty="0" err="1"/>
              <a:t>завдяки</a:t>
            </a:r>
            <a:r>
              <a:rPr lang="ru-RU" b="1" dirty="0"/>
              <a:t> </a:t>
            </a:r>
            <a:r>
              <a:rPr lang="ru-RU" b="1" dirty="0" err="1"/>
              <a:t>декільком</a:t>
            </a:r>
            <a:r>
              <a:rPr lang="ru-RU" b="1" dirty="0"/>
              <a:t> </a:t>
            </a:r>
            <a:r>
              <a:rPr lang="ru-RU" b="1" dirty="0" err="1"/>
              <a:t>публікаціям</a:t>
            </a:r>
            <a:r>
              <a:rPr lang="ru-RU" b="1" dirty="0"/>
              <a:t> </a:t>
            </a:r>
            <a:r>
              <a:rPr lang="ru-RU" b="1" dirty="0" err="1"/>
              <a:t>Крістофера</a:t>
            </a:r>
            <a:r>
              <a:rPr lang="ru-RU" b="1" dirty="0"/>
              <a:t> </a:t>
            </a:r>
            <a:r>
              <a:rPr lang="ru-RU" b="1" dirty="0" err="1"/>
              <a:t>Зімана</a:t>
            </a:r>
            <a:r>
              <a:rPr lang="ru-RU" b="1" dirty="0"/>
              <a:t> в </a:t>
            </a:r>
            <a:r>
              <a:rPr lang="ru-RU" b="1" dirty="0" smtClean="0"/>
              <a:t>1970-х.</a:t>
            </a:r>
            <a:endParaRPr lang="ru-RU" b="1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950548"/>
            <a:ext cx="3168352" cy="438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114" y="1950548"/>
            <a:ext cx="2857500" cy="438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60087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-17466" y="28547"/>
            <a:ext cx="916146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349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2349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Класифікація природних надзвичайних ситуацій</a:t>
            </a: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859309"/>
              </p:ext>
            </p:extLst>
          </p:nvPr>
        </p:nvGraphicFramePr>
        <p:xfrm>
          <a:off x="-17466" y="428657"/>
          <a:ext cx="9161466" cy="64293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9" name="Документ" r:id="rId3" imgW="4214239" imgH="2955661" progId="Word.Document.12">
                  <p:embed/>
                </p:oleObj>
              </mc:Choice>
              <mc:Fallback>
                <p:oleObj name="Документ" r:id="rId3" imgW="4214239" imgH="2955661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17466" y="428657"/>
                        <a:ext cx="9161466" cy="64293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461447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60648"/>
            <a:ext cx="864096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Техногенні надзвичайні ситуації пов'язані з виробничою  діяльністю  людини і можуть перебігати з забрудненням і без забруднення навколишнього середовища. Найбільшу небезпеку у техногенній сфері становлять транспортні аварії, вибухи і пожежі, радіаційні аварії,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аварії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викидом хімічно небезпечних речовин та ін.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Техногенна надзвичайна ситуація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обставина, при якій внаслідок виникнення джерела техногенної надзвичайної ситуації на об'єкті, визначеній території або акваторії порушуються нормальні умови життєдіяльності людей, виникає загроза їх життю і здоров'ю, наноситься шкода майну населення, народному господарству та навколишньому природному середовищу.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8675" y="2845971"/>
            <a:ext cx="7486650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89403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60648"/>
            <a:ext cx="864096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Основним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найбільш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поширеним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поняттям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позначає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надзвичайну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техногенну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подію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є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аварія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7200" algn="just"/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Аварія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небезпечна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техногенна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подія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створює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об'єкті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визначеній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території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акваторії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загрозу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життю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здоров'ю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людей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призводить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руйнування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будівель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споруд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обладнання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засобів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порушення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виробничого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транспортного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нанесення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шкоди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навколишньому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природному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середовищу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187" y="2600243"/>
            <a:ext cx="3534411" cy="3384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1960" y="2564904"/>
            <a:ext cx="4657553" cy="3384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2735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764704"/>
            <a:ext cx="3600400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067944" y="260648"/>
            <a:ext cx="4968552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Академік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Володимир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Іванович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Вернадський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вчений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природодослідник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мислитель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творець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нових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дисциплін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вчення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біосферу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вчення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перехід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біосфери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ноосферу. 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ім'ям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В.І.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Вернадського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пов'язано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входження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науку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революційних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уявлень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набагато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випередили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час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послужили основою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плідного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наші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дні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7200" algn="just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1945 році, незадовго до смерті, цей вчений зробив видатний внесок у розвиток сучасної картини світу. У ті роки його ідеї про перетворення біосфери Землі  у  свідомо  організовану  і  керовану  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людиною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ноосферу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були гідно оцінені. Але з часом, коли передбачені ним явища стали наростати зі стрімкою швидкістю, значення вчення про  ноосферу,  про  органічну  єдність  природи  і  суспільства,  про  те,  що  в  умовах 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технологічної могутності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людей природа вже не може існувати і розвиватися без свідомого управління її життям з боку людства, стало очевидним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980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260648"/>
            <a:ext cx="849694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Інцидент 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відмова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пошкодження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технічних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пристроїв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застосовувались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небезпечному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виробничому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об'єкті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відхилення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режиму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технологічного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порушення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правових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технічних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встановлюють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правила 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здійснення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робіт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небезпечному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виробничому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об'єкті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Інцидент, як правило, не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призводить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виникнення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надзвичайної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ситуації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навіть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локального масштабу. При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цьому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виділяються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кілька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можливих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об'єкта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ситуацій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нормальні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умови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експлуатації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порушення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нормальних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умов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експлуатації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аварійна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ситуація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запроектна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аварійна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ситуація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гіпотетична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аварія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3501008"/>
            <a:ext cx="4886325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93783" y="3501008"/>
            <a:ext cx="3626689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34614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260648"/>
            <a:ext cx="849694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Реагуючи на різного роду небезпеки, суспільство створює відповідні організаційні структури, впроваджує технічні системи захисту, здійснює різні заходи з протидії небезпечним явищам і подіям, формуючи таким чином  систему безпеки у надзвичайних ситуаціях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надзвичайних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ситуаціях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стан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захищеності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об'єктів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економіки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навколишнього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природного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середовища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небезпек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надзвичайних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ситуаціях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7200" algn="just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Безпеку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розрізняють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згідно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видів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промислова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радіаційна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хімічна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пожежна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екологічна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об'єктів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об'єкт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економіки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навколишнє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середовище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джерел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надзвичайних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ситуацій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7200" algn="just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Класифікація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техногенних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надзвичайних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ситуацій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надана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табл. 2.4.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3451086"/>
            <a:ext cx="4104456" cy="3002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3451086"/>
            <a:ext cx="4248472" cy="3002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40645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894" y="0"/>
            <a:ext cx="912610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Класифікація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техногенних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надзвичайних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ситуацій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8848332"/>
              </p:ext>
            </p:extLst>
          </p:nvPr>
        </p:nvGraphicFramePr>
        <p:xfrm>
          <a:off x="17894" y="548680"/>
          <a:ext cx="9126105" cy="63093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3" name="Документ" r:id="rId3" imgW="4214239" imgH="3510952" progId="Word.Document.12">
                  <p:embed/>
                </p:oleObj>
              </mc:Choice>
              <mc:Fallback>
                <p:oleObj name="Документ" r:id="rId3" imgW="4214239" imgH="3510952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894" y="548680"/>
                        <a:ext cx="9126105" cy="63093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296050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8027226"/>
              </p:ext>
            </p:extLst>
          </p:nvPr>
        </p:nvGraphicFramePr>
        <p:xfrm>
          <a:off x="17463" y="0"/>
          <a:ext cx="9126537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7" name="Документ" r:id="rId3" imgW="4214239" imgH="4216964" progId="Word.Document.12">
                  <p:embed/>
                </p:oleObj>
              </mc:Choice>
              <mc:Fallback>
                <p:oleObj name="Документ" r:id="rId3" imgW="4214239" imgH="4216964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463" y="0"/>
                        <a:ext cx="9126537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768396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Соціальні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аспекти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здоров’я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умовах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науково-технічного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прогресу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812922"/>
            <a:ext cx="864096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Майже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важливі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зміни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відбувалися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житті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людей у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XX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столітті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тісно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пов'язані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науково-технічною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революцією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(НТР). НТР 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якісний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стрибок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науки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досягнень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супроводжувався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перетворенням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науки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безпосередню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продуктивну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силу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суспільства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переворотом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продуктивних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сил.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призвело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нових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машин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технологічних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рівні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кібернетичних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здатних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швидкого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вдосконалення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своєї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Особливостями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сучасної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НТР  є 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застосування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відкритих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наукою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матеріалів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наперед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визначеними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властивостями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нових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джерел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енергії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раніше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відкриття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технічні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нововведення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значною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мірою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відокремлені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то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умовах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сучасної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НТР вони 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безпосередньо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пов'язані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собою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взаємозалежні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303" y="3953483"/>
            <a:ext cx="4294697" cy="2905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1" y="3953482"/>
            <a:ext cx="4320480" cy="2879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55306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88640"/>
            <a:ext cx="856895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Науково-технічна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революція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характеризується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важливими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змінами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науці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темпами і формами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зростанням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ролі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науки в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усіх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сферах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діяльності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людей.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Сьогодні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розвиток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науки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здійснюється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окремими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вченими-енциклопедистами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насамперед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великими і,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здебільшого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спеціалізованими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науковими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колективами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організаціями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і, як правило,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потребує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багатьох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дуже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складних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технічних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засобів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Обсяг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подвоюється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приблизно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кожне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десятиліття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учених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відкриттів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витрати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науку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вже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першій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половині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XX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століття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більшими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ніж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всю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попередню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людства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Характерною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рисою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сучасної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НТР с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зближення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наук,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взаємопроникнення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можливість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комплексно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вивчати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складноорганізовані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об'єкти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(рис. 2.6).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3324827"/>
            <a:ext cx="6984776" cy="3341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310558" y="3324827"/>
            <a:ext cx="15819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 2.6 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Перетворення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рамках НТР</a:t>
            </a:r>
          </a:p>
        </p:txBody>
      </p:sp>
    </p:spTree>
    <p:extLst>
      <p:ext uri="{BB962C8B-B14F-4D97-AF65-F5344CB8AC3E}">
        <p14:creationId xmlns:p14="http://schemas.microsoft.com/office/powerpoint/2010/main" val="19849143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260648"/>
            <a:ext cx="856895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Зростання наукоємності виробничих процесів призводить до підвищення продуктивності праці, посилення її творчого характеру. Звичайно, що все це висуває нові вимоги до учасників виробництва: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зростає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роль інтелектуальних і морально-вольових якостей людини, рівня її освіти і кваліфікації, здатності творчо підходити до виконання виробничих завдань.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Проте наслідки сучасної НТР не обмежуються лише сферою виробництва. Швидкий розвиток науки і техніки впливає і на навколишнє середовище, і на засоби транспорту, зв'язку, поширення інформації, на військову справу та міжнародні відносини, нарешті, на саму людину та її духовний світ.  І  цей  вплив, як відомо, далеко не завжди позитивний.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3122970"/>
            <a:ext cx="7560840" cy="3618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38065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3528" y="188640"/>
            <a:ext cx="3960440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останні </a:t>
            </a:r>
            <a:r>
              <a:rPr lang="uk-UA">
                <a:latin typeface="Times New Roman" panose="02020603050405020304" pitchFamily="18" charset="0"/>
                <a:cs typeface="Times New Roman" panose="02020603050405020304" pitchFamily="18" charset="0"/>
              </a:rPr>
              <a:t>десятиліття </a:t>
            </a:r>
            <a:r>
              <a:rPr lang="uk-UA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століття технократичні ілюзії змінилися технічнім песимізмом. Для нього характерні зневіра у можливостях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науково-технічного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прогресу і навіть вороже до нього ставлення, заклики зупинити його поступ, звинувачення в усіх людських бідах і трагедіях та пророкування  близької загибелі людської цивілізації внаслідок його подальшого розвитку.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НТР спричинила загострення глобальних проблем, знищення багатьох традиційних форм співжиття і спілкування людей, що століттями складалися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надрах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національних культур, знецінення справжньої духовності, яка не зводиться лише до кількості наукових знань, надмірні навантаження на  людський організм та психіку у зв'язку з ускладненням і прискоренням соціальних процесів і темпів життя.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3969" y="3284984"/>
            <a:ext cx="4608512" cy="3366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3969" y="188640"/>
            <a:ext cx="4608512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49407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260648"/>
            <a:ext cx="849694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Але,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мріємо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збільшення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тривалості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людського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освоєння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космічного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простору, яке стане просто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необхідним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нових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поколінь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то ми не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повинні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не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можемо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відмовлятися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подальшого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науки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техніки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Проте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слід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розуміти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вони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собі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здатні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зробити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людей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повноцінним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Вони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можуть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лише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сприяти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цьому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за 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умови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будуть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використовуватися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лише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благо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Для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цього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потрібна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гуманізація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тобто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підкорення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інтересам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всього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людства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можливо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лише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тому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разі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коли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суспільстві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усіх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сферах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людина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стане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найвищою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цінністю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метою, а не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засобом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суспільного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2124" y="2845972"/>
            <a:ext cx="5972175" cy="3837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78461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Поняття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 ноосферу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51519" y="523220"/>
            <a:ext cx="864096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Назва ноосфера походить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грецького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ноос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розум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позначає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таким чином, сферу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розуму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Проте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уявлення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 ноосферу у наш час не  є 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однозначним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В.І.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Вернадський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розвиваючи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вчення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біосферу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надавав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поняттю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ноосфери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глибоко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зміст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повинен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враховуватися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перебудови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середовища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суспільства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цьому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відношенні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ноосферу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слід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розглядати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як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вищу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стадію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біосфери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тісно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пов'язану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людським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суспільством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яке,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пізнаючи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закони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розвиваючи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техніку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найвищого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рівня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можливостей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значною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планетарної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силою,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перевищує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своїми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масштабами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відомі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геологічні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разом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узяті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При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цьому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людство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чинить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значний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вплив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перебіг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усіх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біосфері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глибоко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змінюючи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своєю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працею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діяльності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В.І.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Вернадського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полягає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тому,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вперше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глибоко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обґрунтував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єдність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біосфери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Сама жива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матерія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як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носій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розуму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складає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невелику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частину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біосфери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вагою.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Виникнення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людського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суспільства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стало результатом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живої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речовини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межах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біосфери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9259" y="4493538"/>
            <a:ext cx="5625480" cy="2175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3472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60648"/>
            <a:ext cx="864096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Оцінюючи роль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людського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розуму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думки  як  планетарного 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явища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В.І.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Вернадський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прийшов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наступних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висновків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	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Хід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творчості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тією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силою, за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допомогою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людина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змінює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біосферу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живе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	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Прояв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змін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біосфери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 неминучим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явищем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супутнім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поширенню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думки.</a:t>
            </a:r>
          </a:p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	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Зміна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біосфери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відбувається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незалежно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людської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волі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стихійно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як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	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Середовищем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організована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оболонка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планети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біосфера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впровадження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нового фактора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зміни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людства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є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переходу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біосфери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нову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фазу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новий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стан) – у ноосферу.</a:t>
            </a:r>
          </a:p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	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Нові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науки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геохімія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біохімія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можливість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висловити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деякі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важливі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риси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переходу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математично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7635" y="3953967"/>
            <a:ext cx="6028729" cy="2852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29693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692696"/>
            <a:ext cx="849694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працях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В.І.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Вернадського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містяться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значні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біосферу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виробничу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діяльності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людського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суспільства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зв'язку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розвитком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виробничих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сил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виникають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нові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кругообіги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речовини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біосфері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шляху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перетворення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ноосферу.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ознаки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полягають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наступному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 algn="just">
              <a:buAutoNum type="arabicPeriod"/>
            </a:pP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Зростання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механічного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вилучення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матеріалу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земної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кори,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зростання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розроблення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родовищ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корисних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копалин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AutoNum type="arabicPeriod"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Відбувається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масове споживання (спалювання) продуктів фотосинтезу минулих геологічних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епох.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AutoNum type="arabicPeriod"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Процеси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антропогенній біосфері призводять до розсіювання енергії, а  не до її накопичення, що було характерне для біосфери до появи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людини.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AutoNum type="arabicPeriod"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біосфері у великій кількості накопичуються речовини, раніше у ній відсутні, у тому числі чисті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метали.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AutoNum type="arabicPeriod"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З'являються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хоча і у дуже малих кількостях, трансуранові хімічні елементи (плутоній тощо) у зв'язку з розвитком ядерної технології та ядерної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енергетики.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AutoNum type="arabicPeriod"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Ноосфера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виходить за межі Землі у зв'язку з прогресом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науково-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технічної революції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04122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429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Характеристика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природних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техногенних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/>
              <a:t>катастроф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537512"/>
            <a:ext cx="864096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Природна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надзвичайна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ситуація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обстановка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визначеній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території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акваторії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склалася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джерела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надзвичайної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ситуації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яка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потягти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потягла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собою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людські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жертви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шкоду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здоров'ю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людей і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навколишньому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природному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середовищу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значні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матеріальні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втрати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і 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порушення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умов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життєдіяльності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людей.</a:t>
            </a:r>
          </a:p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явища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можуть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призводити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лих,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щорічно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забирають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тисячі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людських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життів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завдають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величезний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матеріальний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збиток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Природні лиха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являють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собою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складну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сукупність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різноманітних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несприятливих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небезпечних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явищ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залежно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масштабів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інтенсивності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підрозділяються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несприятливі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явища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стихійні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лиха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катастрофи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81500" y="3676832"/>
            <a:ext cx="4762500" cy="3181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656" y="3676831"/>
            <a:ext cx="4356844" cy="3181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24049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260648"/>
            <a:ext cx="852879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Під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несприятливим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природним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явищем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розуміється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стихійна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подія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природного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походження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викликає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порівняно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незначні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негативні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наслідки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життєдіяльності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людей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економіки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7200" algn="just"/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Стихійним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лихом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називається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руйнівне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природно-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антропогенне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явище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значного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масштабу,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внаслідок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виникла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загроза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життю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і 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здоров'ю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людей,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можуть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статися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руйнування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знищення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матеріальних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цінностей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компонентів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навколишнього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природного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середовища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Стихійні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лиха –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джерело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надзвичайних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ситуацій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природного характеру,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виникають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доволі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часто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значний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масштаб.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9" y="2845970"/>
            <a:ext cx="4586514" cy="4012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7923" y="2845970"/>
            <a:ext cx="4564394" cy="4012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54856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88640"/>
            <a:ext cx="856895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Природна катастрофа 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стихійне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лихо особливо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значних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масштабів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найбільш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тяжкими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наслідками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супроводжується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незворотними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змінами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ландшафту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інших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компонентів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навколишнього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природного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середовища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рідкісними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але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найбільш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руйнівними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7200" algn="just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Більшість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несприятливих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явищ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ініціюють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виникнення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надзвичайних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ситуацій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природного характеру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масштабів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служать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джерелами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Класифікація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надзвичайних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ситуацій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включає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види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надзвичайних ситуацій природного походження (табл. 2.3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1924" y="2616721"/>
            <a:ext cx="6012160" cy="3907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76252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7920880" cy="4001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 err="1" smtClean="0"/>
              <a:t>Поняття</a:t>
            </a:r>
            <a:r>
              <a:rPr lang="ru-RU" sz="2000" dirty="0" smtClean="0"/>
              <a:t> </a:t>
            </a:r>
            <a:r>
              <a:rPr lang="ru-RU" sz="2000" dirty="0"/>
              <a:t>«</a:t>
            </a:r>
            <a:r>
              <a:rPr lang="ru-RU" sz="2000" dirty="0" err="1"/>
              <a:t>природні</a:t>
            </a:r>
            <a:r>
              <a:rPr lang="ru-RU" sz="2000" dirty="0"/>
              <a:t> </a:t>
            </a:r>
            <a:r>
              <a:rPr lang="ru-RU" sz="2000" dirty="0" err="1"/>
              <a:t>катастрофи</a:t>
            </a:r>
            <a:r>
              <a:rPr lang="ru-RU" sz="2000" dirty="0"/>
              <a:t>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623620"/>
            <a:ext cx="79208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b="1" dirty="0"/>
              <a:t>На думку доктора </a:t>
            </a:r>
            <a:r>
              <a:rPr lang="ru-RU" b="1" dirty="0" err="1"/>
              <a:t>географічних</a:t>
            </a:r>
            <a:r>
              <a:rPr lang="ru-RU" b="1" dirty="0"/>
              <a:t> наук, </a:t>
            </a:r>
            <a:r>
              <a:rPr lang="ru-RU" b="1" dirty="0" err="1"/>
              <a:t>професора</a:t>
            </a:r>
            <a:r>
              <a:rPr lang="ru-RU" b="1" dirty="0"/>
              <a:t> В.С. Пушкаря катастрофа (</a:t>
            </a:r>
            <a:r>
              <a:rPr lang="ru-RU" b="1" dirty="0" err="1"/>
              <a:t>від</a:t>
            </a:r>
            <a:r>
              <a:rPr lang="ru-RU" b="1" dirty="0"/>
              <a:t> </a:t>
            </a:r>
            <a:r>
              <a:rPr lang="ru-RU" b="1" dirty="0" err="1"/>
              <a:t>грець</a:t>
            </a:r>
            <a:r>
              <a:rPr lang="ru-RU" b="1" dirty="0"/>
              <a:t>. </a:t>
            </a:r>
            <a:r>
              <a:rPr lang="en-US" b="1" dirty="0" err="1"/>
              <a:t>katastrophe</a:t>
            </a:r>
            <a:r>
              <a:rPr lang="en-US" b="1" dirty="0"/>
              <a:t> – </a:t>
            </a:r>
            <a:r>
              <a:rPr lang="ru-RU" b="1" dirty="0"/>
              <a:t>переворот, </a:t>
            </a:r>
            <a:r>
              <a:rPr lang="ru-RU" b="1" dirty="0" err="1"/>
              <a:t>загибель</a:t>
            </a:r>
            <a:r>
              <a:rPr lang="ru-RU" b="1" dirty="0"/>
              <a:t>) – </a:t>
            </a:r>
            <a:r>
              <a:rPr lang="ru-RU" b="1" dirty="0" err="1"/>
              <a:t>це</a:t>
            </a:r>
            <a:r>
              <a:rPr lang="ru-RU" b="1" dirty="0"/>
              <a:t> </a:t>
            </a:r>
            <a:r>
              <a:rPr lang="ru-RU" b="1" dirty="0" err="1"/>
              <a:t>раптова</a:t>
            </a:r>
            <a:r>
              <a:rPr lang="ru-RU" b="1" dirty="0"/>
              <a:t> </a:t>
            </a:r>
            <a:r>
              <a:rPr lang="ru-RU" b="1" dirty="0" err="1"/>
              <a:t>подія</a:t>
            </a:r>
            <a:r>
              <a:rPr lang="ru-RU" b="1" dirty="0"/>
              <a:t>, </a:t>
            </a:r>
            <a:r>
              <a:rPr lang="ru-RU" b="1" dirty="0" err="1"/>
              <a:t>некерований</a:t>
            </a:r>
            <a:r>
              <a:rPr lang="ru-RU" b="1" dirty="0"/>
              <a:t> </a:t>
            </a:r>
            <a:r>
              <a:rPr lang="ru-RU" b="1" dirty="0" err="1"/>
              <a:t>швидкоплинний</a:t>
            </a:r>
            <a:r>
              <a:rPr lang="ru-RU" b="1" dirty="0"/>
              <a:t> </a:t>
            </a:r>
            <a:r>
              <a:rPr lang="ru-RU" b="1" dirty="0" err="1"/>
              <a:t>природний</a:t>
            </a:r>
            <a:r>
              <a:rPr lang="ru-RU" b="1" dirty="0"/>
              <a:t> </a:t>
            </a:r>
            <a:r>
              <a:rPr lang="ru-RU" b="1" dirty="0" err="1"/>
              <a:t>процес</a:t>
            </a:r>
            <a:r>
              <a:rPr lang="ru-RU" b="1" dirty="0"/>
              <a:t>, </a:t>
            </a:r>
            <a:r>
              <a:rPr lang="ru-RU" b="1" dirty="0" err="1"/>
              <a:t>що</a:t>
            </a:r>
            <a:r>
              <a:rPr lang="ru-RU" b="1" dirty="0"/>
              <a:t> </a:t>
            </a:r>
            <a:r>
              <a:rPr lang="ru-RU" b="1" dirty="0" err="1"/>
              <a:t>веде</a:t>
            </a:r>
            <a:r>
              <a:rPr lang="ru-RU" b="1" dirty="0"/>
              <a:t> за собою </a:t>
            </a:r>
            <a:r>
              <a:rPr lang="ru-RU" b="1" dirty="0" err="1"/>
              <a:t>тяжкі</a:t>
            </a:r>
            <a:r>
              <a:rPr lang="ru-RU" b="1" dirty="0"/>
              <a:t> </a:t>
            </a:r>
            <a:r>
              <a:rPr lang="ru-RU" b="1" dirty="0" err="1"/>
              <a:t>наслідки</a:t>
            </a:r>
            <a:r>
              <a:rPr lang="ru-RU" b="1" dirty="0"/>
              <a:t>, </a:t>
            </a:r>
            <a:r>
              <a:rPr lang="ru-RU" b="1" dirty="0" err="1"/>
              <a:t>руйнування</a:t>
            </a:r>
            <a:r>
              <a:rPr lang="ru-RU" b="1" dirty="0"/>
              <a:t>, </a:t>
            </a:r>
            <a:r>
              <a:rPr lang="ru-RU" b="1" dirty="0" err="1"/>
              <a:t>жертви</a:t>
            </a:r>
            <a:r>
              <a:rPr lang="ru-RU" b="1" dirty="0"/>
              <a:t>. </a:t>
            </a:r>
            <a:r>
              <a:rPr lang="ru-RU" b="1" dirty="0" err="1"/>
              <a:t>Його</a:t>
            </a:r>
            <a:r>
              <a:rPr lang="ru-RU" b="1" dirty="0"/>
              <a:t> </a:t>
            </a:r>
            <a:r>
              <a:rPr lang="ru-RU" b="1" dirty="0" err="1"/>
              <a:t>колега</a:t>
            </a:r>
            <a:r>
              <a:rPr lang="ru-RU" b="1" dirty="0"/>
              <a:t>, кандидат геолого-</a:t>
            </a:r>
            <a:r>
              <a:rPr lang="ru-RU" b="1" dirty="0" err="1"/>
              <a:t>мінералогічних</a:t>
            </a:r>
            <a:r>
              <a:rPr lang="ru-RU" b="1" dirty="0"/>
              <a:t> наук, доцент </a:t>
            </a:r>
            <a:r>
              <a:rPr lang="ru-RU" b="1" dirty="0" err="1"/>
              <a:t>Тихоокеанського</a:t>
            </a:r>
            <a:r>
              <a:rPr lang="ru-RU" b="1" dirty="0"/>
              <a:t> </a:t>
            </a:r>
            <a:r>
              <a:rPr lang="ru-RU" b="1" dirty="0" err="1"/>
              <a:t>інституту</a:t>
            </a:r>
            <a:r>
              <a:rPr lang="ru-RU" b="1" dirty="0"/>
              <a:t> </a:t>
            </a:r>
            <a:r>
              <a:rPr lang="ru-RU" b="1" dirty="0" err="1"/>
              <a:t>географії</a:t>
            </a:r>
            <a:r>
              <a:rPr lang="ru-RU" b="1" dirty="0"/>
              <a:t> М.В. Черепанова, </a:t>
            </a:r>
            <a:r>
              <a:rPr lang="ru-RU" b="1" dirty="0" err="1"/>
              <a:t>дає</a:t>
            </a:r>
            <a:r>
              <a:rPr lang="ru-RU" b="1" dirty="0"/>
              <a:t> </a:t>
            </a:r>
            <a:r>
              <a:rPr lang="ru-RU" b="1" dirty="0" err="1"/>
              <a:t>наступне</a:t>
            </a:r>
            <a:r>
              <a:rPr lang="ru-RU" b="1" dirty="0"/>
              <a:t> </a:t>
            </a:r>
            <a:r>
              <a:rPr lang="ru-RU" b="1" dirty="0" err="1"/>
              <a:t>визначення</a:t>
            </a:r>
            <a:r>
              <a:rPr lang="ru-RU" b="1" dirty="0"/>
              <a:t>: </a:t>
            </a:r>
            <a:r>
              <a:rPr lang="ru-RU" b="1" dirty="0" err="1"/>
              <a:t>природними</a:t>
            </a:r>
            <a:r>
              <a:rPr lang="ru-RU" b="1" dirty="0"/>
              <a:t> катастрофами є </a:t>
            </a:r>
            <a:r>
              <a:rPr lang="ru-RU" b="1" dirty="0" err="1"/>
              <a:t>закономірні</a:t>
            </a:r>
            <a:r>
              <a:rPr lang="ru-RU" b="1" dirty="0"/>
              <a:t> </a:t>
            </a:r>
            <a:r>
              <a:rPr lang="ru-RU" b="1" dirty="0" err="1"/>
              <a:t>етапи</a:t>
            </a:r>
            <a:r>
              <a:rPr lang="ru-RU" b="1" dirty="0"/>
              <a:t> </a:t>
            </a:r>
            <a:r>
              <a:rPr lang="ru-RU" b="1" dirty="0" err="1"/>
              <a:t>формування</a:t>
            </a:r>
            <a:r>
              <a:rPr lang="ru-RU" b="1" dirty="0"/>
              <a:t> </a:t>
            </a:r>
            <a:r>
              <a:rPr lang="ru-RU" b="1" dirty="0" err="1"/>
              <a:t>системи</a:t>
            </a:r>
            <a:r>
              <a:rPr lang="ru-RU" b="1" dirty="0"/>
              <a:t>, </a:t>
            </a:r>
            <a:r>
              <a:rPr lang="ru-RU" b="1" dirty="0" err="1"/>
              <a:t>сприяючі</a:t>
            </a:r>
            <a:r>
              <a:rPr lang="ru-RU" b="1" dirty="0"/>
              <a:t> </a:t>
            </a:r>
            <a:r>
              <a:rPr lang="ru-RU" b="1" dirty="0" err="1"/>
              <a:t>її</a:t>
            </a:r>
            <a:r>
              <a:rPr lang="ru-RU" b="1" dirty="0"/>
              <a:t> </a:t>
            </a:r>
            <a:r>
              <a:rPr lang="ru-RU" b="1" dirty="0" err="1"/>
              <a:t>прогресивному</a:t>
            </a:r>
            <a:r>
              <a:rPr lang="ru-RU" b="1" dirty="0"/>
              <a:t> </a:t>
            </a:r>
            <a:r>
              <a:rPr lang="ru-RU" b="1" dirty="0" err="1"/>
              <a:t>розвитку</a:t>
            </a:r>
            <a:r>
              <a:rPr lang="ru-RU" b="1" dirty="0"/>
              <a:t>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19622" y="5864498"/>
            <a:ext cx="79208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b="1" dirty="0" smtClean="0"/>
              <a:t>Природна </a:t>
            </a:r>
            <a:r>
              <a:rPr lang="ru-RU" b="1" dirty="0"/>
              <a:t>катастрофа - </a:t>
            </a:r>
            <a:r>
              <a:rPr lang="ru-RU" b="1" dirty="0" err="1"/>
              <a:t>подія</a:t>
            </a:r>
            <a:r>
              <a:rPr lang="ru-RU" b="1" dirty="0"/>
              <a:t>, </a:t>
            </a:r>
            <a:r>
              <a:rPr lang="ru-RU" b="1" dirty="0" err="1"/>
              <a:t>що</a:t>
            </a:r>
            <a:r>
              <a:rPr lang="ru-RU" b="1" dirty="0"/>
              <a:t> </a:t>
            </a:r>
            <a:r>
              <a:rPr lang="ru-RU" b="1" dirty="0" err="1"/>
              <a:t>трапилася</a:t>
            </a:r>
            <a:r>
              <a:rPr lang="ru-RU" b="1" dirty="0"/>
              <a:t> в результаті </a:t>
            </a:r>
            <a:r>
              <a:rPr lang="ru-RU" b="1" dirty="0" err="1"/>
              <a:t>природної</a:t>
            </a:r>
            <a:r>
              <a:rPr lang="ru-RU" b="1" dirty="0"/>
              <a:t> </a:t>
            </a:r>
            <a:r>
              <a:rPr lang="ru-RU" b="1" dirty="0" err="1"/>
              <a:t>надзвичайної</a:t>
            </a:r>
            <a:r>
              <a:rPr lang="ru-RU" b="1" dirty="0"/>
              <a:t> </a:t>
            </a:r>
            <a:r>
              <a:rPr lang="ru-RU" b="1" dirty="0" err="1"/>
              <a:t>ситуації</a:t>
            </a:r>
            <a:r>
              <a:rPr lang="ru-RU" b="1" dirty="0"/>
              <a:t>, яка </a:t>
            </a:r>
            <a:r>
              <a:rPr lang="ru-RU" b="1" dirty="0" err="1"/>
              <a:t>спричинила</a:t>
            </a:r>
            <a:r>
              <a:rPr lang="ru-RU" b="1" dirty="0"/>
              <a:t> </a:t>
            </a:r>
            <a:r>
              <a:rPr lang="ru-RU" b="1" dirty="0" err="1"/>
              <a:t>загибель</a:t>
            </a:r>
            <a:r>
              <a:rPr lang="ru-RU" b="1" dirty="0"/>
              <a:t> людей </a:t>
            </a:r>
            <a:r>
              <a:rPr lang="ru-RU" b="1" dirty="0" err="1"/>
              <a:t>або</a:t>
            </a:r>
            <a:r>
              <a:rPr lang="ru-RU" b="1" dirty="0"/>
              <a:t> </a:t>
            </a:r>
            <a:r>
              <a:rPr lang="ru-RU" b="1" dirty="0" err="1"/>
              <a:t>призвела</a:t>
            </a:r>
            <a:r>
              <a:rPr lang="ru-RU" b="1" dirty="0"/>
              <a:t> до </a:t>
            </a:r>
            <a:r>
              <a:rPr lang="ru-RU" b="1" dirty="0" err="1"/>
              <a:t>непоправних</a:t>
            </a:r>
            <a:r>
              <a:rPr lang="ru-RU" b="1" dirty="0"/>
              <a:t> </a:t>
            </a:r>
            <a:r>
              <a:rPr lang="ru-RU" b="1" dirty="0" err="1"/>
              <a:t>наслідків</a:t>
            </a:r>
            <a:r>
              <a:rPr lang="ru-RU" b="1" dirty="0"/>
              <a:t> в </a:t>
            </a:r>
            <a:r>
              <a:rPr lang="ru-RU" b="1" dirty="0" err="1"/>
              <a:t>історії</a:t>
            </a:r>
            <a:r>
              <a:rPr lang="ru-RU" b="1" dirty="0"/>
              <a:t> того </a:t>
            </a:r>
            <a:r>
              <a:rPr lang="ru-RU" b="1" dirty="0" err="1"/>
              <a:t>чи</a:t>
            </a:r>
            <a:r>
              <a:rPr lang="ru-RU" b="1" dirty="0"/>
              <a:t> </a:t>
            </a:r>
            <a:r>
              <a:rPr lang="ru-RU" b="1" dirty="0" err="1"/>
              <a:t>іншого</a:t>
            </a:r>
            <a:r>
              <a:rPr lang="ru-RU" b="1" dirty="0"/>
              <a:t> </a:t>
            </a:r>
            <a:r>
              <a:rPr lang="ru-RU" b="1" dirty="0" err="1"/>
              <a:t>об'єкта</a:t>
            </a:r>
            <a:r>
              <a:rPr lang="ru-RU" b="1" dirty="0"/>
              <a:t>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929012"/>
            <a:ext cx="7920880" cy="2935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159518"/>
      </p:ext>
    </p:extLst>
  </p:cSld>
  <p:clrMapOvr>
    <a:masterClrMapping/>
  </p:clrMapOvr>
</p:sld>
</file>

<file path=ppt/theme/theme1.xml><?xml version="1.0" encoding="utf-8"?>
<a:theme xmlns:a="http://schemas.openxmlformats.org/drawingml/2006/main" name="Базис">
  <a:themeElements>
    <a:clrScheme name="Базис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Базис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TM03457444[[fn=Базис]]</Template>
  <TotalTime>146</TotalTime>
  <Words>2293</Words>
  <Application>Microsoft Office PowerPoint</Application>
  <PresentationFormat>Экран (4:3)</PresentationFormat>
  <Paragraphs>63</Paragraphs>
  <Slides>28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2" baseType="lpstr">
      <vt:lpstr>Corbel</vt:lpstr>
      <vt:lpstr>Times New Roman</vt:lpstr>
      <vt:lpstr>Базис</vt:lpstr>
      <vt:lpstr>Документ</vt:lpstr>
      <vt:lpstr>Людина і ноосфера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Людина і ноосфера</dc:title>
  <dc:creator>userznu</dc:creator>
  <cp:lastModifiedBy>Yulia Petrusha</cp:lastModifiedBy>
  <cp:revision>19</cp:revision>
  <dcterms:created xsi:type="dcterms:W3CDTF">2021-03-10T12:24:02Z</dcterms:created>
  <dcterms:modified xsi:type="dcterms:W3CDTF">2021-03-14T08:22:11Z</dcterms:modified>
</cp:coreProperties>
</file>